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448" r:id="rId3"/>
    <p:sldId id="446" r:id="rId4"/>
    <p:sldId id="447" r:id="rId5"/>
    <p:sldId id="257" r:id="rId6"/>
    <p:sldId id="275" r:id="rId7"/>
    <p:sldId id="279" r:id="rId8"/>
    <p:sldId id="278" r:id="rId9"/>
    <p:sldId id="306" r:id="rId10"/>
    <p:sldId id="307" r:id="rId11"/>
    <p:sldId id="276" r:id="rId12"/>
    <p:sldId id="309" r:id="rId13"/>
    <p:sldId id="304" r:id="rId14"/>
    <p:sldId id="320" r:id="rId15"/>
    <p:sldId id="321" r:id="rId16"/>
    <p:sldId id="322" r:id="rId17"/>
    <p:sldId id="323" r:id="rId18"/>
    <p:sldId id="324" r:id="rId19"/>
    <p:sldId id="325" r:id="rId20"/>
    <p:sldId id="326" r:id="rId21"/>
    <p:sldId id="327" r:id="rId22"/>
    <p:sldId id="437" r:id="rId23"/>
    <p:sldId id="280" r:id="rId24"/>
    <p:sldId id="308" r:id="rId25"/>
    <p:sldId id="286" r:id="rId26"/>
    <p:sldId id="303" r:id="rId27"/>
    <p:sldId id="314" r:id="rId28"/>
    <p:sldId id="315" r:id="rId29"/>
    <p:sldId id="316" r:id="rId30"/>
    <p:sldId id="317" r:id="rId31"/>
    <p:sldId id="319" r:id="rId32"/>
    <p:sldId id="305" r:id="rId33"/>
    <p:sldId id="258" r:id="rId34"/>
    <p:sldId id="328" r:id="rId35"/>
    <p:sldId id="329" r:id="rId36"/>
    <p:sldId id="438" r:id="rId37"/>
    <p:sldId id="439" r:id="rId38"/>
    <p:sldId id="332" r:id="rId39"/>
    <p:sldId id="333" r:id="rId40"/>
    <p:sldId id="334" r:id="rId41"/>
    <p:sldId id="335" r:id="rId42"/>
    <p:sldId id="336" r:id="rId43"/>
    <p:sldId id="337" r:id="rId44"/>
    <p:sldId id="338" r:id="rId45"/>
    <p:sldId id="339" r:id="rId46"/>
    <p:sldId id="318" r:id="rId47"/>
    <p:sldId id="340" r:id="rId48"/>
    <p:sldId id="341" r:id="rId49"/>
    <p:sldId id="342" r:id="rId50"/>
    <p:sldId id="343" r:id="rId51"/>
    <p:sldId id="344" r:id="rId52"/>
    <p:sldId id="345" r:id="rId53"/>
    <p:sldId id="346" r:id="rId54"/>
    <p:sldId id="347" r:id="rId55"/>
    <p:sldId id="348" r:id="rId56"/>
    <p:sldId id="349" r:id="rId57"/>
    <p:sldId id="350" r:id="rId58"/>
    <p:sldId id="351" r:id="rId59"/>
    <p:sldId id="352" r:id="rId60"/>
    <p:sldId id="353" r:id="rId61"/>
    <p:sldId id="354" r:id="rId62"/>
    <p:sldId id="355" r:id="rId63"/>
    <p:sldId id="356" r:id="rId64"/>
    <p:sldId id="357" r:id="rId65"/>
    <p:sldId id="358" r:id="rId66"/>
    <p:sldId id="440" r:id="rId67"/>
    <p:sldId id="359" r:id="rId68"/>
    <p:sldId id="290" r:id="rId69"/>
    <p:sldId id="366" r:id="rId70"/>
    <p:sldId id="367" r:id="rId71"/>
    <p:sldId id="368" r:id="rId72"/>
    <p:sldId id="369" r:id="rId73"/>
    <p:sldId id="441" r:id="rId74"/>
    <p:sldId id="370" r:id="rId75"/>
    <p:sldId id="371" r:id="rId76"/>
    <p:sldId id="372" r:id="rId77"/>
    <p:sldId id="260" r:id="rId78"/>
    <p:sldId id="281" r:id="rId79"/>
    <p:sldId id="282" r:id="rId80"/>
    <p:sldId id="283" r:id="rId81"/>
    <p:sldId id="284" r:id="rId82"/>
    <p:sldId id="285" r:id="rId83"/>
    <p:sldId id="373" r:id="rId84"/>
    <p:sldId id="374" r:id="rId85"/>
    <p:sldId id="375" r:id="rId86"/>
    <p:sldId id="376" r:id="rId87"/>
    <p:sldId id="377" r:id="rId88"/>
    <p:sldId id="378" r:id="rId89"/>
    <p:sldId id="261" r:id="rId90"/>
    <p:sldId id="380" r:id="rId91"/>
    <p:sldId id="291" r:id="rId92"/>
    <p:sldId id="313" r:id="rId93"/>
    <p:sldId id="292" r:id="rId94"/>
    <p:sldId id="310" r:id="rId95"/>
    <p:sldId id="311" r:id="rId96"/>
    <p:sldId id="312" r:id="rId97"/>
    <p:sldId id="381" r:id="rId98"/>
    <p:sldId id="382" r:id="rId99"/>
    <p:sldId id="442" r:id="rId100"/>
    <p:sldId id="444" r:id="rId101"/>
    <p:sldId id="263" r:id="rId102"/>
    <p:sldId id="265" r:id="rId103"/>
    <p:sldId id="262" r:id="rId104"/>
    <p:sldId id="383" r:id="rId105"/>
    <p:sldId id="433" r:id="rId106"/>
    <p:sldId id="435" r:id="rId107"/>
    <p:sldId id="434" r:id="rId108"/>
    <p:sldId id="449" r:id="rId109"/>
    <p:sldId id="450" r:id="rId110"/>
    <p:sldId id="451" r:id="rId111"/>
    <p:sldId id="452" r:id="rId112"/>
    <p:sldId id="453" r:id="rId113"/>
    <p:sldId id="454" r:id="rId114"/>
    <p:sldId id="455" r:id="rId115"/>
    <p:sldId id="456" r:id="rId116"/>
    <p:sldId id="457" r:id="rId117"/>
    <p:sldId id="458" r:id="rId118"/>
    <p:sldId id="459" r:id="rId119"/>
    <p:sldId id="460" r:id="rId120"/>
    <p:sldId id="266" r:id="rId121"/>
    <p:sldId id="269" r:id="rId122"/>
    <p:sldId id="385" r:id="rId123"/>
    <p:sldId id="386" r:id="rId124"/>
    <p:sldId id="387" r:id="rId125"/>
    <p:sldId id="388" r:id="rId126"/>
    <p:sldId id="389" r:id="rId127"/>
    <p:sldId id="390" r:id="rId128"/>
    <p:sldId id="299" r:id="rId129"/>
    <p:sldId id="391" r:id="rId130"/>
    <p:sldId id="392" r:id="rId131"/>
    <p:sldId id="393" r:id="rId132"/>
    <p:sldId id="394" r:id="rId133"/>
    <p:sldId id="395" r:id="rId134"/>
    <p:sldId id="396" r:id="rId135"/>
    <p:sldId id="293" r:id="rId136"/>
    <p:sldId id="294" r:id="rId137"/>
    <p:sldId id="295" r:id="rId138"/>
    <p:sldId id="296" r:id="rId139"/>
    <p:sldId id="297" r:id="rId140"/>
    <p:sldId id="298" r:id="rId141"/>
    <p:sldId id="443" r:id="rId142"/>
    <p:sldId id="270" r:id="rId143"/>
    <p:sldId id="272" r:id="rId144"/>
    <p:sldId id="423" r:id="rId145"/>
    <p:sldId id="424" r:id="rId146"/>
    <p:sldId id="425" r:id="rId147"/>
    <p:sldId id="426" r:id="rId148"/>
    <p:sldId id="427" r:id="rId149"/>
    <p:sldId id="428" r:id="rId150"/>
    <p:sldId id="429" r:id="rId151"/>
    <p:sldId id="384" r:id="rId152"/>
    <p:sldId id="397" r:id="rId153"/>
    <p:sldId id="398" r:id="rId154"/>
    <p:sldId id="399" r:id="rId155"/>
    <p:sldId id="400" r:id="rId156"/>
    <p:sldId id="300" r:id="rId157"/>
    <p:sldId id="401" r:id="rId158"/>
    <p:sldId id="402" r:id="rId159"/>
    <p:sldId id="403" r:id="rId160"/>
    <p:sldId id="404" r:id="rId161"/>
    <p:sldId id="405" r:id="rId162"/>
    <p:sldId id="406" r:id="rId163"/>
    <p:sldId id="301" r:id="rId164"/>
    <p:sldId id="407" r:id="rId165"/>
    <p:sldId id="408" r:id="rId166"/>
    <p:sldId id="409" r:id="rId167"/>
    <p:sldId id="410" r:id="rId168"/>
    <p:sldId id="430" r:id="rId169"/>
    <p:sldId id="411" r:id="rId170"/>
    <p:sldId id="412" r:id="rId171"/>
    <p:sldId id="413" r:id="rId172"/>
    <p:sldId id="302" r:id="rId173"/>
    <p:sldId id="414" r:id="rId174"/>
    <p:sldId id="415" r:id="rId175"/>
    <p:sldId id="416" r:id="rId176"/>
    <p:sldId id="417" r:id="rId177"/>
    <p:sldId id="418" r:id="rId178"/>
    <p:sldId id="419" r:id="rId179"/>
    <p:sldId id="420" r:id="rId180"/>
    <p:sldId id="421" r:id="rId18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56" y="-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9" Type="http://schemas.openxmlformats.org/officeDocument/2006/relationships/slide" Target="slides/slide97.xml"/><Relationship Id="rId98" Type="http://schemas.openxmlformats.org/officeDocument/2006/relationships/slide" Target="slides/slide96.xml"/><Relationship Id="rId97" Type="http://schemas.openxmlformats.org/officeDocument/2006/relationships/slide" Target="slides/slide95.xml"/><Relationship Id="rId96" Type="http://schemas.openxmlformats.org/officeDocument/2006/relationships/slide" Target="slides/slide94.xml"/><Relationship Id="rId95" Type="http://schemas.openxmlformats.org/officeDocument/2006/relationships/slide" Target="slides/slide93.xml"/><Relationship Id="rId94" Type="http://schemas.openxmlformats.org/officeDocument/2006/relationships/slide" Target="slides/slide92.xml"/><Relationship Id="rId93" Type="http://schemas.openxmlformats.org/officeDocument/2006/relationships/slide" Target="slides/slide91.xml"/><Relationship Id="rId92" Type="http://schemas.openxmlformats.org/officeDocument/2006/relationships/slide" Target="slides/slide90.xml"/><Relationship Id="rId91" Type="http://schemas.openxmlformats.org/officeDocument/2006/relationships/slide" Target="slides/slide89.xml"/><Relationship Id="rId90" Type="http://schemas.openxmlformats.org/officeDocument/2006/relationships/slide" Target="slides/slide88.xml"/><Relationship Id="rId9" Type="http://schemas.openxmlformats.org/officeDocument/2006/relationships/slide" Target="slides/slide7.xml"/><Relationship Id="rId89" Type="http://schemas.openxmlformats.org/officeDocument/2006/relationships/slide" Target="slides/slide87.xml"/><Relationship Id="rId88" Type="http://schemas.openxmlformats.org/officeDocument/2006/relationships/slide" Target="slides/slide86.xml"/><Relationship Id="rId87" Type="http://schemas.openxmlformats.org/officeDocument/2006/relationships/slide" Target="slides/slide85.xml"/><Relationship Id="rId86" Type="http://schemas.openxmlformats.org/officeDocument/2006/relationships/slide" Target="slides/slide84.xml"/><Relationship Id="rId85" Type="http://schemas.openxmlformats.org/officeDocument/2006/relationships/slide" Target="slides/slide83.xml"/><Relationship Id="rId84" Type="http://schemas.openxmlformats.org/officeDocument/2006/relationships/slide" Target="slides/slide82.xml"/><Relationship Id="rId83" Type="http://schemas.openxmlformats.org/officeDocument/2006/relationships/slide" Target="slides/slide81.xml"/><Relationship Id="rId82" Type="http://schemas.openxmlformats.org/officeDocument/2006/relationships/slide" Target="slides/slide80.xml"/><Relationship Id="rId81" Type="http://schemas.openxmlformats.org/officeDocument/2006/relationships/slide" Target="slides/slide79.xml"/><Relationship Id="rId80" Type="http://schemas.openxmlformats.org/officeDocument/2006/relationships/slide" Target="slides/slide78.xml"/><Relationship Id="rId8" Type="http://schemas.openxmlformats.org/officeDocument/2006/relationships/slide" Target="slides/slide6.xml"/><Relationship Id="rId79" Type="http://schemas.openxmlformats.org/officeDocument/2006/relationships/slide" Target="slides/slide77.xml"/><Relationship Id="rId78" Type="http://schemas.openxmlformats.org/officeDocument/2006/relationships/slide" Target="slides/slide76.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4" Type="http://schemas.openxmlformats.org/officeDocument/2006/relationships/tableStyles" Target="tableStyles.xml"/><Relationship Id="rId183" Type="http://schemas.openxmlformats.org/officeDocument/2006/relationships/viewProps" Target="viewProps.xml"/><Relationship Id="rId182" Type="http://schemas.openxmlformats.org/officeDocument/2006/relationships/presProps" Target="presProps.xml"/><Relationship Id="rId181" Type="http://schemas.openxmlformats.org/officeDocument/2006/relationships/slide" Target="slides/slide179.xml"/><Relationship Id="rId180" Type="http://schemas.openxmlformats.org/officeDocument/2006/relationships/slide" Target="slides/slide178.xml"/><Relationship Id="rId18" Type="http://schemas.openxmlformats.org/officeDocument/2006/relationships/slide" Target="slides/slide16.xml"/><Relationship Id="rId179" Type="http://schemas.openxmlformats.org/officeDocument/2006/relationships/slide" Target="slides/slide177.xml"/><Relationship Id="rId178" Type="http://schemas.openxmlformats.org/officeDocument/2006/relationships/slide" Target="slides/slide176.xml"/><Relationship Id="rId177" Type="http://schemas.openxmlformats.org/officeDocument/2006/relationships/slide" Target="slides/slide175.xml"/><Relationship Id="rId176" Type="http://schemas.openxmlformats.org/officeDocument/2006/relationships/slide" Target="slides/slide174.xml"/><Relationship Id="rId175" Type="http://schemas.openxmlformats.org/officeDocument/2006/relationships/slide" Target="slides/slide173.xml"/><Relationship Id="rId174" Type="http://schemas.openxmlformats.org/officeDocument/2006/relationships/slide" Target="slides/slide172.xml"/><Relationship Id="rId173" Type="http://schemas.openxmlformats.org/officeDocument/2006/relationships/slide" Target="slides/slide171.xml"/><Relationship Id="rId172" Type="http://schemas.openxmlformats.org/officeDocument/2006/relationships/slide" Target="slides/slide170.xml"/><Relationship Id="rId171" Type="http://schemas.openxmlformats.org/officeDocument/2006/relationships/slide" Target="slides/slide169.xml"/><Relationship Id="rId170" Type="http://schemas.openxmlformats.org/officeDocument/2006/relationships/slide" Target="slides/slide168.xml"/><Relationship Id="rId17" Type="http://schemas.openxmlformats.org/officeDocument/2006/relationships/slide" Target="slides/slide15.xml"/><Relationship Id="rId169" Type="http://schemas.openxmlformats.org/officeDocument/2006/relationships/slide" Target="slides/slide167.xml"/><Relationship Id="rId168" Type="http://schemas.openxmlformats.org/officeDocument/2006/relationships/slide" Target="slides/slide166.xml"/><Relationship Id="rId167" Type="http://schemas.openxmlformats.org/officeDocument/2006/relationships/slide" Target="slides/slide165.xml"/><Relationship Id="rId166" Type="http://schemas.openxmlformats.org/officeDocument/2006/relationships/slide" Target="slides/slide164.xml"/><Relationship Id="rId165" Type="http://schemas.openxmlformats.org/officeDocument/2006/relationships/slide" Target="slides/slide163.xml"/><Relationship Id="rId164" Type="http://schemas.openxmlformats.org/officeDocument/2006/relationships/slide" Target="slides/slide162.xml"/><Relationship Id="rId163" Type="http://schemas.openxmlformats.org/officeDocument/2006/relationships/slide" Target="slides/slide161.xml"/><Relationship Id="rId162" Type="http://schemas.openxmlformats.org/officeDocument/2006/relationships/slide" Target="slides/slide160.xml"/><Relationship Id="rId161" Type="http://schemas.openxmlformats.org/officeDocument/2006/relationships/slide" Target="slides/slide159.xml"/><Relationship Id="rId160" Type="http://schemas.openxmlformats.org/officeDocument/2006/relationships/slide" Target="slides/slide158.xml"/><Relationship Id="rId16" Type="http://schemas.openxmlformats.org/officeDocument/2006/relationships/slide" Target="slides/slide14.xml"/><Relationship Id="rId159" Type="http://schemas.openxmlformats.org/officeDocument/2006/relationships/slide" Target="slides/slide157.xml"/><Relationship Id="rId158" Type="http://schemas.openxmlformats.org/officeDocument/2006/relationships/slide" Target="slides/slide156.xml"/><Relationship Id="rId157" Type="http://schemas.openxmlformats.org/officeDocument/2006/relationships/slide" Target="slides/slide155.xml"/><Relationship Id="rId156" Type="http://schemas.openxmlformats.org/officeDocument/2006/relationships/slide" Target="slides/slide154.xml"/><Relationship Id="rId155" Type="http://schemas.openxmlformats.org/officeDocument/2006/relationships/slide" Target="slides/slide153.xml"/><Relationship Id="rId154" Type="http://schemas.openxmlformats.org/officeDocument/2006/relationships/slide" Target="slides/slide152.xml"/><Relationship Id="rId153" Type="http://schemas.openxmlformats.org/officeDocument/2006/relationships/slide" Target="slides/slide151.xml"/><Relationship Id="rId152" Type="http://schemas.openxmlformats.org/officeDocument/2006/relationships/slide" Target="slides/slide150.xml"/><Relationship Id="rId151" Type="http://schemas.openxmlformats.org/officeDocument/2006/relationships/slide" Target="slides/slide149.xml"/><Relationship Id="rId150" Type="http://schemas.openxmlformats.org/officeDocument/2006/relationships/slide" Target="slides/slide148.xml"/><Relationship Id="rId15" Type="http://schemas.openxmlformats.org/officeDocument/2006/relationships/slide" Target="slides/slide13.xml"/><Relationship Id="rId149" Type="http://schemas.openxmlformats.org/officeDocument/2006/relationships/slide" Target="slides/slide147.xml"/><Relationship Id="rId148" Type="http://schemas.openxmlformats.org/officeDocument/2006/relationships/slide" Target="slides/slide146.xml"/><Relationship Id="rId147" Type="http://schemas.openxmlformats.org/officeDocument/2006/relationships/slide" Target="slides/slide145.xml"/><Relationship Id="rId146" Type="http://schemas.openxmlformats.org/officeDocument/2006/relationships/slide" Target="slides/slide144.xml"/><Relationship Id="rId145" Type="http://schemas.openxmlformats.org/officeDocument/2006/relationships/slide" Target="slides/slide143.xml"/><Relationship Id="rId144" Type="http://schemas.openxmlformats.org/officeDocument/2006/relationships/slide" Target="slides/slide142.xml"/><Relationship Id="rId143" Type="http://schemas.openxmlformats.org/officeDocument/2006/relationships/slide" Target="slides/slide141.xml"/><Relationship Id="rId142" Type="http://schemas.openxmlformats.org/officeDocument/2006/relationships/slide" Target="slides/slide140.xml"/><Relationship Id="rId141" Type="http://schemas.openxmlformats.org/officeDocument/2006/relationships/slide" Target="slides/slide139.xml"/><Relationship Id="rId140" Type="http://schemas.openxmlformats.org/officeDocument/2006/relationships/slide" Target="slides/slide138.xml"/><Relationship Id="rId14" Type="http://schemas.openxmlformats.org/officeDocument/2006/relationships/slide" Target="slides/slide12.xml"/><Relationship Id="rId139" Type="http://schemas.openxmlformats.org/officeDocument/2006/relationships/slide" Target="slides/slide137.xml"/><Relationship Id="rId138" Type="http://schemas.openxmlformats.org/officeDocument/2006/relationships/slide" Target="slides/slide136.xml"/><Relationship Id="rId137" Type="http://schemas.openxmlformats.org/officeDocument/2006/relationships/slide" Target="slides/slide135.xml"/><Relationship Id="rId136" Type="http://schemas.openxmlformats.org/officeDocument/2006/relationships/slide" Target="slides/slide134.xml"/><Relationship Id="rId135" Type="http://schemas.openxmlformats.org/officeDocument/2006/relationships/slide" Target="slides/slide133.xml"/><Relationship Id="rId134" Type="http://schemas.openxmlformats.org/officeDocument/2006/relationships/slide" Target="slides/slide132.xml"/><Relationship Id="rId133" Type="http://schemas.openxmlformats.org/officeDocument/2006/relationships/slide" Target="slides/slide131.xml"/><Relationship Id="rId132" Type="http://schemas.openxmlformats.org/officeDocument/2006/relationships/slide" Target="slides/slide130.xml"/><Relationship Id="rId131" Type="http://schemas.openxmlformats.org/officeDocument/2006/relationships/slide" Target="slides/slide129.xml"/><Relationship Id="rId130" Type="http://schemas.openxmlformats.org/officeDocument/2006/relationships/slide" Target="slides/slide128.xml"/><Relationship Id="rId13" Type="http://schemas.openxmlformats.org/officeDocument/2006/relationships/slide" Target="slides/slide11.xml"/><Relationship Id="rId129" Type="http://schemas.openxmlformats.org/officeDocument/2006/relationships/slide" Target="slides/slide127.xml"/><Relationship Id="rId128" Type="http://schemas.openxmlformats.org/officeDocument/2006/relationships/slide" Target="slides/slide126.xml"/><Relationship Id="rId127" Type="http://schemas.openxmlformats.org/officeDocument/2006/relationships/slide" Target="slides/slide125.xml"/><Relationship Id="rId126" Type="http://schemas.openxmlformats.org/officeDocument/2006/relationships/slide" Target="slides/slide124.xml"/><Relationship Id="rId125" Type="http://schemas.openxmlformats.org/officeDocument/2006/relationships/slide" Target="slides/slide123.xml"/><Relationship Id="rId124" Type="http://schemas.openxmlformats.org/officeDocument/2006/relationships/slide" Target="slides/slide122.xml"/><Relationship Id="rId123" Type="http://schemas.openxmlformats.org/officeDocument/2006/relationships/slide" Target="slides/slide121.xml"/><Relationship Id="rId122" Type="http://schemas.openxmlformats.org/officeDocument/2006/relationships/slide" Target="slides/slide120.xml"/><Relationship Id="rId121" Type="http://schemas.openxmlformats.org/officeDocument/2006/relationships/slide" Target="slides/slide119.xml"/><Relationship Id="rId120" Type="http://schemas.openxmlformats.org/officeDocument/2006/relationships/slide" Target="slides/slide118.xml"/><Relationship Id="rId12" Type="http://schemas.openxmlformats.org/officeDocument/2006/relationships/slide" Target="slides/slide10.xml"/><Relationship Id="rId119" Type="http://schemas.openxmlformats.org/officeDocument/2006/relationships/slide" Target="slides/slide117.xml"/><Relationship Id="rId118" Type="http://schemas.openxmlformats.org/officeDocument/2006/relationships/slide" Target="slides/slide116.xml"/><Relationship Id="rId117" Type="http://schemas.openxmlformats.org/officeDocument/2006/relationships/slide" Target="slides/slide115.xml"/><Relationship Id="rId116" Type="http://schemas.openxmlformats.org/officeDocument/2006/relationships/slide" Target="slides/slide114.xml"/><Relationship Id="rId115" Type="http://schemas.openxmlformats.org/officeDocument/2006/relationships/slide" Target="slides/slide113.xml"/><Relationship Id="rId114" Type="http://schemas.openxmlformats.org/officeDocument/2006/relationships/slide" Target="slides/slide112.xml"/><Relationship Id="rId113" Type="http://schemas.openxmlformats.org/officeDocument/2006/relationships/slide" Target="slides/slide111.xml"/><Relationship Id="rId112" Type="http://schemas.openxmlformats.org/officeDocument/2006/relationships/slide" Target="slides/slide110.xml"/><Relationship Id="rId111" Type="http://schemas.openxmlformats.org/officeDocument/2006/relationships/slide" Target="slides/slide109.xml"/><Relationship Id="rId110" Type="http://schemas.openxmlformats.org/officeDocument/2006/relationships/slide" Target="slides/slide108.xml"/><Relationship Id="rId11" Type="http://schemas.openxmlformats.org/officeDocument/2006/relationships/slide" Target="slides/slide9.xml"/><Relationship Id="rId109" Type="http://schemas.openxmlformats.org/officeDocument/2006/relationships/slide" Target="slides/slide107.xml"/><Relationship Id="rId108" Type="http://schemas.openxmlformats.org/officeDocument/2006/relationships/slide" Target="slides/slide106.xml"/><Relationship Id="rId107" Type="http://schemas.openxmlformats.org/officeDocument/2006/relationships/slide" Target="slides/slide105.xml"/><Relationship Id="rId106" Type="http://schemas.openxmlformats.org/officeDocument/2006/relationships/slide" Target="slides/slide104.xml"/><Relationship Id="rId105" Type="http://schemas.openxmlformats.org/officeDocument/2006/relationships/slide" Target="slides/slide103.xml"/><Relationship Id="rId104" Type="http://schemas.openxmlformats.org/officeDocument/2006/relationships/slide" Target="slides/slide102.xml"/><Relationship Id="rId103" Type="http://schemas.openxmlformats.org/officeDocument/2006/relationships/slide" Target="slides/slide101.xml"/><Relationship Id="rId102" Type="http://schemas.openxmlformats.org/officeDocument/2006/relationships/slide" Target="slides/slide100.xml"/><Relationship Id="rId101" Type="http://schemas.openxmlformats.org/officeDocument/2006/relationships/slide" Target="slides/slide99.xml"/><Relationship Id="rId100" Type="http://schemas.openxmlformats.org/officeDocument/2006/relationships/slide" Target="slides/slide98.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Ref idx="1002">
        <a:schemeClr val="bg1"/>
      </p:bgRef>
    </p:bg>
    <p:spTree>
      <p:nvGrpSpPr>
        <p:cNvPr id="1" name=""/>
        <p:cNvGrpSpPr/>
        <p:nvPr/>
      </p:nvGrpSpPr>
      <p:grpSpPr>
        <a:xfrm>
          <a:off x="0" y="0"/>
          <a:ext cx="0" cy="0"/>
          <a:chOff x="0" y="0"/>
          <a:chExt cx="0" cy="0"/>
        </a:xfrm>
      </p:grpSpPr>
      <p:sp>
        <p:nvSpPr>
          <p:cNvPr id="8" name="矩形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直接连接符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标题 11"/>
          <p:cNvSpPr>
            <a:spLocks noGrp="1"/>
          </p:cNvSpPr>
          <p:nvPr>
            <p:ph type="ctrTitle"/>
          </p:nvPr>
        </p:nvSpPr>
        <p:spPr>
          <a:xfrm>
            <a:off x="3366868" y="533400"/>
            <a:ext cx="5105400" cy="2868168"/>
          </a:xfrm>
        </p:spPr>
        <p:txBody>
          <a:bodyPr lIns="45720" tIns="0" rIns="45720">
            <a:noAutofit/>
          </a:bodyPr>
          <a:lstStyle>
            <a:lvl1pPr algn="r">
              <a:defRPr sz="4200" b="1"/>
            </a:lvl1pPr>
          </a:lstStyle>
          <a:p>
            <a:r>
              <a:rPr kumimoji="0" lang="zh-CN" altLang="en-US" smtClean="0"/>
              <a:t>单击此处编辑母版标题样式</a:t>
            </a:r>
            <a:endParaRPr kumimoji="0" lang="en-US"/>
          </a:p>
        </p:txBody>
      </p:sp>
      <p:sp>
        <p:nvSpPr>
          <p:cNvPr id="25" name="副标题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31" name="日期占位符 30"/>
          <p:cNvSpPr>
            <a:spLocks noGrp="1"/>
          </p:cNvSpPr>
          <p:nvPr>
            <p:ph type="dt" sz="half" idx="10"/>
          </p:nvPr>
        </p:nvSpPr>
        <p:spPr>
          <a:xfrm>
            <a:off x="5871224" y="6557946"/>
            <a:ext cx="2002464" cy="226902"/>
          </a:xfrm>
        </p:spPr>
        <p:txBody>
          <a:bodyPr/>
          <a:lstStyle>
            <a:lvl1pPr>
              <a:defRPr lang="en-US" smtClean="0">
                <a:solidFill>
                  <a:srgbClr val="FFFFFF"/>
                </a:solidFill>
              </a:defRPr>
            </a:lvl1pPr>
          </a:lstStyle>
          <a:p>
            <a:fld id="{530820CF-B880-4189-942D-D702A7CBA730}" type="datetimeFigureOut">
              <a:rPr lang="zh-CN" altLang="en-US" smtClean="0"/>
            </a:fld>
            <a:endParaRPr lang="zh-CN" altLang="en-US"/>
          </a:p>
        </p:txBody>
      </p:sp>
      <p:sp>
        <p:nvSpPr>
          <p:cNvPr id="18" name="页脚占位符 17"/>
          <p:cNvSpPr>
            <a:spLocks noGrp="1"/>
          </p:cNvSpPr>
          <p:nvPr>
            <p:ph type="ftr" sz="quarter" idx="11"/>
          </p:nvPr>
        </p:nvSpPr>
        <p:spPr>
          <a:xfrm>
            <a:off x="2819400" y="6557946"/>
            <a:ext cx="2927722" cy="228600"/>
          </a:xfrm>
        </p:spPr>
        <p:txBody>
          <a:bodyPr/>
          <a:lstStyle>
            <a:lvl1pPr>
              <a:defRPr lang="en-US" dirty="0">
                <a:solidFill>
                  <a:srgbClr val="FFFFFF"/>
                </a:solidFill>
              </a:defRPr>
            </a:lvl1pPr>
          </a:lstStyle>
          <a:p>
            <a:endParaRPr lang="zh-CN" altLang="en-US"/>
          </a:p>
        </p:txBody>
      </p:sp>
      <p:sp>
        <p:nvSpPr>
          <p:cNvPr id="29" name="灯片编号占位符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lstStyle>
          <a:p>
            <a:fld id="{0C913308-F349-4B6D-A68A-DD1791B4A57B}"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53200" y="274955"/>
            <a:ext cx="1524000" cy="5851525"/>
          </a:xfrm>
        </p:spPr>
        <p:txBody>
          <a:bodyPr vert="eaVert" ancho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42"/>
            <a:ext cx="6019800" cy="5851525"/>
          </a:xfrm>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a:xfrm>
            <a:off x="4242816" y="6557946"/>
            <a:ext cx="2002464" cy="226902"/>
          </a:xfrm>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a:xfrm>
            <a:off x="457200" y="6556248"/>
            <a:ext cx="3657600" cy="228600"/>
          </a:xfrm>
        </p:spPr>
        <p:txBody>
          <a:bodyPr/>
          <a:lstStyle/>
          <a:p>
            <a:endParaRPr lang="zh-CN" altLang="en-US"/>
          </a:p>
        </p:txBody>
      </p:sp>
      <p:sp>
        <p:nvSpPr>
          <p:cNvPr id="6" name="灯片编号占位符 5"/>
          <p:cNvSpPr>
            <a:spLocks noGrp="1"/>
          </p:cNvSpPr>
          <p:nvPr>
            <p:ph type="sldNum" sz="quarter" idx="12"/>
          </p:nvPr>
        </p:nvSpPr>
        <p:spPr>
          <a:xfrm>
            <a:off x="6254496" y="6553200"/>
            <a:ext cx="588336" cy="228600"/>
          </a:xfrm>
        </p:spPr>
        <p:txBody>
          <a:bodyPr/>
          <a:lstStyle>
            <a:lvl1pPr>
              <a:defRPr>
                <a:solidFill>
                  <a:schemeClr val="tx2"/>
                </a:solidFill>
              </a:defRPr>
            </a:lvl1pPr>
          </a:lstStyle>
          <a:p>
            <a:fld id="{0C913308-F349-4B6D-A68A-DD1791B4A57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1">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1066800" y="2821837"/>
            <a:ext cx="6255488" cy="1362075"/>
          </a:xfrm>
        </p:spPr>
        <p:txBody>
          <a:bodyPr tIns="0" anchor="t"/>
          <a:lstStyle>
            <a:lvl1pPr algn="r">
              <a:buNone/>
              <a:defRPr sz="4200" b="1"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endParaRPr kumimoji="0" lang="zh-CN" altLang="en-US" smtClean="0"/>
          </a:p>
        </p:txBody>
      </p:sp>
      <p:sp>
        <p:nvSpPr>
          <p:cNvPr id="4" name="日期占位符 3"/>
          <p:cNvSpPr>
            <a:spLocks noGrp="1"/>
          </p:cNvSpPr>
          <p:nvPr>
            <p:ph type="dt" sz="half" idx="10"/>
          </p:nvPr>
        </p:nvSpPr>
        <p:spPr>
          <a:xfrm>
            <a:off x="4724238" y="6556810"/>
            <a:ext cx="2002464" cy="226902"/>
          </a:xfrm>
        </p:spPr>
        <p:txBody>
          <a:bodyPr bIns="0" anchor="b"/>
          <a:lstStyle>
            <a:lvl1pPr>
              <a:defRPr>
                <a:solidFill>
                  <a:schemeClr val="tx2"/>
                </a:solidFill>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a:xfrm>
            <a:off x="1735358" y="6556810"/>
            <a:ext cx="2895600" cy="228600"/>
          </a:xfrm>
        </p:spPr>
        <p:txBody>
          <a:bodyPr bIns="0" anchor="b"/>
          <a:lstStyle>
            <a:lvl1pPr>
              <a:defRPr>
                <a:solidFill>
                  <a:schemeClr val="tx2"/>
                </a:solidFill>
              </a:defRPr>
            </a:lvl1pPr>
          </a:lstStyle>
          <a:p>
            <a:endParaRPr lang="zh-CN" altLang="en-US"/>
          </a:p>
        </p:txBody>
      </p:sp>
      <p:sp>
        <p:nvSpPr>
          <p:cNvPr id="6" name="灯片编号占位符 5"/>
          <p:cNvSpPr>
            <a:spLocks noGrp="1"/>
          </p:cNvSpPr>
          <p:nvPr>
            <p:ph type="sldNum" sz="quarter" idx="12"/>
          </p:nvPr>
        </p:nvSpPr>
        <p:spPr>
          <a:xfrm>
            <a:off x="6733952" y="6555112"/>
            <a:ext cx="588336" cy="228600"/>
          </a:xfrm>
        </p:spPr>
        <p:txBody>
          <a:bodyPr/>
          <a:lstStyle/>
          <a:p>
            <a:fld id="{0C913308-F349-4B6D-A68A-DD1791B4A57B}"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320040"/>
            <a:ext cx="7242048" cy="1143000"/>
          </a:xfrm>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320040"/>
            <a:ext cx="7242048" cy="1143000"/>
          </a:xfrm>
        </p:spPr>
        <p:txBody>
          <a:bodyPr anchor="b"/>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endParaRPr kumimoji="0" lang="zh-CN" altLang="en-US" smtClean="0"/>
          </a:p>
        </p:txBody>
      </p:sp>
      <p:sp>
        <p:nvSpPr>
          <p:cNvPr id="4" name="文本占位符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endParaRPr kumimoji="0" lang="zh-CN" altLang="en-US" smtClean="0"/>
          </a:p>
        </p:txBody>
      </p:sp>
      <p:sp>
        <p:nvSpPr>
          <p:cNvPr id="5" name="内容占位符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320040"/>
            <a:ext cx="7242048" cy="1143000"/>
          </a:xfrm>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solidFill>
                  <a:schemeClr val="tx2"/>
                </a:solidFill>
              </a:defRPr>
            </a:lvl1p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lvl1pPr>
              <a:defRPr>
                <a:solidFill>
                  <a:schemeClr val="tx2"/>
                </a:solidFill>
              </a:defRPr>
            </a:lvl1p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600"/>
            <a:ext cx="5897880" cy="1173480"/>
          </a:xfrm>
        </p:spPr>
        <p:txBody>
          <a:bodyPr wrap="square" anchor="b"/>
          <a:lstStyle>
            <a:lvl1pPr algn="l">
              <a:buNone/>
              <a:defRPr lang="en-US" sz="2400" baseline="0" smtClean="0"/>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endParaRPr kumimoji="0" lang="zh-CN" altLang="en-US" smtClean="0"/>
          </a:p>
        </p:txBody>
      </p:sp>
      <p:sp>
        <p:nvSpPr>
          <p:cNvPr id="4" name="内容占位符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bg>
      <p:bgRef idx="1002">
        <a:schemeClr val="bg2"/>
      </p:bgRef>
    </p:bg>
    <p:spTree>
      <p:nvGrpSpPr>
        <p:cNvPr id="1" name=""/>
        <p:cNvGrpSpPr/>
        <p:nvPr/>
      </p:nvGrpSpPr>
      <p:grpSpPr>
        <a:xfrm>
          <a:off x="0" y="0"/>
          <a:ext cx="0" cy="0"/>
          <a:chOff x="0" y="0"/>
          <a:chExt cx="0" cy="0"/>
        </a:xfrm>
      </p:grpSpPr>
      <p:sp>
        <p:nvSpPr>
          <p:cNvPr id="8" name="矩形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矩形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标题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lstStyle>
          <a:p>
            <a:r>
              <a:rPr kumimoji="0" lang="zh-CN" altLang="en-US" smtClean="0"/>
              <a:t>单击此处编辑母版标题样式</a:t>
            </a:r>
            <a:endParaRPr kumimoji="0" lang="en-US" dirty="0"/>
          </a:p>
        </p:txBody>
      </p:sp>
      <p:sp>
        <p:nvSpPr>
          <p:cNvPr id="4" name="文本占位符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lstStyle>
          <a:p>
            <a:pPr marL="0" marR="0" lvl="0" indent="0" algn="l" defTabSz="0" rtl="0" eaLnBrk="1" fontAlgn="auto" latinLnBrk="0" hangingPunct="1">
              <a:lnSpc>
                <a:spcPct val="100000"/>
              </a:lnSpc>
              <a:spcBef>
                <a:spcPts val="0"/>
              </a:spcBef>
              <a:spcAft>
                <a:spcPts val="0"/>
              </a:spcAft>
              <a:buClr>
                <a:schemeClr val="tx2"/>
              </a:buClr>
              <a:buSzPct val="73000"/>
              <a:buFontTx/>
              <a:buNone/>
              <a:defRPr/>
            </a:pPr>
            <a:r>
              <a:rPr kumimoji="0" lang="zh-CN" altLang="en-US" smtClean="0"/>
              <a:t>单击此处编辑母版文本样式</a:t>
            </a:r>
            <a:endParaRPr kumimoji="0"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10" name="图片占位符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lstStyle>
          <a:p>
            <a:r>
              <a:rPr kumimoji="0" lang="zh-CN" altLang="en-US" smtClean="0"/>
              <a:t>单击图标添加图片</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p:cNvSpPr/>
          <p:nvPr/>
        </p:nvSpPr>
        <p:spPr>
          <a:xfrm flipH="1">
            <a:off x="8153400" y="0"/>
            <a:ext cx="990600" cy="6858000"/>
          </a:xfrm>
          <a:prstGeom prst="rect">
            <a:avLst/>
          </a:prstGeom>
          <a:blipFill>
            <a:blip r:embed="rId1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标题占位符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zh-CN" altLang="en-US" smtClean="0"/>
              <a:t>单击此处编辑母版标题样式</a:t>
            </a:r>
            <a:endParaRPr kumimoji="0" lang="en-US"/>
          </a:p>
        </p:txBody>
      </p:sp>
      <p:sp>
        <p:nvSpPr>
          <p:cNvPr id="31" name="文本占位符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zh-CN" altLang="en-US" smtClean="0"/>
              <a:t>单击此处编辑母版文本样式</a:t>
            </a:r>
            <a:endParaRPr kumimoji="0" lang="zh-CN" altLang="en-US" smtClean="0"/>
          </a:p>
          <a:p>
            <a:pPr lvl="1" eaLnBrk="1" latinLnBrk="0" hangingPunct="1"/>
            <a:r>
              <a:rPr kumimoji="0" lang="zh-CN" altLang="en-US" smtClean="0"/>
              <a:t>第二级</a:t>
            </a:r>
            <a:endParaRPr kumimoji="0" lang="zh-CN" altLang="en-US" smtClean="0"/>
          </a:p>
          <a:p>
            <a:pPr lvl="2" eaLnBrk="1" latinLnBrk="0" hangingPunct="1"/>
            <a:r>
              <a:rPr kumimoji="0" lang="zh-CN" altLang="en-US" smtClean="0"/>
              <a:t>第三级</a:t>
            </a:r>
            <a:endParaRPr kumimoji="0" lang="zh-CN" altLang="en-US" smtClean="0"/>
          </a:p>
          <a:p>
            <a:pPr lvl="3" eaLnBrk="1" latinLnBrk="0" hangingPunct="1"/>
            <a:r>
              <a:rPr kumimoji="0" lang="zh-CN" altLang="en-US" smtClean="0"/>
              <a:t>第四级</a:t>
            </a:r>
            <a:endParaRPr kumimoji="0" lang="zh-CN" altLang="en-US" smtClean="0"/>
          </a:p>
          <a:p>
            <a:pPr lvl="4" eaLnBrk="1" latinLnBrk="0" hangingPunct="1"/>
            <a:r>
              <a:rPr kumimoji="0" lang="zh-CN" altLang="en-US" smtClean="0"/>
              <a:t>第五级</a:t>
            </a:r>
            <a:endParaRPr kumimoji="0" lang="en-US"/>
          </a:p>
        </p:txBody>
      </p:sp>
      <p:sp>
        <p:nvSpPr>
          <p:cNvPr id="27" name="日期占位符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lstStyle>
          <a:p>
            <a:fld id="{530820CF-B880-4189-942D-D702A7CBA730}" type="datetimeFigureOut">
              <a:rPr lang="zh-CN" altLang="en-US" smtClean="0"/>
            </a:fld>
            <a:endParaRPr lang="zh-CN" altLang="en-US"/>
          </a:p>
        </p:txBody>
      </p:sp>
      <p:sp>
        <p:nvSpPr>
          <p:cNvPr id="4" name="页脚占位符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lstStyle>
          <a:p>
            <a:endParaRPr lang="zh-CN" altLang="en-US"/>
          </a:p>
        </p:txBody>
      </p:sp>
      <p:sp>
        <p:nvSpPr>
          <p:cNvPr id="16" name="灯片编号占位符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lstStyle>
          <a:p>
            <a:fld id="{0C913308-F349-4B6D-A68A-DD1791B4A57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p:titleStyle>
    <p:bodyStyle>
      <a:lvl1pPr marL="274320" indent="-274320" algn="l" rtl="0" eaLnBrk="1" latinLnBrk="0" hangingPunct="1">
        <a:spcBef>
          <a:spcPts val="600"/>
        </a:spcBef>
        <a:buClr>
          <a:schemeClr val="tx2"/>
        </a:buClr>
        <a:buSzPct val="73000"/>
        <a:buFont typeface="Wingdings 2" panose="05020102010507070707"/>
        <a:buChar char=""/>
        <a:defRPr kumimoji="0" sz="2600" kern="1200" baseline="0">
          <a:solidFill>
            <a:schemeClr val="tx1"/>
          </a:solidFill>
          <a:latin typeface="+mn-lt"/>
          <a:ea typeface="+mn-ea"/>
          <a:cs typeface="+mn-cs"/>
        </a:defRPr>
      </a:lvl1pPr>
      <a:lvl2pPr marL="521335" indent="-228600" algn="l" rtl="0" eaLnBrk="1" latinLnBrk="0" hangingPunct="1">
        <a:spcBef>
          <a:spcPts val="500"/>
        </a:spcBef>
        <a:buClr>
          <a:schemeClr val="accent4"/>
        </a:buClr>
        <a:buSzPct val="80000"/>
        <a:buFont typeface="Wingdings 2" panose="05020102010507070707"/>
        <a:buChar char=""/>
        <a:defRPr kumimoji="0" sz="2300" kern="1200">
          <a:solidFill>
            <a:schemeClr val="tx1">
              <a:tint val="85000"/>
            </a:schemeClr>
          </a:solidFill>
          <a:latin typeface="+mn-lt"/>
          <a:ea typeface="+mn-ea"/>
          <a:cs typeface="+mn-cs"/>
        </a:defRPr>
      </a:lvl2pPr>
      <a:lvl3pPr marL="758825" indent="-228600" algn="l" rtl="0" eaLnBrk="1" latinLnBrk="0" hangingPunct="1">
        <a:spcBef>
          <a:spcPts val="400"/>
        </a:spcBef>
        <a:buClr>
          <a:schemeClr val="accent4"/>
        </a:buClr>
        <a:buSzPct val="60000"/>
        <a:buFont typeface="Wingdings" panose="05000000000000000000"/>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panose="05020102010507070707"/>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panose="05000000000000000000"/>
        <a:buChar char=""/>
        <a:defRPr kumimoji="0" sz="1800" kern="1200">
          <a:solidFill>
            <a:schemeClr val="tx1"/>
          </a:solidFill>
          <a:latin typeface="+mn-lt"/>
          <a:ea typeface="+mn-ea"/>
          <a:cs typeface="+mn-cs"/>
        </a:defRPr>
      </a:lvl5pPr>
      <a:lvl6pPr marL="1471930" indent="-182880" algn="l" rtl="0" eaLnBrk="1" latinLnBrk="0" hangingPunct="1">
        <a:spcBef>
          <a:spcPts val="400"/>
        </a:spcBef>
        <a:buClr>
          <a:schemeClr val="accent4"/>
        </a:buClr>
        <a:buSzPct val="80000"/>
        <a:buFont typeface="Wingdings 2" panose="05020102010507070707"/>
        <a:buChar char=""/>
        <a:defRPr kumimoji="0" sz="1800" kern="1200">
          <a:solidFill>
            <a:schemeClr val="tx1">
              <a:tint val="85000"/>
            </a:schemeClr>
          </a:solidFill>
          <a:latin typeface="+mn-lt"/>
          <a:ea typeface="+mn-ea"/>
          <a:cs typeface="+mn-cs"/>
        </a:defRPr>
      </a:lvl6pPr>
      <a:lvl7pPr marL="1673225" indent="-182880" algn="l" rtl="0" eaLnBrk="1" latinLnBrk="0" hangingPunct="1">
        <a:spcBef>
          <a:spcPct val="20000"/>
        </a:spcBef>
        <a:buClr>
          <a:schemeClr val="accent4"/>
        </a:buClr>
        <a:buSzPct val="80000"/>
        <a:buFont typeface="Wingdings 2" panose="05020102010507070707"/>
        <a:buChar char=""/>
        <a:defRPr kumimoji="0" sz="1600" kern="1200" baseline="0">
          <a:solidFill>
            <a:schemeClr val="tx1"/>
          </a:solidFill>
          <a:latin typeface="+mn-lt"/>
          <a:ea typeface="+mn-ea"/>
          <a:cs typeface="+mn-cs"/>
        </a:defRPr>
      </a:lvl7pPr>
      <a:lvl8pPr marL="1847215"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panose="05000000000000000000"/>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dirty="0" smtClean="0"/>
              <a:t>24</a:t>
            </a:r>
            <a:r>
              <a:rPr lang="zh-CN" altLang="en-US" dirty="0" smtClean="0"/>
              <a:t>（施工）清单标准与</a:t>
            </a:r>
            <a:r>
              <a:rPr lang="en-US" altLang="zh-CN" dirty="0" smtClean="0"/>
              <a:t>22 </a:t>
            </a:r>
            <a:r>
              <a:rPr lang="zh-CN" altLang="en-US" dirty="0" smtClean="0"/>
              <a:t>（总承包）计价规范</a:t>
            </a:r>
            <a:r>
              <a:rPr lang="en-US" altLang="zh-CN" dirty="0" smtClean="0"/>
              <a:t> </a:t>
            </a:r>
            <a:endParaRPr lang="zh-CN" altLang="en-US" dirty="0"/>
          </a:p>
        </p:txBody>
      </p:sp>
      <p:sp>
        <p:nvSpPr>
          <p:cNvPr id="3" name="副标题 2"/>
          <p:cNvSpPr>
            <a:spLocks noGrp="1"/>
          </p:cNvSpPr>
          <p:nvPr>
            <p:ph type="subTitle" idx="1"/>
          </p:nvPr>
        </p:nvSpPr>
        <p:spPr/>
        <p:txBody>
          <a:bodyPr/>
          <a:lstStyle/>
          <a:p>
            <a:r>
              <a:rPr lang="zh-CN" altLang="en-US" dirty="0" smtClean="0"/>
              <a:t>李君</a:t>
            </a:r>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pPr lvl="0"/>
            <a:br>
              <a:rPr lang="en-US" altLang="zh-CN" sz="2800" dirty="0"/>
            </a:br>
            <a:endParaRPr lang="zh-CN" altLang="en-US" sz="2800" dirty="0"/>
          </a:p>
        </p:txBody>
      </p:sp>
      <p:sp>
        <p:nvSpPr>
          <p:cNvPr id="3" name="内容占位符 2"/>
          <p:cNvSpPr>
            <a:spLocks noGrp="1"/>
          </p:cNvSpPr>
          <p:nvPr>
            <p:ph idx="1"/>
          </p:nvPr>
        </p:nvSpPr>
        <p:spPr/>
        <p:txBody>
          <a:bodyPr>
            <a:normAutofit lnSpcReduction="10000"/>
          </a:bodyPr>
          <a:lstStyle/>
          <a:p>
            <a:pPr lvl="0"/>
            <a:r>
              <a:rPr lang="en-US" altLang="zh-CN" dirty="0"/>
              <a:t>3</a:t>
            </a:r>
            <a:r>
              <a:rPr lang="zh-CN" altLang="zh-CN" dirty="0" smtClean="0"/>
              <a:t>清单</a:t>
            </a:r>
            <a:r>
              <a:rPr lang="zh-CN" altLang="zh-CN" dirty="0"/>
              <a:t>项目特征、计量单位与计算规则的新</a:t>
            </a:r>
            <a:r>
              <a:rPr lang="zh-CN" altLang="zh-CN" dirty="0" smtClean="0"/>
              <a:t>规定</a:t>
            </a:r>
            <a:endParaRPr lang="en-US" altLang="zh-CN" dirty="0" smtClean="0"/>
          </a:p>
          <a:p>
            <a:r>
              <a:rPr lang="en-US" altLang="zh-CN" dirty="0" smtClean="0"/>
              <a:t>1</a:t>
            </a:r>
            <a:r>
              <a:rPr lang="zh-CN" altLang="en-US" dirty="0" smtClean="0"/>
              <a:t>）</a:t>
            </a:r>
            <a:r>
              <a:rPr lang="en-US" altLang="zh-CN" dirty="0" smtClean="0"/>
              <a:t>. </a:t>
            </a:r>
            <a:r>
              <a:rPr lang="zh-CN" altLang="en-US" dirty="0" smtClean="0"/>
              <a:t>定义统一     </a:t>
            </a:r>
            <a:endParaRPr lang="en-US" altLang="zh-CN" dirty="0"/>
          </a:p>
          <a:p>
            <a:r>
              <a:rPr lang="en-US" altLang="zh-CN" dirty="0" smtClean="0"/>
              <a:t>24</a:t>
            </a:r>
            <a:r>
              <a:rPr lang="zh-CN" altLang="en-US" dirty="0" smtClean="0"/>
              <a:t>清单：</a:t>
            </a:r>
            <a:r>
              <a:rPr lang="zh-CN" altLang="en-US" dirty="0"/>
              <a:t>将“项目特征不符”“缺项”“工程量偏差”统一归为“工程量清单缺陷”，并明确总价合同下清单缺陷风险由承包人承担（暂定数量项目除外）。     </a:t>
            </a:r>
            <a:endParaRPr lang="en-US" altLang="zh-CN" dirty="0"/>
          </a:p>
          <a:p>
            <a:r>
              <a:rPr lang="en-US" altLang="zh-CN" dirty="0" smtClean="0"/>
              <a:t>13</a:t>
            </a:r>
            <a:r>
              <a:rPr lang="zh-CN" altLang="en-US" dirty="0" smtClean="0"/>
              <a:t>清单：</a:t>
            </a:r>
            <a:r>
              <a:rPr lang="zh-CN" altLang="en-US" dirty="0"/>
              <a:t>对缺项、偏差等分别规定调整方式，未统一术语</a:t>
            </a:r>
            <a:r>
              <a:rPr lang="zh-CN" altLang="en-US" dirty="0" smtClean="0"/>
              <a:t>。</a:t>
            </a:r>
            <a:endParaRPr lang="en-US" altLang="zh-CN" dirty="0" smtClean="0"/>
          </a:p>
          <a:p>
            <a:r>
              <a:rPr lang="en-US" altLang="zh-CN" dirty="0" smtClean="0"/>
              <a:t>2</a:t>
            </a:r>
            <a:r>
              <a:rPr lang="zh-CN" altLang="en-US" dirty="0" smtClean="0"/>
              <a:t>）</a:t>
            </a:r>
            <a:r>
              <a:rPr lang="en-US" altLang="zh-CN" dirty="0" smtClean="0"/>
              <a:t>. </a:t>
            </a:r>
            <a:r>
              <a:rPr lang="zh-CN" altLang="en-US" dirty="0" smtClean="0"/>
              <a:t>新增</a:t>
            </a:r>
            <a:r>
              <a:rPr lang="zh-CN" altLang="en-US" dirty="0"/>
              <a:t>工程</a:t>
            </a:r>
            <a:r>
              <a:rPr lang="zh-CN" altLang="en-US" dirty="0" smtClean="0"/>
              <a:t>定义     </a:t>
            </a:r>
            <a:endParaRPr lang="en-US" altLang="zh-CN" dirty="0"/>
          </a:p>
          <a:p>
            <a:r>
              <a:rPr lang="en-US" altLang="zh-CN" dirty="0" smtClean="0"/>
              <a:t>24</a:t>
            </a:r>
            <a:r>
              <a:rPr lang="zh-CN" altLang="en-US" dirty="0" smtClean="0"/>
              <a:t>清单：</a:t>
            </a:r>
            <a:r>
              <a:rPr lang="zh-CN" altLang="en-US" dirty="0"/>
              <a:t>明确“新增工程”为合同范围外的实体工程，需发承包双方协商确定价格后实施，避免争议。</a:t>
            </a:r>
            <a:endParaRPr lang="zh-CN" altLang="en-US" dirty="0"/>
          </a:p>
          <a:p>
            <a:pPr lvl="0"/>
            <a:endParaRPr lang="en-US" altLang="zh-CN" dirty="0" smtClean="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zh-CN" b="1" dirty="0"/>
              <a:t>《＜</a:t>
            </a:r>
            <a:r>
              <a:rPr lang="en-US" altLang="zh-CN" b="1" dirty="0"/>
              <a:t>22</a:t>
            </a:r>
            <a:r>
              <a:rPr lang="zh-CN" altLang="zh-CN" b="1" dirty="0"/>
              <a:t>总承包计价规范＞解读及</a:t>
            </a:r>
            <a:r>
              <a:rPr lang="en-US" altLang="zh-CN" b="1" dirty="0"/>
              <a:t>EPC</a:t>
            </a:r>
            <a:r>
              <a:rPr lang="zh-CN" altLang="zh-CN" b="1" dirty="0"/>
              <a:t>计价与结算实务》</a:t>
            </a:r>
            <a:r>
              <a:rPr lang="zh-CN" altLang="zh-CN" b="1" dirty="0" smtClean="0"/>
              <a:t>内容</a:t>
            </a:r>
            <a:br>
              <a:rPr lang="zh-CN" altLang="zh-CN" dirty="0"/>
            </a:br>
            <a:endParaRPr lang="zh-CN" altLang="en-US" dirty="0"/>
          </a:p>
        </p:txBody>
      </p:sp>
      <p:sp>
        <p:nvSpPr>
          <p:cNvPr id="3" name="副标题 2"/>
          <p:cNvSpPr>
            <a:spLocks noGrp="1"/>
          </p:cNvSpPr>
          <p:nvPr>
            <p:ph type="subTitle" idx="1"/>
          </p:nvPr>
        </p:nvSpPr>
        <p:spPr/>
        <p:txBody>
          <a:bodyPr/>
          <a:lstStyle/>
          <a:p>
            <a:r>
              <a:rPr lang="zh-CN" altLang="en-US" dirty="0" smtClean="0"/>
              <a:t>李君</a:t>
            </a:r>
            <a:endParaRPr lang="zh-CN" alt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3568" y="3645024"/>
            <a:ext cx="7811145" cy="1512169"/>
          </a:xfrm>
        </p:spPr>
        <p:txBody>
          <a:bodyPr>
            <a:normAutofit fontScale="90000"/>
          </a:bodyPr>
          <a:lstStyle/>
          <a:p>
            <a:r>
              <a:rPr lang="zh-CN" altLang="zh-CN" dirty="0"/>
              <a:t>《</a:t>
            </a:r>
            <a:r>
              <a:rPr lang="en-US" altLang="zh-CN" dirty="0"/>
              <a:t>22</a:t>
            </a:r>
            <a:r>
              <a:rPr lang="zh-CN" altLang="zh-CN" dirty="0"/>
              <a:t>总计规》、《</a:t>
            </a:r>
            <a:r>
              <a:rPr lang="en-US" altLang="zh-CN" dirty="0"/>
              <a:t>20</a:t>
            </a:r>
            <a:r>
              <a:rPr lang="zh-CN" altLang="zh-CN" dirty="0"/>
              <a:t>总合范》、《</a:t>
            </a:r>
            <a:r>
              <a:rPr lang="en-US" altLang="zh-CN" dirty="0"/>
              <a:t>19</a:t>
            </a:r>
            <a:r>
              <a:rPr lang="zh-CN" altLang="zh-CN" dirty="0"/>
              <a:t>总管法》等最新</a:t>
            </a:r>
            <a:r>
              <a:rPr lang="en-US" altLang="zh-CN" dirty="0"/>
              <a:t>EPC</a:t>
            </a:r>
            <a:r>
              <a:rPr lang="zh-CN" altLang="zh-CN" dirty="0"/>
              <a:t>造价法规政策解读</a:t>
            </a:r>
            <a:br>
              <a:rPr lang="zh-CN" altLang="zh-CN" dirty="0"/>
            </a:br>
            <a:endParaRPr lang="zh-CN" altLang="en-US" dirty="0"/>
          </a:p>
        </p:txBody>
      </p:sp>
      <p:sp>
        <p:nvSpPr>
          <p:cNvPr id="3" name="文本占位符 2"/>
          <p:cNvSpPr>
            <a:spLocks noGrp="1"/>
          </p:cNvSpPr>
          <p:nvPr>
            <p:ph type="body" idx="1"/>
          </p:nvPr>
        </p:nvSpPr>
        <p:spPr>
          <a:xfrm>
            <a:off x="827584" y="1772816"/>
            <a:ext cx="7883152" cy="1224136"/>
          </a:xfrm>
        </p:spPr>
        <p:txBody>
          <a:bodyPr/>
          <a:lstStyle/>
          <a:p>
            <a:r>
              <a:rPr lang="zh-CN" altLang="en-US" dirty="0" smtClean="0"/>
              <a:t>第一部分</a:t>
            </a:r>
            <a:endParaRPr lang="zh-CN" alt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工程总承包管理的政策法规</a:t>
            </a:r>
            <a:endParaRPr lang="zh-CN" altLang="en-US" dirty="0"/>
          </a:p>
        </p:txBody>
      </p:sp>
      <p:sp>
        <p:nvSpPr>
          <p:cNvPr id="3" name="内容占位符 2"/>
          <p:cNvSpPr>
            <a:spLocks noGrp="1"/>
          </p:cNvSpPr>
          <p:nvPr>
            <p:ph idx="1"/>
          </p:nvPr>
        </p:nvSpPr>
        <p:spPr/>
        <p:txBody>
          <a:bodyPr>
            <a:normAutofit/>
          </a:bodyPr>
          <a:lstStyle/>
          <a:p>
            <a:r>
              <a:rPr lang="en-US" altLang="zh-CN" dirty="0" smtClean="0"/>
              <a:t>1</a:t>
            </a:r>
            <a:r>
              <a:rPr lang="en-US" altLang="zh-CN" dirty="0"/>
              <a:t>.</a:t>
            </a:r>
            <a:r>
              <a:rPr lang="zh-CN" altLang="zh-CN" dirty="0">
                <a:solidFill>
                  <a:srgbClr val="FF0000"/>
                </a:solidFill>
              </a:rPr>
              <a:t>中国建设工程造价管理协会《建设项目工程总承包计价规范》；(T/CCEAS001-2022，中价协〔2022〕53号公告)</a:t>
            </a:r>
            <a:r>
              <a:rPr lang="zh-CN" altLang="zh-CN" dirty="0" smtClean="0">
                <a:solidFill>
                  <a:srgbClr val="FF0000"/>
                </a:solidFill>
              </a:rPr>
              <a:t>；</a:t>
            </a:r>
            <a:endParaRPr lang="en-US" altLang="zh-CN" dirty="0" smtClean="0">
              <a:solidFill>
                <a:srgbClr val="FF0000"/>
              </a:solidFill>
            </a:endParaRPr>
          </a:p>
          <a:p>
            <a:r>
              <a:rPr lang="en-US" altLang="zh-CN" dirty="0"/>
              <a:t>2.</a:t>
            </a:r>
            <a:r>
              <a:rPr lang="zh-CN" altLang="zh-CN" dirty="0"/>
              <a:t>住建部、市场监管总局《建设项目工程总承包合同(示范文本)》(GF-2020-0216)；</a:t>
            </a:r>
            <a:endParaRPr lang="zh-CN" altLang="zh-CN" dirty="0"/>
          </a:p>
          <a:p>
            <a:r>
              <a:rPr lang="en-US" altLang="zh-CN" dirty="0"/>
              <a:t>3.</a:t>
            </a:r>
            <a:r>
              <a:rPr lang="zh-CN" altLang="zh-CN" dirty="0"/>
              <a:t>住建部《房屋建筑和市政基础设施项目工程总承包管理办法》(建市规〔2019〕12号)；</a:t>
            </a:r>
            <a:endParaRPr lang="en-US" altLang="zh-CN" dirty="0"/>
          </a:p>
          <a:p>
            <a:endParaRPr lang="en-US" altLang="zh-CN" dirty="0" smtClean="0">
              <a:solidFill>
                <a:srgbClr val="FF0000"/>
              </a:solidFill>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en-US" altLang="zh-CN" dirty="0" smtClean="0"/>
              <a:t>4</a:t>
            </a:r>
            <a:r>
              <a:rPr lang="en-US" altLang="zh-CN" dirty="0"/>
              <a:t>.</a:t>
            </a:r>
            <a:r>
              <a:rPr lang="zh-CN" altLang="zh-CN" dirty="0"/>
              <a:t>财政部、住建部《关于完善建设工程价款结算有关办法的通知》(财建〔2022〕183号)</a:t>
            </a:r>
            <a:r>
              <a:rPr lang="zh-CN" altLang="zh-CN" dirty="0" smtClean="0"/>
              <a:t>；</a:t>
            </a:r>
            <a:endParaRPr lang="en-US" altLang="zh-CN" dirty="0" smtClean="0"/>
          </a:p>
          <a:p>
            <a:r>
              <a:rPr lang="en-US" altLang="zh-CN" dirty="0" smtClean="0"/>
              <a:t>5</a:t>
            </a:r>
            <a:r>
              <a:rPr lang="en-US" altLang="zh-CN" dirty="0"/>
              <a:t>.</a:t>
            </a:r>
            <a:r>
              <a:rPr lang="zh-CN" altLang="zh-CN" dirty="0"/>
              <a:t>财政部、应急部《企业安全生产费用提取和使用管理办法》(财资〔2022〕136号)</a:t>
            </a:r>
            <a:r>
              <a:rPr lang="zh-CN" altLang="zh-CN" dirty="0" smtClean="0"/>
              <a:t>；</a:t>
            </a:r>
            <a:endParaRPr lang="en-US" altLang="zh-CN" dirty="0" smtClean="0"/>
          </a:p>
          <a:p>
            <a:r>
              <a:rPr lang="en-US" altLang="zh-CN" dirty="0"/>
              <a:t>6.</a:t>
            </a:r>
            <a:r>
              <a:rPr lang="zh-CN" altLang="zh-CN" dirty="0"/>
              <a:t>住建部《关于工程造价改革工作方案的通知》(建标〔2022〕38号)；</a:t>
            </a:r>
            <a:endParaRPr lang="en-US" altLang="zh-CN" dirty="0"/>
          </a:p>
          <a:p>
            <a:endParaRPr lang="zh-CN" altLang="zh-CN"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7</a:t>
            </a:r>
            <a:r>
              <a:rPr lang="en-US" altLang="zh-CN" dirty="0"/>
              <a:t>.</a:t>
            </a:r>
            <a:r>
              <a:rPr lang="zh-CN" altLang="zh-CN" dirty="0"/>
              <a:t>住建部、市场监管总局《房屋建筑和市政基础设施项目工程建设全过程咨询服务合同(示范文本)》(GF-2024-2612)；</a:t>
            </a:r>
            <a:endParaRPr lang="zh-CN" altLang="zh-CN" dirty="0"/>
          </a:p>
          <a:p>
            <a:r>
              <a:rPr lang="en-US" altLang="zh-CN" dirty="0"/>
              <a:t>8.</a:t>
            </a:r>
            <a:r>
              <a:rPr lang="zh-CN" altLang="zh-CN" dirty="0"/>
              <a:t>中国工程咨询协会《全过程工程咨询服务导则》(TCNAEC 0602-2024)；</a:t>
            </a:r>
            <a:endParaRPr lang="zh-CN" altLang="zh-CN" dirty="0"/>
          </a:p>
          <a:p>
            <a:r>
              <a:rPr lang="en-US" altLang="zh-CN" dirty="0"/>
              <a:t>9.</a:t>
            </a:r>
            <a:r>
              <a:rPr lang="zh-CN" altLang="zh-CN" dirty="0"/>
              <a:t>国务院办公厅《关于促进建筑业持续健康发展的意见》(国办发〔2017〕19号)。</a:t>
            </a:r>
            <a:endParaRPr lang="zh-CN" altLang="zh-CN" dirty="0"/>
          </a:p>
          <a:p>
            <a:endParaRPr lang="zh-CN" alt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a:t>建设项目工程总承包</a:t>
            </a:r>
            <a:r>
              <a:rPr lang="zh-CN" altLang="zh-CN" dirty="0"/>
              <a:t>计价规范</a:t>
            </a:r>
            <a:br>
              <a:rPr lang="zh-CN" altLang="zh-CN" dirty="0"/>
            </a:br>
            <a:endParaRPr lang="zh-CN" altLang="en-US" dirty="0"/>
          </a:p>
        </p:txBody>
      </p:sp>
      <p:sp>
        <p:nvSpPr>
          <p:cNvPr id="3" name="内容占位符 2"/>
          <p:cNvSpPr>
            <a:spLocks noGrp="1"/>
          </p:cNvSpPr>
          <p:nvPr>
            <p:ph idx="1"/>
          </p:nvPr>
        </p:nvSpPr>
        <p:spPr/>
        <p:txBody>
          <a:bodyPr/>
          <a:lstStyle/>
          <a:p>
            <a:r>
              <a:rPr lang="en-US" altLang="zh-CN" dirty="0"/>
              <a:t>1.</a:t>
            </a:r>
            <a:r>
              <a:rPr lang="zh-CN" altLang="zh-CN" dirty="0">
                <a:solidFill>
                  <a:srgbClr val="FF0000"/>
                </a:solidFill>
              </a:rPr>
              <a:t>中国建设工程造价管理协会《建设项目工程总承包计价规范》；(T/CCEAS001-2022，中价协〔2022〕53号公告)</a:t>
            </a:r>
            <a:r>
              <a:rPr lang="zh-CN" altLang="zh-CN" dirty="0" smtClean="0">
                <a:solidFill>
                  <a:srgbClr val="FF0000"/>
                </a:solidFill>
              </a:rPr>
              <a:t>；</a:t>
            </a:r>
            <a:endParaRPr lang="en-US" altLang="zh-CN" dirty="0" smtClean="0">
              <a:solidFill>
                <a:srgbClr val="FF0000"/>
              </a:solidFill>
            </a:endParaRPr>
          </a:p>
          <a:p>
            <a:r>
              <a:rPr lang="zh-CN" altLang="en-US" dirty="0" smtClean="0">
                <a:solidFill>
                  <a:srgbClr val="FF0000"/>
                </a:solidFill>
              </a:rPr>
              <a:t>（</a:t>
            </a:r>
            <a:r>
              <a:rPr lang="en-US" altLang="zh-CN" dirty="0">
                <a:solidFill>
                  <a:srgbClr val="FF0000"/>
                </a:solidFill>
              </a:rPr>
              <a:t>1</a:t>
            </a:r>
            <a:r>
              <a:rPr lang="zh-CN" altLang="en-US" dirty="0">
                <a:solidFill>
                  <a:srgbClr val="FF0000"/>
                </a:solidFill>
              </a:rPr>
              <a:t>）标准发布背景</a:t>
            </a:r>
            <a:endParaRPr lang="en-US" altLang="zh-CN" dirty="0">
              <a:solidFill>
                <a:srgbClr val="FF0000"/>
              </a:solidFill>
            </a:endParaRPr>
          </a:p>
          <a:p>
            <a:r>
              <a:rPr lang="zh-CN" altLang="en-US" dirty="0">
                <a:solidFill>
                  <a:srgbClr val="FF0000"/>
                </a:solidFill>
              </a:rPr>
              <a:t>（</a:t>
            </a:r>
            <a:r>
              <a:rPr lang="en-US" altLang="zh-CN" dirty="0">
                <a:solidFill>
                  <a:srgbClr val="FF0000"/>
                </a:solidFill>
              </a:rPr>
              <a:t>2</a:t>
            </a:r>
            <a:r>
              <a:rPr lang="zh-CN" altLang="en-US" dirty="0">
                <a:solidFill>
                  <a:srgbClr val="FF0000"/>
                </a:solidFill>
              </a:rPr>
              <a:t>）标准实施的意义</a:t>
            </a:r>
            <a:endParaRPr lang="en-US" altLang="zh-CN" dirty="0">
              <a:solidFill>
                <a:srgbClr val="FF0000"/>
              </a:solidFill>
            </a:endParaRPr>
          </a:p>
          <a:p>
            <a:r>
              <a:rPr lang="zh-CN" altLang="en-US" dirty="0">
                <a:solidFill>
                  <a:srgbClr val="FF0000"/>
                </a:solidFill>
              </a:rPr>
              <a:t>（</a:t>
            </a:r>
            <a:r>
              <a:rPr lang="en-US" altLang="zh-CN" dirty="0">
                <a:solidFill>
                  <a:srgbClr val="FF0000"/>
                </a:solidFill>
              </a:rPr>
              <a:t>3</a:t>
            </a:r>
            <a:r>
              <a:rPr lang="zh-CN" altLang="en-US" dirty="0">
                <a:solidFill>
                  <a:srgbClr val="FF0000"/>
                </a:solidFill>
              </a:rPr>
              <a:t>）标准结构</a:t>
            </a:r>
            <a:endParaRPr lang="en-US" altLang="zh-CN" dirty="0">
              <a:solidFill>
                <a:srgbClr val="FF0000"/>
              </a:solidFill>
            </a:endParaRPr>
          </a:p>
          <a:p>
            <a:r>
              <a:rPr lang="zh-CN" altLang="en-US" dirty="0">
                <a:solidFill>
                  <a:srgbClr val="FF0000"/>
                </a:solidFill>
              </a:rPr>
              <a:t>（</a:t>
            </a:r>
            <a:r>
              <a:rPr lang="en-US" altLang="zh-CN" dirty="0">
                <a:solidFill>
                  <a:srgbClr val="FF0000"/>
                </a:solidFill>
              </a:rPr>
              <a:t>4</a:t>
            </a:r>
            <a:r>
              <a:rPr lang="zh-CN" altLang="en-US" dirty="0">
                <a:solidFill>
                  <a:srgbClr val="FF0000"/>
                </a:solidFill>
              </a:rPr>
              <a:t>）标准主要内容介绍</a:t>
            </a:r>
            <a:endParaRPr lang="en-US" altLang="zh-CN" dirty="0">
              <a:solidFill>
                <a:srgbClr val="FF0000"/>
              </a:solidFill>
            </a:endParaRPr>
          </a:p>
          <a:p>
            <a:r>
              <a:rPr lang="zh-CN" altLang="en-US" dirty="0">
                <a:solidFill>
                  <a:srgbClr val="FF0000"/>
                </a:solidFill>
              </a:rPr>
              <a:t>（</a:t>
            </a:r>
            <a:r>
              <a:rPr lang="en-US" altLang="zh-CN" dirty="0">
                <a:solidFill>
                  <a:srgbClr val="FF0000"/>
                </a:solidFill>
              </a:rPr>
              <a:t>5</a:t>
            </a:r>
            <a:r>
              <a:rPr lang="zh-CN" altLang="en-US" dirty="0">
                <a:solidFill>
                  <a:srgbClr val="FF0000"/>
                </a:solidFill>
              </a:rPr>
              <a:t>）工程总承包计价方法与实践</a:t>
            </a:r>
            <a:endParaRPr lang="zh-CN" altLang="zh-CN" dirty="0">
              <a:solidFill>
                <a:srgbClr val="FF0000"/>
              </a:solidFill>
            </a:endParaRPr>
          </a:p>
          <a:p>
            <a:endParaRPr lang="zh-CN" alt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dirty="0"/>
          </a:p>
        </p:txBody>
      </p:sp>
      <p:sp>
        <p:nvSpPr>
          <p:cNvPr id="3" name="内容占位符 2"/>
          <p:cNvSpPr>
            <a:spLocks noGrp="1"/>
          </p:cNvSpPr>
          <p:nvPr>
            <p:ph idx="1"/>
          </p:nvPr>
        </p:nvSpPr>
        <p:spPr/>
        <p:txBody>
          <a:bodyPr>
            <a:normAutofit lnSpcReduction="10000"/>
          </a:bodyPr>
          <a:lstStyle/>
          <a:p>
            <a:r>
              <a:rPr lang="en-US" altLang="zh-CN" dirty="0" smtClean="0"/>
              <a:t>2</a:t>
            </a:r>
            <a:r>
              <a:rPr lang="zh-CN" altLang="en-US" dirty="0" smtClean="0"/>
              <a:t>建设项目工程总承包计价规范结构</a:t>
            </a:r>
            <a:endParaRPr lang="en-US" altLang="zh-CN" dirty="0" smtClean="0"/>
          </a:p>
          <a:p>
            <a:r>
              <a:rPr lang="zh-CN" altLang="en-US" dirty="0" smtClean="0"/>
              <a:t>（</a:t>
            </a:r>
            <a:r>
              <a:rPr lang="en-US" altLang="zh-CN" dirty="0" smtClean="0"/>
              <a:t>1</a:t>
            </a:r>
            <a:r>
              <a:rPr lang="zh-CN" altLang="en-US" dirty="0" smtClean="0"/>
              <a:t>）</a:t>
            </a:r>
            <a:r>
              <a:rPr lang="zh-CN" altLang="zh-CN" dirty="0" smtClean="0"/>
              <a:t>计价</a:t>
            </a:r>
            <a:r>
              <a:rPr lang="zh-CN" altLang="zh-CN" dirty="0"/>
              <a:t>规范共</a:t>
            </a:r>
            <a:r>
              <a:rPr lang="en-US" altLang="zh-CN" dirty="0"/>
              <a:t>10</a:t>
            </a:r>
            <a:r>
              <a:rPr lang="zh-CN" altLang="zh-CN" dirty="0" smtClean="0"/>
              <a:t>章</a:t>
            </a:r>
            <a:endParaRPr lang="en-US" altLang="zh-CN" dirty="0"/>
          </a:p>
          <a:p>
            <a:r>
              <a:rPr lang="zh-CN" altLang="en-US" dirty="0" smtClean="0"/>
              <a:t>（</a:t>
            </a:r>
            <a:r>
              <a:rPr lang="en-US" altLang="zh-CN" dirty="0" smtClean="0"/>
              <a:t>2</a:t>
            </a:r>
            <a:r>
              <a:rPr lang="zh-CN" altLang="en-US" dirty="0" smtClean="0"/>
              <a:t>）内容</a:t>
            </a:r>
            <a:endParaRPr lang="en-US" altLang="zh-CN" dirty="0" smtClean="0"/>
          </a:p>
          <a:p>
            <a:r>
              <a:rPr lang="zh-CN" altLang="zh-CN" dirty="0" smtClean="0"/>
              <a:t>总则、术语、基本规定</a:t>
            </a:r>
            <a:endParaRPr lang="en-US" altLang="zh-CN" dirty="0" smtClean="0"/>
          </a:p>
          <a:p>
            <a:r>
              <a:rPr lang="zh-CN" altLang="zh-CN" dirty="0" smtClean="0"/>
              <a:t>工程</a:t>
            </a:r>
            <a:r>
              <a:rPr lang="zh-CN" altLang="zh-CN" dirty="0"/>
              <a:t>总承包费用项目、工程价款与工期约定、合同价款与工期调整、工程结算与支付、合同解除的结算与支付、合同价款与工期争议解决、工程总承包计价表</a:t>
            </a:r>
            <a:r>
              <a:rPr lang="zh-CN" altLang="zh-CN" dirty="0" smtClean="0"/>
              <a:t>式</a:t>
            </a:r>
            <a:endParaRPr lang="en-US" altLang="zh-CN" dirty="0" smtClean="0"/>
          </a:p>
          <a:p>
            <a:r>
              <a:rPr lang="en-US" altLang="zh-CN" dirty="0" smtClean="0"/>
              <a:t>3</a:t>
            </a:r>
            <a:r>
              <a:rPr lang="zh-CN" altLang="en-US" dirty="0" smtClean="0"/>
              <a:t>应用方法</a:t>
            </a:r>
            <a:endParaRPr lang="en-US" altLang="zh-CN" dirty="0" smtClean="0"/>
          </a:p>
          <a:p>
            <a:r>
              <a:rPr lang="zh-CN" altLang="en-US" dirty="0" smtClean="0"/>
              <a:t>（</a:t>
            </a:r>
            <a:r>
              <a:rPr lang="en-US" altLang="zh-CN" dirty="0" smtClean="0"/>
              <a:t>1</a:t>
            </a:r>
            <a:r>
              <a:rPr lang="zh-CN" altLang="en-US" dirty="0" smtClean="0"/>
              <a:t>）举一反三</a:t>
            </a:r>
            <a:endParaRPr lang="en-US" altLang="zh-CN" dirty="0" smtClean="0"/>
          </a:p>
          <a:p>
            <a:r>
              <a:rPr lang="zh-CN" altLang="en-US" dirty="0" smtClean="0"/>
              <a:t>（</a:t>
            </a:r>
            <a:r>
              <a:rPr lang="en-US" altLang="zh-CN" dirty="0" smtClean="0"/>
              <a:t>2</a:t>
            </a:r>
            <a:r>
              <a:rPr lang="zh-CN" altLang="en-US" dirty="0" smtClean="0"/>
              <a:t>）灵活应用</a:t>
            </a:r>
            <a:endParaRPr lang="zh-CN" altLang="zh-CN" dirty="0"/>
          </a:p>
          <a:p>
            <a:endParaRPr lang="zh-CN" alt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dirty="0" smtClean="0"/>
              <a:t>工程</a:t>
            </a:r>
            <a:r>
              <a:rPr lang="zh-CN" altLang="zh-CN" dirty="0"/>
              <a:t>总承包费用项目组成</a:t>
            </a:r>
            <a:br>
              <a:rPr lang="zh-CN" altLang="zh-CN" dirty="0"/>
            </a:br>
            <a:endParaRPr lang="zh-CN" altLang="en-US" dirty="0"/>
          </a:p>
        </p:txBody>
      </p:sp>
      <p:sp>
        <p:nvSpPr>
          <p:cNvPr id="3" name="内容占位符 2"/>
          <p:cNvSpPr>
            <a:spLocks noGrp="1"/>
          </p:cNvSpPr>
          <p:nvPr>
            <p:ph idx="1"/>
          </p:nvPr>
        </p:nvSpPr>
        <p:spPr/>
        <p:txBody>
          <a:bodyPr>
            <a:normAutofit/>
          </a:bodyPr>
          <a:lstStyle/>
          <a:p>
            <a:r>
              <a:rPr lang="en-US" altLang="zh-CN" dirty="0"/>
              <a:t>1.</a:t>
            </a:r>
            <a:r>
              <a:rPr lang="zh-CN" altLang="zh-CN" dirty="0"/>
              <a:t>工程费用</a:t>
            </a:r>
            <a:endParaRPr lang="zh-CN" altLang="zh-CN" dirty="0"/>
          </a:p>
          <a:p>
            <a:r>
              <a:rPr lang="en-US" altLang="zh-CN" dirty="0"/>
              <a:t>1.1</a:t>
            </a:r>
            <a:r>
              <a:rPr lang="zh-CN" altLang="zh-CN" dirty="0"/>
              <a:t>建筑工程</a:t>
            </a:r>
            <a:r>
              <a:rPr lang="zh-CN" altLang="zh-CN" dirty="0" smtClean="0"/>
              <a:t>费</a:t>
            </a:r>
            <a:endParaRPr lang="zh-CN" altLang="zh-CN" dirty="0"/>
          </a:p>
          <a:p>
            <a:r>
              <a:rPr lang="en-US" altLang="zh-CN" dirty="0"/>
              <a:t>1.2</a:t>
            </a:r>
            <a:r>
              <a:rPr lang="zh-CN" altLang="zh-CN" dirty="0"/>
              <a:t>设备购置费</a:t>
            </a:r>
            <a:endParaRPr lang="zh-CN" altLang="zh-CN" dirty="0"/>
          </a:p>
          <a:p>
            <a:r>
              <a:rPr lang="en-US" altLang="zh-CN" dirty="0"/>
              <a:t>1.3</a:t>
            </a:r>
            <a:r>
              <a:rPr lang="zh-CN" altLang="zh-CN" dirty="0"/>
              <a:t>安装工程</a:t>
            </a:r>
            <a:r>
              <a:rPr lang="zh-CN" altLang="zh-CN" dirty="0" smtClean="0"/>
              <a:t>费</a:t>
            </a:r>
            <a:endParaRPr lang="en-US" altLang="zh-CN" dirty="0" smtClean="0"/>
          </a:p>
          <a:p>
            <a:endParaRPr lang="en-US" altLang="zh-CN" dirty="0"/>
          </a:p>
          <a:p>
            <a:r>
              <a:rPr lang="zh-CN" altLang="en-US" dirty="0" smtClean="0"/>
              <a:t>注：工程总承包项目的主要费用。</a:t>
            </a:r>
            <a:endParaRPr lang="zh-CN" altLang="zh-CN"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a:bodyPr>
          <a:lstStyle/>
          <a:p>
            <a:r>
              <a:rPr lang="en-US" altLang="zh-CN" dirty="0"/>
              <a:t>2.</a:t>
            </a:r>
            <a:r>
              <a:rPr lang="zh-CN" altLang="zh-CN" dirty="0"/>
              <a:t>工程总承包其他费</a:t>
            </a:r>
            <a:endParaRPr lang="zh-CN" altLang="zh-CN" dirty="0"/>
          </a:p>
          <a:p>
            <a:r>
              <a:rPr lang="en-US" altLang="zh-CN" dirty="0"/>
              <a:t>2.1</a:t>
            </a:r>
            <a:r>
              <a:rPr lang="zh-CN" altLang="zh-CN" dirty="0"/>
              <a:t>勘察费</a:t>
            </a:r>
            <a:endParaRPr lang="zh-CN" altLang="zh-CN" dirty="0"/>
          </a:p>
          <a:p>
            <a:r>
              <a:rPr lang="en-US" altLang="zh-CN" dirty="0"/>
              <a:t>2.2</a:t>
            </a:r>
            <a:r>
              <a:rPr lang="zh-CN" altLang="zh-CN" dirty="0"/>
              <a:t>设计费</a:t>
            </a:r>
            <a:endParaRPr lang="zh-CN" altLang="zh-CN" dirty="0"/>
          </a:p>
          <a:p>
            <a:r>
              <a:rPr lang="en-US" altLang="zh-CN" dirty="0"/>
              <a:t>2.3</a:t>
            </a:r>
            <a:r>
              <a:rPr lang="zh-CN" altLang="zh-CN" dirty="0"/>
              <a:t>工程总承包管理费</a:t>
            </a:r>
            <a:endParaRPr lang="zh-CN" altLang="zh-CN" dirty="0"/>
          </a:p>
          <a:p>
            <a:r>
              <a:rPr lang="en-US" altLang="zh-CN" dirty="0"/>
              <a:t>2.4</a:t>
            </a:r>
            <a:r>
              <a:rPr lang="zh-CN" altLang="zh-CN" dirty="0"/>
              <a:t>工程保险费</a:t>
            </a:r>
            <a:endParaRPr lang="zh-CN" altLang="zh-CN" dirty="0"/>
          </a:p>
          <a:p>
            <a:r>
              <a:rPr lang="en-US" altLang="zh-CN" dirty="0"/>
              <a:t>2.5</a:t>
            </a:r>
            <a:r>
              <a:rPr lang="zh-CN" altLang="zh-CN" dirty="0" smtClean="0"/>
              <a:t>其他</a:t>
            </a:r>
            <a:endParaRPr lang="en-US" altLang="zh-CN" dirty="0" smtClean="0"/>
          </a:p>
          <a:p>
            <a:pPr eaLnBrk="0" hangingPunct="0"/>
            <a:r>
              <a:rPr lang="zh-CN" altLang="zh-CN" b="1" dirty="0"/>
              <a:t>发包人应根据工程总承包项目的发包范围，对工程总承包其他费用在本条第二款的规定中予以增加或减少。 </a:t>
            </a:r>
            <a:endParaRPr lang="zh-CN" altLang="zh-CN" dirty="0"/>
          </a:p>
          <a:p>
            <a:r>
              <a:rPr lang="zh-CN" altLang="zh-CN" dirty="0"/>
              <a:t>如发包人将建设项目的报建报批等其他服务工作列入发包范围，则代办服务费纳入工程总承包其他费。</a:t>
            </a:r>
            <a:endParaRPr lang="zh-CN" altLang="zh-CN" dirty="0"/>
          </a:p>
          <a:p>
            <a:endParaRPr lang="zh-CN" altLang="en-US" dirty="0"/>
          </a:p>
          <a:p>
            <a:endParaRPr lang="zh-CN" alt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3.</a:t>
            </a:r>
            <a:r>
              <a:rPr lang="zh-CN" altLang="zh-CN" dirty="0"/>
              <a:t>预备费用，与施工总承包项目的暂列金额进行比较说明</a:t>
            </a:r>
            <a:r>
              <a:rPr lang="zh-CN" altLang="zh-CN" dirty="0" smtClean="0"/>
              <a:t>。</a:t>
            </a:r>
            <a:endParaRPr lang="en-US" altLang="zh-CN" dirty="0" smtClean="0"/>
          </a:p>
          <a:p>
            <a:r>
              <a:rPr lang="zh-CN" altLang="en-US" dirty="0" smtClean="0"/>
              <a:t>（</a:t>
            </a:r>
            <a:r>
              <a:rPr lang="en-US" altLang="zh-CN" dirty="0" smtClean="0"/>
              <a:t>1</a:t>
            </a:r>
            <a:r>
              <a:rPr lang="zh-CN" altLang="en-US" dirty="0" smtClean="0"/>
              <a:t>）预备费用</a:t>
            </a:r>
            <a:endParaRPr lang="en-US" altLang="zh-CN" dirty="0" smtClean="0"/>
          </a:p>
          <a:p>
            <a:r>
              <a:rPr lang="zh-CN" altLang="en-US" dirty="0" smtClean="0"/>
              <a:t>主要是暂列金额</a:t>
            </a:r>
            <a:endParaRPr lang="en-US" altLang="zh-CN" dirty="0" smtClean="0"/>
          </a:p>
          <a:p>
            <a:r>
              <a:rPr lang="zh-CN" altLang="en-US" dirty="0" smtClean="0"/>
              <a:t>工程总承包的</a:t>
            </a:r>
            <a:r>
              <a:rPr lang="zh-CN" altLang="en-US" dirty="0"/>
              <a:t>预备</a:t>
            </a:r>
            <a:r>
              <a:rPr lang="zh-CN" altLang="en-US" dirty="0" smtClean="0"/>
              <a:t>费用一般不应该使用，这是工程总承包合同计价方式决定的。合同费用风险由承包商承担</a:t>
            </a:r>
            <a:endParaRPr lang="en-US" altLang="zh-CN" dirty="0" smtClean="0"/>
          </a:p>
          <a:p>
            <a:r>
              <a:rPr lang="zh-CN" altLang="en-US" dirty="0" smtClean="0"/>
              <a:t>施工总承包的</a:t>
            </a:r>
            <a:r>
              <a:rPr lang="zh-CN" altLang="en-US" dirty="0"/>
              <a:t>预备</a:t>
            </a:r>
            <a:r>
              <a:rPr lang="zh-CN" altLang="en-US" dirty="0" smtClean="0"/>
              <a:t>费用使用的可能性比较大，因为合同（偏差）费用风险由业主承担，同时合同的据实结算</a:t>
            </a:r>
            <a:r>
              <a:rPr lang="zh-CN" altLang="en-US" dirty="0"/>
              <a:t>决定了预备</a:t>
            </a:r>
            <a:r>
              <a:rPr lang="zh-CN" altLang="en-US" dirty="0" smtClean="0"/>
              <a:t>费用使用的合理性</a:t>
            </a:r>
            <a:endParaRPr lang="en-US" altLang="zh-CN" dirty="0"/>
          </a:p>
          <a:p>
            <a:endParaRPr lang="en-US" altLang="zh-CN" dirty="0"/>
          </a:p>
          <a:p>
            <a:endParaRPr lang="zh-CN" altLang="zh-CN" dirty="0"/>
          </a:p>
          <a:p>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en-US" altLang="zh-CN" dirty="0"/>
              <a:t>4</a:t>
            </a:r>
            <a:r>
              <a:rPr lang="en-US" altLang="zh-CN" dirty="0" smtClean="0"/>
              <a:t>. </a:t>
            </a:r>
            <a:r>
              <a:rPr lang="zh-CN" altLang="en-US" dirty="0" smtClean="0"/>
              <a:t>总</a:t>
            </a:r>
            <a:r>
              <a:rPr lang="zh-CN" altLang="en-US" dirty="0"/>
              <a:t>承包服务费</a:t>
            </a:r>
            <a:r>
              <a:rPr lang="zh-CN" altLang="en-US" dirty="0" smtClean="0"/>
              <a:t>调整    </a:t>
            </a:r>
            <a:endParaRPr lang="en-US" altLang="zh-CN" dirty="0"/>
          </a:p>
          <a:p>
            <a:r>
              <a:rPr lang="en-US" altLang="zh-CN" dirty="0" smtClean="0"/>
              <a:t>24</a:t>
            </a:r>
            <a:r>
              <a:rPr lang="zh-CN" altLang="en-US" dirty="0" smtClean="0"/>
              <a:t>清单：</a:t>
            </a:r>
            <a:r>
              <a:rPr lang="zh-CN" altLang="en-US" dirty="0"/>
              <a:t>发包人直接发包工程或供应材料时，总承包服务费由发包人承担，并需在其他项目中单独列项</a:t>
            </a:r>
            <a:r>
              <a:rPr lang="zh-CN" altLang="en-US" dirty="0" smtClean="0"/>
              <a:t>。</a:t>
            </a:r>
            <a:endParaRPr lang="en-US" altLang="zh-CN" dirty="0" smtClean="0"/>
          </a:p>
          <a:p>
            <a:r>
              <a:rPr lang="en-US" altLang="zh-CN" dirty="0" smtClean="0"/>
              <a:t>3.</a:t>
            </a:r>
            <a:r>
              <a:rPr lang="zh-CN" altLang="en-US" dirty="0" smtClean="0"/>
              <a:t>术语</a:t>
            </a:r>
            <a:r>
              <a:rPr lang="zh-CN" altLang="en-US" dirty="0"/>
              <a:t>精简与</a:t>
            </a:r>
            <a:r>
              <a:rPr lang="zh-CN" altLang="en-US" dirty="0" smtClean="0"/>
              <a:t>新增    </a:t>
            </a:r>
            <a:endParaRPr lang="en-US" altLang="zh-CN" dirty="0"/>
          </a:p>
          <a:p>
            <a:r>
              <a:rPr lang="en-US" altLang="zh-CN" dirty="0" smtClean="0"/>
              <a:t>24</a:t>
            </a:r>
            <a:r>
              <a:rPr lang="zh-CN" altLang="en-US" dirty="0" smtClean="0"/>
              <a:t>清单：</a:t>
            </a:r>
            <a:r>
              <a:rPr lang="zh-CN" altLang="en-US" dirty="0"/>
              <a:t>术语由</a:t>
            </a:r>
            <a:r>
              <a:rPr lang="en-US" altLang="zh-CN" dirty="0"/>
              <a:t>52</a:t>
            </a:r>
            <a:r>
              <a:rPr lang="zh-CN" altLang="en-US" dirty="0"/>
              <a:t>个精简至</a:t>
            </a:r>
            <a:r>
              <a:rPr lang="en-US" altLang="zh-CN" dirty="0"/>
              <a:t>23</a:t>
            </a:r>
            <a:r>
              <a:rPr lang="zh-CN" altLang="en-US" dirty="0"/>
              <a:t>个，新增“工程量清单缺陷”“施工过程结算”等关键术语。     </a:t>
            </a:r>
            <a:r>
              <a:rPr lang="en-US" altLang="zh-CN" dirty="0" smtClean="0"/>
              <a:t>13</a:t>
            </a:r>
            <a:r>
              <a:rPr lang="zh-CN" altLang="en-US" dirty="0" smtClean="0"/>
              <a:t>清单：</a:t>
            </a:r>
            <a:r>
              <a:rPr lang="zh-CN" altLang="en-US" dirty="0"/>
              <a:t>未明确相关概念</a:t>
            </a:r>
            <a:r>
              <a:rPr lang="zh-CN" altLang="en-US" dirty="0" smtClean="0"/>
              <a:t>。</a:t>
            </a:r>
            <a:endParaRPr lang="en-US" altLang="zh-CN" dirty="0" smtClean="0"/>
          </a:p>
          <a:p>
            <a:r>
              <a:rPr lang="en-US" altLang="zh-CN" dirty="0"/>
              <a:t>4</a:t>
            </a:r>
            <a:r>
              <a:rPr lang="en-US" altLang="zh-CN" dirty="0" smtClean="0"/>
              <a:t>. </a:t>
            </a:r>
            <a:r>
              <a:rPr lang="zh-CN" altLang="en-US" dirty="0" smtClean="0"/>
              <a:t>附录</a:t>
            </a:r>
            <a:r>
              <a:rPr lang="zh-CN" altLang="en-US" dirty="0"/>
              <a:t>表格</a:t>
            </a:r>
            <a:r>
              <a:rPr lang="zh-CN" altLang="en-US" dirty="0" smtClean="0"/>
              <a:t>复杂化    </a:t>
            </a:r>
            <a:endParaRPr lang="en-US" altLang="zh-CN" dirty="0"/>
          </a:p>
          <a:p>
            <a:r>
              <a:rPr lang="en-US" altLang="zh-CN" dirty="0" smtClean="0"/>
              <a:t>24</a:t>
            </a:r>
            <a:r>
              <a:rPr lang="zh-CN" altLang="en-US" dirty="0" smtClean="0"/>
              <a:t>清单：</a:t>
            </a:r>
            <a:r>
              <a:rPr lang="zh-CN" altLang="en-US" dirty="0"/>
              <a:t>新增措施项目费用分拆表、大型机械费用明细表等，要求造价师深度分析人材机成本。</a:t>
            </a:r>
            <a:endParaRPr lang="en-US" altLang="zh-CN" dirty="0"/>
          </a:p>
          <a:p>
            <a:endParaRPr lang="zh-CN" altLang="en-US"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4.</a:t>
            </a:r>
            <a:r>
              <a:rPr lang="zh-CN" altLang="zh-CN" dirty="0"/>
              <a:t>项目清单、价格清单的概念及</a:t>
            </a:r>
            <a:r>
              <a:rPr lang="zh-CN" altLang="zh-CN" dirty="0" smtClean="0"/>
              <a:t>特点</a:t>
            </a:r>
            <a:endParaRPr lang="en-US" altLang="zh-CN" dirty="0"/>
          </a:p>
          <a:p>
            <a:r>
              <a:rPr lang="zh-CN" altLang="en-US" b="1" dirty="0" smtClean="0"/>
              <a:t>（</a:t>
            </a:r>
            <a:r>
              <a:rPr lang="en-US" altLang="zh-CN" b="1" dirty="0" smtClean="0"/>
              <a:t>1</a:t>
            </a:r>
            <a:r>
              <a:rPr lang="zh-CN" altLang="en-US" b="1" dirty="0" smtClean="0"/>
              <a:t>）</a:t>
            </a:r>
            <a:r>
              <a:rPr lang="zh-CN" altLang="zh-CN" b="1" dirty="0" smtClean="0"/>
              <a:t>项目</a:t>
            </a:r>
            <a:r>
              <a:rPr lang="zh-CN" altLang="zh-CN" b="1" dirty="0"/>
              <a:t>清单</a:t>
            </a:r>
            <a:r>
              <a:rPr lang="en-US" altLang="zh-CN" b="1" dirty="0"/>
              <a:t>  </a:t>
            </a:r>
            <a:endParaRPr lang="zh-CN" altLang="zh-CN" b="1" dirty="0"/>
          </a:p>
          <a:p>
            <a:pPr eaLnBrk="0" hangingPunct="0"/>
            <a:r>
              <a:rPr lang="zh-CN" altLang="zh-CN" sz="2800" b="1" dirty="0"/>
              <a:t>发包人提供的载明工程总承包项目工程费用、工程总承包其他费和预备费（暂列金额）的名称和其他要求承包人填报内容的项目明细。</a:t>
            </a:r>
            <a:r>
              <a:rPr lang="en-US" altLang="zh-CN" sz="2800" b="1" dirty="0"/>
              <a:t> </a:t>
            </a:r>
            <a:endParaRPr lang="en-US" altLang="zh-CN" sz="2800" dirty="0"/>
          </a:p>
          <a:p>
            <a:pPr eaLnBrk="0" hangingPunct="0"/>
            <a:r>
              <a:rPr lang="zh-CN" altLang="en-US" sz="2800" b="1" dirty="0" smtClean="0"/>
              <a:t>（</a:t>
            </a:r>
            <a:r>
              <a:rPr lang="en-US" altLang="zh-CN" sz="2800" b="1" dirty="0" smtClean="0"/>
              <a:t>2</a:t>
            </a:r>
            <a:r>
              <a:rPr lang="zh-CN" altLang="en-US" sz="2800" b="1" dirty="0" smtClean="0"/>
              <a:t>）</a:t>
            </a:r>
            <a:r>
              <a:rPr lang="zh-CN" altLang="zh-CN" b="1" dirty="0" smtClean="0"/>
              <a:t>价格</a:t>
            </a:r>
            <a:r>
              <a:rPr lang="zh-CN" altLang="zh-CN" b="1" dirty="0"/>
              <a:t>清单</a:t>
            </a:r>
            <a:r>
              <a:rPr lang="en-US" altLang="zh-CN" b="1" dirty="0"/>
              <a:t> </a:t>
            </a:r>
            <a:endParaRPr lang="zh-CN" altLang="zh-CN" dirty="0"/>
          </a:p>
          <a:p>
            <a:r>
              <a:rPr lang="zh-CN" altLang="zh-CN" sz="2800" b="1" dirty="0"/>
              <a:t>构成合同文件组成部分的由承包人按发包人要求或发包人提供的项目清单规定的格式和要求填写并标明价格的项目报价明细。</a:t>
            </a:r>
            <a:endParaRPr lang="zh-CN" altLang="zh-CN" dirty="0"/>
          </a:p>
          <a:p>
            <a:endParaRPr lang="zh-CN" altLang="en-US"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工程总承包计价风险</a:t>
            </a:r>
            <a:endParaRPr lang="zh-CN" altLang="en-US" dirty="0"/>
          </a:p>
        </p:txBody>
      </p:sp>
      <p:sp>
        <p:nvSpPr>
          <p:cNvPr id="3" name="内容占位符 2"/>
          <p:cNvSpPr>
            <a:spLocks noGrp="1"/>
          </p:cNvSpPr>
          <p:nvPr>
            <p:ph idx="1"/>
          </p:nvPr>
        </p:nvSpPr>
        <p:spPr/>
        <p:txBody>
          <a:bodyPr>
            <a:normAutofit fontScale="77500" lnSpcReduction="20000"/>
          </a:bodyPr>
          <a:lstStyle/>
          <a:p>
            <a:pPr eaLnBrk="0" hangingPunct="0"/>
            <a:r>
              <a:rPr lang="en-US" altLang="zh-CN" b="1" dirty="0"/>
              <a:t>3.3.1 </a:t>
            </a:r>
            <a:r>
              <a:rPr lang="zh-CN" altLang="zh-CN" b="1" dirty="0"/>
              <a:t>建设项目工程总承包，发包人应当根据采用的工程总承包模式以及发承包依据的基础条件，按照权责对等和平衡风险分担的原则，在招标文件和发包人要求、工程总承包合同中明确计价的风险范围。 </a:t>
            </a:r>
            <a:endParaRPr lang="zh-CN" altLang="zh-CN" b="1" dirty="0"/>
          </a:p>
          <a:p>
            <a:pPr eaLnBrk="0" hangingPunct="0"/>
            <a:r>
              <a:rPr lang="zh-CN" altLang="zh-CN" b="1" dirty="0"/>
              <a:t>以下情形出现，造成合同工期和价格的变化应由发包人承担：</a:t>
            </a:r>
            <a:r>
              <a:rPr lang="en-US" altLang="zh-CN" b="1" dirty="0"/>
              <a:t> </a:t>
            </a:r>
            <a:endParaRPr lang="en-US" altLang="zh-CN" b="1" dirty="0" smtClean="0"/>
          </a:p>
          <a:p>
            <a:pPr eaLnBrk="0" hangingPunct="0"/>
            <a:r>
              <a:rPr lang="en-US" altLang="zh-CN" b="1" dirty="0" smtClean="0"/>
              <a:t>1</a:t>
            </a:r>
            <a:r>
              <a:rPr lang="en-US" altLang="zh-CN" b="1" dirty="0"/>
              <a:t>.</a:t>
            </a:r>
            <a:r>
              <a:rPr lang="zh-CN" altLang="zh-CN" b="1" dirty="0"/>
              <a:t>国家法律法规、政策以及工程建设强制性标准发生变化的；</a:t>
            </a:r>
            <a:r>
              <a:rPr lang="en-US" altLang="zh-CN" b="1" dirty="0"/>
              <a:t> </a:t>
            </a:r>
            <a:endParaRPr lang="zh-CN" altLang="zh-CN" dirty="0"/>
          </a:p>
          <a:p>
            <a:pPr eaLnBrk="0" hangingPunct="0"/>
            <a:r>
              <a:rPr lang="en-US" altLang="zh-CN" b="1" dirty="0"/>
              <a:t>2.</a:t>
            </a:r>
            <a:r>
              <a:rPr lang="zh-CN" altLang="zh-CN" b="1" dirty="0"/>
              <a:t>专用合同条款中约定的人工、主要材料设备等市场价格变化超过合同约定幅度的；</a:t>
            </a:r>
            <a:r>
              <a:rPr lang="en-US" altLang="zh-CN" b="1" dirty="0"/>
              <a:t> </a:t>
            </a:r>
            <a:endParaRPr lang="zh-CN" altLang="zh-CN" dirty="0"/>
          </a:p>
          <a:p>
            <a:pPr eaLnBrk="0" hangingPunct="0"/>
            <a:r>
              <a:rPr lang="en-US" altLang="zh-CN" b="1" dirty="0"/>
              <a:t>3.</a:t>
            </a:r>
            <a:r>
              <a:rPr lang="zh-CN" altLang="zh-CN" b="1" dirty="0"/>
              <a:t>可行性研究报告批准或方案设计后发包的，发包人要求和方案设计发生变更；初步设计批准后发包的，发包人要求和初步设计发生变更的；</a:t>
            </a:r>
            <a:r>
              <a:rPr lang="en-US" altLang="zh-CN" b="1" dirty="0"/>
              <a:t> </a:t>
            </a:r>
            <a:endParaRPr lang="zh-CN" altLang="zh-CN" dirty="0"/>
          </a:p>
          <a:p>
            <a:pPr eaLnBrk="0" hangingPunct="0"/>
            <a:r>
              <a:rPr lang="en-US" altLang="zh-CN" b="1" dirty="0"/>
              <a:t>4.</a:t>
            </a:r>
            <a:r>
              <a:rPr lang="zh-CN" altLang="zh-CN" b="1" dirty="0"/>
              <a:t>勘察未发现的异常地质条件、地下掩埋物等变化的；</a:t>
            </a:r>
            <a:r>
              <a:rPr lang="en-US" altLang="zh-CN" b="1" dirty="0"/>
              <a:t> </a:t>
            </a:r>
            <a:endParaRPr lang="zh-CN" altLang="zh-CN" dirty="0"/>
          </a:p>
          <a:p>
            <a:pPr eaLnBrk="0" hangingPunct="0"/>
            <a:r>
              <a:rPr lang="en-US" altLang="zh-CN" b="1" dirty="0"/>
              <a:t>5.</a:t>
            </a:r>
            <a:r>
              <a:rPr lang="zh-CN" altLang="zh-CN" b="1" dirty="0"/>
              <a:t>不可抗力以及非承包人原因发生的异常事项。</a:t>
            </a:r>
            <a:r>
              <a:rPr lang="en-US" altLang="zh-CN" b="1" dirty="0"/>
              <a:t> </a:t>
            </a:r>
            <a:endParaRPr lang="zh-CN" altLang="zh-CN" dirty="0"/>
          </a:p>
          <a:p>
            <a:pPr eaLnBrk="0" hangingPunct="0"/>
            <a:r>
              <a:rPr lang="zh-CN" altLang="zh-CN" b="1" dirty="0"/>
              <a:t>除合同约定发包人应承担的风险外，其他风险应由承包人承担。</a:t>
            </a:r>
            <a:r>
              <a:rPr lang="en-US" altLang="zh-CN" b="1" dirty="0"/>
              <a:t> </a:t>
            </a:r>
            <a:endParaRPr lang="zh-CN" altLang="zh-CN" dirty="0"/>
          </a:p>
          <a:p>
            <a:endParaRPr lang="zh-CN" altLang="en-US"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pPr eaLnBrk="0" hangingPunct="0"/>
            <a:r>
              <a:rPr lang="en-US" altLang="zh-CN" b="1" dirty="0"/>
              <a:t>3.3.2 </a:t>
            </a:r>
            <a:r>
              <a:rPr lang="zh-CN" altLang="zh-CN" b="1" dirty="0"/>
              <a:t>发包人应在基准日期前，将其取得的现场地形和地下、水文、气候及环境条件方面的所有相关现场数据，提供给承包人。发包人在基准日期后得到的所有此类数据，也应及时提供给承包人。 </a:t>
            </a:r>
            <a:endParaRPr lang="zh-CN" altLang="zh-CN" dirty="0"/>
          </a:p>
          <a:p>
            <a:pPr eaLnBrk="0" hangingPunct="0"/>
            <a:r>
              <a:rPr lang="en-US" altLang="zh-CN" b="1" dirty="0"/>
              <a:t>    </a:t>
            </a:r>
            <a:r>
              <a:rPr lang="zh-CN" altLang="zh-CN" b="1" dirty="0"/>
              <a:t>原始测量控制点、基准线和基准标高等参考事项应在发包人要求中提出。</a:t>
            </a:r>
            <a:r>
              <a:rPr lang="en-US" altLang="zh-CN" b="1" dirty="0"/>
              <a:t> </a:t>
            </a:r>
            <a:endParaRPr lang="zh-CN" altLang="zh-CN" b="1" dirty="0"/>
          </a:p>
          <a:p>
            <a:r>
              <a:rPr lang="zh-CN" altLang="zh-CN" b="1" dirty="0"/>
              <a:t>承包人应负责验证和解释发包人提供的上述数据，按照合同约定对与参考数据有关的工程放线，并核实参考数据的准确性，纠正在工程的位置、标高、尺寸或定线中的任何错误，负责对工程的所有部分正确定位。</a:t>
            </a:r>
            <a:endParaRPr lang="zh-CN" altLang="en-US"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pPr eaLnBrk="0" hangingPunct="0"/>
            <a:r>
              <a:rPr lang="zh-CN" altLang="zh-CN" b="1" dirty="0"/>
              <a:t>对发包人提供的现场数据和参考数据的错误可按以下规定分担责任： </a:t>
            </a:r>
            <a:endParaRPr lang="zh-CN" altLang="zh-CN" dirty="0"/>
          </a:p>
          <a:p>
            <a:pPr eaLnBrk="0" hangingPunct="0"/>
            <a:r>
              <a:rPr lang="en-US" altLang="zh-CN" b="1" dirty="0"/>
              <a:t>1.</a:t>
            </a:r>
            <a:r>
              <a:rPr lang="zh-CN" altLang="zh-CN" b="1" dirty="0"/>
              <a:t>采用设计采购施工总承包（</a:t>
            </a:r>
            <a:r>
              <a:rPr lang="en-US" altLang="zh-CN" b="1" dirty="0"/>
              <a:t>EPC</a:t>
            </a:r>
            <a:r>
              <a:rPr lang="zh-CN" altLang="zh-CN" b="1" dirty="0"/>
              <a:t>）模式的，发包人除按照合同约定或本规范第 </a:t>
            </a:r>
            <a:r>
              <a:rPr lang="en-US" altLang="zh-CN" b="1" dirty="0"/>
              <a:t>3.3.3 </a:t>
            </a:r>
            <a:r>
              <a:rPr lang="zh-CN" altLang="zh-CN" b="1" dirty="0"/>
              <a:t>条 </a:t>
            </a:r>
            <a:r>
              <a:rPr lang="en-US" altLang="zh-CN" b="1" dirty="0"/>
              <a:t>1 </a:t>
            </a:r>
            <a:r>
              <a:rPr lang="zh-CN" altLang="zh-CN" b="1" dirty="0"/>
              <a:t>项的规定承担责任外，发包人不对现场数据和参考数据的准确性，充分性和完整性承担责任。</a:t>
            </a:r>
            <a:r>
              <a:rPr lang="en-US" altLang="zh-CN" b="1" dirty="0"/>
              <a:t> </a:t>
            </a:r>
            <a:endParaRPr lang="zh-CN" altLang="zh-CN" dirty="0"/>
          </a:p>
          <a:p>
            <a:pPr eaLnBrk="0" hangingPunct="0"/>
            <a:r>
              <a:rPr lang="en-US" altLang="zh-CN" b="1" dirty="0"/>
              <a:t>2.</a:t>
            </a:r>
            <a:r>
              <a:rPr lang="zh-CN" altLang="zh-CN" b="1" dirty="0"/>
              <a:t>采用设计施工总承包（</a:t>
            </a:r>
            <a:r>
              <a:rPr lang="en-US" altLang="zh-CN" b="1" dirty="0"/>
              <a:t>DB</a:t>
            </a:r>
            <a:r>
              <a:rPr lang="zh-CN" altLang="zh-CN" b="1" dirty="0"/>
              <a:t>）模式时，承包人应及时将发现参考数据中的错误通知发包人，如果承包人因错误而遭受延误（或）费用增加，承包人有权获得</a:t>
            </a:r>
            <a:r>
              <a:rPr lang="zh-CN" altLang="zh-CN" b="1" dirty="0" smtClean="0"/>
              <a:t>工期的</a:t>
            </a:r>
            <a:r>
              <a:rPr lang="zh-CN" altLang="zh-CN" b="1" dirty="0"/>
              <a:t>延长和（或）额外费用的增加和合理的利润。</a:t>
            </a:r>
            <a:r>
              <a:rPr lang="en-US" altLang="zh-CN" b="1" dirty="0"/>
              <a:t> </a:t>
            </a:r>
            <a:endParaRPr lang="zh-CN" altLang="zh-CN" dirty="0"/>
          </a:p>
          <a:p>
            <a:endParaRPr lang="zh-CN" altLang="en-US"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85000" lnSpcReduction="20000"/>
          </a:bodyPr>
          <a:lstStyle/>
          <a:p>
            <a:pPr eaLnBrk="0" hangingPunct="0"/>
            <a:r>
              <a:rPr lang="en-US" altLang="zh-CN" b="1" dirty="0"/>
              <a:t>3.3.3 </a:t>
            </a:r>
            <a:r>
              <a:rPr lang="zh-CN" altLang="zh-CN" b="1" dirty="0"/>
              <a:t>发包人要求中错误的责任，可按以下规定分担： </a:t>
            </a:r>
            <a:endParaRPr lang="zh-CN" altLang="zh-CN" b="1" dirty="0"/>
          </a:p>
          <a:p>
            <a:pPr eaLnBrk="0" hangingPunct="0"/>
            <a:r>
              <a:rPr lang="en-US" altLang="zh-CN" b="1" dirty="0"/>
              <a:t>1.</a:t>
            </a:r>
            <a:r>
              <a:rPr lang="zh-CN" altLang="zh-CN" b="1" dirty="0"/>
              <a:t>采用设计采购施工总承包（</a:t>
            </a:r>
            <a:r>
              <a:rPr lang="en-US" altLang="zh-CN" b="1" dirty="0"/>
              <a:t>EPC</a:t>
            </a:r>
            <a:r>
              <a:rPr lang="zh-CN" altLang="zh-CN" b="1" dirty="0"/>
              <a:t>）模式的，承包人未发现发包人要求中存在错误和（或）未通知发包人并提交说明文件的，承包人自行承担由此导致的费用增加和（或）工期延误，但专用合同条款另有约定的除外。</a:t>
            </a:r>
            <a:r>
              <a:rPr lang="en-US" altLang="zh-CN" b="1" dirty="0"/>
              <a:t> </a:t>
            </a:r>
            <a:endParaRPr lang="zh-CN" altLang="zh-CN" dirty="0"/>
          </a:p>
          <a:p>
            <a:pPr eaLnBrk="0" hangingPunct="0"/>
            <a:r>
              <a:rPr lang="zh-CN" altLang="zh-CN" b="1" dirty="0"/>
              <a:t>无论承包人发现与否，发包人要求中的下列部分导致承包人增加的费用和</a:t>
            </a:r>
            <a:endParaRPr lang="zh-CN" altLang="zh-CN" dirty="0"/>
          </a:p>
          <a:p>
            <a:pPr eaLnBrk="0" hangingPunct="0"/>
            <a:r>
              <a:rPr lang="zh-CN" altLang="zh-CN" b="1" dirty="0"/>
              <a:t>（或）延误的工期，由发包人承担，并向承包人支付合理利润：</a:t>
            </a:r>
            <a:r>
              <a:rPr lang="en-US" altLang="zh-CN" b="1" dirty="0"/>
              <a:t> </a:t>
            </a:r>
            <a:endParaRPr lang="zh-CN" altLang="zh-CN" dirty="0"/>
          </a:p>
          <a:p>
            <a:pPr eaLnBrk="0" hangingPunct="0"/>
            <a:r>
              <a:rPr lang="zh-CN" altLang="zh-CN" b="1" dirty="0"/>
              <a:t>（</a:t>
            </a:r>
            <a:r>
              <a:rPr lang="en-US" altLang="zh-CN" b="1" dirty="0"/>
              <a:t>1</a:t>
            </a:r>
            <a:r>
              <a:rPr lang="zh-CN" altLang="zh-CN" b="1" dirty="0"/>
              <a:t>）发包人要求中或合同中约定由发包人负责的或不可变的数据和资料；</a:t>
            </a:r>
            <a:r>
              <a:rPr lang="en-US" altLang="zh-CN" b="1" dirty="0"/>
              <a:t> </a:t>
            </a:r>
            <a:endParaRPr lang="zh-CN" altLang="zh-CN" dirty="0"/>
          </a:p>
          <a:p>
            <a:pPr eaLnBrk="0" hangingPunct="0"/>
            <a:r>
              <a:rPr lang="zh-CN" altLang="zh-CN" b="1" dirty="0"/>
              <a:t>（</a:t>
            </a:r>
            <a:r>
              <a:rPr lang="en-US" altLang="zh-CN" b="1" dirty="0"/>
              <a:t>2</a:t>
            </a:r>
            <a:r>
              <a:rPr lang="zh-CN" altLang="zh-CN" b="1" dirty="0"/>
              <a:t>）对工程或其他任何部分的预期目的的说明；</a:t>
            </a:r>
            <a:r>
              <a:rPr lang="en-US" altLang="zh-CN" b="1" dirty="0"/>
              <a:t> </a:t>
            </a:r>
            <a:endParaRPr lang="zh-CN" altLang="zh-CN" dirty="0"/>
          </a:p>
          <a:p>
            <a:pPr eaLnBrk="0" hangingPunct="0"/>
            <a:r>
              <a:rPr lang="zh-CN" altLang="zh-CN" b="1" dirty="0"/>
              <a:t>（</a:t>
            </a:r>
            <a:r>
              <a:rPr lang="en-US" altLang="zh-CN" b="1" dirty="0"/>
              <a:t>3</a:t>
            </a:r>
            <a:r>
              <a:rPr lang="zh-CN" altLang="zh-CN" b="1" dirty="0"/>
              <a:t>）竣工工程的试验和性能的标准；</a:t>
            </a:r>
            <a:r>
              <a:rPr lang="en-US" altLang="zh-CN" b="1" dirty="0"/>
              <a:t> </a:t>
            </a:r>
            <a:endParaRPr lang="zh-CN" altLang="zh-CN" dirty="0"/>
          </a:p>
          <a:p>
            <a:r>
              <a:rPr lang="zh-CN" altLang="zh-CN" b="1" dirty="0"/>
              <a:t>（</a:t>
            </a:r>
            <a:r>
              <a:rPr lang="en-US" altLang="zh-CN" b="1" dirty="0"/>
              <a:t>4</a:t>
            </a:r>
            <a:r>
              <a:rPr lang="zh-CN" altLang="zh-CN" b="1" dirty="0"/>
              <a:t>）除合同另有约定外，承包人不能核实的数据和资料。</a:t>
            </a:r>
            <a:endParaRPr lang="zh-CN" altLang="en-US"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b="1" dirty="0"/>
              <a:t>2.</a:t>
            </a:r>
            <a:r>
              <a:rPr lang="zh-CN" altLang="zh-CN" b="1" dirty="0"/>
              <a:t>采用设计施工总承包（</a:t>
            </a:r>
            <a:r>
              <a:rPr lang="en-US" altLang="zh-CN" b="1" dirty="0"/>
              <a:t>DB</a:t>
            </a:r>
            <a:r>
              <a:rPr lang="zh-CN" altLang="zh-CN" b="1" dirty="0"/>
              <a:t>）模式的，承包人应在投标截止日前复核发包人要求，发现错误应书面通知发包人。发包人作相应修改的，按照合同约定进行调整； 如确有错误，发包人坚持不改的，应承担由此导致承包人增加的费用和（或）延误的工期以及合理利润。 </a:t>
            </a:r>
            <a:endParaRPr lang="zh-CN" altLang="zh-CN" dirty="0"/>
          </a:p>
          <a:p>
            <a:endParaRPr lang="zh-CN" altLang="en-US"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marL="530225" lvl="2" indent="0" eaLnBrk="0" hangingPunct="0">
              <a:buNone/>
            </a:pPr>
            <a:r>
              <a:rPr lang="en-US" altLang="zh-CN" sz="2400" b="1" dirty="0" smtClean="0"/>
              <a:t>3.3.4</a:t>
            </a:r>
            <a:r>
              <a:rPr lang="zh-CN" altLang="zh-CN" sz="2400" b="1" dirty="0" smtClean="0"/>
              <a:t>工程</a:t>
            </a:r>
            <a:r>
              <a:rPr lang="zh-CN" altLang="zh-CN" sz="2400" b="1" dirty="0"/>
              <a:t>总承包的承包人应统一负责建设项目的勘察、设计、材料设备采购、施工等的组织、协调、进度控制等所有相关工作</a:t>
            </a:r>
            <a:r>
              <a:rPr lang="zh-CN" altLang="zh-CN" sz="2400" b="1" dirty="0" smtClean="0"/>
              <a:t>。</a:t>
            </a:r>
            <a:endParaRPr lang="en-US" altLang="zh-CN" sz="2400" b="1" dirty="0" smtClean="0"/>
          </a:p>
          <a:p>
            <a:pPr marL="530225" lvl="2" indent="0" eaLnBrk="0" hangingPunct="0">
              <a:buNone/>
            </a:pPr>
            <a:r>
              <a:rPr lang="en-US" altLang="zh-CN" sz="2400" b="1" dirty="0" smtClean="0"/>
              <a:t> </a:t>
            </a:r>
            <a:endParaRPr lang="zh-CN" altLang="zh-CN" sz="2400" b="1" dirty="0"/>
          </a:p>
          <a:p>
            <a:pPr eaLnBrk="0" hangingPunct="0"/>
            <a:r>
              <a:rPr lang="en-US" altLang="zh-CN" sz="2400" b="1" dirty="0" smtClean="0"/>
              <a:t>      </a:t>
            </a:r>
            <a:r>
              <a:rPr lang="zh-CN" altLang="zh-CN" sz="2400" b="1" dirty="0" smtClean="0"/>
              <a:t>设计</a:t>
            </a:r>
            <a:r>
              <a:rPr lang="zh-CN" altLang="zh-CN" sz="2400" b="1" dirty="0"/>
              <a:t>单位和施工单位组成联合体的，应当根据项目特点和复杂程度，合理确定牵头单位，明确各自的权利和责任，不得将工程总承包合同范围应由承包人承担的</a:t>
            </a:r>
            <a:r>
              <a:rPr lang="en-US" altLang="zh-CN" sz="2400" b="1" dirty="0"/>
              <a:t>  </a:t>
            </a:r>
            <a:r>
              <a:rPr lang="zh-CN" altLang="zh-CN" sz="2400" b="1" dirty="0"/>
              <a:t>设计变更等再向发包人申请价款调整。</a:t>
            </a:r>
            <a:r>
              <a:rPr lang="en-US" altLang="zh-CN" sz="2400" b="1" dirty="0"/>
              <a:t> </a:t>
            </a:r>
            <a:endParaRPr lang="zh-CN" altLang="zh-CN" sz="2400" dirty="0"/>
          </a:p>
          <a:p>
            <a:endParaRPr lang="zh-CN" altLang="en-US"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pPr marL="530225" lvl="2" indent="0" eaLnBrk="0" hangingPunct="0">
              <a:buNone/>
            </a:pPr>
            <a:r>
              <a:rPr lang="en-US" altLang="zh-CN" sz="2400" b="1" dirty="0" smtClean="0"/>
              <a:t>3.3.5</a:t>
            </a:r>
            <a:r>
              <a:rPr lang="zh-CN" altLang="zh-CN" sz="2400" b="1" dirty="0" smtClean="0"/>
              <a:t>承包人</a:t>
            </a:r>
            <a:r>
              <a:rPr lang="zh-CN" altLang="zh-CN" sz="2400" b="1" dirty="0"/>
              <a:t>在合同约定承包范围内实施设计时，应当在满足发包人要求的前提下进行优化设计，从中选取最优设计方案；在满足发包人提供的设计文件技术标准的前提下进行深化设计，实现合同目标。承包人提高标准的，增加的费用发包人不另行支付；承包人降低标准的，按原标准实施，由此增加的费用由承包人承担。</a:t>
            </a:r>
            <a:r>
              <a:rPr lang="en-US" altLang="zh-CN" sz="2400" b="1" dirty="0"/>
              <a:t> </a:t>
            </a:r>
            <a:endParaRPr lang="en-US" altLang="zh-CN" sz="2400" b="1" dirty="0" smtClean="0"/>
          </a:p>
          <a:p>
            <a:pPr marL="530225" lvl="2" indent="0" eaLnBrk="0" hangingPunct="0">
              <a:buNone/>
            </a:pPr>
            <a:r>
              <a:rPr lang="en-US" altLang="zh-CN" sz="2400" b="1" dirty="0" smtClean="0"/>
              <a:t>3.3.6</a:t>
            </a:r>
            <a:r>
              <a:rPr lang="zh-CN" altLang="zh-CN" sz="2400" b="1" dirty="0" smtClean="0"/>
              <a:t>如果</a:t>
            </a:r>
            <a:r>
              <a:rPr lang="zh-CN" altLang="zh-CN" sz="2400" b="1" dirty="0"/>
              <a:t>承包人文件中存在错误、遗漏、含糊、不一致、不适当或其他缺陷，即使发包人做出了任何同意或批准，承包人仍应对前述问题带来的缺陷和工程问题进行改正，并承担相应费用。但本规范第 </a:t>
            </a:r>
            <a:r>
              <a:rPr lang="en-US" altLang="zh-CN" sz="2400" b="1" dirty="0"/>
              <a:t>3.3.3 </a:t>
            </a:r>
            <a:r>
              <a:rPr lang="zh-CN" altLang="zh-CN" sz="2400" b="1" dirty="0"/>
              <a:t>条规定的发包人要求的错误导致承包人文件出错的除外。</a:t>
            </a:r>
            <a:r>
              <a:rPr lang="en-US" altLang="zh-CN" sz="2400" b="1" dirty="0"/>
              <a:t> </a:t>
            </a:r>
            <a:endParaRPr lang="zh-CN" altLang="zh-CN" sz="2400" b="1" dirty="0"/>
          </a:p>
          <a:p>
            <a:pPr marL="530225" lvl="2" indent="0" eaLnBrk="0" hangingPunct="0">
              <a:buNone/>
            </a:pPr>
            <a:endParaRPr lang="zh-CN" altLang="zh-CN" b="1"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395536" y="1340768"/>
            <a:ext cx="7300664" cy="5114968"/>
          </a:xfrm>
        </p:spPr>
        <p:txBody>
          <a:bodyPr>
            <a:noAutofit/>
          </a:bodyPr>
          <a:lstStyle/>
          <a:p>
            <a:pPr marL="530225" lvl="2" indent="0" eaLnBrk="0" hangingPunct="0">
              <a:buNone/>
            </a:pPr>
            <a:r>
              <a:rPr lang="en-US" altLang="zh-CN" sz="2400" b="1" dirty="0" smtClean="0"/>
              <a:t>3.3.7</a:t>
            </a:r>
            <a:r>
              <a:rPr lang="zh-CN" altLang="zh-CN" sz="2400" b="1" dirty="0" smtClean="0">
                <a:solidFill>
                  <a:srgbClr val="FF0000"/>
                </a:solidFill>
              </a:rPr>
              <a:t>承包人</a:t>
            </a:r>
            <a:r>
              <a:rPr lang="zh-CN" altLang="zh-CN" sz="2400" b="1" dirty="0">
                <a:solidFill>
                  <a:srgbClr val="FF0000"/>
                </a:solidFill>
              </a:rPr>
              <a:t>应被认为已确信工程总承包合同约定的合同价格的正确性和充分性，</a:t>
            </a:r>
            <a:r>
              <a:rPr lang="zh-CN" altLang="zh-CN" sz="2400" b="1" dirty="0"/>
              <a:t> 除非合同另有约定，合同价格应被视为包括承包人根据合同约定应承担的全部义 务，以及按照合同约定为正确的实施工程所需的全部有关事项的费用。</a:t>
            </a:r>
            <a:r>
              <a:rPr lang="en-US" altLang="zh-CN" sz="2400" b="1" dirty="0"/>
              <a:t> </a:t>
            </a:r>
            <a:endParaRPr lang="zh-CN" altLang="zh-CN" sz="2400" b="1" dirty="0"/>
          </a:p>
          <a:p>
            <a:pPr marL="530225" lvl="2" indent="0" eaLnBrk="0" hangingPunct="0">
              <a:buNone/>
            </a:pPr>
            <a:r>
              <a:rPr lang="en-US" altLang="zh-CN" sz="2400" b="1" dirty="0" smtClean="0"/>
              <a:t>3.3.8</a:t>
            </a:r>
            <a:r>
              <a:rPr lang="zh-CN" altLang="zh-CN" sz="2400" b="1" dirty="0" smtClean="0"/>
              <a:t>采用</a:t>
            </a:r>
            <a:r>
              <a:rPr lang="zh-CN" altLang="zh-CN" sz="2400" b="1" dirty="0"/>
              <a:t>设计采购施工总承包（</a:t>
            </a:r>
            <a:r>
              <a:rPr lang="en-US" altLang="zh-CN" sz="2400" b="1" dirty="0"/>
              <a:t>EPC</a:t>
            </a:r>
            <a:r>
              <a:rPr lang="zh-CN" altLang="zh-CN" sz="2400" b="1" dirty="0"/>
              <a:t>）模式的，</a:t>
            </a:r>
            <a:r>
              <a:rPr lang="zh-CN" altLang="zh-CN" sz="2400" b="1" dirty="0">
                <a:solidFill>
                  <a:srgbClr val="FF0000"/>
                </a:solidFill>
              </a:rPr>
              <a:t>承包人应被认为已取得对承包工程</a:t>
            </a:r>
            <a:r>
              <a:rPr lang="en-US" altLang="zh-CN" sz="2400" b="1" dirty="0">
                <a:solidFill>
                  <a:srgbClr val="FF0000"/>
                </a:solidFill>
              </a:rPr>
              <a:t> </a:t>
            </a:r>
            <a:r>
              <a:rPr lang="zh-CN" altLang="zh-CN" sz="2400" b="1" dirty="0" smtClean="0">
                <a:solidFill>
                  <a:srgbClr val="FF0000"/>
                </a:solidFill>
              </a:rPr>
              <a:t>可能</a:t>
            </a:r>
            <a:r>
              <a:rPr lang="zh-CN" altLang="zh-CN" sz="2400" b="1" dirty="0">
                <a:solidFill>
                  <a:srgbClr val="FF0000"/>
                </a:solidFill>
              </a:rPr>
              <a:t>产生影响或作用的有关风险、意外事件和其他情况的全部必要资料，接受为完成工程预见到的所有困难和费用的全部职责，</a:t>
            </a:r>
            <a:r>
              <a:rPr lang="zh-CN" altLang="zh-CN" sz="2400" b="1" dirty="0"/>
              <a:t>除合同另有约定外，合同价款</a:t>
            </a:r>
            <a:r>
              <a:rPr lang="zh-CN" altLang="zh-CN" sz="2400" b="1" dirty="0" smtClean="0"/>
              <a:t>不予</a:t>
            </a:r>
            <a:r>
              <a:rPr lang="zh-CN" altLang="en-US" sz="2400" b="1" dirty="0" smtClean="0"/>
              <a:t>调整。</a:t>
            </a:r>
            <a:endParaRPr lang="zh-CN" altLang="zh-CN" sz="2400" b="1" dirty="0"/>
          </a:p>
          <a:p>
            <a:r>
              <a:rPr lang="en-US" altLang="zh-CN" sz="2000" dirty="0" smtClean="0"/>
              <a:t>3.3.9</a:t>
            </a:r>
            <a:r>
              <a:rPr lang="zh-CN" altLang="zh-CN" sz="2000" dirty="0" smtClean="0"/>
              <a:t>当</a:t>
            </a:r>
            <a:r>
              <a:rPr lang="zh-CN" altLang="zh-CN" sz="2000" dirty="0"/>
              <a:t>不可抗力发生影响合同价款时，除合同另有约定外，发承包双方责任的分担见本规范第 </a:t>
            </a:r>
            <a:r>
              <a:rPr lang="en-US" altLang="zh-CN" sz="2000" dirty="0"/>
              <a:t>6.5 </a:t>
            </a:r>
            <a:r>
              <a:rPr lang="zh-CN" altLang="zh-CN" sz="2000" dirty="0"/>
              <a:t>节的规定。</a:t>
            </a:r>
            <a:endParaRPr lang="zh-CN" altLang="en-US" sz="2000"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3861048"/>
            <a:ext cx="7955161" cy="1907927"/>
          </a:xfrm>
        </p:spPr>
        <p:txBody>
          <a:bodyPr>
            <a:normAutofit fontScale="90000"/>
          </a:bodyPr>
          <a:lstStyle/>
          <a:p>
            <a:r>
              <a:rPr lang="zh-CN" altLang="zh-CN" dirty="0" smtClean="0"/>
              <a:t>总</a:t>
            </a:r>
            <a:r>
              <a:rPr lang="zh-CN" altLang="zh-CN" dirty="0"/>
              <a:t>承包工程</a:t>
            </a:r>
            <a:r>
              <a:rPr lang="en-US" altLang="zh-CN" dirty="0"/>
              <a:t>(EPC)</a:t>
            </a:r>
            <a:r>
              <a:rPr lang="zh-CN" altLang="zh-CN" dirty="0"/>
              <a:t>招标合同环节的造价管理与筹划</a:t>
            </a:r>
            <a:br>
              <a:rPr lang="zh-CN" altLang="zh-CN" dirty="0"/>
            </a:br>
            <a:endParaRPr lang="zh-CN" altLang="en-US" dirty="0"/>
          </a:p>
        </p:txBody>
      </p:sp>
      <p:sp>
        <p:nvSpPr>
          <p:cNvPr id="3" name="文本占位符 2"/>
          <p:cNvSpPr>
            <a:spLocks noGrp="1"/>
          </p:cNvSpPr>
          <p:nvPr>
            <p:ph type="body" idx="1"/>
          </p:nvPr>
        </p:nvSpPr>
        <p:spPr>
          <a:xfrm>
            <a:off x="467545" y="1988841"/>
            <a:ext cx="8027168" cy="1224136"/>
          </a:xfrm>
        </p:spPr>
        <p:txBody>
          <a:bodyPr>
            <a:normAutofit/>
          </a:bodyPr>
          <a:lstStyle/>
          <a:p>
            <a:r>
              <a:rPr lang="en-US" altLang="zh-CN" dirty="0" smtClean="0"/>
              <a:t>  </a:t>
            </a:r>
            <a:r>
              <a:rPr lang="zh-CN" altLang="zh-CN" dirty="0" smtClean="0"/>
              <a:t>第二</a:t>
            </a:r>
            <a:r>
              <a:rPr lang="zh-CN" altLang="zh-CN" dirty="0"/>
              <a:t>部分：</a:t>
            </a:r>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lvl="0"/>
            <a:r>
              <a:rPr lang="en-US" altLang="zh-CN" dirty="0" smtClean="0">
                <a:solidFill>
                  <a:srgbClr val="FF0000"/>
                </a:solidFill>
              </a:rPr>
              <a:t>5.</a:t>
            </a:r>
            <a:r>
              <a:rPr lang="zh-CN" altLang="zh-CN" dirty="0" smtClean="0">
                <a:solidFill>
                  <a:srgbClr val="FF0000"/>
                </a:solidFill>
              </a:rPr>
              <a:t>清单</a:t>
            </a:r>
            <a:r>
              <a:rPr lang="zh-CN" altLang="zh-CN" dirty="0">
                <a:solidFill>
                  <a:srgbClr val="FF0000"/>
                </a:solidFill>
              </a:rPr>
              <a:t>造价构成与费用性质的新</a:t>
            </a:r>
            <a:r>
              <a:rPr lang="zh-CN" altLang="zh-CN" dirty="0" smtClean="0">
                <a:solidFill>
                  <a:srgbClr val="FF0000"/>
                </a:solidFill>
              </a:rPr>
              <a:t>规定</a:t>
            </a:r>
            <a:endParaRPr lang="en-US" altLang="zh-CN" dirty="0">
              <a:solidFill>
                <a:srgbClr val="FF0000"/>
              </a:solidFill>
            </a:endParaRPr>
          </a:p>
          <a:p>
            <a:r>
              <a:rPr lang="en-US" altLang="zh-CN" dirty="0" smtClean="0"/>
              <a:t>     24</a:t>
            </a:r>
            <a:r>
              <a:rPr lang="zh-CN" altLang="en-US" dirty="0"/>
              <a:t>清单</a:t>
            </a:r>
            <a:r>
              <a:rPr lang="zh-CN" altLang="en-US" dirty="0" smtClean="0"/>
              <a:t>通过“</a:t>
            </a:r>
            <a:r>
              <a:rPr lang="zh-CN" altLang="en-US" dirty="0" smtClean="0">
                <a:solidFill>
                  <a:srgbClr val="FF0000"/>
                </a:solidFill>
              </a:rPr>
              <a:t>市场化</a:t>
            </a:r>
            <a:r>
              <a:rPr lang="zh-CN" altLang="en-US" dirty="0">
                <a:solidFill>
                  <a:srgbClr val="FF0000"/>
                </a:solidFill>
              </a:rPr>
              <a:t>定价、费用透明化、风险责任</a:t>
            </a:r>
            <a:r>
              <a:rPr lang="zh-CN" altLang="en-US" dirty="0" smtClean="0">
                <a:solidFill>
                  <a:srgbClr val="FF0000"/>
                </a:solidFill>
              </a:rPr>
              <a:t>明晰化”</a:t>
            </a:r>
            <a:r>
              <a:rPr lang="zh-CN" altLang="en-US" dirty="0" smtClean="0"/>
              <a:t>重构</a:t>
            </a:r>
            <a:r>
              <a:rPr lang="zh-CN" altLang="en-US" dirty="0"/>
              <a:t>了清单造价与费用性质规则</a:t>
            </a:r>
            <a:r>
              <a:rPr lang="zh-CN" altLang="en-US" dirty="0" smtClean="0"/>
              <a:t>。</a:t>
            </a:r>
            <a:endParaRPr lang="en-US" altLang="zh-CN" dirty="0" smtClean="0"/>
          </a:p>
          <a:p>
            <a:r>
              <a:rPr lang="en-US" altLang="zh-CN" dirty="0"/>
              <a:t> </a:t>
            </a:r>
            <a:r>
              <a:rPr lang="en-US" altLang="zh-CN" dirty="0" smtClean="0"/>
              <a:t>    </a:t>
            </a:r>
            <a:r>
              <a:rPr lang="zh-CN" altLang="en-US" dirty="0" smtClean="0"/>
              <a:t>企业需</a:t>
            </a:r>
            <a:r>
              <a:rPr lang="zh-CN" altLang="en-US" dirty="0"/>
              <a:t>重点适应综合单价构成调整、措施项目包干计价、风险量化等新</a:t>
            </a:r>
            <a:r>
              <a:rPr lang="zh-CN" altLang="en-US" dirty="0" smtClean="0"/>
              <a:t>要求；</a:t>
            </a:r>
            <a:endParaRPr lang="en-US" altLang="zh-CN" dirty="0" smtClean="0"/>
          </a:p>
          <a:p>
            <a:r>
              <a:rPr lang="en-US" altLang="zh-CN" dirty="0"/>
              <a:t> </a:t>
            </a:r>
            <a:r>
              <a:rPr lang="en-US" altLang="zh-CN" dirty="0" smtClean="0"/>
              <a:t>   </a:t>
            </a:r>
            <a:r>
              <a:rPr lang="zh-CN" altLang="en-US" dirty="0" smtClean="0"/>
              <a:t>同时</a:t>
            </a:r>
            <a:r>
              <a:rPr lang="zh-CN" altLang="en-US" dirty="0"/>
              <a:t>强化合同管理与数据积累，以应对从“政府定价”到“市场主导”的转型挑战。</a:t>
            </a:r>
            <a:endParaRPr lang="zh-CN" altLang="en-US"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pPr lvl="0"/>
            <a:r>
              <a:rPr lang="en-US" altLang="zh-CN" dirty="0" smtClean="0">
                <a:solidFill>
                  <a:srgbClr val="FF0000"/>
                </a:solidFill>
              </a:rPr>
              <a:t>1</a:t>
            </a:r>
            <a:r>
              <a:rPr lang="zh-CN" altLang="zh-CN" dirty="0" smtClean="0">
                <a:solidFill>
                  <a:srgbClr val="FF0000"/>
                </a:solidFill>
              </a:rPr>
              <a:t>EPC</a:t>
            </a:r>
            <a:r>
              <a:rPr lang="zh-CN" altLang="zh-CN" dirty="0">
                <a:solidFill>
                  <a:srgbClr val="FF0000"/>
                </a:solidFill>
              </a:rPr>
              <a:t>价格构成与性质分析：哪些费用能</a:t>
            </a:r>
            <a:r>
              <a:rPr lang="zh-CN" altLang="zh-CN" dirty="0" smtClean="0">
                <a:solidFill>
                  <a:srgbClr val="FF0000"/>
                </a:solidFill>
              </a:rPr>
              <a:t>进入</a:t>
            </a:r>
            <a:endParaRPr lang="en-US" altLang="zh-CN" dirty="0" smtClean="0">
              <a:solidFill>
                <a:srgbClr val="FF0000"/>
              </a:solidFill>
            </a:endParaRPr>
          </a:p>
          <a:p>
            <a:pPr lvl="0"/>
            <a:r>
              <a:rPr lang="zh-CN" altLang="en-US" dirty="0" smtClean="0"/>
              <a:t>（</a:t>
            </a:r>
            <a:r>
              <a:rPr lang="en-US" altLang="zh-CN" dirty="0" smtClean="0"/>
              <a:t>1</a:t>
            </a:r>
            <a:r>
              <a:rPr lang="zh-CN" altLang="en-US" dirty="0" smtClean="0"/>
              <a:t>）工程</a:t>
            </a:r>
            <a:r>
              <a:rPr lang="zh-CN" altLang="en-US" dirty="0"/>
              <a:t>总承包价格构成的核心在于“风险与收益对等”，其性质由合同类型、调价机制及风险分配共同决定</a:t>
            </a:r>
            <a:r>
              <a:rPr lang="zh-CN" altLang="en-US" dirty="0" smtClean="0"/>
              <a:t>。</a:t>
            </a:r>
            <a:endParaRPr lang="en-US" altLang="zh-CN" dirty="0" smtClean="0"/>
          </a:p>
          <a:p>
            <a:pPr lvl="0"/>
            <a:r>
              <a:rPr lang="zh-CN" altLang="en-US" dirty="0" smtClean="0"/>
              <a:t>业主</a:t>
            </a:r>
            <a:r>
              <a:rPr lang="zh-CN" altLang="en-US" dirty="0"/>
              <a:t>与承包商需在合同签订阶段明确价格组成及调整规则，并通过过程管控降低履约风险。对于承包商而言，</a:t>
            </a:r>
            <a:r>
              <a:rPr lang="en-US" altLang="zh-CN" dirty="0"/>
              <a:t>EPC</a:t>
            </a:r>
            <a:r>
              <a:rPr lang="zh-CN" altLang="en-US" dirty="0"/>
              <a:t>模式的利润不仅来自施工环节，更依赖于设计优化和供应链整合能力，需建立全生命周期成本管控体系。</a:t>
            </a:r>
            <a:endParaRPr lang="en-US" altLang="zh-CN" dirty="0" smtClean="0"/>
          </a:p>
          <a:p>
            <a:pPr lvl="0"/>
            <a:endParaRPr lang="zh-CN" altLang="en-US"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案例分析</a:t>
            </a:r>
            <a:endParaRPr lang="zh-CN" altLang="en-US" dirty="0"/>
          </a:p>
        </p:txBody>
      </p:sp>
      <p:sp>
        <p:nvSpPr>
          <p:cNvPr id="3" name="内容占位符 2"/>
          <p:cNvSpPr>
            <a:spLocks noGrp="1"/>
          </p:cNvSpPr>
          <p:nvPr>
            <p:ph idx="1"/>
          </p:nvPr>
        </p:nvSpPr>
        <p:spPr/>
        <p:txBody>
          <a:bodyPr>
            <a:normAutofit fontScale="85000" lnSpcReduction="20000"/>
          </a:bodyPr>
          <a:lstStyle/>
          <a:p>
            <a:r>
              <a:rPr lang="en-US" altLang="zh-CN" dirty="0" smtClean="0"/>
              <a:t>1</a:t>
            </a:r>
            <a:r>
              <a:rPr lang="en-US" altLang="zh-CN" dirty="0"/>
              <a:t>. </a:t>
            </a:r>
            <a:r>
              <a:rPr lang="zh-CN" altLang="en-US" dirty="0"/>
              <a:t>设计费</a:t>
            </a:r>
            <a:r>
              <a:rPr lang="zh-CN" altLang="en-US" dirty="0" smtClean="0"/>
              <a:t>用</a:t>
            </a:r>
            <a:endParaRPr lang="en-US" altLang="zh-CN" dirty="0"/>
          </a:p>
          <a:p>
            <a:r>
              <a:rPr lang="zh-CN" altLang="en-US" dirty="0" smtClean="0"/>
              <a:t>内容：</a:t>
            </a:r>
            <a:r>
              <a:rPr lang="zh-CN" altLang="en-US" dirty="0"/>
              <a:t>涵盖方案设计、初步设计、施工图设计及深化设计成本</a:t>
            </a:r>
            <a:r>
              <a:rPr lang="zh-CN" altLang="en-US" dirty="0" smtClean="0"/>
              <a:t>。</a:t>
            </a:r>
            <a:endParaRPr lang="en-US" altLang="zh-CN" dirty="0"/>
          </a:p>
          <a:p>
            <a:r>
              <a:rPr lang="zh-CN" altLang="en-US" dirty="0" smtClean="0"/>
              <a:t>特点：</a:t>
            </a:r>
            <a:r>
              <a:rPr lang="zh-CN" altLang="en-US" dirty="0"/>
              <a:t>设计费用与施工成本联动，设计优化可降低施工成本（如减少材料浪费）</a:t>
            </a:r>
            <a:r>
              <a:rPr lang="zh-CN" altLang="en-US" dirty="0" smtClean="0"/>
              <a:t>。</a:t>
            </a:r>
            <a:endParaRPr lang="en-US" altLang="zh-CN" dirty="0"/>
          </a:p>
          <a:p>
            <a:r>
              <a:rPr lang="zh-CN" altLang="en-US" dirty="0" smtClean="0"/>
              <a:t>案例：</a:t>
            </a:r>
            <a:r>
              <a:rPr lang="zh-CN" altLang="en-US" dirty="0"/>
              <a:t>某化工厂</a:t>
            </a:r>
            <a:r>
              <a:rPr lang="en-US" altLang="zh-CN" dirty="0"/>
              <a:t>EPC</a:t>
            </a:r>
            <a:r>
              <a:rPr lang="zh-CN" altLang="en-US" dirty="0"/>
              <a:t>项目中，设计方通过优化管道布局节省</a:t>
            </a:r>
            <a:r>
              <a:rPr lang="en-US" altLang="zh-CN" dirty="0"/>
              <a:t>15%</a:t>
            </a:r>
            <a:r>
              <a:rPr lang="zh-CN" altLang="en-US" dirty="0"/>
              <a:t>钢材用量，但设计费占比提升至总价的</a:t>
            </a:r>
            <a:r>
              <a:rPr lang="en-US" altLang="zh-CN" dirty="0"/>
              <a:t>8%</a:t>
            </a:r>
            <a:r>
              <a:rPr lang="zh-CN" altLang="en-US" dirty="0" smtClean="0"/>
              <a:t>。</a:t>
            </a:r>
            <a:endParaRPr lang="en-US" altLang="zh-CN" dirty="0"/>
          </a:p>
          <a:p>
            <a:r>
              <a:rPr lang="en-US" altLang="zh-CN" dirty="0" smtClean="0"/>
              <a:t>2</a:t>
            </a:r>
            <a:r>
              <a:rPr lang="en-US" altLang="zh-CN" dirty="0"/>
              <a:t>. </a:t>
            </a:r>
            <a:r>
              <a:rPr lang="zh-CN" altLang="en-US" dirty="0"/>
              <a:t>设备及材料采购</a:t>
            </a:r>
            <a:r>
              <a:rPr lang="zh-CN" altLang="en-US" dirty="0" smtClean="0"/>
              <a:t>费用</a:t>
            </a:r>
            <a:endParaRPr lang="en-US" altLang="zh-CN" dirty="0"/>
          </a:p>
          <a:p>
            <a:r>
              <a:rPr lang="zh-CN" altLang="en-US" dirty="0" smtClean="0"/>
              <a:t>范围：</a:t>
            </a:r>
            <a:r>
              <a:rPr lang="zh-CN" altLang="en-US" dirty="0"/>
              <a:t>包括永久设备、主材、辅材的采购、运输、仓储及保险费用</a:t>
            </a:r>
            <a:r>
              <a:rPr lang="zh-CN" altLang="en-US" dirty="0" smtClean="0"/>
              <a:t>。</a:t>
            </a:r>
            <a:endParaRPr lang="en-US" altLang="zh-CN" dirty="0"/>
          </a:p>
          <a:p>
            <a:r>
              <a:rPr lang="zh-CN" altLang="en-US" dirty="0" smtClean="0"/>
              <a:t>定价模式：  </a:t>
            </a:r>
            <a:endParaRPr lang="en-US" altLang="zh-CN" dirty="0"/>
          </a:p>
          <a:p>
            <a:r>
              <a:rPr lang="zh-CN" altLang="en-US" dirty="0" smtClean="0"/>
              <a:t>固定</a:t>
            </a:r>
            <a:r>
              <a:rPr lang="zh-CN" altLang="en-US" dirty="0"/>
              <a:t>价</a:t>
            </a:r>
            <a:r>
              <a:rPr lang="zh-CN" altLang="en-US" dirty="0" smtClean="0"/>
              <a:t>采购：</a:t>
            </a:r>
            <a:r>
              <a:rPr lang="zh-CN" altLang="en-US" dirty="0"/>
              <a:t>合同签订时锁定价格，承包商承担价格波动风险；  </a:t>
            </a:r>
            <a:endParaRPr lang="en-US" altLang="zh-CN" dirty="0"/>
          </a:p>
          <a:p>
            <a:r>
              <a:rPr lang="zh-CN" altLang="en-US" dirty="0" smtClean="0"/>
              <a:t>暂</a:t>
            </a:r>
            <a:r>
              <a:rPr lang="zh-CN" altLang="en-US" dirty="0"/>
              <a:t>估价</a:t>
            </a:r>
            <a:r>
              <a:rPr lang="zh-CN" altLang="en-US" dirty="0" smtClean="0"/>
              <a:t>采购：</a:t>
            </a:r>
            <a:r>
              <a:rPr lang="zh-CN" altLang="en-US" dirty="0"/>
              <a:t>按招标期市场价计入，后期据实调整（需合同明确调价机制）。</a:t>
            </a:r>
            <a:endParaRPr lang="zh-CN" altLang="en-US" dirty="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3</a:t>
            </a:r>
            <a:r>
              <a:rPr lang="en-US" altLang="zh-CN" dirty="0"/>
              <a:t>. </a:t>
            </a:r>
            <a:r>
              <a:rPr lang="zh-CN" altLang="en-US" dirty="0"/>
              <a:t>施工</a:t>
            </a:r>
            <a:r>
              <a:rPr lang="zh-CN" altLang="en-US" dirty="0" smtClean="0"/>
              <a:t>费用</a:t>
            </a:r>
            <a:endParaRPr lang="en-US" altLang="zh-CN" dirty="0"/>
          </a:p>
          <a:p>
            <a:r>
              <a:rPr lang="zh-CN" altLang="en-US" dirty="0" smtClean="0"/>
              <a:t>组成：</a:t>
            </a:r>
            <a:r>
              <a:rPr lang="zh-CN" altLang="en-US" dirty="0"/>
              <a:t>人工费、机械费、措施费、临时设施费及施工管理费</a:t>
            </a:r>
            <a:r>
              <a:rPr lang="zh-CN" altLang="en-US" dirty="0" smtClean="0"/>
              <a:t>。</a:t>
            </a:r>
            <a:endParaRPr lang="en-US" altLang="zh-CN" dirty="0"/>
          </a:p>
          <a:p>
            <a:r>
              <a:rPr lang="en-US" altLang="zh-CN" dirty="0" smtClean="0"/>
              <a:t>EPC</a:t>
            </a:r>
            <a:r>
              <a:rPr lang="zh-CN" altLang="en-US" dirty="0" smtClean="0"/>
              <a:t>特殊性：</a:t>
            </a:r>
            <a:r>
              <a:rPr lang="zh-CN" altLang="en-US" dirty="0"/>
              <a:t>施工费用与设计深度强相关，施工界面模糊可能导致成本超支（如土建与安装工程交叉）</a:t>
            </a:r>
            <a:r>
              <a:rPr lang="zh-CN" altLang="en-US" dirty="0" smtClean="0"/>
              <a:t>。</a:t>
            </a:r>
            <a:endParaRPr lang="en-US" altLang="zh-CN" dirty="0"/>
          </a:p>
          <a:p>
            <a:r>
              <a:rPr lang="en-US" altLang="zh-CN" dirty="0" smtClean="0"/>
              <a:t>4</a:t>
            </a:r>
            <a:r>
              <a:rPr lang="en-US" altLang="zh-CN" dirty="0"/>
              <a:t>. </a:t>
            </a:r>
            <a:r>
              <a:rPr lang="zh-CN" altLang="en-US" dirty="0"/>
              <a:t>管理及协调</a:t>
            </a:r>
            <a:r>
              <a:rPr lang="zh-CN" altLang="en-US" dirty="0" smtClean="0"/>
              <a:t>费用</a:t>
            </a:r>
            <a:endParaRPr lang="en-US" altLang="zh-CN" dirty="0"/>
          </a:p>
          <a:p>
            <a:r>
              <a:rPr lang="zh-CN" altLang="en-US" dirty="0" smtClean="0"/>
              <a:t>内容：</a:t>
            </a:r>
            <a:r>
              <a:rPr lang="en-US" altLang="zh-CN" dirty="0"/>
              <a:t>EPC</a:t>
            </a:r>
            <a:r>
              <a:rPr lang="zh-CN" altLang="en-US" dirty="0"/>
              <a:t>总包方的项目管理、分包协调、报批报建及试运行费用</a:t>
            </a:r>
            <a:r>
              <a:rPr lang="zh-CN" altLang="en-US" dirty="0" smtClean="0"/>
              <a:t>。</a:t>
            </a:r>
            <a:endParaRPr lang="en-US" altLang="zh-CN" dirty="0"/>
          </a:p>
          <a:p>
            <a:r>
              <a:rPr lang="zh-CN" altLang="en-US" dirty="0" smtClean="0"/>
              <a:t>占比：</a:t>
            </a:r>
            <a:r>
              <a:rPr lang="zh-CN" altLang="en-US" dirty="0"/>
              <a:t>通常为总价的</a:t>
            </a:r>
            <a:r>
              <a:rPr lang="en-US" altLang="zh-CN" dirty="0"/>
              <a:t>3%-5%</a:t>
            </a:r>
            <a:r>
              <a:rPr lang="zh-CN" altLang="en-US" dirty="0"/>
              <a:t>，复杂项目可达</a:t>
            </a:r>
            <a:r>
              <a:rPr lang="en-US" altLang="zh-CN" dirty="0"/>
              <a:t>8%</a:t>
            </a:r>
            <a:r>
              <a:rPr lang="zh-CN" altLang="en-US" dirty="0"/>
              <a:t>（如涉及国际标准合规）。</a:t>
            </a:r>
            <a:endParaRPr lang="zh-CN" altLang="en-US" dirty="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5. </a:t>
            </a:r>
            <a:r>
              <a:rPr lang="zh-CN" altLang="en-US" dirty="0"/>
              <a:t>风险包干</a:t>
            </a:r>
            <a:r>
              <a:rPr lang="zh-CN" altLang="en-US" dirty="0" smtClean="0"/>
              <a:t>费用</a:t>
            </a:r>
            <a:endParaRPr lang="en-US" altLang="zh-CN" dirty="0"/>
          </a:p>
          <a:p>
            <a:r>
              <a:rPr lang="zh-CN" altLang="en-US" dirty="0" smtClean="0"/>
              <a:t>涵盖风险：</a:t>
            </a:r>
            <a:r>
              <a:rPr lang="zh-CN" altLang="en-US" dirty="0"/>
              <a:t>地质条件变化、政策调整、市场价格波动（如合同约定为固定总价）</a:t>
            </a:r>
            <a:r>
              <a:rPr lang="zh-CN" altLang="en-US" dirty="0" smtClean="0"/>
              <a:t>。</a:t>
            </a:r>
            <a:endParaRPr lang="en-US" altLang="zh-CN" dirty="0"/>
          </a:p>
          <a:p>
            <a:r>
              <a:rPr lang="zh-CN" altLang="en-US" dirty="0" smtClean="0"/>
              <a:t>计算逻辑：</a:t>
            </a:r>
            <a:r>
              <a:rPr lang="zh-CN" altLang="en-US" dirty="0"/>
              <a:t>基于风险评估模型，按项目总价的</a:t>
            </a:r>
            <a:r>
              <a:rPr lang="en-US" altLang="zh-CN" dirty="0"/>
              <a:t>2%-5%</a:t>
            </a:r>
            <a:r>
              <a:rPr lang="zh-CN" altLang="en-US" dirty="0"/>
              <a:t>计提</a:t>
            </a:r>
            <a:r>
              <a:rPr lang="zh-CN" altLang="en-US" dirty="0" smtClean="0"/>
              <a:t>。</a:t>
            </a:r>
            <a:endParaRPr lang="en-US" altLang="zh-CN" dirty="0"/>
          </a:p>
          <a:p>
            <a:r>
              <a:rPr lang="en-US" altLang="zh-CN" dirty="0" smtClean="0"/>
              <a:t>6</a:t>
            </a:r>
            <a:r>
              <a:rPr lang="en-US" altLang="zh-CN" dirty="0"/>
              <a:t>. </a:t>
            </a:r>
            <a:r>
              <a:rPr lang="zh-CN" altLang="en-US" dirty="0"/>
              <a:t>利润及税</a:t>
            </a:r>
            <a:r>
              <a:rPr lang="zh-CN" altLang="en-US" dirty="0" smtClean="0"/>
              <a:t>费</a:t>
            </a:r>
            <a:endParaRPr lang="en-US" altLang="zh-CN" dirty="0"/>
          </a:p>
          <a:p>
            <a:r>
              <a:rPr lang="zh-CN" altLang="en-US" dirty="0" smtClean="0"/>
              <a:t>利润空间：</a:t>
            </a:r>
            <a:r>
              <a:rPr lang="zh-CN" altLang="en-US" dirty="0"/>
              <a:t>国内</a:t>
            </a:r>
            <a:r>
              <a:rPr lang="en-US" altLang="zh-CN" dirty="0"/>
              <a:t>EPC</a:t>
            </a:r>
            <a:r>
              <a:rPr lang="zh-CN" altLang="en-US" dirty="0"/>
              <a:t>项目利润率普遍为</a:t>
            </a:r>
            <a:r>
              <a:rPr lang="en-US" altLang="zh-CN" dirty="0"/>
              <a:t>5%-10%</a:t>
            </a:r>
            <a:r>
              <a:rPr lang="zh-CN" altLang="en-US" dirty="0"/>
              <a:t>，海外项目因风险较高可能达</a:t>
            </a:r>
            <a:r>
              <a:rPr lang="en-US" altLang="zh-CN" dirty="0"/>
              <a:t>15%</a:t>
            </a:r>
            <a:r>
              <a:rPr lang="zh-CN" altLang="en-US" dirty="0" smtClean="0"/>
              <a:t>；</a:t>
            </a:r>
            <a:endParaRPr lang="en-US" altLang="zh-CN" dirty="0"/>
          </a:p>
          <a:p>
            <a:r>
              <a:rPr lang="zh-CN" altLang="en-US" dirty="0" smtClean="0"/>
              <a:t>税费：</a:t>
            </a:r>
            <a:r>
              <a:rPr lang="zh-CN" altLang="en-US" dirty="0"/>
              <a:t>增值税（</a:t>
            </a:r>
            <a:r>
              <a:rPr lang="en-US" altLang="zh-CN" dirty="0"/>
              <a:t>9%</a:t>
            </a:r>
            <a:r>
              <a:rPr lang="zh-CN" altLang="en-US" dirty="0"/>
              <a:t>）、企业所得税及地方附加税费，需在报价中单列或含税打包。</a:t>
            </a:r>
            <a:endParaRPr lang="zh-CN" altLang="en-US"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85000" lnSpcReduction="10000"/>
          </a:bodyPr>
          <a:lstStyle/>
          <a:p>
            <a:r>
              <a:rPr lang="zh-CN" altLang="en-US" dirty="0"/>
              <a:t>二、工程总承包价格的性质</a:t>
            </a:r>
            <a:r>
              <a:rPr lang="zh-CN" altLang="en-US" dirty="0" smtClean="0"/>
              <a:t>分析（进入费用）</a:t>
            </a:r>
            <a:endParaRPr lang="en-US" altLang="zh-CN" dirty="0"/>
          </a:p>
          <a:p>
            <a:r>
              <a:rPr lang="en-US" altLang="zh-CN" dirty="0" smtClean="0"/>
              <a:t>EPC</a:t>
            </a:r>
            <a:r>
              <a:rPr lang="zh-CN" altLang="en-US" dirty="0"/>
              <a:t>合同价格的性质直接影响风险分配和争议解决，需从合同类型、价格调整机制、风险归属三个维度解析</a:t>
            </a:r>
            <a:r>
              <a:rPr lang="zh-CN" altLang="en-US" dirty="0" smtClean="0"/>
              <a:t>：</a:t>
            </a:r>
            <a:endParaRPr lang="en-US" altLang="zh-CN" dirty="0"/>
          </a:p>
          <a:p>
            <a:r>
              <a:rPr lang="en-US" altLang="zh-CN" dirty="0" smtClean="0"/>
              <a:t>1.</a:t>
            </a:r>
            <a:r>
              <a:rPr lang="zh-CN" altLang="en-US" dirty="0" smtClean="0"/>
              <a:t>合同类型与特点</a:t>
            </a:r>
            <a:endParaRPr lang="en-US" altLang="zh-CN" dirty="0" smtClean="0"/>
          </a:p>
          <a:p>
            <a:r>
              <a:rPr lang="en-US" altLang="zh-CN" dirty="0" smtClean="0"/>
              <a:t>2</a:t>
            </a:r>
            <a:r>
              <a:rPr lang="en-US" altLang="zh-CN" dirty="0"/>
              <a:t>. </a:t>
            </a:r>
            <a:r>
              <a:rPr lang="zh-CN" altLang="en-US" dirty="0"/>
              <a:t>价格调整</a:t>
            </a:r>
            <a:r>
              <a:rPr lang="zh-CN" altLang="en-US" dirty="0" smtClean="0"/>
              <a:t>机制</a:t>
            </a:r>
            <a:endParaRPr lang="en-US" altLang="zh-CN" dirty="0"/>
          </a:p>
          <a:p>
            <a:r>
              <a:rPr lang="zh-CN" altLang="en-US" dirty="0" smtClean="0"/>
              <a:t>（</a:t>
            </a:r>
            <a:r>
              <a:rPr lang="en-US" altLang="zh-CN" dirty="0" smtClean="0"/>
              <a:t>1</a:t>
            </a:r>
            <a:r>
              <a:rPr lang="zh-CN" altLang="en-US" dirty="0" smtClean="0"/>
              <a:t>）允许</a:t>
            </a:r>
            <a:r>
              <a:rPr lang="zh-CN" altLang="en-US" dirty="0"/>
              <a:t>调整的</a:t>
            </a:r>
            <a:r>
              <a:rPr lang="zh-CN" altLang="en-US" dirty="0" smtClean="0"/>
              <a:t>情形：  </a:t>
            </a:r>
            <a:endParaRPr lang="en-US" altLang="zh-CN" dirty="0"/>
          </a:p>
          <a:p>
            <a:r>
              <a:rPr lang="zh-CN" altLang="en-US" dirty="0" smtClean="0"/>
              <a:t>业主</a:t>
            </a:r>
            <a:r>
              <a:rPr lang="zh-CN" altLang="en-US" dirty="0"/>
              <a:t>需求变更导致工程量增减；  </a:t>
            </a:r>
            <a:endParaRPr lang="en-US" altLang="zh-CN" dirty="0" smtClean="0"/>
          </a:p>
          <a:p>
            <a:r>
              <a:rPr lang="en-US" altLang="zh-CN" dirty="0" smtClean="0"/>
              <a:t> </a:t>
            </a:r>
            <a:r>
              <a:rPr lang="zh-CN" altLang="en-US" dirty="0"/>
              <a:t>不可抗力或政府行为（如环保停工）；  </a:t>
            </a:r>
            <a:endParaRPr lang="en-US" altLang="zh-CN" dirty="0"/>
          </a:p>
          <a:p>
            <a:r>
              <a:rPr lang="zh-CN" altLang="en-US" dirty="0" smtClean="0"/>
              <a:t>合同</a:t>
            </a:r>
            <a:r>
              <a:rPr lang="zh-CN" altLang="en-US" dirty="0"/>
              <a:t>约定的价格指数联动（如钢材价格</a:t>
            </a:r>
            <a:r>
              <a:rPr lang="zh-CN" altLang="en-US" dirty="0" smtClean="0"/>
              <a:t>按</a:t>
            </a:r>
            <a:r>
              <a:rPr lang="en-US" altLang="zh-CN" dirty="0" err="1" smtClean="0"/>
              <a:t>Mysteel</a:t>
            </a:r>
            <a:r>
              <a:rPr lang="zh-CN" altLang="en-US" dirty="0" smtClean="0"/>
              <a:t>指数季度</a:t>
            </a:r>
            <a:r>
              <a:rPr lang="zh-CN" altLang="en-US" dirty="0"/>
              <a:t>调整）</a:t>
            </a:r>
            <a:r>
              <a:rPr lang="zh-CN" altLang="en-US" dirty="0" smtClean="0"/>
              <a:t>。</a:t>
            </a:r>
            <a:endParaRPr lang="en-US" altLang="zh-CN" dirty="0"/>
          </a:p>
          <a:p>
            <a:r>
              <a:rPr lang="zh-CN" altLang="en-US" dirty="0" smtClean="0"/>
              <a:t>（</a:t>
            </a:r>
            <a:r>
              <a:rPr lang="en-US" altLang="zh-CN" dirty="0" smtClean="0"/>
              <a:t>2</a:t>
            </a:r>
            <a:r>
              <a:rPr lang="zh-CN" altLang="en-US" dirty="0" smtClean="0"/>
              <a:t>）禁止</a:t>
            </a:r>
            <a:r>
              <a:rPr lang="zh-CN" altLang="en-US" dirty="0"/>
              <a:t>调整的</a:t>
            </a:r>
            <a:r>
              <a:rPr lang="zh-CN" altLang="en-US" dirty="0" smtClean="0"/>
              <a:t>情形：  </a:t>
            </a:r>
            <a:endParaRPr lang="en-US" altLang="zh-CN" dirty="0" smtClean="0"/>
          </a:p>
          <a:p>
            <a:r>
              <a:rPr lang="zh-CN" altLang="en-US" dirty="0" smtClean="0"/>
              <a:t>承包商</a:t>
            </a:r>
            <a:r>
              <a:rPr lang="zh-CN" altLang="en-US" dirty="0"/>
              <a:t>自身设计失误或施工效率不足；  </a:t>
            </a:r>
            <a:endParaRPr lang="en-US" altLang="zh-CN" dirty="0"/>
          </a:p>
          <a:p>
            <a:r>
              <a:rPr lang="zh-CN" altLang="en-US" dirty="0" smtClean="0"/>
              <a:t>合同</a:t>
            </a:r>
            <a:r>
              <a:rPr lang="zh-CN" altLang="en-US" dirty="0"/>
              <a:t>明确约定风险包干的费用（如地质风险）</a:t>
            </a:r>
            <a:r>
              <a:rPr lang="zh-CN" altLang="en-US" dirty="0" smtClean="0"/>
              <a:t>。</a:t>
            </a:r>
            <a:endParaRPr lang="zh-CN" altLang="en-US"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3</a:t>
            </a:r>
            <a:r>
              <a:rPr lang="en-US" altLang="zh-CN" dirty="0"/>
              <a:t>. </a:t>
            </a:r>
            <a:r>
              <a:rPr lang="zh-CN" altLang="en-US" dirty="0"/>
              <a:t>风险分配</a:t>
            </a:r>
            <a:r>
              <a:rPr lang="zh-CN" altLang="en-US" dirty="0" smtClean="0"/>
              <a:t>特征</a:t>
            </a:r>
            <a:endParaRPr lang="en-US" altLang="zh-CN" dirty="0"/>
          </a:p>
          <a:p>
            <a:r>
              <a:rPr lang="zh-CN" altLang="en-US" dirty="0" smtClean="0"/>
              <a:t>（</a:t>
            </a:r>
            <a:r>
              <a:rPr lang="en-US" altLang="zh-CN" dirty="0" smtClean="0"/>
              <a:t>1</a:t>
            </a:r>
            <a:r>
              <a:rPr lang="zh-CN" altLang="en-US" dirty="0" smtClean="0"/>
              <a:t>）承包商风险：  </a:t>
            </a:r>
            <a:endParaRPr lang="en-US" altLang="zh-CN" dirty="0"/>
          </a:p>
          <a:p>
            <a:r>
              <a:rPr lang="zh-CN" altLang="en-US" dirty="0" smtClean="0"/>
              <a:t>设计</a:t>
            </a:r>
            <a:r>
              <a:rPr lang="zh-CN" altLang="en-US" dirty="0"/>
              <a:t>缺陷导致的成本增加；  </a:t>
            </a:r>
            <a:endParaRPr lang="en-US" altLang="zh-CN" dirty="0"/>
          </a:p>
          <a:p>
            <a:r>
              <a:rPr lang="zh-CN" altLang="en-US" dirty="0" smtClean="0"/>
              <a:t>采购</a:t>
            </a:r>
            <a:r>
              <a:rPr lang="zh-CN" altLang="en-US" dirty="0"/>
              <a:t>误期或质量不达标；  </a:t>
            </a:r>
            <a:endParaRPr lang="en-US" altLang="zh-CN" dirty="0"/>
          </a:p>
          <a:p>
            <a:r>
              <a:rPr lang="zh-CN" altLang="en-US" dirty="0" smtClean="0"/>
              <a:t>施工</a:t>
            </a:r>
            <a:r>
              <a:rPr lang="zh-CN" altLang="en-US" dirty="0"/>
              <a:t>过程中的效率损失</a:t>
            </a:r>
            <a:r>
              <a:rPr lang="zh-CN" altLang="en-US" dirty="0" smtClean="0"/>
              <a:t>。</a:t>
            </a:r>
            <a:endParaRPr lang="en-US" altLang="zh-CN" dirty="0"/>
          </a:p>
          <a:p>
            <a:r>
              <a:rPr lang="zh-CN" altLang="en-US" dirty="0" smtClean="0"/>
              <a:t>（</a:t>
            </a:r>
            <a:r>
              <a:rPr lang="en-US" altLang="zh-CN" dirty="0" smtClean="0"/>
              <a:t>2</a:t>
            </a:r>
            <a:r>
              <a:rPr lang="zh-CN" altLang="en-US" dirty="0" smtClean="0"/>
              <a:t>）业主风险：  </a:t>
            </a:r>
            <a:endParaRPr lang="en-US" altLang="zh-CN" dirty="0" smtClean="0"/>
          </a:p>
          <a:p>
            <a:r>
              <a:rPr lang="en-US" altLang="zh-CN" dirty="0" smtClean="0"/>
              <a:t> </a:t>
            </a:r>
            <a:r>
              <a:rPr lang="zh-CN" altLang="en-US" dirty="0"/>
              <a:t>功能需求变更；  </a:t>
            </a:r>
            <a:endParaRPr lang="en-US" altLang="zh-CN" dirty="0"/>
          </a:p>
          <a:p>
            <a:r>
              <a:rPr lang="zh-CN" altLang="en-US" dirty="0" smtClean="0"/>
              <a:t>审批</a:t>
            </a:r>
            <a:r>
              <a:rPr lang="zh-CN" altLang="en-US" dirty="0"/>
              <a:t>延迟或政策变动；  </a:t>
            </a:r>
            <a:endParaRPr lang="en-US" altLang="zh-CN" dirty="0"/>
          </a:p>
          <a:p>
            <a:r>
              <a:rPr lang="zh-CN" altLang="en-US" dirty="0" smtClean="0"/>
              <a:t>不可抗力</a:t>
            </a:r>
            <a:r>
              <a:rPr lang="zh-CN" altLang="en-US" dirty="0"/>
              <a:t>事件（如战争、自然灾害）。</a:t>
            </a:r>
            <a:endParaRPr lang="zh-CN" altLang="en-US" dirty="0"/>
          </a:p>
          <a:p>
            <a:endParaRPr lang="zh-CN" altLang="en-US"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70000" lnSpcReduction="20000"/>
          </a:bodyPr>
          <a:lstStyle/>
          <a:p>
            <a:r>
              <a:rPr lang="zh-CN" altLang="en-US" dirty="0"/>
              <a:t>三、</a:t>
            </a:r>
            <a:r>
              <a:rPr lang="en-US" altLang="zh-CN" dirty="0">
                <a:solidFill>
                  <a:srgbClr val="FF0000"/>
                </a:solidFill>
              </a:rPr>
              <a:t>EPC</a:t>
            </a:r>
            <a:r>
              <a:rPr lang="zh-CN" altLang="en-US" dirty="0">
                <a:solidFill>
                  <a:srgbClr val="FF0000"/>
                </a:solidFill>
              </a:rPr>
              <a:t>价格争议的典型场景与</a:t>
            </a:r>
            <a:r>
              <a:rPr lang="zh-CN" altLang="en-US" dirty="0" smtClean="0">
                <a:solidFill>
                  <a:srgbClr val="FF0000"/>
                </a:solidFill>
              </a:rPr>
              <a:t>防范</a:t>
            </a:r>
            <a:endParaRPr lang="en-US" altLang="zh-CN" dirty="0">
              <a:solidFill>
                <a:srgbClr val="FF0000"/>
              </a:solidFill>
            </a:endParaRPr>
          </a:p>
          <a:p>
            <a:r>
              <a:rPr lang="en-US" altLang="zh-CN" dirty="0" smtClean="0"/>
              <a:t>1</a:t>
            </a:r>
            <a:r>
              <a:rPr lang="en-US" altLang="zh-CN" dirty="0"/>
              <a:t>. </a:t>
            </a:r>
            <a:r>
              <a:rPr lang="zh-CN" altLang="en-US" dirty="0"/>
              <a:t>常见争议</a:t>
            </a:r>
            <a:r>
              <a:rPr lang="zh-CN" altLang="en-US" dirty="0" smtClean="0"/>
              <a:t>点</a:t>
            </a:r>
            <a:endParaRPr lang="en-US" altLang="zh-CN" dirty="0"/>
          </a:p>
          <a:p>
            <a:r>
              <a:rPr lang="zh-CN" altLang="en-US" dirty="0" smtClean="0"/>
              <a:t>设计</a:t>
            </a:r>
            <a:r>
              <a:rPr lang="zh-CN" altLang="en-US" dirty="0"/>
              <a:t>优化收益</a:t>
            </a:r>
            <a:r>
              <a:rPr lang="zh-CN" altLang="en-US" dirty="0" smtClean="0"/>
              <a:t>归属：</a:t>
            </a:r>
            <a:r>
              <a:rPr lang="zh-CN" altLang="en-US" dirty="0"/>
              <a:t>承包商通过设计优化节省成本，业主主张利益共享</a:t>
            </a:r>
            <a:r>
              <a:rPr lang="zh-CN" altLang="en-US" dirty="0" smtClean="0"/>
              <a:t>；</a:t>
            </a:r>
            <a:endParaRPr lang="en-US" altLang="zh-CN" dirty="0"/>
          </a:p>
          <a:p>
            <a:r>
              <a:rPr lang="zh-CN" altLang="en-US" dirty="0" smtClean="0"/>
              <a:t>材料</a:t>
            </a:r>
            <a:r>
              <a:rPr lang="zh-CN" altLang="en-US" dirty="0"/>
              <a:t>价差</a:t>
            </a:r>
            <a:r>
              <a:rPr lang="zh-CN" altLang="en-US" dirty="0" smtClean="0"/>
              <a:t>调整：</a:t>
            </a:r>
            <a:r>
              <a:rPr lang="zh-CN" altLang="en-US" dirty="0"/>
              <a:t>合同未明确调价公式，双方对“市场价格”认定分歧</a:t>
            </a:r>
            <a:r>
              <a:rPr lang="zh-CN" altLang="en-US" dirty="0" smtClean="0"/>
              <a:t>；</a:t>
            </a:r>
            <a:endParaRPr lang="en-US" altLang="zh-CN" dirty="0"/>
          </a:p>
          <a:p>
            <a:r>
              <a:rPr lang="zh-CN" altLang="en-US" dirty="0" smtClean="0"/>
              <a:t>试</a:t>
            </a:r>
            <a:r>
              <a:rPr lang="zh-CN" altLang="en-US" dirty="0"/>
              <a:t>运行失败</a:t>
            </a:r>
            <a:r>
              <a:rPr lang="zh-CN" altLang="en-US" dirty="0" smtClean="0"/>
              <a:t>责任：</a:t>
            </a:r>
            <a:r>
              <a:rPr lang="zh-CN" altLang="en-US" dirty="0"/>
              <a:t>因设计缺陷导致试运行不达标，费用承担比例争议</a:t>
            </a:r>
            <a:r>
              <a:rPr lang="zh-CN" altLang="en-US" dirty="0" smtClean="0"/>
              <a:t>。</a:t>
            </a:r>
            <a:endParaRPr lang="en-US" altLang="zh-CN" dirty="0"/>
          </a:p>
          <a:p>
            <a:r>
              <a:rPr lang="en-US" altLang="zh-CN" dirty="0" smtClean="0"/>
              <a:t>2</a:t>
            </a:r>
            <a:r>
              <a:rPr lang="en-US" altLang="zh-CN" dirty="0"/>
              <a:t>. </a:t>
            </a:r>
            <a:r>
              <a:rPr lang="zh-CN" altLang="en-US" dirty="0"/>
              <a:t>风险防范</a:t>
            </a:r>
            <a:r>
              <a:rPr lang="zh-CN" altLang="en-US" dirty="0" smtClean="0"/>
              <a:t>建议</a:t>
            </a:r>
            <a:endParaRPr lang="en-US" altLang="zh-CN" dirty="0"/>
          </a:p>
          <a:p>
            <a:r>
              <a:rPr lang="zh-CN" altLang="en-US" dirty="0" smtClean="0"/>
              <a:t>合同</a:t>
            </a:r>
            <a:r>
              <a:rPr lang="zh-CN" altLang="en-US" dirty="0"/>
              <a:t>条款精细</a:t>
            </a:r>
            <a:r>
              <a:rPr lang="zh-CN" altLang="en-US" dirty="0" smtClean="0"/>
              <a:t>化：  明确</a:t>
            </a:r>
            <a:r>
              <a:rPr lang="zh-CN" altLang="en-US" dirty="0"/>
              <a:t>设计标准、验收规范及价格调整触发条件；  </a:t>
            </a:r>
            <a:endParaRPr lang="en-US" altLang="zh-CN" dirty="0"/>
          </a:p>
          <a:p>
            <a:r>
              <a:rPr lang="zh-CN" altLang="en-US" dirty="0" smtClean="0"/>
              <a:t>约定</a:t>
            </a:r>
            <a:r>
              <a:rPr lang="zh-CN" altLang="en-US" dirty="0"/>
              <a:t>风险包干范围（如“地下障碍物处理费不超过总价的</a:t>
            </a:r>
            <a:r>
              <a:rPr lang="en-US" altLang="zh-CN" dirty="0"/>
              <a:t>2%”</a:t>
            </a:r>
            <a:r>
              <a:rPr lang="zh-CN" altLang="en-US" dirty="0"/>
              <a:t>）</a:t>
            </a:r>
            <a:r>
              <a:rPr lang="zh-CN" altLang="en-US" dirty="0" smtClean="0"/>
              <a:t>。</a:t>
            </a:r>
            <a:endParaRPr lang="en-US" altLang="zh-CN" dirty="0"/>
          </a:p>
          <a:p>
            <a:r>
              <a:rPr lang="zh-CN" altLang="en-US" dirty="0" smtClean="0"/>
              <a:t>过程控制：  建立</a:t>
            </a:r>
            <a:r>
              <a:rPr lang="zh-CN" altLang="en-US" dirty="0"/>
              <a:t>变更审批流程（需业主书面确认）；  </a:t>
            </a:r>
            <a:r>
              <a:rPr lang="zh-CN" altLang="en-US" dirty="0" smtClean="0"/>
              <a:t>定期</a:t>
            </a:r>
            <a:r>
              <a:rPr lang="zh-CN" altLang="en-US" dirty="0"/>
              <a:t>编制成本动态报告，留存价格波动证据</a:t>
            </a:r>
            <a:r>
              <a:rPr lang="zh-CN" altLang="en-US" dirty="0" smtClean="0"/>
              <a:t>。</a:t>
            </a:r>
            <a:endParaRPr lang="en-US" altLang="zh-CN" dirty="0"/>
          </a:p>
          <a:p>
            <a:r>
              <a:rPr lang="zh-CN" altLang="en-US" dirty="0" smtClean="0"/>
              <a:t>争议</a:t>
            </a:r>
            <a:r>
              <a:rPr lang="zh-CN" altLang="en-US" dirty="0"/>
              <a:t>解决预</a:t>
            </a:r>
            <a:r>
              <a:rPr lang="zh-CN" altLang="en-US" dirty="0" smtClean="0"/>
              <a:t>设：  引入</a:t>
            </a:r>
            <a:r>
              <a:rPr lang="zh-CN" altLang="en-US" dirty="0"/>
              <a:t>专家评审机制（如复杂技术问题）；  </a:t>
            </a:r>
            <a:r>
              <a:rPr lang="zh-CN" altLang="en-US" dirty="0" smtClean="0"/>
              <a:t>约定</a:t>
            </a:r>
            <a:r>
              <a:rPr lang="zh-CN" altLang="en-US" dirty="0"/>
              <a:t>仲裁机构（如中国国际经济贸易仲裁委员会）。</a:t>
            </a:r>
            <a:endParaRPr lang="zh-CN" altLang="en-US"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lvl="0"/>
            <a:r>
              <a:rPr lang="en-US" altLang="zh-CN" dirty="0">
                <a:solidFill>
                  <a:srgbClr val="FF0000"/>
                </a:solidFill>
              </a:rPr>
              <a:t>2</a:t>
            </a:r>
            <a:r>
              <a:rPr lang="zh-CN" altLang="zh-CN" dirty="0">
                <a:solidFill>
                  <a:srgbClr val="FF0000"/>
                </a:solidFill>
              </a:rPr>
              <a:t>EPC价格，哪些费用不能进入EPC价格</a:t>
            </a:r>
            <a:r>
              <a:rPr lang="zh-CN" altLang="zh-CN" dirty="0" smtClean="0">
                <a:solidFill>
                  <a:srgbClr val="FF0000"/>
                </a:solidFill>
              </a:rPr>
              <a:t>？</a:t>
            </a:r>
            <a:endParaRPr lang="zh-CN" altLang="zh-CN" dirty="0">
              <a:solidFill>
                <a:srgbClr val="FF0000"/>
              </a:solidFill>
            </a:endParaRPr>
          </a:p>
          <a:p>
            <a:r>
              <a:rPr lang="zh-CN" altLang="en-US" dirty="0" smtClean="0"/>
              <a:t>（</a:t>
            </a:r>
            <a:r>
              <a:rPr lang="en-US" altLang="zh-CN" dirty="0" smtClean="0"/>
              <a:t>1</a:t>
            </a:r>
            <a:r>
              <a:rPr lang="zh-CN" altLang="en-US" dirty="0" smtClean="0"/>
              <a:t>）工程</a:t>
            </a:r>
            <a:r>
              <a:rPr lang="zh-CN" altLang="en-US" dirty="0"/>
              <a:t>总承包价格的“不可计入费用”核心在于两点： </a:t>
            </a:r>
            <a:endParaRPr lang="en-US" altLang="zh-CN" dirty="0" smtClean="0"/>
          </a:p>
          <a:p>
            <a:r>
              <a:rPr lang="zh-CN" altLang="en-US" dirty="0" smtClean="0"/>
              <a:t> </a:t>
            </a:r>
            <a:r>
              <a:rPr lang="en-US" altLang="zh-CN" dirty="0"/>
              <a:t>1. </a:t>
            </a:r>
            <a:r>
              <a:rPr lang="zh-CN" altLang="en-US" dirty="0" smtClean="0">
                <a:solidFill>
                  <a:srgbClr val="FF0000"/>
                </a:solidFill>
              </a:rPr>
              <a:t>合同约定</a:t>
            </a:r>
            <a:r>
              <a:rPr lang="zh-CN" altLang="en-US" dirty="0" smtClean="0"/>
              <a:t>：</a:t>
            </a:r>
            <a:r>
              <a:rPr lang="zh-CN" altLang="en-US" dirty="0">
                <a:solidFill>
                  <a:srgbClr val="FF0000"/>
                </a:solidFill>
              </a:rPr>
              <a:t>超出合同范围、程序瑕疵或风险包干外的费用；  </a:t>
            </a:r>
            <a:endParaRPr lang="en-US" altLang="zh-CN" dirty="0" smtClean="0">
              <a:solidFill>
                <a:srgbClr val="FF0000"/>
              </a:solidFill>
            </a:endParaRPr>
          </a:p>
          <a:p>
            <a:r>
              <a:rPr lang="en-US" altLang="zh-CN" dirty="0" smtClean="0"/>
              <a:t>2</a:t>
            </a:r>
            <a:r>
              <a:rPr lang="en-US" altLang="zh-CN" dirty="0"/>
              <a:t>. </a:t>
            </a:r>
            <a:r>
              <a:rPr lang="zh-CN" altLang="en-US" dirty="0" smtClean="0">
                <a:solidFill>
                  <a:srgbClr val="FF0000"/>
                </a:solidFill>
              </a:rPr>
              <a:t>责任归属：</a:t>
            </a:r>
            <a:r>
              <a:rPr lang="zh-CN" altLang="en-US" dirty="0">
                <a:solidFill>
                  <a:srgbClr val="FF0000"/>
                </a:solidFill>
              </a:rPr>
              <a:t>承包商自身过错、违法违规或虚构成本。  </a:t>
            </a:r>
            <a:endParaRPr lang="en-US" altLang="zh-CN" dirty="0" smtClean="0">
              <a:solidFill>
                <a:srgbClr val="FF0000"/>
              </a:solidFill>
            </a:endParaRPr>
          </a:p>
          <a:p>
            <a:r>
              <a:rPr lang="zh-CN" altLang="en-US" dirty="0" smtClean="0"/>
              <a:t>建议：</a:t>
            </a:r>
            <a:r>
              <a:rPr lang="zh-CN" altLang="en-US" dirty="0"/>
              <a:t>在</a:t>
            </a:r>
            <a:r>
              <a:rPr lang="en-US" altLang="zh-CN" dirty="0"/>
              <a:t>EPC</a:t>
            </a:r>
            <a:r>
              <a:rPr lang="zh-CN" altLang="en-US" dirty="0"/>
              <a:t>合同签订阶段，需通过专用条款明确“排除费用清单”，并在履约过程中严格遵循变更程序，避免争议。</a:t>
            </a:r>
            <a:endParaRPr lang="zh-CN" altLang="en-US" dirty="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zh-CN" altLang="en-US" dirty="0"/>
              <a:t>一、合同明确排除的</a:t>
            </a:r>
            <a:r>
              <a:rPr lang="zh-CN" altLang="en-US" dirty="0" smtClean="0"/>
              <a:t>费用</a:t>
            </a:r>
            <a:endParaRPr lang="en-US" altLang="zh-CN" dirty="0"/>
          </a:p>
          <a:p>
            <a:r>
              <a:rPr lang="en-US" altLang="zh-CN" dirty="0" smtClean="0"/>
              <a:t>1</a:t>
            </a:r>
            <a:r>
              <a:rPr lang="en-US" altLang="zh-CN" dirty="0"/>
              <a:t>. </a:t>
            </a:r>
            <a:r>
              <a:rPr lang="zh-CN" altLang="en-US" dirty="0" smtClean="0"/>
              <a:t>业主</a:t>
            </a:r>
            <a:r>
              <a:rPr lang="zh-CN" altLang="en-US" dirty="0"/>
              <a:t>单独委托的第三方</a:t>
            </a:r>
            <a:r>
              <a:rPr lang="zh-CN" altLang="en-US" dirty="0" smtClean="0"/>
              <a:t>服务费</a:t>
            </a:r>
            <a:endParaRPr lang="en-US" altLang="zh-CN" dirty="0"/>
          </a:p>
          <a:p>
            <a:r>
              <a:rPr lang="zh-CN" altLang="en-US" dirty="0" smtClean="0"/>
              <a:t>示例：</a:t>
            </a:r>
            <a:r>
              <a:rPr lang="zh-CN" altLang="en-US" dirty="0"/>
              <a:t>业主自行聘请的独立监理、专项检测机构费用。     </a:t>
            </a:r>
            <a:endParaRPr lang="en-US" altLang="zh-CN" dirty="0"/>
          </a:p>
          <a:p>
            <a:r>
              <a:rPr lang="zh-CN" altLang="en-US" dirty="0" smtClean="0"/>
              <a:t>依据：</a:t>
            </a:r>
            <a:r>
              <a:rPr lang="en-US" altLang="zh-CN" dirty="0"/>
              <a:t>EPC</a:t>
            </a:r>
            <a:r>
              <a:rPr lang="zh-CN" altLang="en-US" dirty="0"/>
              <a:t>合同通常约定总包方负责全过程管理，业主另行委托的服务费用应由业主单独承担</a:t>
            </a:r>
            <a:r>
              <a:rPr lang="zh-CN" altLang="en-US" dirty="0" smtClean="0"/>
              <a:t>。</a:t>
            </a:r>
            <a:endParaRPr lang="en-US" altLang="zh-CN" dirty="0" smtClean="0"/>
          </a:p>
          <a:p>
            <a:r>
              <a:rPr lang="en-US" altLang="zh-CN" dirty="0" smtClean="0"/>
              <a:t>2</a:t>
            </a:r>
            <a:r>
              <a:rPr lang="en-US" altLang="zh-CN" dirty="0"/>
              <a:t>. </a:t>
            </a:r>
            <a:r>
              <a:rPr lang="zh-CN" altLang="en-US" dirty="0" smtClean="0"/>
              <a:t>超出</a:t>
            </a:r>
            <a:r>
              <a:rPr lang="zh-CN" altLang="en-US" dirty="0"/>
              <a:t>合同范围的工程</a:t>
            </a:r>
            <a:r>
              <a:rPr lang="zh-CN" altLang="en-US" dirty="0" smtClean="0"/>
              <a:t>内容</a:t>
            </a:r>
            <a:endParaRPr lang="en-US" altLang="zh-CN" dirty="0"/>
          </a:p>
          <a:p>
            <a:r>
              <a:rPr lang="zh-CN" altLang="en-US" dirty="0" smtClean="0"/>
              <a:t>示例：</a:t>
            </a:r>
            <a:r>
              <a:rPr lang="zh-CN" altLang="en-US" dirty="0"/>
              <a:t>未经书面变更程序的新增工程（如合同外的装饰工程）。     </a:t>
            </a:r>
            <a:endParaRPr lang="en-US" altLang="zh-CN" dirty="0"/>
          </a:p>
          <a:p>
            <a:r>
              <a:rPr lang="zh-CN" altLang="en-US" dirty="0" smtClean="0"/>
              <a:t>依据：</a:t>
            </a:r>
            <a:r>
              <a:rPr lang="zh-CN" altLang="en-US" dirty="0"/>
              <a:t>根据</a:t>
            </a:r>
            <a:r>
              <a:rPr lang="en-US" altLang="zh-CN" dirty="0"/>
              <a:t>《</a:t>
            </a:r>
            <a:r>
              <a:rPr lang="zh-CN" altLang="en-US" dirty="0"/>
              <a:t>建设工程施工合同（示范文本）</a:t>
            </a:r>
            <a:r>
              <a:rPr lang="en-US" altLang="zh-CN" dirty="0"/>
              <a:t>》</a:t>
            </a:r>
            <a:r>
              <a:rPr lang="zh-CN" altLang="en-US" dirty="0"/>
              <a:t>，未签署变更签证的工程视为“合同外内容”，不得计入结算。</a:t>
            </a:r>
            <a:endParaRPr lang="zh-CN" altLang="en-US" dirty="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zh-CN" altLang="en-US" dirty="0"/>
              <a:t>二、承包商自身责任导致的</a:t>
            </a:r>
            <a:r>
              <a:rPr lang="zh-CN" altLang="en-US" dirty="0" smtClean="0"/>
              <a:t>费用</a:t>
            </a:r>
            <a:endParaRPr lang="en-US" altLang="zh-CN" dirty="0"/>
          </a:p>
          <a:p>
            <a:r>
              <a:rPr lang="en-US" altLang="zh-CN" dirty="0" smtClean="0"/>
              <a:t>1</a:t>
            </a:r>
            <a:r>
              <a:rPr lang="en-US" altLang="zh-CN" dirty="0"/>
              <a:t>. </a:t>
            </a:r>
            <a:r>
              <a:rPr lang="zh-CN" altLang="en-US" dirty="0" smtClean="0"/>
              <a:t>施工</a:t>
            </a:r>
            <a:r>
              <a:rPr lang="zh-CN" altLang="en-US" dirty="0"/>
              <a:t>管理不善产生的</a:t>
            </a:r>
            <a:r>
              <a:rPr lang="zh-CN" altLang="en-US" dirty="0" smtClean="0"/>
              <a:t>成本</a:t>
            </a:r>
            <a:endParaRPr lang="en-US" altLang="zh-CN" dirty="0"/>
          </a:p>
          <a:p>
            <a:r>
              <a:rPr lang="zh-CN" altLang="en-US" dirty="0" smtClean="0"/>
              <a:t>包括返工</a:t>
            </a:r>
            <a:r>
              <a:rPr lang="zh-CN" altLang="en-US" dirty="0"/>
              <a:t>费用（如因施工工艺错误导致的结构修补）；  </a:t>
            </a:r>
            <a:r>
              <a:rPr lang="zh-CN" altLang="en-US" dirty="0" smtClean="0"/>
              <a:t>机械</a:t>
            </a:r>
            <a:r>
              <a:rPr lang="zh-CN" altLang="en-US" dirty="0"/>
              <a:t>闲置费（因承包商调度失误导致设备闲置）；   </a:t>
            </a:r>
            <a:r>
              <a:rPr lang="zh-CN" altLang="en-US" dirty="0" smtClean="0"/>
              <a:t>工期</a:t>
            </a:r>
            <a:r>
              <a:rPr lang="zh-CN" altLang="en-US" dirty="0"/>
              <a:t>延误罚款（承包商原因导致的延误，需自行承担违约金）。     </a:t>
            </a:r>
            <a:endParaRPr lang="en-US" altLang="zh-CN" dirty="0"/>
          </a:p>
          <a:p>
            <a:r>
              <a:rPr lang="zh-CN" altLang="en-US" dirty="0" smtClean="0"/>
              <a:t>依据：</a:t>
            </a:r>
            <a:r>
              <a:rPr lang="en-US" altLang="zh-CN" dirty="0"/>
              <a:t>EPC</a:t>
            </a:r>
            <a:r>
              <a:rPr lang="zh-CN" altLang="en-US" dirty="0"/>
              <a:t>合同一般约定“承包商承担施工组织责任”，相关风险已包含在风险包干费中</a:t>
            </a:r>
            <a:r>
              <a:rPr lang="zh-CN" altLang="en-US" dirty="0" smtClean="0"/>
              <a:t>。</a:t>
            </a:r>
            <a:endParaRPr lang="en-US" altLang="zh-CN" dirty="0" smtClean="0"/>
          </a:p>
          <a:p>
            <a:r>
              <a:rPr lang="en-US" altLang="zh-CN" dirty="0" smtClean="0"/>
              <a:t>2</a:t>
            </a:r>
            <a:r>
              <a:rPr lang="en-US" altLang="zh-CN" dirty="0"/>
              <a:t>. </a:t>
            </a:r>
            <a:r>
              <a:rPr lang="zh-CN" altLang="en-US" dirty="0" smtClean="0"/>
              <a:t>设计</a:t>
            </a:r>
            <a:r>
              <a:rPr lang="zh-CN" altLang="en-US" dirty="0"/>
              <a:t>缺陷引发的</a:t>
            </a:r>
            <a:r>
              <a:rPr lang="zh-CN" altLang="en-US" dirty="0" smtClean="0"/>
              <a:t>成本</a:t>
            </a:r>
            <a:endParaRPr lang="en-US" altLang="zh-CN" dirty="0"/>
          </a:p>
          <a:p>
            <a:r>
              <a:rPr lang="zh-CN" altLang="en-US" dirty="0" smtClean="0"/>
              <a:t>示例：</a:t>
            </a:r>
            <a:r>
              <a:rPr lang="zh-CN" altLang="en-US" dirty="0"/>
              <a:t>设计错误导致的设备选型不当、管线碰撞返工费用。     </a:t>
            </a:r>
            <a:endParaRPr lang="en-US" altLang="zh-CN" dirty="0"/>
          </a:p>
          <a:p>
            <a:r>
              <a:rPr lang="zh-CN" altLang="en-US" dirty="0" smtClean="0"/>
              <a:t>依据：</a:t>
            </a:r>
            <a:r>
              <a:rPr lang="en-US" altLang="zh-CN" dirty="0"/>
              <a:t>EPC</a:t>
            </a:r>
            <a:r>
              <a:rPr lang="zh-CN" altLang="en-US" dirty="0"/>
              <a:t>模式强调“设计</a:t>
            </a:r>
            <a:r>
              <a:rPr lang="en-US" altLang="zh-CN" dirty="0"/>
              <a:t>-</a:t>
            </a:r>
            <a:r>
              <a:rPr lang="zh-CN" altLang="en-US" dirty="0"/>
              <a:t>施工一体化责任”，设计失误属承包商履约瑕疵，需自行消化成本。</a:t>
            </a:r>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zh-CN" altLang="en-US" dirty="0"/>
              <a:t>一、综合单价的构成</a:t>
            </a:r>
            <a:r>
              <a:rPr lang="zh-CN" altLang="en-US" dirty="0" smtClean="0"/>
              <a:t>调整</a:t>
            </a:r>
            <a:endParaRPr lang="en-US" altLang="zh-CN" dirty="0"/>
          </a:p>
          <a:p>
            <a:r>
              <a:rPr lang="en-US" altLang="zh-CN" dirty="0" smtClean="0"/>
              <a:t>1</a:t>
            </a:r>
            <a:r>
              <a:rPr lang="en-US" altLang="zh-CN" dirty="0"/>
              <a:t>. </a:t>
            </a:r>
            <a:r>
              <a:rPr lang="zh-CN" altLang="en-US" dirty="0" smtClean="0"/>
              <a:t>新增“风险费用”独立</a:t>
            </a:r>
            <a:r>
              <a:rPr lang="zh-CN" altLang="en-US" dirty="0"/>
              <a:t>列</a:t>
            </a:r>
            <a:r>
              <a:rPr lang="zh-CN" altLang="en-US" dirty="0" smtClean="0"/>
              <a:t>项     </a:t>
            </a:r>
            <a:endParaRPr lang="en-US" altLang="zh-CN" dirty="0"/>
          </a:p>
          <a:p>
            <a:r>
              <a:rPr lang="zh-CN" altLang="en-US" dirty="0" smtClean="0"/>
              <a:t>风险</a:t>
            </a:r>
            <a:r>
              <a:rPr lang="zh-CN" altLang="en-US" dirty="0"/>
              <a:t>费用从原管理费和利润中分离，明确作为综合单价的独立组成部分，投标人需量化并单独列示风险成本，增强报价透明度。     </a:t>
            </a:r>
            <a:endParaRPr lang="en-US" altLang="zh-CN" dirty="0"/>
          </a:p>
          <a:p>
            <a:r>
              <a:rPr lang="zh-CN" altLang="en-US" dirty="0" smtClean="0"/>
              <a:t>风险</a:t>
            </a:r>
            <a:r>
              <a:rPr lang="zh-CN" altLang="en-US" dirty="0"/>
              <a:t>费用涵盖物价波动、施工条件变化等可控风险，要求投标人基于市场调研和企业成本评估合理计入报价</a:t>
            </a:r>
            <a:r>
              <a:rPr lang="zh-CN" altLang="en-US" dirty="0" smtClean="0"/>
              <a:t>。</a:t>
            </a:r>
            <a:endParaRPr lang="en-US" altLang="zh-CN" dirty="0" smtClean="0"/>
          </a:p>
          <a:p>
            <a:r>
              <a:rPr lang="en-US" altLang="zh-CN" dirty="0" smtClean="0"/>
              <a:t>2</a:t>
            </a:r>
            <a:r>
              <a:rPr lang="en-US" altLang="zh-CN" dirty="0"/>
              <a:t>. </a:t>
            </a:r>
            <a:r>
              <a:rPr lang="zh-CN" altLang="en-US" dirty="0" smtClean="0"/>
              <a:t>材料</a:t>
            </a:r>
            <a:r>
              <a:rPr lang="zh-CN" altLang="en-US" dirty="0"/>
              <a:t>费与机械费</a:t>
            </a:r>
            <a:r>
              <a:rPr lang="zh-CN" altLang="en-US" dirty="0" smtClean="0"/>
              <a:t>细化     </a:t>
            </a:r>
            <a:endParaRPr lang="en-US" altLang="zh-CN" dirty="0"/>
          </a:p>
          <a:p>
            <a:r>
              <a:rPr lang="zh-CN" altLang="en-US" dirty="0" smtClean="0"/>
              <a:t>材料费：</a:t>
            </a:r>
            <a:r>
              <a:rPr lang="zh-CN" altLang="en-US" dirty="0"/>
              <a:t>合并“材料原价”与“运杂费”，新增“材料损耗费”，更贴近实际消耗。     </a:t>
            </a:r>
            <a:endParaRPr lang="en-US" altLang="zh-CN" dirty="0"/>
          </a:p>
          <a:p>
            <a:r>
              <a:rPr lang="zh-CN" altLang="en-US" dirty="0" smtClean="0"/>
              <a:t>机械费：</a:t>
            </a:r>
            <a:r>
              <a:rPr lang="zh-CN" altLang="en-US" dirty="0"/>
              <a:t>细分为“机械台班费”“机械进出场费”“机械安拆费”，提升机械成本核算精度。</a:t>
            </a:r>
            <a:endParaRPr lang="zh-CN" altLang="en-US"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r>
              <a:rPr lang="zh-CN" altLang="en-US" dirty="0"/>
              <a:t>三、法律法规或合同禁止的</a:t>
            </a:r>
            <a:r>
              <a:rPr lang="zh-CN" altLang="en-US" dirty="0" smtClean="0"/>
              <a:t>费用</a:t>
            </a:r>
            <a:endParaRPr lang="en-US" altLang="zh-CN" dirty="0"/>
          </a:p>
          <a:p>
            <a:r>
              <a:rPr lang="en-US" altLang="zh-CN" dirty="0" smtClean="0"/>
              <a:t>1</a:t>
            </a:r>
            <a:r>
              <a:rPr lang="en-US" altLang="zh-CN" dirty="0"/>
              <a:t>. </a:t>
            </a:r>
            <a:r>
              <a:rPr lang="zh-CN" altLang="en-US" dirty="0" smtClean="0"/>
              <a:t>违规</a:t>
            </a:r>
            <a:r>
              <a:rPr lang="zh-CN" altLang="en-US" dirty="0"/>
              <a:t>支出</a:t>
            </a:r>
            <a:r>
              <a:rPr lang="zh-CN" altLang="en-US" dirty="0" smtClean="0"/>
              <a:t>费用</a:t>
            </a:r>
            <a:endParaRPr lang="en-US" altLang="zh-CN" dirty="0"/>
          </a:p>
          <a:p>
            <a:r>
              <a:rPr lang="zh-CN" altLang="en-US" dirty="0" smtClean="0"/>
              <a:t>包括：      </a:t>
            </a:r>
            <a:endParaRPr lang="en-US" altLang="zh-CN" dirty="0" smtClean="0"/>
          </a:p>
          <a:p>
            <a:r>
              <a:rPr lang="zh-CN" altLang="en-US" dirty="0" smtClean="0"/>
              <a:t>未</a:t>
            </a:r>
            <a:r>
              <a:rPr lang="zh-CN" altLang="en-US" dirty="0"/>
              <a:t>依法缴纳的社保、工伤保险；       </a:t>
            </a:r>
            <a:endParaRPr lang="en-US" altLang="zh-CN" dirty="0"/>
          </a:p>
          <a:p>
            <a:r>
              <a:rPr lang="zh-CN" altLang="en-US" dirty="0" smtClean="0"/>
              <a:t>行贿</a:t>
            </a:r>
            <a:r>
              <a:rPr lang="zh-CN" altLang="en-US" dirty="0"/>
              <a:t>等非法费用；       </a:t>
            </a:r>
            <a:endParaRPr lang="en-US" altLang="zh-CN" dirty="0"/>
          </a:p>
          <a:p>
            <a:r>
              <a:rPr lang="zh-CN" altLang="en-US" dirty="0" smtClean="0"/>
              <a:t>环保</a:t>
            </a:r>
            <a:r>
              <a:rPr lang="zh-CN" altLang="en-US" dirty="0"/>
              <a:t>不达标产生的罚款。     </a:t>
            </a:r>
            <a:endParaRPr lang="en-US" altLang="zh-CN" dirty="0"/>
          </a:p>
          <a:p>
            <a:r>
              <a:rPr lang="zh-CN" altLang="en-US" dirty="0" smtClean="0"/>
              <a:t>依据：</a:t>
            </a:r>
            <a:r>
              <a:rPr lang="en-US" altLang="zh-CN" dirty="0"/>
              <a:t>《</a:t>
            </a:r>
            <a:r>
              <a:rPr lang="zh-CN" altLang="en-US" dirty="0"/>
              <a:t>建筑法</a:t>
            </a:r>
            <a:r>
              <a:rPr lang="en-US" altLang="zh-CN" dirty="0"/>
              <a:t>》</a:t>
            </a:r>
            <a:r>
              <a:rPr lang="zh-CN" altLang="en-US" dirty="0"/>
              <a:t>第六十一条规定，工程费用不得包含违法支出</a:t>
            </a:r>
            <a:r>
              <a:rPr lang="zh-CN" altLang="en-US" dirty="0" smtClean="0"/>
              <a:t>。</a:t>
            </a:r>
            <a:endParaRPr lang="en-US" altLang="zh-CN" dirty="0" smtClean="0"/>
          </a:p>
          <a:p>
            <a:r>
              <a:rPr lang="en-US" altLang="zh-CN" dirty="0" smtClean="0"/>
              <a:t>2</a:t>
            </a:r>
            <a:r>
              <a:rPr lang="en-US" altLang="zh-CN" dirty="0"/>
              <a:t>. </a:t>
            </a:r>
            <a:r>
              <a:rPr lang="zh-CN" altLang="en-US" dirty="0" smtClean="0"/>
              <a:t>未</a:t>
            </a:r>
            <a:r>
              <a:rPr lang="zh-CN" altLang="en-US" dirty="0"/>
              <a:t>按合同约定程序确认的</a:t>
            </a:r>
            <a:r>
              <a:rPr lang="zh-CN" altLang="en-US" dirty="0" smtClean="0"/>
              <a:t>费用</a:t>
            </a:r>
            <a:endParaRPr lang="en-US" altLang="zh-CN" dirty="0"/>
          </a:p>
          <a:p>
            <a:r>
              <a:rPr lang="zh-CN" altLang="en-US" dirty="0" smtClean="0"/>
              <a:t>示例： 口头</a:t>
            </a:r>
            <a:r>
              <a:rPr lang="zh-CN" altLang="en-US" dirty="0"/>
              <a:t>指令实施的工程变更（无书面签证）；       </a:t>
            </a:r>
            <a:r>
              <a:rPr lang="zh-CN" altLang="en-US" dirty="0" smtClean="0"/>
              <a:t>事</a:t>
            </a:r>
            <a:r>
              <a:rPr lang="zh-CN" altLang="en-US" dirty="0"/>
              <a:t>后补签的工程量清单（缺乏监理或业主签字）。     </a:t>
            </a:r>
            <a:r>
              <a:rPr lang="zh-CN" altLang="en-US" dirty="0" smtClean="0"/>
              <a:t>依据：</a:t>
            </a:r>
            <a:r>
              <a:rPr lang="zh-CN" altLang="en-US" dirty="0"/>
              <a:t>最高人民法院</a:t>
            </a:r>
            <a:r>
              <a:rPr lang="en-US" altLang="zh-CN" dirty="0"/>
              <a:t>《</a:t>
            </a:r>
            <a:r>
              <a:rPr lang="zh-CN" altLang="en-US" dirty="0"/>
              <a:t>关于审理建设工程施工合同纠纷案件适用法律问题的解释（一）</a:t>
            </a:r>
            <a:r>
              <a:rPr lang="en-US" altLang="zh-CN" dirty="0"/>
              <a:t>》</a:t>
            </a:r>
            <a:r>
              <a:rPr lang="zh-CN" altLang="en-US" dirty="0"/>
              <a:t>第二十条，仅认可书面签证文件。</a:t>
            </a:r>
            <a:endParaRPr lang="zh-CN" altLang="en-US" dirty="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zh-CN" altLang="en-US" dirty="0"/>
              <a:t>四、风险包干范围外的特殊</a:t>
            </a:r>
            <a:r>
              <a:rPr lang="zh-CN" altLang="en-US" dirty="0" smtClean="0"/>
              <a:t>风险</a:t>
            </a:r>
            <a:endParaRPr lang="en-US" altLang="zh-CN" dirty="0"/>
          </a:p>
          <a:p>
            <a:r>
              <a:rPr lang="en-US" altLang="zh-CN" dirty="0" smtClean="0"/>
              <a:t>1</a:t>
            </a:r>
            <a:r>
              <a:rPr lang="en-US" altLang="zh-CN" dirty="0"/>
              <a:t>. </a:t>
            </a:r>
            <a:r>
              <a:rPr lang="zh-CN" altLang="en-US" dirty="0" smtClean="0"/>
              <a:t>不可抗力</a:t>
            </a:r>
            <a:r>
              <a:rPr lang="zh-CN" altLang="en-US" dirty="0"/>
              <a:t>超限</a:t>
            </a:r>
            <a:r>
              <a:rPr lang="zh-CN" altLang="en-US" dirty="0" smtClean="0"/>
              <a:t>损失     </a:t>
            </a:r>
            <a:endParaRPr lang="en-US" altLang="zh-CN" dirty="0"/>
          </a:p>
          <a:p>
            <a:r>
              <a:rPr lang="zh-CN" altLang="en-US" dirty="0" smtClean="0"/>
              <a:t>示例：</a:t>
            </a:r>
            <a:r>
              <a:rPr lang="zh-CN" altLang="en-US" dirty="0"/>
              <a:t>合同约定“承包商承担</a:t>
            </a:r>
            <a:r>
              <a:rPr lang="en-US" altLang="zh-CN" dirty="0"/>
              <a:t>10%</a:t>
            </a:r>
            <a:r>
              <a:rPr lang="zh-CN" altLang="en-US" dirty="0"/>
              <a:t>以内的不可抗力损失”，超出部分方可索赔。     </a:t>
            </a:r>
            <a:endParaRPr lang="en-US" altLang="zh-CN" dirty="0"/>
          </a:p>
          <a:p>
            <a:r>
              <a:rPr lang="zh-CN" altLang="en-US" dirty="0" smtClean="0"/>
              <a:t>依据：</a:t>
            </a:r>
            <a:r>
              <a:rPr lang="zh-CN" altLang="en-US" dirty="0"/>
              <a:t>若合同采用固定总价且未约定调价条款，超限风险费用不可计入</a:t>
            </a:r>
            <a:r>
              <a:rPr lang="zh-CN" altLang="en-US" dirty="0" smtClean="0"/>
              <a:t>。</a:t>
            </a:r>
            <a:endParaRPr lang="en-US" altLang="zh-CN" dirty="0" smtClean="0"/>
          </a:p>
          <a:p>
            <a:r>
              <a:rPr lang="en-US" altLang="zh-CN" dirty="0" smtClean="0"/>
              <a:t>2</a:t>
            </a:r>
            <a:r>
              <a:rPr lang="en-US" altLang="zh-CN" dirty="0"/>
              <a:t>. </a:t>
            </a:r>
            <a:r>
              <a:rPr lang="zh-CN" altLang="en-US" dirty="0" smtClean="0"/>
              <a:t>政策</a:t>
            </a:r>
            <a:r>
              <a:rPr lang="zh-CN" altLang="en-US" dirty="0"/>
              <a:t>调整的例外</a:t>
            </a:r>
            <a:r>
              <a:rPr lang="zh-CN" altLang="en-US" dirty="0" smtClean="0"/>
              <a:t>情形</a:t>
            </a:r>
            <a:endParaRPr lang="en-US" altLang="zh-CN" dirty="0"/>
          </a:p>
          <a:p>
            <a:r>
              <a:rPr lang="zh-CN" altLang="en-US" dirty="0" smtClean="0"/>
              <a:t>示例：</a:t>
            </a:r>
            <a:r>
              <a:rPr lang="zh-CN" altLang="en-US" dirty="0"/>
              <a:t>合同签订后新增环保税（若合同约定“法规变化不调价”）。     </a:t>
            </a:r>
            <a:endParaRPr lang="en-US" altLang="zh-CN" dirty="0"/>
          </a:p>
          <a:p>
            <a:r>
              <a:rPr lang="zh-CN" altLang="en-US" dirty="0" smtClean="0"/>
              <a:t>依据：</a:t>
            </a:r>
            <a:r>
              <a:rPr lang="zh-CN" altLang="en-US" dirty="0"/>
              <a:t>部分</a:t>
            </a:r>
            <a:r>
              <a:rPr lang="en-US" altLang="zh-CN" dirty="0"/>
              <a:t>EPC</a:t>
            </a:r>
            <a:r>
              <a:rPr lang="zh-CN" altLang="en-US" dirty="0"/>
              <a:t>合同会明确“政策性风险由承包商包干”，超出一般预期的政策变化需另行协商。</a:t>
            </a:r>
            <a:endParaRPr lang="zh-CN" altLang="en-US" dirty="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zh-CN" altLang="en-US" dirty="0" smtClean="0"/>
              <a:t>五</a:t>
            </a:r>
            <a:r>
              <a:rPr lang="zh-CN" altLang="en-US" dirty="0"/>
              <a:t>、其他不可计入</a:t>
            </a:r>
            <a:r>
              <a:rPr lang="zh-CN" altLang="en-US" dirty="0" smtClean="0"/>
              <a:t>费用</a:t>
            </a:r>
            <a:endParaRPr lang="en-US" altLang="zh-CN" dirty="0"/>
          </a:p>
          <a:p>
            <a:r>
              <a:rPr lang="en-US" altLang="zh-CN" dirty="0" smtClean="0"/>
              <a:t>1</a:t>
            </a:r>
            <a:r>
              <a:rPr lang="en-US" altLang="zh-CN" dirty="0"/>
              <a:t>. </a:t>
            </a:r>
            <a:r>
              <a:rPr lang="zh-CN" altLang="en-US" dirty="0" smtClean="0"/>
              <a:t>承包商</a:t>
            </a:r>
            <a:r>
              <a:rPr lang="zh-CN" altLang="en-US" dirty="0"/>
              <a:t>利润与税费外的额外</a:t>
            </a:r>
            <a:r>
              <a:rPr lang="zh-CN" altLang="en-US" dirty="0" smtClean="0"/>
              <a:t>收益</a:t>
            </a:r>
            <a:endParaRPr lang="en-US" altLang="zh-CN" dirty="0"/>
          </a:p>
          <a:p>
            <a:r>
              <a:rPr lang="zh-CN" altLang="en-US" dirty="0" smtClean="0"/>
              <a:t>示例：</a:t>
            </a:r>
            <a:r>
              <a:rPr lang="zh-CN" altLang="en-US" dirty="0"/>
              <a:t>承包商通过材料采购获取的供应商返点、折扣。     </a:t>
            </a:r>
            <a:endParaRPr lang="en-US" altLang="zh-CN" dirty="0"/>
          </a:p>
          <a:p>
            <a:r>
              <a:rPr lang="zh-CN" altLang="en-US" dirty="0" smtClean="0"/>
              <a:t>依据：</a:t>
            </a:r>
            <a:r>
              <a:rPr lang="en-US" altLang="zh-CN" dirty="0"/>
              <a:t>EPC</a:t>
            </a:r>
            <a:r>
              <a:rPr lang="zh-CN" altLang="en-US" dirty="0"/>
              <a:t>总价已包含合理利润，额外收益视为承包商经营行为所得，不得重复计入</a:t>
            </a:r>
            <a:r>
              <a:rPr lang="zh-CN" altLang="en-US" dirty="0" smtClean="0"/>
              <a:t>。</a:t>
            </a:r>
            <a:endParaRPr lang="en-US" altLang="zh-CN" dirty="0" smtClean="0"/>
          </a:p>
          <a:p>
            <a:r>
              <a:rPr lang="en-US" altLang="zh-CN" dirty="0" smtClean="0"/>
              <a:t>2</a:t>
            </a:r>
            <a:r>
              <a:rPr lang="en-US" altLang="zh-CN" dirty="0"/>
              <a:t>. </a:t>
            </a:r>
            <a:r>
              <a:rPr lang="zh-CN" altLang="en-US" dirty="0" smtClean="0"/>
              <a:t>未</a:t>
            </a:r>
            <a:r>
              <a:rPr lang="zh-CN" altLang="en-US" dirty="0"/>
              <a:t>实际发生的</a:t>
            </a:r>
            <a:r>
              <a:rPr lang="zh-CN" altLang="en-US" dirty="0" smtClean="0"/>
              <a:t>费用</a:t>
            </a:r>
            <a:endParaRPr lang="en-US" altLang="zh-CN" dirty="0" smtClean="0"/>
          </a:p>
          <a:p>
            <a:r>
              <a:rPr lang="zh-CN" altLang="en-US" dirty="0" smtClean="0"/>
              <a:t>示例：</a:t>
            </a:r>
            <a:r>
              <a:rPr lang="zh-CN" altLang="en-US" dirty="0"/>
              <a:t>虚报的临时设施费、虚构的工人工资清单。     </a:t>
            </a:r>
            <a:endParaRPr lang="en-US" altLang="zh-CN" dirty="0"/>
          </a:p>
          <a:p>
            <a:r>
              <a:rPr lang="zh-CN" altLang="en-US" dirty="0" smtClean="0"/>
              <a:t>依据：</a:t>
            </a:r>
            <a:r>
              <a:rPr lang="zh-CN" altLang="en-US" dirty="0"/>
              <a:t>工程结算需以实际发生且必要的成本为准，虚构费用涉嫌违法</a:t>
            </a:r>
            <a:r>
              <a:rPr lang="zh-CN" altLang="en-US" dirty="0" smtClean="0"/>
              <a:t>。</a:t>
            </a:r>
            <a:endParaRPr lang="zh-CN" altLang="en-US" dirty="0"/>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典型</a:t>
            </a:r>
            <a:r>
              <a:rPr lang="zh-CN" altLang="en-US" dirty="0"/>
              <a:t>案例</a:t>
            </a:r>
            <a:r>
              <a:rPr lang="zh-CN" altLang="en-US" dirty="0" smtClean="0"/>
              <a:t>分析</a:t>
            </a:r>
            <a:endParaRPr lang="en-US" altLang="zh-CN" dirty="0"/>
          </a:p>
          <a:p>
            <a:r>
              <a:rPr lang="zh-CN" altLang="en-US" dirty="0" smtClean="0"/>
              <a:t>案例</a:t>
            </a:r>
            <a:r>
              <a:rPr lang="en-US" altLang="zh-CN" dirty="0" smtClean="0"/>
              <a:t>1</a:t>
            </a:r>
            <a:r>
              <a:rPr lang="zh-CN" altLang="en-US" dirty="0" smtClean="0"/>
              <a:t>：</a:t>
            </a:r>
            <a:r>
              <a:rPr lang="zh-CN" altLang="en-US" dirty="0"/>
              <a:t>某</a:t>
            </a:r>
            <a:r>
              <a:rPr lang="en-US" altLang="zh-CN" dirty="0"/>
              <a:t>EPC</a:t>
            </a:r>
            <a:r>
              <a:rPr lang="zh-CN" altLang="en-US" dirty="0"/>
              <a:t>项目中，承包商因未及时采购设备导致工期延误，产生赶工费</a:t>
            </a:r>
            <a:r>
              <a:rPr lang="en-US" altLang="zh-CN" dirty="0"/>
              <a:t>500</a:t>
            </a:r>
            <a:r>
              <a:rPr lang="zh-CN" altLang="en-US" dirty="0"/>
              <a:t>万元。法院判决认为“延误责任在承包商”，赶工费由其自行承担，不得计入总价。  </a:t>
            </a:r>
            <a:endParaRPr lang="en-US" altLang="zh-CN" dirty="0"/>
          </a:p>
          <a:p>
            <a:r>
              <a:rPr lang="zh-CN" altLang="en-US" dirty="0" smtClean="0"/>
              <a:t>案例</a:t>
            </a:r>
            <a:r>
              <a:rPr lang="en-US" altLang="zh-CN" smtClean="0"/>
              <a:t>2</a:t>
            </a:r>
            <a:r>
              <a:rPr lang="zh-CN" altLang="en-US" smtClean="0"/>
              <a:t>：</a:t>
            </a:r>
            <a:r>
              <a:rPr lang="zh-CN" altLang="en-US" dirty="0"/>
              <a:t>业主口头要求增加消防设施，但未签署变更协议。竣工后承包商主张该费用，因缺乏书面证据被审计驳回。</a:t>
            </a:r>
            <a:endParaRPr lang="zh-CN" altLang="en-US" dirty="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lvl="0"/>
            <a:r>
              <a:rPr lang="en-US" altLang="zh-CN" dirty="0">
                <a:solidFill>
                  <a:srgbClr val="FF0000"/>
                </a:solidFill>
              </a:rPr>
              <a:t>3</a:t>
            </a:r>
            <a:r>
              <a:rPr lang="zh-CN" altLang="zh-CN" dirty="0">
                <a:solidFill>
                  <a:srgbClr val="FF0000"/>
                </a:solidFill>
              </a:rPr>
              <a:t>EPC最高投标限价（招标控制价）编制：控制价与概算价的关系、控制价总价和明细的约束力</a:t>
            </a:r>
            <a:r>
              <a:rPr lang="zh-CN" altLang="zh-CN" dirty="0" smtClean="0">
                <a:solidFill>
                  <a:srgbClr val="FF0000"/>
                </a:solidFill>
              </a:rPr>
              <a:t>分析</a:t>
            </a:r>
            <a:endParaRPr lang="en-US" altLang="zh-CN" dirty="0" smtClean="0">
              <a:solidFill>
                <a:srgbClr val="FF0000"/>
              </a:solidFill>
            </a:endParaRPr>
          </a:p>
          <a:p>
            <a:pPr lvl="0"/>
            <a:r>
              <a:rPr lang="zh-CN" altLang="en-US" dirty="0" smtClean="0"/>
              <a:t>（</a:t>
            </a:r>
            <a:r>
              <a:rPr lang="en-US" altLang="zh-CN" dirty="0" smtClean="0"/>
              <a:t>1</a:t>
            </a:r>
            <a:r>
              <a:rPr lang="zh-CN" altLang="en-US" dirty="0" smtClean="0"/>
              <a:t>）工程总承包招标的特点</a:t>
            </a:r>
            <a:endParaRPr lang="en-US" altLang="zh-CN" dirty="0" smtClean="0"/>
          </a:p>
          <a:p>
            <a:pPr lvl="0"/>
            <a:r>
              <a:rPr lang="zh-CN" altLang="en-US" dirty="0" smtClean="0"/>
              <a:t>（</a:t>
            </a:r>
            <a:r>
              <a:rPr lang="en-US" altLang="zh-CN" dirty="0" smtClean="0"/>
              <a:t>2</a:t>
            </a:r>
            <a:r>
              <a:rPr lang="zh-CN" altLang="en-US" dirty="0" smtClean="0"/>
              <a:t>）</a:t>
            </a:r>
            <a:r>
              <a:rPr lang="zh-CN" altLang="zh-CN" dirty="0"/>
              <a:t> EPC最高投标限价（招标控制价）</a:t>
            </a:r>
            <a:r>
              <a:rPr lang="zh-CN" altLang="zh-CN" dirty="0" smtClean="0"/>
              <a:t>编制</a:t>
            </a:r>
            <a:r>
              <a:rPr lang="zh-CN" altLang="en-US" dirty="0" smtClean="0"/>
              <a:t>特点</a:t>
            </a:r>
            <a:endParaRPr lang="en-US" altLang="zh-CN" dirty="0" smtClean="0"/>
          </a:p>
          <a:p>
            <a:r>
              <a:rPr lang="zh-CN" altLang="en-US" dirty="0" smtClean="0"/>
              <a:t>（</a:t>
            </a:r>
            <a:r>
              <a:rPr lang="en-US" altLang="zh-CN" dirty="0" smtClean="0"/>
              <a:t>3</a:t>
            </a:r>
            <a:r>
              <a:rPr lang="zh-CN" altLang="en-US" dirty="0" smtClean="0"/>
              <a:t>）</a:t>
            </a:r>
            <a:r>
              <a:rPr lang="zh-CN" altLang="zh-CN" dirty="0"/>
              <a:t>控制价与概算价的关系、控制价总价和明细的约束力分析</a:t>
            </a:r>
            <a:endParaRPr lang="en-US" altLang="zh-CN" dirty="0"/>
          </a:p>
          <a:p>
            <a:pPr lvl="0"/>
            <a:r>
              <a:rPr lang="en-US" altLang="zh-CN" dirty="0" smtClean="0"/>
              <a:t>1</a:t>
            </a:r>
            <a:r>
              <a:rPr lang="zh-CN" altLang="en-US" dirty="0" smtClean="0"/>
              <a:t>）</a:t>
            </a:r>
            <a:r>
              <a:rPr lang="en-US" altLang="zh-CN" dirty="0" smtClean="0"/>
              <a:t>EPC</a:t>
            </a:r>
            <a:r>
              <a:rPr lang="zh-CN" altLang="en-US" dirty="0" smtClean="0"/>
              <a:t>模式：估算价是控制价的上线</a:t>
            </a:r>
            <a:endParaRPr lang="en-US" altLang="zh-CN" dirty="0" smtClean="0"/>
          </a:p>
          <a:p>
            <a:pPr lvl="0"/>
            <a:r>
              <a:rPr lang="en-US" altLang="zh-CN" dirty="0" smtClean="0"/>
              <a:t>2</a:t>
            </a:r>
            <a:r>
              <a:rPr lang="zh-CN" altLang="en-US" dirty="0" smtClean="0"/>
              <a:t>）</a:t>
            </a:r>
            <a:r>
              <a:rPr lang="en-US" altLang="zh-CN" dirty="0" smtClean="0">
                <a:solidFill>
                  <a:srgbClr val="FF0000"/>
                </a:solidFill>
              </a:rPr>
              <a:t>DB</a:t>
            </a:r>
            <a:r>
              <a:rPr lang="zh-CN" altLang="en-US" dirty="0" smtClean="0">
                <a:solidFill>
                  <a:srgbClr val="FF0000"/>
                </a:solidFill>
              </a:rPr>
              <a:t>模式：概算价是控制价的上线</a:t>
            </a:r>
            <a:endParaRPr lang="zh-CN" altLang="zh-CN" dirty="0">
              <a:solidFill>
                <a:srgbClr val="FF0000"/>
              </a:solidFill>
            </a:endParaRPr>
          </a:p>
          <a:p>
            <a:endParaRPr lang="zh-CN" altLang="en-US" dirty="0">
              <a:solidFill>
                <a:srgbClr val="FF0000"/>
              </a:solidFill>
            </a:endParaRP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lvl="0"/>
            <a:r>
              <a:rPr lang="en-US" altLang="zh-CN" dirty="0">
                <a:solidFill>
                  <a:srgbClr val="FF0000"/>
                </a:solidFill>
              </a:rPr>
              <a:t>4</a:t>
            </a:r>
            <a:r>
              <a:rPr lang="zh-CN" altLang="zh-CN" dirty="0">
                <a:solidFill>
                  <a:srgbClr val="FF0000"/>
                </a:solidFill>
              </a:rPr>
              <a:t>EPC固定总价合同的计价特征分析与案例</a:t>
            </a:r>
            <a:r>
              <a:rPr lang="zh-CN" altLang="zh-CN" dirty="0" smtClean="0"/>
              <a:t>；</a:t>
            </a:r>
            <a:endParaRPr lang="en-US" altLang="zh-CN" dirty="0" smtClean="0"/>
          </a:p>
          <a:p>
            <a:pPr lvl="0"/>
            <a:r>
              <a:rPr lang="zh-CN" altLang="en-US" dirty="0" smtClean="0"/>
              <a:t>（</a:t>
            </a:r>
            <a:r>
              <a:rPr lang="en-US" altLang="zh-CN" dirty="0" smtClean="0"/>
              <a:t>1</a:t>
            </a:r>
            <a:r>
              <a:rPr lang="zh-CN" altLang="en-US" dirty="0" smtClean="0"/>
              <a:t>）</a:t>
            </a:r>
            <a:r>
              <a:rPr lang="zh-CN" altLang="zh-CN" dirty="0"/>
              <a:t> EPC固定总价合同的计价</a:t>
            </a:r>
            <a:r>
              <a:rPr lang="zh-CN" altLang="zh-CN" dirty="0" smtClean="0"/>
              <a:t>特征</a:t>
            </a:r>
            <a:endParaRPr lang="en-US" altLang="zh-CN" dirty="0" smtClean="0"/>
          </a:p>
          <a:p>
            <a:pPr lvl="0"/>
            <a:r>
              <a:rPr lang="zh-CN" altLang="en-US" dirty="0" smtClean="0"/>
              <a:t>（</a:t>
            </a:r>
            <a:r>
              <a:rPr lang="en-US" altLang="zh-CN" dirty="0" smtClean="0"/>
              <a:t>2</a:t>
            </a:r>
            <a:r>
              <a:rPr lang="zh-CN" altLang="en-US" dirty="0" smtClean="0"/>
              <a:t>）</a:t>
            </a:r>
            <a:r>
              <a:rPr lang="zh-CN" altLang="zh-CN" dirty="0"/>
              <a:t> EPC固定总价合同的计价</a:t>
            </a:r>
            <a:r>
              <a:rPr lang="zh-CN" altLang="zh-CN" dirty="0" smtClean="0"/>
              <a:t>特征</a:t>
            </a:r>
            <a:r>
              <a:rPr lang="zh-CN" altLang="en-US" dirty="0" smtClean="0"/>
              <a:t>分析</a:t>
            </a:r>
            <a:endParaRPr lang="en-US" altLang="zh-CN" dirty="0" smtClean="0"/>
          </a:p>
          <a:p>
            <a:pPr lvl="0"/>
            <a:r>
              <a:rPr lang="en-US" altLang="zh-CN" dirty="0" smtClean="0"/>
              <a:t>1</a:t>
            </a:r>
            <a:r>
              <a:rPr lang="zh-CN" altLang="en-US" dirty="0" smtClean="0"/>
              <a:t>）总价包干合同</a:t>
            </a:r>
            <a:endParaRPr lang="en-US" altLang="zh-CN" dirty="0" smtClean="0"/>
          </a:p>
          <a:p>
            <a:pPr lvl="0"/>
            <a:r>
              <a:rPr lang="en-US" altLang="zh-CN" dirty="0" smtClean="0"/>
              <a:t>2</a:t>
            </a:r>
            <a:r>
              <a:rPr lang="zh-CN" altLang="en-US" dirty="0" smtClean="0"/>
              <a:t>）费率合同</a:t>
            </a:r>
            <a:endParaRPr lang="en-US" altLang="zh-CN" dirty="0" smtClean="0"/>
          </a:p>
          <a:p>
            <a:pPr lvl="0"/>
            <a:r>
              <a:rPr lang="en-US" altLang="zh-CN" dirty="0" smtClean="0"/>
              <a:t>3</a:t>
            </a:r>
            <a:r>
              <a:rPr lang="zh-CN" altLang="en-US" dirty="0" smtClean="0"/>
              <a:t>）总价可调合同</a:t>
            </a:r>
            <a:endParaRPr lang="en-US" altLang="zh-CN" dirty="0" smtClean="0"/>
          </a:p>
          <a:p>
            <a:pPr lvl="0"/>
            <a:r>
              <a:rPr lang="zh-CN" altLang="en-US" dirty="0" smtClean="0"/>
              <a:t>（</a:t>
            </a:r>
            <a:r>
              <a:rPr lang="en-US" altLang="zh-CN" dirty="0" smtClean="0"/>
              <a:t>3</a:t>
            </a:r>
            <a:r>
              <a:rPr lang="zh-CN" altLang="en-US" dirty="0" smtClean="0"/>
              <a:t>）案例分析</a:t>
            </a:r>
            <a:endParaRPr lang="zh-CN" altLang="zh-CN" dirty="0"/>
          </a:p>
          <a:p>
            <a:endParaRPr lang="zh-CN" altLang="en-US" dirty="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lvl="0"/>
            <a:r>
              <a:rPr lang="en-US" altLang="zh-CN" dirty="0">
                <a:solidFill>
                  <a:srgbClr val="FF0000"/>
                </a:solidFill>
              </a:rPr>
              <a:t>5</a:t>
            </a:r>
            <a:r>
              <a:rPr lang="zh-CN" altLang="zh-CN" dirty="0">
                <a:solidFill>
                  <a:srgbClr val="FF0000"/>
                </a:solidFill>
              </a:rPr>
              <a:t>EPC限额总价合同的计价特征分析与</a:t>
            </a:r>
            <a:r>
              <a:rPr lang="zh-CN" altLang="zh-CN" dirty="0" smtClean="0">
                <a:solidFill>
                  <a:srgbClr val="FF0000"/>
                </a:solidFill>
              </a:rPr>
              <a:t>案例</a:t>
            </a:r>
            <a:endParaRPr lang="en-US" altLang="zh-CN" dirty="0" smtClean="0">
              <a:solidFill>
                <a:srgbClr val="FF0000"/>
              </a:solidFill>
            </a:endParaRPr>
          </a:p>
          <a:p>
            <a:pPr lvl="0"/>
            <a:r>
              <a:rPr lang="zh-CN" altLang="en-US" dirty="0" smtClean="0"/>
              <a:t>（</a:t>
            </a:r>
            <a:r>
              <a:rPr lang="en-US" altLang="zh-CN" dirty="0" smtClean="0"/>
              <a:t>1</a:t>
            </a:r>
            <a:r>
              <a:rPr lang="zh-CN" altLang="en-US" dirty="0" smtClean="0"/>
              <a:t>）</a:t>
            </a:r>
            <a:r>
              <a:rPr lang="zh-CN" altLang="zh-CN" dirty="0"/>
              <a:t> EPC限额总价合同的计价</a:t>
            </a:r>
            <a:r>
              <a:rPr lang="zh-CN" altLang="zh-CN" dirty="0" smtClean="0"/>
              <a:t>特征</a:t>
            </a:r>
            <a:endParaRPr lang="en-US" altLang="zh-CN" dirty="0" smtClean="0"/>
          </a:p>
          <a:p>
            <a:pPr lvl="0"/>
            <a:r>
              <a:rPr lang="zh-CN" altLang="en-US" dirty="0" smtClean="0"/>
              <a:t>最高控制价</a:t>
            </a:r>
            <a:endParaRPr lang="en-US" altLang="zh-CN" dirty="0" smtClean="0"/>
          </a:p>
          <a:p>
            <a:pPr lvl="0"/>
            <a:r>
              <a:rPr lang="zh-CN" altLang="en-US" dirty="0" smtClean="0"/>
              <a:t>费率与限额</a:t>
            </a:r>
            <a:endParaRPr lang="en-US" altLang="zh-CN" dirty="0" smtClean="0"/>
          </a:p>
          <a:p>
            <a:pPr lvl="0"/>
            <a:r>
              <a:rPr lang="zh-CN" altLang="en-US" dirty="0" smtClean="0"/>
              <a:t>（</a:t>
            </a:r>
            <a:r>
              <a:rPr lang="en-US" altLang="zh-CN" dirty="0" smtClean="0"/>
              <a:t>2</a:t>
            </a:r>
            <a:r>
              <a:rPr lang="zh-CN" altLang="en-US" dirty="0" smtClean="0"/>
              <a:t>）</a:t>
            </a:r>
            <a:r>
              <a:rPr lang="zh-CN" altLang="zh-CN" dirty="0"/>
              <a:t> EPC限额总价合同的计价特征</a:t>
            </a:r>
            <a:r>
              <a:rPr lang="zh-CN" altLang="zh-CN" dirty="0" smtClean="0"/>
              <a:t>分析</a:t>
            </a:r>
            <a:endParaRPr lang="en-US" altLang="zh-CN" dirty="0" smtClean="0"/>
          </a:p>
          <a:p>
            <a:pPr lvl="0"/>
            <a:r>
              <a:rPr lang="en-US" altLang="zh-CN" dirty="0" smtClean="0"/>
              <a:t>1</a:t>
            </a:r>
            <a:r>
              <a:rPr lang="zh-CN" altLang="en-US" dirty="0" smtClean="0"/>
              <a:t>）数据库</a:t>
            </a:r>
            <a:r>
              <a:rPr lang="en-US" altLang="zh-CN" dirty="0" smtClean="0"/>
              <a:t>2</a:t>
            </a:r>
            <a:r>
              <a:rPr lang="zh-CN" altLang="en-US" dirty="0" smtClean="0"/>
              <a:t>）竞争水平</a:t>
            </a:r>
            <a:r>
              <a:rPr lang="en-US" altLang="zh-CN" dirty="0" smtClean="0"/>
              <a:t>3</a:t>
            </a:r>
            <a:r>
              <a:rPr lang="zh-CN" altLang="en-US" dirty="0" smtClean="0"/>
              <a:t>）合同条件</a:t>
            </a:r>
            <a:r>
              <a:rPr lang="en-US" altLang="zh-CN" dirty="0" smtClean="0"/>
              <a:t>4</a:t>
            </a:r>
            <a:r>
              <a:rPr lang="zh-CN" altLang="en-US" dirty="0" smtClean="0"/>
              <a:t>）最高控制价</a:t>
            </a:r>
            <a:endParaRPr lang="en-US" altLang="zh-CN" dirty="0" smtClean="0"/>
          </a:p>
          <a:p>
            <a:pPr lvl="0"/>
            <a:r>
              <a:rPr lang="zh-CN" altLang="en-US" dirty="0" smtClean="0"/>
              <a:t>（</a:t>
            </a:r>
            <a:r>
              <a:rPr lang="en-US" altLang="zh-CN" dirty="0" smtClean="0"/>
              <a:t>3</a:t>
            </a:r>
            <a:r>
              <a:rPr lang="zh-CN" altLang="en-US" dirty="0" smtClean="0"/>
              <a:t>）</a:t>
            </a:r>
            <a:r>
              <a:rPr lang="zh-CN" altLang="zh-CN" dirty="0"/>
              <a:t> EPC限额总价合同的计价特征</a:t>
            </a:r>
            <a:r>
              <a:rPr lang="zh-CN" altLang="zh-CN" dirty="0" smtClean="0"/>
              <a:t>分析</a:t>
            </a:r>
            <a:r>
              <a:rPr lang="zh-CN" altLang="en-US" dirty="0"/>
              <a:t>与</a:t>
            </a:r>
            <a:r>
              <a:rPr lang="zh-CN" altLang="en-US" dirty="0" smtClean="0"/>
              <a:t>案例</a:t>
            </a:r>
            <a:endParaRPr lang="zh-CN" altLang="zh-CN" dirty="0"/>
          </a:p>
          <a:p>
            <a:endParaRPr lang="zh-CN" altLang="en-US" dirty="0"/>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lvl="0"/>
            <a:r>
              <a:rPr lang="en-US" altLang="zh-CN" dirty="0">
                <a:solidFill>
                  <a:srgbClr val="FF0000"/>
                </a:solidFill>
              </a:rPr>
              <a:t>6</a:t>
            </a:r>
            <a:r>
              <a:rPr lang="zh-CN" altLang="zh-CN" dirty="0">
                <a:solidFill>
                  <a:srgbClr val="FF0000"/>
                </a:solidFill>
              </a:rPr>
              <a:t>EPC合同形式选择的招标筹划及</a:t>
            </a:r>
            <a:r>
              <a:rPr lang="zh-CN" altLang="zh-CN" dirty="0" smtClean="0">
                <a:solidFill>
                  <a:srgbClr val="FF0000"/>
                </a:solidFill>
              </a:rPr>
              <a:t>案例</a:t>
            </a:r>
            <a:endParaRPr lang="en-US" altLang="zh-CN" dirty="0" smtClean="0">
              <a:solidFill>
                <a:srgbClr val="FF0000"/>
              </a:solidFill>
            </a:endParaRPr>
          </a:p>
          <a:p>
            <a:pPr lvl="0"/>
            <a:r>
              <a:rPr lang="zh-CN" altLang="en-US" dirty="0" smtClean="0"/>
              <a:t>（</a:t>
            </a:r>
            <a:r>
              <a:rPr lang="en-US" altLang="zh-CN" dirty="0" smtClean="0"/>
              <a:t>1</a:t>
            </a:r>
            <a:r>
              <a:rPr lang="zh-CN" altLang="en-US" dirty="0" smtClean="0"/>
              <a:t>）</a:t>
            </a:r>
            <a:r>
              <a:rPr lang="zh-CN" altLang="zh-CN" dirty="0"/>
              <a:t> EPC合同形式</a:t>
            </a:r>
            <a:r>
              <a:rPr lang="zh-CN" altLang="zh-CN" dirty="0" smtClean="0"/>
              <a:t>选择</a:t>
            </a:r>
            <a:endParaRPr lang="en-US" altLang="zh-CN" dirty="0" smtClean="0"/>
          </a:p>
          <a:p>
            <a:pPr lvl="0"/>
            <a:r>
              <a:rPr lang="en-US" altLang="zh-CN" dirty="0" smtClean="0"/>
              <a:t>1</a:t>
            </a:r>
            <a:r>
              <a:rPr lang="zh-CN" altLang="en-US" dirty="0" smtClean="0"/>
              <a:t>）总价包干合同</a:t>
            </a:r>
            <a:endParaRPr lang="en-US" altLang="zh-CN" dirty="0" smtClean="0"/>
          </a:p>
          <a:p>
            <a:pPr lvl="0"/>
            <a:r>
              <a:rPr lang="en-US" altLang="zh-CN" dirty="0" smtClean="0"/>
              <a:t>2</a:t>
            </a:r>
            <a:r>
              <a:rPr lang="zh-CN" altLang="en-US" dirty="0" smtClean="0"/>
              <a:t>）费率合同</a:t>
            </a:r>
            <a:endParaRPr lang="en-US" altLang="zh-CN" dirty="0"/>
          </a:p>
          <a:p>
            <a:pPr lvl="0"/>
            <a:r>
              <a:rPr lang="zh-CN" altLang="en-US" dirty="0" smtClean="0"/>
              <a:t>（</a:t>
            </a:r>
            <a:r>
              <a:rPr lang="en-US" altLang="zh-CN" dirty="0" smtClean="0"/>
              <a:t>2</a:t>
            </a:r>
            <a:r>
              <a:rPr lang="zh-CN" altLang="en-US" dirty="0" smtClean="0"/>
              <a:t>）</a:t>
            </a:r>
            <a:r>
              <a:rPr lang="zh-CN" altLang="zh-CN" dirty="0"/>
              <a:t> EPC合同形式选择的招标</a:t>
            </a:r>
            <a:r>
              <a:rPr lang="zh-CN" altLang="zh-CN" dirty="0" smtClean="0"/>
              <a:t>筹划</a:t>
            </a:r>
            <a:endParaRPr lang="en-US" altLang="zh-CN" dirty="0" smtClean="0"/>
          </a:p>
          <a:p>
            <a:pPr lvl="0"/>
            <a:r>
              <a:rPr lang="en-US" altLang="zh-CN" dirty="0" smtClean="0"/>
              <a:t>1</a:t>
            </a:r>
            <a:r>
              <a:rPr lang="zh-CN" altLang="en-US" dirty="0" smtClean="0"/>
              <a:t>）总价合同</a:t>
            </a:r>
            <a:r>
              <a:rPr lang="en-US" altLang="zh-CN" dirty="0" smtClean="0"/>
              <a:t>2</a:t>
            </a:r>
            <a:r>
              <a:rPr lang="zh-CN" altLang="en-US" dirty="0" smtClean="0"/>
              <a:t>）费率合同（模拟清单）</a:t>
            </a:r>
            <a:endParaRPr lang="en-US" altLang="zh-CN" dirty="0" smtClean="0"/>
          </a:p>
          <a:p>
            <a:pPr lvl="0"/>
            <a:r>
              <a:rPr lang="zh-CN" altLang="en-US" dirty="0" smtClean="0"/>
              <a:t>（</a:t>
            </a:r>
            <a:r>
              <a:rPr lang="en-US" altLang="zh-CN" dirty="0" smtClean="0"/>
              <a:t>3</a:t>
            </a:r>
            <a:r>
              <a:rPr lang="zh-CN" altLang="en-US" dirty="0" smtClean="0"/>
              <a:t>）</a:t>
            </a:r>
            <a:r>
              <a:rPr lang="zh-CN" altLang="zh-CN" dirty="0"/>
              <a:t> EPC合同形式选择的招标</a:t>
            </a:r>
            <a:r>
              <a:rPr lang="zh-CN" altLang="zh-CN" dirty="0" smtClean="0"/>
              <a:t>筹划</a:t>
            </a:r>
            <a:r>
              <a:rPr lang="zh-CN" altLang="en-US" dirty="0" smtClean="0"/>
              <a:t>级案例</a:t>
            </a:r>
            <a:endParaRPr lang="zh-CN" altLang="zh-CN" dirty="0"/>
          </a:p>
          <a:p>
            <a:endParaRPr lang="zh-CN" altLang="en-US" dirty="0"/>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marL="274320" lvl="6" indent="-274320">
              <a:spcBef>
                <a:spcPts val="600"/>
              </a:spcBef>
              <a:buClr>
                <a:schemeClr val="tx2"/>
              </a:buClr>
              <a:buSzPct val="73000"/>
              <a:buFont typeface="Wingdings 2" panose="05020102010507070707"/>
              <a:buChar char=""/>
            </a:pPr>
            <a:r>
              <a:rPr lang="en-US" altLang="zh-CN" sz="2400" dirty="0">
                <a:solidFill>
                  <a:srgbClr val="FF0000"/>
                </a:solidFill>
              </a:rPr>
              <a:t>7</a:t>
            </a:r>
            <a:r>
              <a:rPr lang="zh-CN" altLang="zh-CN" sz="2400" dirty="0">
                <a:solidFill>
                  <a:srgbClr val="FF0000"/>
                </a:solidFill>
              </a:rPr>
              <a:t>EPC计价机制的困境与突破：分析限额模式</a:t>
            </a:r>
            <a:r>
              <a:rPr lang="zh-CN" altLang="zh-CN" sz="2400" dirty="0" smtClean="0">
                <a:solidFill>
                  <a:srgbClr val="FF0000"/>
                </a:solidFill>
              </a:rPr>
              <a:t>下</a:t>
            </a:r>
            <a:r>
              <a:rPr lang="zh-CN" altLang="en-US" sz="2400" dirty="0" smtClean="0">
                <a:solidFill>
                  <a:srgbClr val="FF0000"/>
                </a:solidFill>
              </a:rPr>
              <a:t>计价风险</a:t>
            </a:r>
            <a:endParaRPr lang="en-US" altLang="zh-CN" sz="2400" dirty="0" smtClean="0">
              <a:solidFill>
                <a:srgbClr val="FF0000"/>
              </a:solidFill>
            </a:endParaRPr>
          </a:p>
          <a:p>
            <a:pPr marL="274320" lvl="6" indent="-274320">
              <a:spcBef>
                <a:spcPts val="600"/>
              </a:spcBef>
              <a:buClr>
                <a:schemeClr val="tx2"/>
              </a:buClr>
              <a:buSzPct val="73000"/>
              <a:buFont typeface="Wingdings 2" panose="05020102010507070707"/>
              <a:buChar char=""/>
            </a:pPr>
            <a:r>
              <a:rPr lang="en-US" altLang="zh-CN" sz="2400" dirty="0" smtClean="0"/>
              <a:t>1.</a:t>
            </a:r>
            <a:r>
              <a:rPr lang="zh-CN" altLang="en-US" sz="2400" dirty="0" smtClean="0"/>
              <a:t>限额模式</a:t>
            </a:r>
            <a:endParaRPr lang="en-US" altLang="zh-CN" sz="2400" dirty="0" smtClean="0"/>
          </a:p>
          <a:p>
            <a:pPr marL="274320" lvl="6" indent="-274320">
              <a:spcBef>
                <a:spcPts val="600"/>
              </a:spcBef>
              <a:buClr>
                <a:schemeClr val="tx2"/>
              </a:buClr>
              <a:buSzPct val="73000"/>
              <a:buFont typeface="Wingdings 2" panose="05020102010507070707"/>
              <a:buChar char=""/>
            </a:pPr>
            <a:r>
              <a:rPr lang="zh-CN" altLang="en-US" sz="2400" dirty="0" smtClean="0"/>
              <a:t>（</a:t>
            </a:r>
            <a:r>
              <a:rPr lang="en-US" altLang="zh-CN" sz="2400" dirty="0" smtClean="0"/>
              <a:t>1</a:t>
            </a:r>
            <a:r>
              <a:rPr lang="zh-CN" altLang="en-US" sz="2400" dirty="0" smtClean="0"/>
              <a:t>）总价合同</a:t>
            </a:r>
            <a:endParaRPr lang="en-US" altLang="zh-CN" sz="2400" dirty="0" smtClean="0"/>
          </a:p>
          <a:p>
            <a:pPr marL="274320" lvl="6" indent="-274320">
              <a:spcBef>
                <a:spcPts val="600"/>
              </a:spcBef>
              <a:buClr>
                <a:schemeClr val="tx2"/>
              </a:buClr>
              <a:buSzPct val="73000"/>
              <a:buFont typeface="Wingdings 2" panose="05020102010507070707"/>
              <a:buChar char=""/>
            </a:pPr>
            <a:r>
              <a:rPr lang="zh-CN" altLang="en-US" sz="2400" dirty="0" smtClean="0"/>
              <a:t>（</a:t>
            </a:r>
            <a:r>
              <a:rPr lang="en-US" altLang="zh-CN" sz="2400" dirty="0" smtClean="0"/>
              <a:t>2</a:t>
            </a:r>
            <a:r>
              <a:rPr lang="zh-CN" altLang="en-US" sz="2400" dirty="0" smtClean="0"/>
              <a:t>）费率合同</a:t>
            </a:r>
            <a:endParaRPr lang="en-US" altLang="zh-CN" sz="2400" dirty="0" smtClean="0"/>
          </a:p>
          <a:p>
            <a:pPr marL="274320" lvl="6" indent="-274320">
              <a:spcBef>
                <a:spcPts val="600"/>
              </a:spcBef>
              <a:buClr>
                <a:schemeClr val="tx2"/>
              </a:buClr>
              <a:buSzPct val="73000"/>
              <a:buFont typeface="Wingdings 2" panose="05020102010507070707"/>
              <a:buChar char=""/>
            </a:pPr>
            <a:r>
              <a:rPr lang="en-US" altLang="zh-CN" sz="2400" dirty="0" smtClean="0"/>
              <a:t>2.</a:t>
            </a:r>
            <a:r>
              <a:rPr lang="zh-CN" altLang="en-US" sz="2400" dirty="0"/>
              <a:t>限额</a:t>
            </a:r>
            <a:r>
              <a:rPr lang="zh-CN" altLang="en-US" sz="2400" dirty="0" smtClean="0"/>
              <a:t>模式下的风险应对</a:t>
            </a:r>
            <a:endParaRPr lang="en-US" altLang="zh-CN" sz="2400" dirty="0" smtClean="0"/>
          </a:p>
          <a:p>
            <a:pPr marL="274320" lvl="6" indent="-274320">
              <a:spcBef>
                <a:spcPts val="600"/>
              </a:spcBef>
              <a:buClr>
                <a:schemeClr val="tx2"/>
              </a:buClr>
              <a:buSzPct val="73000"/>
              <a:buFont typeface="Wingdings 2" panose="05020102010507070707"/>
              <a:buChar char=""/>
            </a:pPr>
            <a:r>
              <a:rPr lang="zh-CN" altLang="en-US" sz="2400" dirty="0" smtClean="0"/>
              <a:t>（</a:t>
            </a:r>
            <a:r>
              <a:rPr lang="en-US" altLang="zh-CN" sz="2400" dirty="0" smtClean="0"/>
              <a:t>1</a:t>
            </a:r>
            <a:r>
              <a:rPr lang="zh-CN" altLang="en-US" sz="2400" dirty="0" smtClean="0"/>
              <a:t>）风险</a:t>
            </a:r>
            <a:endParaRPr lang="en-US" altLang="zh-CN" sz="2400" dirty="0" smtClean="0"/>
          </a:p>
          <a:p>
            <a:pPr marL="274320" lvl="6" indent="-274320">
              <a:spcBef>
                <a:spcPts val="600"/>
              </a:spcBef>
              <a:buClr>
                <a:schemeClr val="tx2"/>
              </a:buClr>
              <a:buSzPct val="73000"/>
              <a:buFont typeface="Wingdings 2" panose="05020102010507070707"/>
              <a:buChar char=""/>
            </a:pPr>
            <a:r>
              <a:rPr lang="zh-CN" altLang="en-US" sz="2400" dirty="0" smtClean="0"/>
              <a:t>（</a:t>
            </a:r>
            <a:r>
              <a:rPr lang="en-US" altLang="zh-CN" sz="2400" dirty="0" smtClean="0"/>
              <a:t>2</a:t>
            </a:r>
            <a:r>
              <a:rPr lang="zh-CN" altLang="en-US" sz="2400" dirty="0" smtClean="0"/>
              <a:t>）应对</a:t>
            </a:r>
            <a:endParaRPr lang="en-US" altLang="zh-CN" sz="2400" dirty="0"/>
          </a:p>
          <a:p>
            <a:pPr marL="274320" lvl="6" indent="-274320">
              <a:spcBef>
                <a:spcPts val="600"/>
              </a:spcBef>
              <a:buClr>
                <a:schemeClr val="tx2"/>
              </a:buClr>
              <a:buSzPct val="73000"/>
              <a:buFont typeface="Wingdings 2" panose="05020102010507070707"/>
              <a:buChar char=""/>
            </a:pPr>
            <a:endParaRPr lang="en-US" altLang="zh-CN" sz="2400" dirty="0" smtClean="0"/>
          </a:p>
          <a:p>
            <a:pPr marL="274320" lvl="6" indent="-274320">
              <a:spcBef>
                <a:spcPts val="600"/>
              </a:spcBef>
              <a:buClr>
                <a:schemeClr val="tx2"/>
              </a:buClr>
              <a:buSzPct val="73000"/>
              <a:buFont typeface="Wingdings 2" panose="05020102010507070707"/>
              <a:buChar char=""/>
            </a:pPr>
            <a:endParaRPr lang="zh-CN" altLang="en-US" dirty="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pPr marL="274320" lvl="6" indent="-274320">
              <a:spcBef>
                <a:spcPts val="600"/>
              </a:spcBef>
              <a:buClr>
                <a:schemeClr val="tx2"/>
              </a:buClr>
              <a:buSzPct val="73000"/>
              <a:buFont typeface="Wingdings 2" panose="05020102010507070707"/>
              <a:buChar char=""/>
            </a:pPr>
            <a:r>
              <a:rPr lang="en-US" altLang="zh-CN" sz="2400" dirty="0">
                <a:solidFill>
                  <a:srgbClr val="FF0000"/>
                </a:solidFill>
              </a:rPr>
              <a:t>8</a:t>
            </a:r>
            <a:r>
              <a:rPr lang="zh-CN" altLang="zh-CN" sz="2400" dirty="0">
                <a:solidFill>
                  <a:srgbClr val="FF0000"/>
                </a:solidFill>
              </a:rPr>
              <a:t>EPC计价的内在矛盾，提出EPC招标计价创新方案</a:t>
            </a:r>
            <a:r>
              <a:rPr lang="zh-CN" altLang="zh-CN" sz="2400" dirty="0" smtClean="0">
                <a:solidFill>
                  <a:srgbClr val="FF0000"/>
                </a:solidFill>
              </a:rPr>
              <a:t>。</a:t>
            </a:r>
            <a:endParaRPr lang="en-US" altLang="zh-CN" sz="2400" dirty="0" smtClean="0">
              <a:solidFill>
                <a:srgbClr val="FF0000"/>
              </a:solidFill>
            </a:endParaRPr>
          </a:p>
          <a:p>
            <a:pPr marL="274320" lvl="6" indent="-274320">
              <a:spcBef>
                <a:spcPts val="600"/>
              </a:spcBef>
              <a:buClr>
                <a:schemeClr val="tx2"/>
              </a:buClr>
              <a:buSzPct val="73000"/>
              <a:buFont typeface="Wingdings 2" panose="05020102010507070707"/>
              <a:buChar char=""/>
            </a:pPr>
            <a:r>
              <a:rPr lang="zh-CN" altLang="en-US" sz="2400" dirty="0" smtClean="0"/>
              <a:t>（</a:t>
            </a:r>
            <a:r>
              <a:rPr lang="en-US" altLang="zh-CN" sz="2400" dirty="0" smtClean="0"/>
              <a:t>1</a:t>
            </a:r>
            <a:r>
              <a:rPr lang="zh-CN" altLang="en-US" sz="2400" dirty="0" smtClean="0"/>
              <a:t>）</a:t>
            </a:r>
            <a:r>
              <a:rPr lang="zh-CN" altLang="zh-CN" sz="2400" dirty="0"/>
              <a:t> EPC计价的内在</a:t>
            </a:r>
            <a:r>
              <a:rPr lang="zh-CN" altLang="zh-CN" sz="2400" dirty="0" smtClean="0"/>
              <a:t>矛盾</a:t>
            </a:r>
            <a:endParaRPr lang="en-US" altLang="zh-CN" sz="2400" dirty="0" smtClean="0"/>
          </a:p>
          <a:p>
            <a:pPr marL="274320" lvl="6" indent="-274320">
              <a:spcBef>
                <a:spcPts val="600"/>
              </a:spcBef>
              <a:buClr>
                <a:schemeClr val="tx2"/>
              </a:buClr>
              <a:buSzPct val="73000"/>
              <a:buFont typeface="Wingdings 2" panose="05020102010507070707"/>
              <a:buChar char=""/>
            </a:pPr>
            <a:r>
              <a:rPr lang="en-US" altLang="zh-CN" sz="2400" dirty="0" smtClean="0"/>
              <a:t>1</a:t>
            </a:r>
            <a:r>
              <a:rPr lang="zh-CN" altLang="en-US" sz="2400" dirty="0" smtClean="0"/>
              <a:t>）设计方案对应的工程造价（成本）的合理确定</a:t>
            </a:r>
            <a:endParaRPr lang="en-US" altLang="zh-CN" sz="2400" dirty="0" smtClean="0"/>
          </a:p>
          <a:p>
            <a:pPr marL="274320" lvl="6" indent="-274320">
              <a:spcBef>
                <a:spcPts val="600"/>
              </a:spcBef>
              <a:buClr>
                <a:schemeClr val="tx2"/>
              </a:buClr>
              <a:buSzPct val="73000"/>
              <a:buFont typeface="Wingdings 2" panose="05020102010507070707"/>
              <a:buChar char=""/>
            </a:pPr>
            <a:r>
              <a:rPr lang="en-US" altLang="zh-CN" sz="2400" dirty="0" smtClean="0"/>
              <a:t>2</a:t>
            </a:r>
            <a:r>
              <a:rPr lang="zh-CN" altLang="en-US" sz="2400" dirty="0" smtClean="0"/>
              <a:t>）采购、施工费用在</a:t>
            </a:r>
            <a:r>
              <a:rPr lang="zh-CN" altLang="zh-CN" sz="2400" dirty="0" smtClean="0"/>
              <a:t>EPC</a:t>
            </a:r>
            <a:r>
              <a:rPr lang="zh-CN" altLang="en-US" sz="2400" dirty="0" smtClean="0"/>
              <a:t>模式下的合理确定</a:t>
            </a:r>
            <a:endParaRPr lang="en-US" altLang="zh-CN" sz="2400" dirty="0" smtClean="0"/>
          </a:p>
          <a:p>
            <a:pPr marL="274320" lvl="6" indent="-274320">
              <a:spcBef>
                <a:spcPts val="600"/>
              </a:spcBef>
              <a:buClr>
                <a:schemeClr val="tx2"/>
              </a:buClr>
              <a:buSzPct val="73000"/>
              <a:buFont typeface="Wingdings 2" panose="05020102010507070707"/>
              <a:buChar char=""/>
            </a:pPr>
            <a:r>
              <a:rPr lang="en-US" altLang="zh-CN" sz="2400" dirty="0" smtClean="0"/>
              <a:t>3</a:t>
            </a:r>
            <a:r>
              <a:rPr lang="zh-CN" altLang="en-US" sz="2400" dirty="0" smtClean="0"/>
              <a:t>）市场价格与设计造价的合理衔接</a:t>
            </a:r>
            <a:endParaRPr lang="en-US" altLang="zh-CN" sz="2400" dirty="0" smtClean="0"/>
          </a:p>
          <a:p>
            <a:pPr marL="274320" lvl="6" indent="-274320">
              <a:spcBef>
                <a:spcPts val="600"/>
              </a:spcBef>
              <a:buClr>
                <a:schemeClr val="tx2"/>
              </a:buClr>
              <a:buSzPct val="73000"/>
              <a:buFont typeface="Wingdings 2" panose="05020102010507070707"/>
              <a:buChar char=""/>
            </a:pPr>
            <a:r>
              <a:rPr lang="en-US" altLang="zh-CN" sz="2400" dirty="0" smtClean="0"/>
              <a:t>4</a:t>
            </a:r>
            <a:r>
              <a:rPr lang="zh-CN" altLang="en-US" sz="2400" dirty="0" smtClean="0"/>
              <a:t>）合同类型的不同计价方式风险</a:t>
            </a:r>
            <a:endParaRPr lang="en-US" altLang="zh-CN" sz="2400" dirty="0" smtClean="0"/>
          </a:p>
          <a:p>
            <a:pPr marL="274320" lvl="6" indent="-274320">
              <a:spcBef>
                <a:spcPts val="600"/>
              </a:spcBef>
              <a:buClr>
                <a:schemeClr val="tx2"/>
              </a:buClr>
              <a:buSzPct val="73000"/>
              <a:buFont typeface="Wingdings 2" panose="05020102010507070707"/>
              <a:buChar char=""/>
            </a:pPr>
            <a:r>
              <a:rPr lang="zh-CN" altLang="en-US" sz="2400" dirty="0" smtClean="0"/>
              <a:t>（</a:t>
            </a:r>
            <a:r>
              <a:rPr lang="en-US" altLang="zh-CN" sz="2400" dirty="0" smtClean="0"/>
              <a:t>2</a:t>
            </a:r>
            <a:r>
              <a:rPr lang="zh-CN" altLang="en-US" sz="2400" dirty="0" smtClean="0"/>
              <a:t>）</a:t>
            </a:r>
            <a:r>
              <a:rPr lang="zh-CN" altLang="zh-CN" sz="2400" dirty="0"/>
              <a:t> EPC招标计价创新</a:t>
            </a:r>
            <a:r>
              <a:rPr lang="zh-CN" altLang="zh-CN" sz="2400" dirty="0" smtClean="0"/>
              <a:t>方案</a:t>
            </a:r>
            <a:endParaRPr lang="en-US" altLang="zh-CN" sz="2400" dirty="0" smtClean="0"/>
          </a:p>
          <a:p>
            <a:pPr marL="274320" lvl="6" indent="-274320">
              <a:spcBef>
                <a:spcPts val="600"/>
              </a:spcBef>
              <a:buClr>
                <a:schemeClr val="tx2"/>
              </a:buClr>
              <a:buSzPct val="73000"/>
              <a:buFont typeface="Wingdings 2" panose="05020102010507070707"/>
              <a:buChar char=""/>
            </a:pPr>
            <a:r>
              <a:rPr lang="en-US" altLang="zh-CN" sz="2400" dirty="0" smtClean="0"/>
              <a:t>1</a:t>
            </a:r>
            <a:r>
              <a:rPr lang="zh-CN" altLang="en-US" sz="2400" dirty="0" smtClean="0"/>
              <a:t>）市场化（数据库的构建）</a:t>
            </a:r>
            <a:endParaRPr lang="en-US" altLang="zh-CN" sz="2400" dirty="0" smtClean="0"/>
          </a:p>
          <a:p>
            <a:pPr marL="274320" lvl="6" indent="-274320">
              <a:spcBef>
                <a:spcPts val="600"/>
              </a:spcBef>
              <a:buClr>
                <a:schemeClr val="tx2"/>
              </a:buClr>
              <a:buSzPct val="73000"/>
              <a:buFont typeface="Wingdings 2" panose="05020102010507070707"/>
              <a:buChar char=""/>
            </a:pPr>
            <a:r>
              <a:rPr lang="en-US" altLang="zh-CN" sz="2400" dirty="0" smtClean="0"/>
              <a:t>2</a:t>
            </a:r>
            <a:r>
              <a:rPr lang="zh-CN" altLang="en-US" sz="2400" dirty="0" smtClean="0"/>
              <a:t>）人员一体化</a:t>
            </a:r>
            <a:endParaRPr lang="en-US" altLang="zh-CN" sz="2400" dirty="0" smtClean="0"/>
          </a:p>
          <a:p>
            <a:pPr marL="274320" lvl="6" indent="-274320">
              <a:spcBef>
                <a:spcPts val="600"/>
              </a:spcBef>
              <a:buClr>
                <a:schemeClr val="tx2"/>
              </a:buClr>
              <a:buSzPct val="73000"/>
              <a:buFont typeface="Wingdings 2" panose="05020102010507070707"/>
              <a:buChar char=""/>
            </a:pPr>
            <a:r>
              <a:rPr lang="en-US" altLang="zh-CN" sz="2400" dirty="0" smtClean="0"/>
              <a:t>3</a:t>
            </a:r>
            <a:r>
              <a:rPr lang="zh-CN" altLang="en-US" sz="2400" dirty="0" smtClean="0"/>
              <a:t>）设计、采购、施工优化与融合集成</a:t>
            </a:r>
            <a:endParaRPr lang="en-US" altLang="zh-CN" sz="2400" dirty="0" smtClean="0"/>
          </a:p>
          <a:p>
            <a:pPr marL="274320" lvl="6" indent="-274320">
              <a:spcBef>
                <a:spcPts val="600"/>
              </a:spcBef>
              <a:buClr>
                <a:schemeClr val="tx2"/>
              </a:buClr>
              <a:buSzPct val="73000"/>
              <a:buFont typeface="Wingdings 2" panose="05020102010507070707"/>
              <a:buChar char=""/>
            </a:pPr>
            <a:r>
              <a:rPr lang="en-US" altLang="zh-CN" sz="2400" dirty="0" smtClean="0"/>
              <a:t>4</a:t>
            </a:r>
            <a:r>
              <a:rPr lang="zh-CN" altLang="en-US" sz="2400" dirty="0" smtClean="0"/>
              <a:t>）统筹管理的水平创新（新技术，人工智能的应用）</a:t>
            </a:r>
            <a:endParaRPr lang="zh-CN" altLang="zh-CN" sz="2400" dirty="0"/>
          </a:p>
          <a:p>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3. </a:t>
            </a:r>
            <a:r>
              <a:rPr lang="zh-CN" altLang="en-US" dirty="0" smtClean="0"/>
              <a:t>甲</a:t>
            </a:r>
            <a:r>
              <a:rPr lang="zh-CN" altLang="en-US" dirty="0"/>
              <a:t>供材费用</a:t>
            </a:r>
            <a:r>
              <a:rPr lang="zh-CN" altLang="en-US" dirty="0" smtClean="0"/>
              <a:t>处理</a:t>
            </a:r>
            <a:endParaRPr lang="en-US" altLang="zh-CN" dirty="0"/>
          </a:p>
          <a:p>
            <a:r>
              <a:rPr lang="zh-CN" altLang="en-US" dirty="0" smtClean="0"/>
              <a:t>    发包人</a:t>
            </a:r>
            <a:r>
              <a:rPr lang="zh-CN" altLang="en-US" dirty="0"/>
              <a:t>提供的材料（甲供材）不计入综合单价和投标总价，仅需在招标文件中明确规格及损耗率，避免计价争议</a:t>
            </a:r>
            <a:r>
              <a:rPr lang="zh-CN" altLang="en-US" dirty="0" smtClean="0"/>
              <a:t>。</a:t>
            </a:r>
            <a:endParaRPr lang="en-US" altLang="zh-CN" dirty="0" smtClean="0"/>
          </a:p>
          <a:p>
            <a:r>
              <a:rPr lang="en-US" altLang="zh-CN" dirty="0" smtClean="0"/>
              <a:t>4</a:t>
            </a:r>
            <a:r>
              <a:rPr lang="en-US" altLang="zh-CN" dirty="0"/>
              <a:t>. </a:t>
            </a:r>
            <a:r>
              <a:rPr lang="zh-CN" altLang="en-US" dirty="0" smtClean="0"/>
              <a:t>税</a:t>
            </a:r>
            <a:r>
              <a:rPr lang="zh-CN" altLang="en-US" dirty="0"/>
              <a:t>前全费用</a:t>
            </a:r>
            <a:r>
              <a:rPr lang="zh-CN" altLang="en-US" dirty="0" smtClean="0"/>
              <a:t>价格</a:t>
            </a:r>
            <a:endParaRPr lang="en-US" altLang="zh-CN" dirty="0"/>
          </a:p>
          <a:p>
            <a:r>
              <a:rPr lang="zh-CN" altLang="en-US" dirty="0" smtClean="0"/>
              <a:t>     综合</a:t>
            </a:r>
            <a:r>
              <a:rPr lang="zh-CN" altLang="en-US" dirty="0"/>
              <a:t>单价明确为不含增值税的税前全费用价格，包含除增值税外的所有成本（如人工、材料、机械、管理费、利润、风险费等），统一计价口径。</a:t>
            </a:r>
            <a:endParaRPr lang="zh-CN" altLang="en-US" dirty="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案例分析：</a:t>
            </a:r>
            <a:r>
              <a:rPr lang="en-US" altLang="zh-CN" dirty="0" smtClean="0"/>
              <a:t>EPC</a:t>
            </a:r>
            <a:r>
              <a:rPr lang="zh-CN" altLang="en-US" dirty="0"/>
              <a:t>工程总承包项目</a:t>
            </a:r>
            <a:endParaRPr lang="zh-CN" altLang="en-US" dirty="0"/>
          </a:p>
        </p:txBody>
      </p:sp>
      <p:sp>
        <p:nvSpPr>
          <p:cNvPr id="3" name="内容占位符 2"/>
          <p:cNvSpPr>
            <a:spLocks noGrp="1"/>
          </p:cNvSpPr>
          <p:nvPr>
            <p:ph idx="1"/>
          </p:nvPr>
        </p:nvSpPr>
        <p:spPr/>
        <p:txBody>
          <a:bodyPr>
            <a:normAutofit fontScale="85000" lnSpcReduction="10000"/>
          </a:bodyPr>
          <a:lstStyle/>
          <a:p>
            <a:r>
              <a:rPr lang="zh-CN" altLang="en-US" dirty="0" smtClean="0"/>
              <a:t>某</a:t>
            </a:r>
            <a:r>
              <a:rPr lang="zh-CN" altLang="en-US" dirty="0"/>
              <a:t>小型污水处理</a:t>
            </a:r>
            <a:r>
              <a:rPr lang="zh-CN" altLang="en-US" dirty="0" smtClean="0"/>
              <a:t>厂场景</a:t>
            </a:r>
            <a:endParaRPr lang="en-US" altLang="zh-CN" dirty="0"/>
          </a:p>
          <a:p>
            <a:r>
              <a:rPr lang="zh-CN" altLang="en-US" dirty="0" smtClean="0"/>
              <a:t>采用</a:t>
            </a:r>
            <a:r>
              <a:rPr lang="zh-CN" altLang="en-US" dirty="0"/>
              <a:t>设计</a:t>
            </a:r>
            <a:r>
              <a:rPr lang="en-US" altLang="zh-CN" dirty="0"/>
              <a:t>-</a:t>
            </a:r>
            <a:r>
              <a:rPr lang="zh-CN" altLang="en-US" dirty="0"/>
              <a:t>采购</a:t>
            </a:r>
            <a:r>
              <a:rPr lang="en-US" altLang="zh-CN" dirty="0"/>
              <a:t>-</a:t>
            </a:r>
            <a:r>
              <a:rPr lang="zh-CN" altLang="en-US" dirty="0"/>
              <a:t>施工（</a:t>
            </a:r>
            <a:r>
              <a:rPr lang="en-US" altLang="zh-CN" dirty="0"/>
              <a:t>EPC</a:t>
            </a:r>
            <a:r>
              <a:rPr lang="zh-CN" altLang="en-US" dirty="0"/>
              <a:t>）总承包模式</a:t>
            </a:r>
            <a:r>
              <a:rPr lang="zh-CN" altLang="en-US" dirty="0" smtClean="0"/>
              <a:t>建设</a:t>
            </a:r>
            <a:r>
              <a:rPr lang="zh-CN" altLang="en-US" dirty="0"/>
              <a:t>。</a:t>
            </a:r>
            <a:r>
              <a:rPr lang="zh-CN" altLang="en-US" dirty="0" smtClean="0"/>
              <a:t>应用：</a:t>
            </a:r>
            <a:endParaRPr lang="en-US" altLang="zh-CN" dirty="0" smtClean="0"/>
          </a:p>
          <a:p>
            <a:r>
              <a:rPr lang="en-US" altLang="zh-CN" dirty="0" smtClean="0"/>
              <a:t>1</a:t>
            </a:r>
            <a:r>
              <a:rPr lang="en-US" altLang="zh-CN" dirty="0"/>
              <a:t>.  </a:t>
            </a:r>
            <a:r>
              <a:rPr lang="zh-CN" altLang="en-US" dirty="0" smtClean="0"/>
              <a:t>招标</a:t>
            </a:r>
            <a:r>
              <a:rPr lang="zh-CN" altLang="en-US" dirty="0"/>
              <a:t>清单特点</a:t>
            </a:r>
            <a:r>
              <a:rPr lang="zh-CN" altLang="en-US" dirty="0" smtClean="0"/>
              <a:t>：</a:t>
            </a:r>
            <a:r>
              <a:rPr lang="zh-CN" altLang="en-US" dirty="0" smtClean="0">
                <a:solidFill>
                  <a:srgbClr val="FF0000"/>
                </a:solidFill>
              </a:rPr>
              <a:t>招标</a:t>
            </a:r>
            <a:r>
              <a:rPr lang="zh-CN" altLang="en-US" dirty="0">
                <a:solidFill>
                  <a:srgbClr val="FF0000"/>
                </a:solidFill>
              </a:rPr>
              <a:t>时可能提供初步设计或方案设计，工程量清单</a:t>
            </a:r>
            <a:r>
              <a:rPr lang="zh-CN" altLang="en-US" dirty="0" smtClean="0">
                <a:solidFill>
                  <a:srgbClr val="FF0000"/>
                </a:solidFill>
              </a:rPr>
              <a:t>是模拟工程量清单或费率清单</a:t>
            </a:r>
            <a:r>
              <a:rPr lang="zh-CN" altLang="en-US" dirty="0" smtClean="0"/>
              <a:t>。</a:t>
            </a:r>
            <a:r>
              <a:rPr lang="zh-CN" altLang="en-US" dirty="0"/>
              <a:t>投标人基于此进行报价，并承担设计深化后的工程量风险（在约定范围内）。    </a:t>
            </a:r>
            <a:endParaRPr lang="en-US" altLang="zh-CN" dirty="0" smtClean="0"/>
          </a:p>
          <a:p>
            <a:r>
              <a:rPr lang="en-US" altLang="zh-CN" dirty="0" smtClean="0"/>
              <a:t>2</a:t>
            </a:r>
            <a:r>
              <a:rPr lang="en-US" altLang="zh-CN" dirty="0"/>
              <a:t>.  </a:t>
            </a:r>
            <a:r>
              <a:rPr lang="zh-CN" altLang="en-US" dirty="0" smtClean="0"/>
              <a:t>合同</a:t>
            </a:r>
            <a:r>
              <a:rPr lang="zh-CN" altLang="en-US" dirty="0"/>
              <a:t>计价基础</a:t>
            </a:r>
            <a:r>
              <a:rPr lang="zh-CN" altLang="en-US" dirty="0" smtClean="0"/>
              <a:t>：</a:t>
            </a:r>
            <a:r>
              <a:rPr lang="zh-CN" altLang="en-US" dirty="0" smtClean="0">
                <a:solidFill>
                  <a:srgbClr val="FF0000"/>
                </a:solidFill>
              </a:rPr>
              <a:t>即使</a:t>
            </a:r>
            <a:r>
              <a:rPr lang="zh-CN" altLang="en-US" dirty="0">
                <a:solidFill>
                  <a:srgbClr val="FF0000"/>
                </a:solidFill>
              </a:rPr>
              <a:t>采用总价合同模式，工程量清单（模拟清单）仍然是定义工作范围、进行变更计价（当范围发生实质性变化时）和最终结算的重要参照依据。清单项目特征描述定义了工作标准和要求。    </a:t>
            </a:r>
            <a:endParaRPr lang="en-US" altLang="zh-CN" dirty="0" smtClean="0">
              <a:solidFill>
                <a:srgbClr val="FF0000"/>
              </a:solidFill>
            </a:endParaRPr>
          </a:p>
          <a:p>
            <a:r>
              <a:rPr lang="en-US" altLang="zh-CN" dirty="0" smtClean="0"/>
              <a:t>3</a:t>
            </a:r>
            <a:r>
              <a:rPr lang="en-US" altLang="zh-CN" dirty="0"/>
              <a:t>.  </a:t>
            </a:r>
            <a:r>
              <a:rPr lang="zh-CN" altLang="en-US" dirty="0" smtClean="0"/>
              <a:t>过程</a:t>
            </a:r>
            <a:r>
              <a:rPr lang="zh-CN" altLang="en-US" dirty="0"/>
              <a:t>管理</a:t>
            </a:r>
            <a:r>
              <a:rPr lang="zh-CN" altLang="en-US" smtClean="0"/>
              <a:t>：</a:t>
            </a:r>
            <a:r>
              <a:rPr lang="zh-CN" altLang="en-US" smtClean="0">
                <a:solidFill>
                  <a:srgbClr val="FF0000"/>
                </a:solidFill>
              </a:rPr>
              <a:t>在合同约定条件下，施工图设计</a:t>
            </a:r>
            <a:r>
              <a:rPr lang="zh-CN" altLang="en-US" dirty="0">
                <a:solidFill>
                  <a:srgbClr val="FF0000"/>
                </a:solidFill>
              </a:rPr>
              <a:t>完成后，承包商需编制详细的施工图预算（基于</a:t>
            </a:r>
            <a:r>
              <a:rPr lang="en-US" altLang="zh-CN" dirty="0">
                <a:solidFill>
                  <a:srgbClr val="FF0000"/>
                </a:solidFill>
              </a:rPr>
              <a:t>24</a:t>
            </a:r>
            <a:r>
              <a:rPr lang="zh-CN" altLang="en-US" dirty="0">
                <a:solidFill>
                  <a:srgbClr val="FF0000"/>
                </a:solidFill>
              </a:rPr>
              <a:t>清单规范），</a:t>
            </a:r>
            <a:r>
              <a:rPr lang="zh-CN" altLang="en-US" dirty="0"/>
              <a:t>经业主审核确认，作为后续计量支付的更精确依据。进度款支付仍主要依据清单项目的实际完成量。</a:t>
            </a:r>
            <a:endParaRPr lang="zh-CN" altLang="en-US"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dirty="0"/>
              <a:t>总承包工程</a:t>
            </a:r>
            <a:r>
              <a:rPr lang="en-US" altLang="zh-CN" dirty="0"/>
              <a:t>(EPC)</a:t>
            </a:r>
            <a:r>
              <a:rPr lang="zh-CN" altLang="zh-CN" dirty="0"/>
              <a:t>结算环节的造价控制与审计</a:t>
            </a:r>
            <a:br>
              <a:rPr lang="zh-CN" altLang="zh-CN" dirty="0"/>
            </a:br>
            <a:endParaRPr lang="zh-CN" altLang="en-US" dirty="0"/>
          </a:p>
        </p:txBody>
      </p:sp>
      <p:sp>
        <p:nvSpPr>
          <p:cNvPr id="3" name="文本占位符 2"/>
          <p:cNvSpPr>
            <a:spLocks noGrp="1"/>
          </p:cNvSpPr>
          <p:nvPr>
            <p:ph type="body" idx="1"/>
          </p:nvPr>
        </p:nvSpPr>
        <p:spPr>
          <a:xfrm>
            <a:off x="539553" y="2492897"/>
            <a:ext cx="7955160" cy="1080120"/>
          </a:xfrm>
        </p:spPr>
        <p:txBody>
          <a:bodyPr/>
          <a:lstStyle/>
          <a:p>
            <a:r>
              <a:rPr lang="zh-CN" altLang="en-US" dirty="0" smtClean="0"/>
              <a:t>第三部分</a:t>
            </a:r>
            <a:endParaRPr lang="zh-CN" altLang="en-US"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en-US" altLang="zh-CN" dirty="0" smtClean="0">
                <a:solidFill>
                  <a:srgbClr val="FF0000"/>
                </a:solidFill>
              </a:rPr>
              <a:t>1.</a:t>
            </a:r>
            <a:r>
              <a:rPr lang="zh-CN" altLang="zh-CN" dirty="0">
                <a:solidFill>
                  <a:srgbClr val="FF0000"/>
                </a:solidFill>
              </a:rPr>
              <a:t>EPC过程结算/过程支付：区分EPC过程结算与施工承包合同计量支付结算的本质</a:t>
            </a:r>
            <a:r>
              <a:rPr lang="zh-CN" altLang="zh-CN" dirty="0" smtClean="0">
                <a:solidFill>
                  <a:srgbClr val="FF0000"/>
                </a:solidFill>
              </a:rPr>
              <a:t>不同</a:t>
            </a:r>
            <a:endParaRPr lang="en-US" altLang="zh-CN" dirty="0" smtClean="0">
              <a:solidFill>
                <a:srgbClr val="FF0000"/>
              </a:solidFill>
            </a:endParaRPr>
          </a:p>
          <a:p>
            <a:r>
              <a:rPr lang="zh-CN" altLang="en-US" dirty="0" smtClean="0"/>
              <a:t>（</a:t>
            </a:r>
            <a:r>
              <a:rPr lang="en-US" altLang="zh-CN" dirty="0" smtClean="0"/>
              <a:t>1</a:t>
            </a:r>
            <a:r>
              <a:rPr lang="zh-CN" altLang="en-US" dirty="0" smtClean="0"/>
              <a:t>）</a:t>
            </a:r>
            <a:r>
              <a:rPr lang="zh-CN" altLang="zh-CN" dirty="0"/>
              <a:t>EPC过程结算与施工承包合同计量支付结算的本质不同</a:t>
            </a:r>
            <a:endParaRPr lang="en-US" altLang="zh-CN" dirty="0"/>
          </a:p>
          <a:p>
            <a:r>
              <a:rPr lang="en-US" altLang="zh-CN" dirty="0" smtClean="0"/>
              <a:t>1</a:t>
            </a:r>
            <a:r>
              <a:rPr lang="zh-CN" altLang="en-US" dirty="0" smtClean="0"/>
              <a:t>）工程总承包：按照总价比例建筑过程结算</a:t>
            </a:r>
            <a:endParaRPr lang="en-US" altLang="zh-CN" dirty="0" smtClean="0"/>
          </a:p>
          <a:p>
            <a:r>
              <a:rPr lang="en-US" altLang="zh-CN" dirty="0" smtClean="0"/>
              <a:t>2</a:t>
            </a:r>
            <a:r>
              <a:rPr lang="zh-CN" altLang="en-US" dirty="0" smtClean="0"/>
              <a:t>）施工总承包是按照进度完成比例进行过程结算</a:t>
            </a:r>
            <a:endParaRPr lang="en-US" altLang="zh-CN" dirty="0" smtClean="0"/>
          </a:p>
          <a:p>
            <a:r>
              <a:rPr lang="en-US" altLang="zh-CN" dirty="0" smtClean="0"/>
              <a:t>3</a:t>
            </a:r>
            <a:r>
              <a:rPr lang="zh-CN" altLang="en-US" dirty="0" smtClean="0"/>
              <a:t>）本质：是否工程量计价月总价计价的不同</a:t>
            </a:r>
            <a:endParaRPr lang="zh-CN" altLang="zh-CN" dirty="0"/>
          </a:p>
          <a:p>
            <a:r>
              <a:rPr lang="zh-CN" altLang="zh-CN" dirty="0"/>
              <a:t> </a:t>
            </a:r>
            <a:r>
              <a:rPr lang="zh-CN" altLang="en-US" dirty="0"/>
              <a:t>（</a:t>
            </a:r>
            <a:r>
              <a:rPr lang="en-US" altLang="zh-CN" dirty="0"/>
              <a:t>2</a:t>
            </a:r>
            <a:r>
              <a:rPr lang="zh-CN" altLang="en-US" dirty="0"/>
              <a:t>）工程总承包（</a:t>
            </a:r>
            <a:r>
              <a:rPr lang="en-US" altLang="zh-CN" dirty="0"/>
              <a:t>EPC</a:t>
            </a:r>
            <a:r>
              <a:rPr lang="zh-CN" altLang="en-US" dirty="0"/>
              <a:t>）项目的过程结算与过程支付是项目管理中资金控制的核心环节，直接影响项目现金流、成本控制和风险防范。通过分阶段结算与支付，可避免竣工时一次性审计压力，提升资金使用效率。以下是对过程结算与支付的系统性分析：</a:t>
            </a:r>
            <a:endParaRPr lang="zh-CN" altLang="en-US" dirty="0"/>
          </a:p>
          <a:p>
            <a:endParaRPr lang="zh-CN" altLang="zh-CN" dirty="0"/>
          </a:p>
          <a:p>
            <a:endParaRPr lang="zh-CN" altLang="en-US"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zh-CN" altLang="en-US" dirty="0"/>
              <a:t>一、过程结算与支付的核心</a:t>
            </a:r>
            <a:r>
              <a:rPr lang="zh-CN" altLang="en-US" dirty="0" smtClean="0"/>
              <a:t>目标</a:t>
            </a:r>
            <a:endParaRPr lang="en-US" altLang="zh-CN" dirty="0"/>
          </a:p>
          <a:p>
            <a:r>
              <a:rPr lang="en-US" altLang="zh-CN" dirty="0" smtClean="0"/>
              <a:t>1</a:t>
            </a:r>
            <a:r>
              <a:rPr lang="en-US" altLang="zh-CN" dirty="0"/>
              <a:t>. </a:t>
            </a:r>
            <a:r>
              <a:rPr lang="zh-CN" altLang="en-US" dirty="0" smtClean="0"/>
              <a:t>动态成本控制</a:t>
            </a:r>
            <a:endParaRPr lang="en-US" altLang="zh-CN" dirty="0"/>
          </a:p>
          <a:p>
            <a:r>
              <a:rPr lang="zh-CN" altLang="en-US" dirty="0" smtClean="0"/>
              <a:t>分</a:t>
            </a:r>
            <a:r>
              <a:rPr lang="zh-CN" altLang="en-US" dirty="0"/>
              <a:t>阶段核算实际工程量与成本，及时发现偏差并纠偏。 </a:t>
            </a:r>
            <a:endParaRPr lang="en-US" altLang="zh-CN" dirty="0" smtClean="0"/>
          </a:p>
          <a:p>
            <a:r>
              <a:rPr lang="zh-CN" altLang="en-US" dirty="0" smtClean="0"/>
              <a:t> </a:t>
            </a:r>
            <a:r>
              <a:rPr lang="en-US" altLang="zh-CN" dirty="0"/>
              <a:t>2. </a:t>
            </a:r>
            <a:r>
              <a:rPr lang="zh-CN" altLang="en-US" dirty="0" smtClean="0"/>
              <a:t>保障</a:t>
            </a:r>
            <a:r>
              <a:rPr lang="zh-CN" altLang="en-US" dirty="0"/>
              <a:t>现金流</a:t>
            </a:r>
            <a:r>
              <a:rPr lang="zh-CN" altLang="en-US" dirty="0" smtClean="0"/>
              <a:t>平衡</a:t>
            </a:r>
            <a:endParaRPr lang="en-US" altLang="zh-CN" dirty="0"/>
          </a:p>
          <a:p>
            <a:r>
              <a:rPr lang="zh-CN" altLang="en-US" dirty="0" smtClean="0"/>
              <a:t>确保</a:t>
            </a:r>
            <a:r>
              <a:rPr lang="zh-CN" altLang="en-US" dirty="0"/>
              <a:t>总包方及时回款，避免资金链断裂；业主方按进度支付，减少超付风险。  </a:t>
            </a:r>
            <a:endParaRPr lang="en-US" altLang="zh-CN" dirty="0" smtClean="0"/>
          </a:p>
          <a:p>
            <a:r>
              <a:rPr lang="en-US" altLang="zh-CN" dirty="0" smtClean="0"/>
              <a:t>3</a:t>
            </a:r>
            <a:r>
              <a:rPr lang="en-US" altLang="zh-CN" dirty="0"/>
              <a:t>. </a:t>
            </a:r>
            <a:r>
              <a:rPr lang="zh-CN" altLang="en-US" dirty="0" smtClean="0"/>
              <a:t>风险</a:t>
            </a:r>
            <a:r>
              <a:rPr lang="zh-CN" altLang="en-US" dirty="0"/>
              <a:t>前置</a:t>
            </a:r>
            <a:r>
              <a:rPr lang="zh-CN" altLang="en-US" dirty="0" smtClean="0"/>
              <a:t>管理通过</a:t>
            </a:r>
            <a:r>
              <a:rPr lang="zh-CN" altLang="en-US" dirty="0"/>
              <a:t>过程审计减少竣工结算争议，降低合同纠纷概率。 </a:t>
            </a:r>
            <a:endParaRPr lang="en-US" altLang="zh-CN" dirty="0" smtClean="0"/>
          </a:p>
          <a:p>
            <a:r>
              <a:rPr lang="zh-CN" altLang="en-US" dirty="0" smtClean="0"/>
              <a:t> </a:t>
            </a:r>
            <a:r>
              <a:rPr lang="en-US" altLang="zh-CN" dirty="0"/>
              <a:t>4. </a:t>
            </a:r>
            <a:r>
              <a:rPr lang="zh-CN" altLang="en-US" dirty="0" smtClean="0"/>
              <a:t>提升</a:t>
            </a:r>
            <a:r>
              <a:rPr lang="zh-CN" altLang="en-US" dirty="0"/>
              <a:t>项目</a:t>
            </a:r>
            <a:r>
              <a:rPr lang="zh-CN" altLang="en-US" dirty="0" smtClean="0"/>
              <a:t>透明度</a:t>
            </a:r>
            <a:endParaRPr lang="en-US" altLang="zh-CN" dirty="0"/>
          </a:p>
          <a:p>
            <a:r>
              <a:rPr lang="zh-CN" altLang="en-US" dirty="0" smtClean="0"/>
              <a:t>通过</a:t>
            </a:r>
            <a:r>
              <a:rPr lang="zh-CN" altLang="en-US" dirty="0"/>
              <a:t>分阶段确认工程量、质量和费用，增强各方信任。</a:t>
            </a:r>
            <a:endParaRPr lang="zh-CN" altLang="en-US" dirty="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85000" lnSpcReduction="20000"/>
          </a:bodyPr>
          <a:lstStyle/>
          <a:p>
            <a:r>
              <a:rPr lang="zh-CN" altLang="en-US" dirty="0"/>
              <a:t>二、过程结算与支付的实施</a:t>
            </a:r>
            <a:r>
              <a:rPr lang="zh-CN" altLang="en-US" dirty="0" smtClean="0"/>
              <a:t>流程</a:t>
            </a:r>
            <a:endParaRPr lang="en-US" altLang="zh-CN" dirty="0"/>
          </a:p>
          <a:p>
            <a:r>
              <a:rPr lang="en-US" altLang="zh-CN" dirty="0" smtClean="0"/>
              <a:t>1</a:t>
            </a:r>
            <a:r>
              <a:rPr lang="en-US" altLang="zh-CN" dirty="0"/>
              <a:t>. </a:t>
            </a:r>
            <a:r>
              <a:rPr lang="zh-CN" altLang="en-US" dirty="0" smtClean="0"/>
              <a:t>合同</a:t>
            </a:r>
            <a:r>
              <a:rPr lang="zh-CN" altLang="en-US" dirty="0"/>
              <a:t>约定</a:t>
            </a:r>
            <a:r>
              <a:rPr lang="zh-CN" altLang="en-US" dirty="0" smtClean="0"/>
              <a:t>阶段</a:t>
            </a:r>
            <a:endParaRPr lang="en-US" altLang="zh-CN" dirty="0"/>
          </a:p>
          <a:p>
            <a:r>
              <a:rPr lang="zh-CN" altLang="en-US" dirty="0" smtClean="0"/>
              <a:t>明确</a:t>
            </a:r>
            <a:r>
              <a:rPr lang="zh-CN" altLang="en-US" dirty="0"/>
              <a:t>结算</a:t>
            </a:r>
            <a:r>
              <a:rPr lang="zh-CN" altLang="en-US" dirty="0" smtClean="0"/>
              <a:t>节点：</a:t>
            </a:r>
            <a:r>
              <a:rPr lang="zh-CN" altLang="en-US" dirty="0"/>
              <a:t>按里程碑（如基础完工、主体封顶、设备安装）或时间周期（月度</a:t>
            </a:r>
            <a:r>
              <a:rPr lang="en-US" altLang="zh-CN" dirty="0"/>
              <a:t>/</a:t>
            </a:r>
            <a:r>
              <a:rPr lang="zh-CN" altLang="en-US" dirty="0"/>
              <a:t>季度）划分</a:t>
            </a:r>
            <a:r>
              <a:rPr lang="zh-CN" altLang="en-US" dirty="0" smtClean="0"/>
              <a:t>。确定</a:t>
            </a:r>
            <a:r>
              <a:rPr lang="zh-CN" altLang="en-US" dirty="0"/>
              <a:t>支付</a:t>
            </a:r>
            <a:r>
              <a:rPr lang="zh-CN" altLang="en-US" dirty="0" smtClean="0"/>
              <a:t>比例：</a:t>
            </a:r>
            <a:r>
              <a:rPr lang="zh-CN" altLang="en-US" dirty="0"/>
              <a:t>例如，按完成工程量的</a:t>
            </a:r>
            <a:r>
              <a:rPr lang="en-US" altLang="zh-CN" dirty="0"/>
              <a:t>70%-80%</a:t>
            </a:r>
            <a:r>
              <a:rPr lang="zh-CN" altLang="en-US" dirty="0"/>
              <a:t>支付进度款，保留部分质量保证金。     </a:t>
            </a:r>
            <a:endParaRPr lang="en-US" altLang="zh-CN" dirty="0"/>
          </a:p>
          <a:p>
            <a:r>
              <a:rPr lang="zh-CN" altLang="en-US" dirty="0" smtClean="0"/>
              <a:t>约定</a:t>
            </a:r>
            <a:r>
              <a:rPr lang="zh-CN" altLang="en-US" dirty="0"/>
              <a:t>调价</a:t>
            </a:r>
            <a:r>
              <a:rPr lang="zh-CN" altLang="en-US" dirty="0" smtClean="0"/>
              <a:t>机制：</a:t>
            </a:r>
            <a:r>
              <a:rPr lang="zh-CN" altLang="en-US" dirty="0"/>
              <a:t>材料价格波动、设计变更等触发结算调整的条款。  </a:t>
            </a:r>
            <a:endParaRPr lang="en-US" altLang="zh-CN" dirty="0" smtClean="0"/>
          </a:p>
          <a:p>
            <a:r>
              <a:rPr lang="en-US" altLang="zh-CN" dirty="0" smtClean="0"/>
              <a:t>2</a:t>
            </a:r>
            <a:r>
              <a:rPr lang="en-US" altLang="zh-CN" dirty="0"/>
              <a:t>. </a:t>
            </a:r>
            <a:r>
              <a:rPr lang="zh-CN" altLang="en-US" dirty="0" smtClean="0"/>
              <a:t>过程</a:t>
            </a:r>
            <a:r>
              <a:rPr lang="zh-CN" altLang="en-US" dirty="0"/>
              <a:t>结算</a:t>
            </a:r>
            <a:r>
              <a:rPr lang="zh-CN" altLang="en-US" dirty="0" smtClean="0"/>
              <a:t>实施</a:t>
            </a:r>
            <a:endParaRPr lang="en-US" altLang="zh-CN" dirty="0"/>
          </a:p>
          <a:p>
            <a:r>
              <a:rPr lang="zh-CN" altLang="en-US" dirty="0" smtClean="0"/>
              <a:t>工程</a:t>
            </a:r>
            <a:r>
              <a:rPr lang="zh-CN" altLang="en-US" dirty="0"/>
              <a:t>量</a:t>
            </a:r>
            <a:r>
              <a:rPr lang="zh-CN" altLang="en-US" dirty="0" smtClean="0"/>
              <a:t>申报：</a:t>
            </a:r>
            <a:r>
              <a:rPr lang="zh-CN" altLang="en-US" dirty="0"/>
              <a:t>总包方提交阶段工程量清单，附施工日志、监理确认单等证明材料。     </a:t>
            </a:r>
            <a:endParaRPr lang="en-US" altLang="zh-CN" dirty="0"/>
          </a:p>
          <a:p>
            <a:r>
              <a:rPr lang="zh-CN" altLang="en-US" dirty="0" smtClean="0"/>
              <a:t>审核</a:t>
            </a:r>
            <a:r>
              <a:rPr lang="zh-CN" altLang="en-US" dirty="0"/>
              <a:t>与</a:t>
            </a:r>
            <a:r>
              <a:rPr lang="zh-CN" altLang="en-US" dirty="0" smtClean="0"/>
              <a:t>确认：       </a:t>
            </a:r>
            <a:r>
              <a:rPr lang="en-US" altLang="zh-CN" dirty="0" smtClean="0"/>
              <a:t> </a:t>
            </a:r>
            <a:r>
              <a:rPr lang="zh-CN" altLang="en-US" dirty="0"/>
              <a:t>业主</a:t>
            </a:r>
            <a:r>
              <a:rPr lang="en-US" altLang="zh-CN" dirty="0"/>
              <a:t>/</a:t>
            </a:r>
            <a:r>
              <a:rPr lang="zh-CN" altLang="en-US" dirty="0"/>
              <a:t>监理审核工程量、质量验收记录及变更签证。       </a:t>
            </a:r>
            <a:r>
              <a:rPr lang="zh-CN" altLang="en-US" dirty="0" smtClean="0"/>
              <a:t>第三</a:t>
            </a:r>
            <a:r>
              <a:rPr lang="zh-CN" altLang="en-US" dirty="0"/>
              <a:t>方造价咨询单位复核单价、总价及合同符合性。     </a:t>
            </a:r>
            <a:endParaRPr lang="en-US" altLang="zh-CN" dirty="0"/>
          </a:p>
          <a:p>
            <a:r>
              <a:rPr lang="zh-CN" altLang="en-US" dirty="0" smtClean="0"/>
              <a:t>争议处理：</a:t>
            </a:r>
            <a:r>
              <a:rPr lang="zh-CN" altLang="en-US" dirty="0"/>
              <a:t>对差异部分进行现场实测或协商解决。 </a:t>
            </a:r>
            <a:endParaRPr lang="zh-CN" altLang="en-US" dirty="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85000" lnSpcReduction="20000"/>
          </a:bodyPr>
          <a:lstStyle/>
          <a:p>
            <a:r>
              <a:rPr lang="en-US" altLang="zh-CN" dirty="0"/>
              <a:t>3. </a:t>
            </a:r>
            <a:r>
              <a:rPr lang="zh-CN" altLang="en-US" dirty="0" smtClean="0"/>
              <a:t>过程</a:t>
            </a:r>
            <a:r>
              <a:rPr lang="zh-CN" altLang="en-US" dirty="0"/>
              <a:t>支付</a:t>
            </a:r>
            <a:r>
              <a:rPr lang="zh-CN" altLang="en-US" dirty="0" smtClean="0"/>
              <a:t>执行</a:t>
            </a:r>
            <a:endParaRPr lang="en-US" altLang="zh-CN" dirty="0"/>
          </a:p>
          <a:p>
            <a:r>
              <a:rPr lang="zh-CN" altLang="en-US" dirty="0" smtClean="0"/>
              <a:t>支付申请：</a:t>
            </a:r>
            <a:r>
              <a:rPr lang="zh-CN" altLang="en-US" dirty="0"/>
              <a:t>总包方根据结算结果提交付款申请，附发票及审批文件。     </a:t>
            </a:r>
            <a:endParaRPr lang="en-US" altLang="zh-CN" dirty="0"/>
          </a:p>
          <a:p>
            <a:r>
              <a:rPr lang="zh-CN" altLang="en-US" dirty="0" smtClean="0"/>
              <a:t>审批流程：</a:t>
            </a:r>
            <a:r>
              <a:rPr lang="zh-CN" altLang="en-US" dirty="0"/>
              <a:t>业主方财务、工程、法务多部门联合审核，确保合规性。     </a:t>
            </a:r>
            <a:endParaRPr lang="en-US" altLang="zh-CN" dirty="0"/>
          </a:p>
          <a:p>
            <a:r>
              <a:rPr lang="zh-CN" altLang="en-US" dirty="0" smtClean="0"/>
              <a:t>款项支付：</a:t>
            </a:r>
            <a:r>
              <a:rPr lang="zh-CN" altLang="en-US" dirty="0"/>
              <a:t>按合同约定比例支付，并记录台账备查。  </a:t>
            </a:r>
            <a:r>
              <a:rPr lang="zh-CN" altLang="en-US" dirty="0" smtClean="0"/>
              <a:t>三</a:t>
            </a:r>
            <a:r>
              <a:rPr lang="zh-CN" altLang="en-US" dirty="0"/>
              <a:t>、过程结算与支付的关键</a:t>
            </a:r>
            <a:r>
              <a:rPr lang="zh-CN" altLang="en-US" dirty="0" smtClean="0"/>
              <a:t>内容</a:t>
            </a:r>
            <a:endParaRPr lang="en-US" altLang="zh-CN" dirty="0"/>
          </a:p>
          <a:p>
            <a:r>
              <a:rPr lang="en-US" altLang="zh-CN" dirty="0" smtClean="0"/>
              <a:t>1</a:t>
            </a:r>
            <a:r>
              <a:rPr lang="en-US" altLang="zh-CN" dirty="0"/>
              <a:t>. </a:t>
            </a:r>
            <a:r>
              <a:rPr lang="zh-CN" altLang="en-US" dirty="0"/>
              <a:t>结算依据</a:t>
            </a:r>
            <a:r>
              <a:rPr lang="zh-CN" altLang="en-US" dirty="0" smtClean="0"/>
              <a:t>审核</a:t>
            </a:r>
            <a:endParaRPr lang="en-US" altLang="zh-CN" dirty="0"/>
          </a:p>
          <a:p>
            <a:r>
              <a:rPr lang="zh-CN" altLang="en-US" dirty="0" smtClean="0"/>
              <a:t>工程</a:t>
            </a:r>
            <a:r>
              <a:rPr lang="zh-CN" altLang="en-US" dirty="0"/>
              <a:t>量</a:t>
            </a:r>
            <a:r>
              <a:rPr lang="zh-CN" altLang="en-US" dirty="0" smtClean="0"/>
              <a:t>确认：</a:t>
            </a:r>
            <a:r>
              <a:rPr lang="zh-CN" altLang="en-US" dirty="0"/>
              <a:t>结合设计图纸、现场实测和隐蔽工程验收记录。     </a:t>
            </a:r>
            <a:endParaRPr lang="en-US" altLang="zh-CN" dirty="0"/>
          </a:p>
          <a:p>
            <a:r>
              <a:rPr lang="zh-CN" altLang="en-US" dirty="0" smtClean="0"/>
              <a:t>单价</a:t>
            </a:r>
            <a:r>
              <a:rPr lang="zh-CN" altLang="en-US" dirty="0"/>
              <a:t>合规</a:t>
            </a:r>
            <a:r>
              <a:rPr lang="zh-CN" altLang="en-US" dirty="0" smtClean="0"/>
              <a:t>性：</a:t>
            </a:r>
            <a:r>
              <a:rPr lang="zh-CN" altLang="en-US" dirty="0"/>
              <a:t>对比合同清单价、市场价及变更签证单价。     </a:t>
            </a:r>
            <a:endParaRPr lang="en-US" altLang="zh-CN" dirty="0"/>
          </a:p>
          <a:p>
            <a:r>
              <a:rPr lang="zh-CN" altLang="en-US" dirty="0" smtClean="0"/>
              <a:t>变更</a:t>
            </a:r>
            <a:r>
              <a:rPr lang="zh-CN" altLang="en-US" dirty="0"/>
              <a:t>与</a:t>
            </a:r>
            <a:r>
              <a:rPr lang="zh-CN" altLang="en-US" dirty="0" smtClean="0"/>
              <a:t>索赔：       </a:t>
            </a:r>
            <a:endParaRPr lang="en-US" altLang="zh-CN" dirty="0"/>
          </a:p>
          <a:p>
            <a:r>
              <a:rPr lang="zh-CN" altLang="en-US" dirty="0" smtClean="0"/>
              <a:t>设计</a:t>
            </a:r>
            <a:r>
              <a:rPr lang="zh-CN" altLang="en-US" dirty="0"/>
              <a:t>变更、业主指令导致的费用增减需有书面确认。       </a:t>
            </a:r>
            <a:r>
              <a:rPr lang="zh-CN" altLang="en-US" dirty="0" smtClean="0"/>
              <a:t>索赔</a:t>
            </a:r>
            <a:r>
              <a:rPr lang="zh-CN" altLang="en-US" dirty="0"/>
              <a:t>事项需符合合同约定的时效和程序。 </a:t>
            </a:r>
            <a:endParaRPr lang="zh-CN" altLang="en-US"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 </a:t>
            </a:r>
            <a:r>
              <a:rPr lang="en-US" altLang="zh-CN" dirty="0" smtClean="0"/>
              <a:t>2</a:t>
            </a:r>
            <a:r>
              <a:rPr lang="en-US" altLang="zh-CN" dirty="0"/>
              <a:t>. </a:t>
            </a:r>
            <a:r>
              <a:rPr lang="zh-CN" altLang="en-US" dirty="0"/>
              <a:t>支付比例与</a:t>
            </a:r>
            <a:r>
              <a:rPr lang="zh-CN" altLang="en-US" dirty="0" smtClean="0"/>
              <a:t>保留金</a:t>
            </a:r>
            <a:endParaRPr lang="en-US" altLang="zh-CN" dirty="0"/>
          </a:p>
          <a:p>
            <a:r>
              <a:rPr lang="zh-CN" altLang="en-US" dirty="0" smtClean="0"/>
              <a:t>进度</a:t>
            </a:r>
            <a:r>
              <a:rPr lang="zh-CN" altLang="en-US" dirty="0"/>
              <a:t>款</a:t>
            </a:r>
            <a:r>
              <a:rPr lang="zh-CN" altLang="en-US" dirty="0" smtClean="0"/>
              <a:t>比例：</a:t>
            </a:r>
            <a:r>
              <a:rPr lang="zh-CN" altLang="en-US" dirty="0"/>
              <a:t>通常为已完工程价款的</a:t>
            </a:r>
            <a:r>
              <a:rPr lang="en-US" altLang="zh-CN" dirty="0"/>
              <a:t>70%-90%</a:t>
            </a:r>
            <a:r>
              <a:rPr lang="zh-CN" altLang="en-US" dirty="0"/>
              <a:t>，需根据项目风险调整。     </a:t>
            </a:r>
            <a:endParaRPr lang="en-US" altLang="zh-CN" dirty="0"/>
          </a:p>
          <a:p>
            <a:r>
              <a:rPr lang="zh-CN" altLang="en-US" dirty="0" smtClean="0"/>
              <a:t>质量保留金：</a:t>
            </a:r>
            <a:r>
              <a:rPr lang="zh-CN" altLang="en-US" dirty="0"/>
              <a:t>预留</a:t>
            </a:r>
            <a:r>
              <a:rPr lang="en-US" altLang="zh-CN" dirty="0"/>
              <a:t>5%-10%</a:t>
            </a:r>
            <a:r>
              <a:rPr lang="zh-CN" altLang="en-US" dirty="0"/>
              <a:t>作为质保金，竣工验收后分期返还。  </a:t>
            </a:r>
            <a:endParaRPr lang="en-US" altLang="zh-CN" dirty="0"/>
          </a:p>
          <a:p>
            <a:r>
              <a:rPr lang="en-US" altLang="zh-CN" dirty="0" smtClean="0"/>
              <a:t>3</a:t>
            </a:r>
            <a:r>
              <a:rPr lang="en-US" altLang="zh-CN" dirty="0"/>
              <a:t>. </a:t>
            </a:r>
            <a:r>
              <a:rPr lang="zh-CN" altLang="en-US" dirty="0"/>
              <a:t>动态成本</a:t>
            </a:r>
            <a:r>
              <a:rPr lang="zh-CN" altLang="en-US" dirty="0" smtClean="0"/>
              <a:t>监控</a:t>
            </a:r>
            <a:endParaRPr lang="en-US" altLang="zh-CN" dirty="0"/>
          </a:p>
          <a:p>
            <a:r>
              <a:rPr lang="zh-CN" altLang="en-US" dirty="0" smtClean="0"/>
              <a:t>成本</a:t>
            </a:r>
            <a:r>
              <a:rPr lang="zh-CN" altLang="en-US" dirty="0"/>
              <a:t>偏差</a:t>
            </a:r>
            <a:r>
              <a:rPr lang="zh-CN" altLang="en-US" dirty="0" smtClean="0"/>
              <a:t>分析：</a:t>
            </a:r>
            <a:r>
              <a:rPr lang="zh-CN" altLang="en-US" dirty="0"/>
              <a:t>对比预算与实际支出，识别超支原因（如材料涨价、工效不足）。     </a:t>
            </a:r>
            <a:endParaRPr lang="en-US" altLang="zh-CN" dirty="0"/>
          </a:p>
          <a:p>
            <a:r>
              <a:rPr lang="zh-CN" altLang="en-US" dirty="0" smtClean="0"/>
              <a:t>预警机制：</a:t>
            </a:r>
            <a:r>
              <a:rPr lang="zh-CN" altLang="en-US" dirty="0"/>
              <a:t>设定成本超支阈值（如超过</a:t>
            </a:r>
            <a:r>
              <a:rPr lang="en-US" altLang="zh-CN" dirty="0"/>
              <a:t>5%</a:t>
            </a:r>
            <a:r>
              <a:rPr lang="zh-CN" altLang="en-US" dirty="0"/>
              <a:t>），触发专项审计或管理措施。 </a:t>
            </a:r>
            <a:endParaRPr lang="zh-CN" altLang="en-US"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zh-CN" altLang="en-US" dirty="0"/>
              <a:t>四、常见问题与应对</a:t>
            </a:r>
            <a:r>
              <a:rPr lang="zh-CN" altLang="en-US" dirty="0" smtClean="0"/>
              <a:t>措施</a:t>
            </a:r>
            <a:endParaRPr lang="en-US" altLang="zh-CN" dirty="0"/>
          </a:p>
          <a:p>
            <a:r>
              <a:rPr lang="zh-CN" altLang="en-US" dirty="0" smtClean="0"/>
              <a:t>问题</a:t>
            </a:r>
            <a:r>
              <a:rPr lang="en-US" altLang="zh-CN" dirty="0"/>
              <a:t>1</a:t>
            </a:r>
            <a:r>
              <a:rPr lang="zh-CN" altLang="en-US" dirty="0"/>
              <a:t>：进度款超付</a:t>
            </a:r>
            <a:r>
              <a:rPr lang="zh-CN" altLang="en-US" dirty="0" smtClean="0"/>
              <a:t>风险</a:t>
            </a:r>
            <a:endParaRPr lang="en-US" altLang="zh-CN" dirty="0"/>
          </a:p>
          <a:p>
            <a:r>
              <a:rPr lang="zh-CN" altLang="en-US" dirty="0" smtClean="0"/>
              <a:t>原因：</a:t>
            </a:r>
            <a:r>
              <a:rPr lang="zh-CN" altLang="en-US" dirty="0"/>
              <a:t>工程量虚报、变更签证未及时扣减。     </a:t>
            </a:r>
            <a:r>
              <a:rPr lang="zh-CN" altLang="en-US" dirty="0" smtClean="0"/>
              <a:t>对策： 采用</a:t>
            </a:r>
            <a:r>
              <a:rPr lang="zh-CN" altLang="en-US" dirty="0"/>
              <a:t>“量价分离”审核，先核量后核价。       </a:t>
            </a:r>
            <a:r>
              <a:rPr lang="en-US" altLang="zh-CN" dirty="0"/>
              <a:t> </a:t>
            </a:r>
            <a:r>
              <a:rPr lang="en-US" altLang="zh-CN" dirty="0" smtClean="0"/>
              <a:t>    </a:t>
            </a:r>
            <a:r>
              <a:rPr lang="zh-CN" altLang="en-US" dirty="0" smtClean="0"/>
              <a:t>引入</a:t>
            </a:r>
            <a:r>
              <a:rPr lang="en-US" altLang="zh-CN" dirty="0"/>
              <a:t>BIM</a:t>
            </a:r>
            <a:r>
              <a:rPr lang="zh-CN" altLang="en-US" dirty="0"/>
              <a:t>模型或无人机测绘，提高工程量核验精度。  </a:t>
            </a:r>
            <a:endParaRPr lang="en-US" altLang="zh-CN" dirty="0"/>
          </a:p>
          <a:p>
            <a:r>
              <a:rPr lang="zh-CN" altLang="en-US" dirty="0" smtClean="0"/>
              <a:t>问题</a:t>
            </a:r>
            <a:r>
              <a:rPr lang="en-US" altLang="zh-CN" dirty="0"/>
              <a:t>2</a:t>
            </a:r>
            <a:r>
              <a:rPr lang="zh-CN" altLang="en-US" dirty="0"/>
              <a:t>：变更签证管理</a:t>
            </a:r>
            <a:r>
              <a:rPr lang="zh-CN" altLang="en-US" dirty="0" smtClean="0"/>
              <a:t>混乱</a:t>
            </a:r>
            <a:endParaRPr lang="en-US" altLang="zh-CN" dirty="0"/>
          </a:p>
          <a:p>
            <a:r>
              <a:rPr lang="zh-CN" altLang="en-US" dirty="0" smtClean="0"/>
              <a:t>原因：</a:t>
            </a:r>
            <a:r>
              <a:rPr lang="zh-CN" altLang="en-US" dirty="0"/>
              <a:t>口头指令未书面化，审批流程滞后。     </a:t>
            </a:r>
            <a:r>
              <a:rPr lang="zh-CN" altLang="en-US" dirty="0" smtClean="0"/>
              <a:t>对策：强制</a:t>
            </a:r>
            <a:r>
              <a:rPr lang="zh-CN" altLang="en-US" dirty="0"/>
              <a:t>要求“先审批、后施工”，采用电子化签证平台实时留痕。       </a:t>
            </a:r>
            <a:endParaRPr lang="en-US" altLang="zh-CN" dirty="0"/>
          </a:p>
          <a:p>
            <a:r>
              <a:rPr lang="zh-CN" altLang="en-US" dirty="0" smtClean="0"/>
              <a:t>明确</a:t>
            </a:r>
            <a:r>
              <a:rPr lang="zh-CN" altLang="en-US" dirty="0"/>
              <a:t>变更费用计算规则（如合同价</a:t>
            </a:r>
            <a:r>
              <a:rPr lang="en-US" altLang="zh-CN" dirty="0"/>
              <a:t>×</a:t>
            </a:r>
            <a:r>
              <a:rPr lang="zh-CN" altLang="en-US" dirty="0"/>
              <a:t>变更系数）。 </a:t>
            </a:r>
            <a:endParaRPr lang="zh-CN" altLang="en-US"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问题</a:t>
            </a:r>
            <a:r>
              <a:rPr lang="en-US" altLang="zh-CN" dirty="0"/>
              <a:t>3</a:t>
            </a:r>
            <a:r>
              <a:rPr lang="zh-CN" altLang="en-US" dirty="0"/>
              <a:t>：结算依据</a:t>
            </a:r>
            <a:r>
              <a:rPr lang="zh-CN" altLang="en-US" dirty="0" smtClean="0"/>
              <a:t>不足</a:t>
            </a:r>
            <a:endParaRPr lang="en-US" altLang="zh-CN" dirty="0"/>
          </a:p>
          <a:p>
            <a:r>
              <a:rPr lang="zh-CN" altLang="en-US" dirty="0" smtClean="0"/>
              <a:t>原因：</a:t>
            </a:r>
            <a:r>
              <a:rPr lang="zh-CN" altLang="en-US" dirty="0"/>
              <a:t>施工日志缺失、监理签字不全。     </a:t>
            </a:r>
            <a:endParaRPr lang="en-US" altLang="zh-CN" dirty="0"/>
          </a:p>
          <a:p>
            <a:r>
              <a:rPr lang="zh-CN" altLang="en-US" dirty="0" smtClean="0"/>
              <a:t>对策： 推行</a:t>
            </a:r>
            <a:r>
              <a:rPr lang="zh-CN" altLang="en-US" dirty="0"/>
              <a:t>“过程资料同步归档”，将文档管理与结算节点绑定。       </a:t>
            </a:r>
            <a:endParaRPr lang="en-US" altLang="zh-CN" dirty="0"/>
          </a:p>
          <a:p>
            <a:r>
              <a:rPr lang="en-US" altLang="zh-CN" dirty="0" smtClean="0"/>
              <a:t>      </a:t>
            </a:r>
            <a:r>
              <a:rPr lang="zh-CN" altLang="en-US" dirty="0" smtClean="0"/>
              <a:t>对</a:t>
            </a:r>
            <a:r>
              <a:rPr lang="zh-CN" altLang="en-US" dirty="0"/>
              <a:t>关键节点（如隐蔽工程）留存影像资料。  </a:t>
            </a:r>
            <a:r>
              <a:rPr lang="zh-CN" altLang="en-US" dirty="0" smtClean="0"/>
              <a:t>问题</a:t>
            </a:r>
            <a:r>
              <a:rPr lang="en-US" altLang="zh-CN" dirty="0"/>
              <a:t>4</a:t>
            </a:r>
            <a:r>
              <a:rPr lang="zh-CN" altLang="en-US" dirty="0"/>
              <a:t>：支付延迟影响</a:t>
            </a:r>
            <a:r>
              <a:rPr lang="zh-CN" altLang="en-US" dirty="0" smtClean="0"/>
              <a:t>进度</a:t>
            </a:r>
            <a:endParaRPr lang="en-US" altLang="zh-CN" dirty="0"/>
          </a:p>
          <a:p>
            <a:r>
              <a:rPr lang="zh-CN" altLang="en-US" dirty="0" smtClean="0"/>
              <a:t>原因：</a:t>
            </a:r>
            <a:r>
              <a:rPr lang="zh-CN" altLang="en-US" dirty="0"/>
              <a:t>业主审批流程繁琐、资金调配不足。     </a:t>
            </a:r>
            <a:r>
              <a:rPr lang="zh-CN" altLang="en-US" dirty="0" smtClean="0"/>
              <a:t>对策：合同</a:t>
            </a:r>
            <a:r>
              <a:rPr lang="zh-CN" altLang="en-US" dirty="0"/>
              <a:t>中约定支付时限及违约金条款。       </a:t>
            </a:r>
            <a:r>
              <a:rPr lang="en-US" altLang="zh-CN" dirty="0"/>
              <a:t> </a:t>
            </a:r>
            <a:r>
              <a:rPr lang="en-US" altLang="zh-CN" dirty="0" smtClean="0"/>
              <a:t> </a:t>
            </a:r>
            <a:r>
              <a:rPr lang="zh-CN" altLang="en-US" dirty="0" smtClean="0"/>
              <a:t>业主</a:t>
            </a:r>
            <a:r>
              <a:rPr lang="zh-CN" altLang="en-US" dirty="0"/>
              <a:t>方建立专项资金池，确保按计划支付。 </a:t>
            </a:r>
            <a:endParaRPr lang="zh-CN" altLang="en-US" dirty="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六、总结**过程结算与支付是</a:t>
            </a:r>
            <a:r>
              <a:rPr lang="en-US" altLang="zh-CN" dirty="0"/>
              <a:t>EPC</a:t>
            </a:r>
            <a:r>
              <a:rPr lang="zh-CN" altLang="en-US" dirty="0"/>
              <a:t>项目全周期管理的“润滑剂”，通过分阶段确认成本、动态调整资金流，可显著降低竣工结算风险，避免“秋后算账”式纠纷。关键在于：  </a:t>
            </a:r>
            <a:endParaRPr lang="en-US" altLang="zh-CN" dirty="0"/>
          </a:p>
          <a:p>
            <a:r>
              <a:rPr lang="en-US" altLang="zh-CN" dirty="0" smtClean="0"/>
              <a:t>1</a:t>
            </a:r>
            <a:r>
              <a:rPr lang="zh-CN" altLang="en-US" dirty="0" smtClean="0"/>
              <a:t>合同</a:t>
            </a:r>
            <a:r>
              <a:rPr lang="zh-CN" altLang="en-US" dirty="0"/>
              <a:t>条款前置</a:t>
            </a:r>
            <a:r>
              <a:rPr lang="zh-CN" altLang="en-US" dirty="0" smtClean="0"/>
              <a:t>细化，</a:t>
            </a:r>
            <a:r>
              <a:rPr lang="zh-CN" altLang="en-US" dirty="0"/>
              <a:t>避免模糊表述；  </a:t>
            </a:r>
            <a:endParaRPr lang="en-US" altLang="zh-CN" dirty="0"/>
          </a:p>
          <a:p>
            <a:r>
              <a:rPr lang="en-US" altLang="zh-CN" dirty="0" smtClean="0"/>
              <a:t>2</a:t>
            </a:r>
            <a:r>
              <a:rPr lang="zh-CN" altLang="en-US" dirty="0" smtClean="0"/>
              <a:t>过程</a:t>
            </a:r>
            <a:r>
              <a:rPr lang="zh-CN" altLang="en-US" dirty="0"/>
              <a:t>资料</a:t>
            </a:r>
            <a:r>
              <a:rPr lang="zh-CN" altLang="en-US" dirty="0" smtClean="0"/>
              <a:t>严控，</a:t>
            </a:r>
            <a:r>
              <a:rPr lang="zh-CN" altLang="en-US" dirty="0"/>
              <a:t>确保每一笔结算有据可依；  </a:t>
            </a:r>
            <a:r>
              <a:rPr lang="en-US" altLang="zh-CN" dirty="0" smtClean="0"/>
              <a:t>3</a:t>
            </a:r>
            <a:r>
              <a:rPr lang="zh-CN" altLang="en-US" dirty="0" smtClean="0"/>
              <a:t>技术</a:t>
            </a:r>
            <a:r>
              <a:rPr lang="zh-CN" altLang="en-US" dirty="0"/>
              <a:t>与管理的</a:t>
            </a:r>
            <a:r>
              <a:rPr lang="zh-CN" altLang="en-US" dirty="0" smtClean="0"/>
              <a:t>融合，</a:t>
            </a:r>
            <a:r>
              <a:rPr lang="zh-CN" altLang="en-US" dirty="0"/>
              <a:t>利用数字化工具提升效率。  </a:t>
            </a:r>
            <a:endParaRPr lang="en-US" altLang="zh-CN" dirty="0" smtClean="0"/>
          </a:p>
          <a:p>
            <a:r>
              <a:rPr lang="zh-CN" altLang="en-US" dirty="0" smtClean="0"/>
              <a:t>通过</a:t>
            </a:r>
            <a:r>
              <a:rPr lang="zh-CN" altLang="en-US" dirty="0"/>
              <a:t>系统化管理，可实现“边干边算、边算边清”，最终保障项目经济效益与顺利交付。</a:t>
            </a:r>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二、费用组成与计价逻辑</a:t>
            </a:r>
            <a:r>
              <a:rPr lang="zh-CN" altLang="en-US" dirty="0" smtClean="0"/>
              <a:t>优化</a:t>
            </a:r>
            <a:endParaRPr lang="en-US" altLang="zh-CN" dirty="0"/>
          </a:p>
          <a:p>
            <a:r>
              <a:rPr lang="en-US" altLang="zh-CN" dirty="0" smtClean="0"/>
              <a:t>1</a:t>
            </a:r>
            <a:r>
              <a:rPr lang="en-US" altLang="zh-CN" dirty="0"/>
              <a:t>. </a:t>
            </a:r>
            <a:r>
              <a:rPr lang="zh-CN" altLang="en-US" dirty="0" smtClean="0"/>
              <a:t>规</a:t>
            </a:r>
            <a:r>
              <a:rPr lang="zh-CN" altLang="en-US" dirty="0"/>
              <a:t>费</a:t>
            </a:r>
            <a:r>
              <a:rPr lang="zh-CN" altLang="en-US" dirty="0" smtClean="0"/>
              <a:t>调整    </a:t>
            </a:r>
            <a:endParaRPr lang="en-US" altLang="zh-CN" dirty="0" smtClean="0"/>
          </a:p>
          <a:p>
            <a:r>
              <a:rPr lang="en-US" altLang="zh-CN" dirty="0" smtClean="0"/>
              <a:t> </a:t>
            </a:r>
            <a:r>
              <a:rPr lang="zh-CN" altLang="en-US" dirty="0"/>
              <a:t>规费不再单独列项，相关费用分摊至分部分项工程的人工费和管理费中，简化计价流程</a:t>
            </a:r>
            <a:r>
              <a:rPr lang="zh-CN" altLang="en-US" dirty="0" smtClean="0"/>
              <a:t>。</a:t>
            </a:r>
            <a:endParaRPr lang="en-US" altLang="zh-CN" dirty="0" smtClean="0"/>
          </a:p>
          <a:p>
            <a:r>
              <a:rPr lang="en-US" altLang="zh-CN" dirty="0" smtClean="0"/>
              <a:t>2</a:t>
            </a:r>
            <a:r>
              <a:rPr lang="en-US" altLang="zh-CN" dirty="0"/>
              <a:t>. </a:t>
            </a:r>
            <a:r>
              <a:rPr lang="zh-CN" altLang="en-US" dirty="0" smtClean="0"/>
              <a:t>税金</a:t>
            </a:r>
            <a:r>
              <a:rPr lang="zh-CN" altLang="en-US" dirty="0"/>
              <a:t>明确为</a:t>
            </a:r>
            <a:r>
              <a:rPr lang="zh-CN" altLang="en-US" dirty="0" smtClean="0"/>
              <a:t>增值税     </a:t>
            </a:r>
            <a:endParaRPr lang="en-US" altLang="zh-CN" dirty="0"/>
          </a:p>
          <a:p>
            <a:r>
              <a:rPr lang="zh-CN" altLang="en-US" dirty="0" smtClean="0"/>
              <a:t>税金</a:t>
            </a:r>
            <a:r>
              <a:rPr lang="zh-CN" altLang="en-US" dirty="0"/>
              <a:t>仅计算增值税，取消原规范中的营业税及附加税，需结合地方政策执行。</a:t>
            </a:r>
            <a:endParaRPr lang="zh-CN" altLang="en-US" dirty="0"/>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solidFill>
                  <a:srgbClr val="FF0000"/>
                </a:solidFill>
              </a:rPr>
              <a:t>2.</a:t>
            </a:r>
            <a:r>
              <a:rPr lang="zh-CN" altLang="zh-CN" dirty="0">
                <a:solidFill>
                  <a:srgbClr val="FF0000"/>
                </a:solidFill>
              </a:rPr>
              <a:t>EPC计价风险与调整：EPC限额价格到底“限”的是什么价格? EPC竣工结算价格能否突破限额价格</a:t>
            </a:r>
            <a:r>
              <a:rPr lang="zh-CN" altLang="zh-CN" dirty="0" smtClean="0">
                <a:solidFill>
                  <a:srgbClr val="FF0000"/>
                </a:solidFill>
              </a:rPr>
              <a:t>？</a:t>
            </a:r>
            <a:endParaRPr lang="en-US" altLang="zh-CN" dirty="0" smtClean="0">
              <a:solidFill>
                <a:srgbClr val="FF0000"/>
              </a:solidFill>
            </a:endParaRPr>
          </a:p>
          <a:p>
            <a:r>
              <a:rPr lang="zh-CN" altLang="en-US" dirty="0" smtClean="0"/>
              <a:t>（</a:t>
            </a:r>
            <a:r>
              <a:rPr lang="en-US" altLang="zh-CN" dirty="0" smtClean="0"/>
              <a:t>1</a:t>
            </a:r>
            <a:r>
              <a:rPr lang="zh-CN" altLang="en-US" dirty="0" smtClean="0"/>
              <a:t>）</a:t>
            </a:r>
            <a:r>
              <a:rPr lang="zh-CN" altLang="zh-CN" dirty="0"/>
              <a:t> EPC限额价格到底“限”的是什么价格? </a:t>
            </a:r>
            <a:r>
              <a:rPr lang="zh-CN" altLang="en-US" dirty="0" smtClean="0"/>
              <a:t>工程</a:t>
            </a:r>
            <a:r>
              <a:rPr lang="zh-CN" altLang="en-US" dirty="0"/>
              <a:t>总承包限额价格是业主与承包商之间关于成本控制的核心约定，其本质是</a:t>
            </a:r>
            <a:r>
              <a:rPr lang="zh-CN" altLang="en-US" dirty="0" smtClean="0"/>
              <a:t>通过限额</a:t>
            </a:r>
            <a:r>
              <a:rPr lang="zh-CN" altLang="en-US" dirty="0"/>
              <a:t>约束</a:t>
            </a:r>
            <a:r>
              <a:rPr lang="zh-CN" altLang="en-US" dirty="0" smtClean="0"/>
              <a:t>*和风险激励实现</a:t>
            </a:r>
            <a:r>
              <a:rPr lang="zh-CN" altLang="en-US" dirty="0"/>
              <a:t>项目经济性与技术可行性的平衡。合理设定和管理限额价格，既能保障业主利益，又能激发承包商的主动性和创造性，推动项目高质量实施。</a:t>
            </a:r>
            <a:endParaRPr lang="en-US" altLang="zh-CN" dirty="0" smtClean="0"/>
          </a:p>
          <a:p>
            <a:endParaRPr lang="zh-CN" altLang="zh-CN" dirty="0"/>
          </a:p>
          <a:p>
            <a:endParaRPr lang="zh-CN" altLang="en-US" dirty="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a:t>
            </a:r>
            <a:r>
              <a:rPr lang="en-US" altLang="zh-CN" dirty="0" smtClean="0"/>
              <a:t>2</a:t>
            </a:r>
            <a:r>
              <a:rPr lang="zh-CN" altLang="en-US" dirty="0" smtClean="0"/>
              <a:t>）</a:t>
            </a:r>
            <a:r>
              <a:rPr lang="zh-CN" altLang="zh-CN" dirty="0" smtClean="0"/>
              <a:t>EPC</a:t>
            </a:r>
            <a:r>
              <a:rPr lang="zh-CN" altLang="zh-CN" dirty="0"/>
              <a:t>竣工结算价格能否突破限额价格</a:t>
            </a:r>
            <a:r>
              <a:rPr lang="zh-CN" altLang="zh-CN" dirty="0" smtClean="0"/>
              <a:t>？</a:t>
            </a:r>
            <a:endParaRPr lang="en-US" altLang="zh-CN" dirty="0"/>
          </a:p>
          <a:p>
            <a:r>
              <a:rPr lang="en-US" altLang="zh-CN" dirty="0" smtClean="0"/>
              <a:t>1</a:t>
            </a:r>
            <a:r>
              <a:rPr lang="zh-CN" altLang="en-US" dirty="0" smtClean="0"/>
              <a:t>）</a:t>
            </a:r>
            <a:r>
              <a:rPr lang="en-US" altLang="zh-CN" dirty="0" smtClean="0"/>
              <a:t> </a:t>
            </a:r>
            <a:r>
              <a:rPr lang="zh-CN" altLang="en-US" dirty="0" smtClean="0"/>
              <a:t>限额</a:t>
            </a:r>
            <a:r>
              <a:rPr lang="zh-CN" altLang="en-US" dirty="0"/>
              <a:t>价格的</a:t>
            </a:r>
            <a:r>
              <a:rPr lang="zh-CN" altLang="en-US" dirty="0" smtClean="0"/>
              <a:t>组成   </a:t>
            </a:r>
            <a:endParaRPr lang="en-US" altLang="zh-CN" dirty="0"/>
          </a:p>
          <a:p>
            <a:r>
              <a:rPr lang="zh-CN" altLang="en-US" dirty="0" smtClean="0"/>
              <a:t>设计费用：</a:t>
            </a:r>
            <a:r>
              <a:rPr lang="zh-CN" altLang="en-US" dirty="0"/>
              <a:t>包括方案设计、初步设计、施工图设计等全过程的成本。   </a:t>
            </a:r>
            <a:endParaRPr lang="en-US" altLang="zh-CN" dirty="0"/>
          </a:p>
          <a:p>
            <a:r>
              <a:rPr lang="zh-CN" altLang="en-US" dirty="0" smtClean="0"/>
              <a:t>采购费用：</a:t>
            </a:r>
            <a:r>
              <a:rPr lang="zh-CN" altLang="en-US" dirty="0"/>
              <a:t>设备、材料、工程物资的采购成本。   </a:t>
            </a:r>
            <a:r>
              <a:rPr lang="zh-CN" altLang="en-US" dirty="0" smtClean="0"/>
              <a:t>施工费用：</a:t>
            </a:r>
            <a:r>
              <a:rPr lang="zh-CN" altLang="en-US" dirty="0"/>
              <a:t>土建、安装、调试等施工活动的直接和间接成本。   </a:t>
            </a:r>
            <a:endParaRPr lang="en-US" altLang="zh-CN" dirty="0"/>
          </a:p>
          <a:p>
            <a:r>
              <a:rPr lang="zh-CN" altLang="en-US" dirty="0" smtClean="0"/>
              <a:t>预备费：</a:t>
            </a:r>
            <a:r>
              <a:rPr lang="zh-CN" altLang="en-US" dirty="0"/>
              <a:t>用于应对不可预见风险（如设计变更、市场价格波动等）的预留资金。   </a:t>
            </a:r>
            <a:endParaRPr lang="en-US" altLang="zh-CN" dirty="0"/>
          </a:p>
          <a:p>
            <a:r>
              <a:rPr lang="zh-CN" altLang="en-US" dirty="0" smtClean="0"/>
              <a:t>利润</a:t>
            </a:r>
            <a:r>
              <a:rPr lang="zh-CN" altLang="en-US" dirty="0"/>
              <a:t>与风险</a:t>
            </a:r>
            <a:r>
              <a:rPr lang="zh-CN" altLang="en-US" dirty="0" smtClean="0"/>
              <a:t>费：</a:t>
            </a:r>
            <a:r>
              <a:rPr lang="zh-CN" altLang="en-US" dirty="0"/>
              <a:t>承包商的合理利润及承担风险的补偿。</a:t>
            </a:r>
            <a:endParaRPr lang="zh-CN" altLang="en-US" dirty="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85000" lnSpcReduction="20000"/>
          </a:bodyPr>
          <a:lstStyle/>
          <a:p>
            <a:r>
              <a:rPr lang="en-US" altLang="zh-CN" dirty="0"/>
              <a:t>2. </a:t>
            </a:r>
            <a:r>
              <a:rPr lang="zh-CN" altLang="en-US" dirty="0" smtClean="0"/>
              <a:t>核心目标  </a:t>
            </a:r>
            <a:endParaRPr lang="en-US" altLang="zh-CN" dirty="0"/>
          </a:p>
          <a:p>
            <a:r>
              <a:rPr lang="zh-CN" altLang="en-US" dirty="0" smtClean="0"/>
              <a:t>控制投资：</a:t>
            </a:r>
            <a:r>
              <a:rPr lang="zh-CN" altLang="en-US" dirty="0"/>
              <a:t>通过设定上限，避免项目超支，确保业主的预算约束。   </a:t>
            </a:r>
            <a:endParaRPr lang="en-US" altLang="zh-CN" dirty="0"/>
          </a:p>
          <a:p>
            <a:r>
              <a:rPr lang="zh-CN" altLang="en-US" dirty="0" smtClean="0"/>
              <a:t>优化</a:t>
            </a:r>
            <a:r>
              <a:rPr lang="zh-CN" altLang="en-US" dirty="0"/>
              <a:t>资源</a:t>
            </a:r>
            <a:r>
              <a:rPr lang="zh-CN" altLang="en-US" dirty="0" smtClean="0"/>
              <a:t>配置：</a:t>
            </a:r>
            <a:r>
              <a:rPr lang="zh-CN" altLang="en-US" dirty="0"/>
              <a:t>激励总承包商通过技术创新、管理优化等手段降低成本。   </a:t>
            </a:r>
            <a:endParaRPr lang="en-US" altLang="zh-CN" dirty="0"/>
          </a:p>
          <a:p>
            <a:r>
              <a:rPr lang="zh-CN" altLang="en-US" dirty="0" smtClean="0"/>
              <a:t>风险分担：</a:t>
            </a:r>
            <a:r>
              <a:rPr lang="zh-CN" altLang="en-US" dirty="0"/>
              <a:t>明确业主与承包商的风险边界（如业主承担政策变动风险，承包商承担技术风险）</a:t>
            </a:r>
            <a:r>
              <a:rPr lang="zh-CN" altLang="en-US" dirty="0" smtClean="0"/>
              <a:t>。</a:t>
            </a:r>
            <a:endParaRPr lang="en-US" altLang="zh-CN" dirty="0"/>
          </a:p>
          <a:p>
            <a:r>
              <a:rPr lang="en-US" altLang="zh-CN" dirty="0" smtClean="0"/>
              <a:t>3</a:t>
            </a:r>
            <a:r>
              <a:rPr lang="en-US" altLang="zh-CN" dirty="0"/>
              <a:t>. </a:t>
            </a:r>
            <a:r>
              <a:rPr lang="zh-CN" altLang="en-US" dirty="0" smtClean="0"/>
              <a:t>限额</a:t>
            </a:r>
            <a:r>
              <a:rPr lang="zh-CN" altLang="en-US" dirty="0"/>
              <a:t>价格的确定</a:t>
            </a:r>
            <a:r>
              <a:rPr lang="zh-CN" altLang="en-US" dirty="0" smtClean="0"/>
              <a:t>依据  </a:t>
            </a:r>
            <a:endParaRPr lang="en-US" altLang="zh-CN" dirty="0"/>
          </a:p>
          <a:p>
            <a:r>
              <a:rPr lang="zh-CN" altLang="en-US" dirty="0" smtClean="0"/>
              <a:t>业主需求：</a:t>
            </a:r>
            <a:r>
              <a:rPr lang="zh-CN" altLang="en-US" dirty="0"/>
              <a:t>项目的功能定位、技术标准、质量要求等。   </a:t>
            </a:r>
            <a:endParaRPr lang="en-US" altLang="zh-CN" dirty="0"/>
          </a:p>
          <a:p>
            <a:r>
              <a:rPr lang="zh-CN" altLang="en-US" dirty="0" smtClean="0"/>
              <a:t>市场行情：</a:t>
            </a:r>
            <a:r>
              <a:rPr lang="zh-CN" altLang="en-US" dirty="0"/>
              <a:t>设备材料价格、人工成本、行业平均利润率等。   </a:t>
            </a:r>
            <a:endParaRPr lang="en-US" altLang="zh-CN" dirty="0"/>
          </a:p>
          <a:p>
            <a:r>
              <a:rPr lang="zh-CN" altLang="en-US" dirty="0" smtClean="0"/>
              <a:t>类似</a:t>
            </a:r>
            <a:r>
              <a:rPr lang="zh-CN" altLang="en-US" dirty="0"/>
              <a:t>项目</a:t>
            </a:r>
            <a:r>
              <a:rPr lang="zh-CN" altLang="en-US" dirty="0" smtClean="0"/>
              <a:t>经验：</a:t>
            </a:r>
            <a:r>
              <a:rPr lang="zh-CN" altLang="en-US" dirty="0"/>
              <a:t>历史工程数据、同类项目的造价指标。   </a:t>
            </a:r>
            <a:r>
              <a:rPr lang="zh-CN" altLang="en-US" dirty="0" smtClean="0"/>
              <a:t>风险</a:t>
            </a:r>
            <a:r>
              <a:rPr lang="zh-CN" altLang="en-US" dirty="0"/>
              <a:t>预</a:t>
            </a:r>
            <a:r>
              <a:rPr lang="zh-CN" altLang="en-US" dirty="0" smtClean="0"/>
              <a:t>判：</a:t>
            </a:r>
            <a:r>
              <a:rPr lang="zh-CN" altLang="en-US" dirty="0"/>
              <a:t>根据项目复杂程度、地质条件、工期要求等预留风险费用。</a:t>
            </a:r>
            <a:endParaRPr lang="zh-CN" altLang="en-US"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85000" lnSpcReduction="10000"/>
          </a:bodyPr>
          <a:lstStyle/>
          <a:p>
            <a:r>
              <a:rPr lang="en-US" altLang="zh-CN" dirty="0"/>
              <a:t>4</a:t>
            </a:r>
            <a:r>
              <a:rPr lang="en-US" altLang="zh-CN" dirty="0" smtClean="0"/>
              <a:t>.</a:t>
            </a:r>
            <a:r>
              <a:rPr lang="zh-CN" altLang="en-US" dirty="0" smtClean="0"/>
              <a:t>限额</a:t>
            </a:r>
            <a:r>
              <a:rPr lang="zh-CN" altLang="en-US" dirty="0"/>
              <a:t>价格的管理</a:t>
            </a:r>
            <a:r>
              <a:rPr lang="zh-CN" altLang="en-US" dirty="0" smtClean="0"/>
              <a:t>要点</a:t>
            </a:r>
            <a:endParaRPr lang="en-US" altLang="zh-CN" dirty="0"/>
          </a:p>
          <a:p>
            <a:r>
              <a:rPr lang="zh-CN" altLang="en-US" dirty="0" smtClean="0"/>
              <a:t>全过程控制：</a:t>
            </a:r>
            <a:r>
              <a:rPr lang="zh-CN" altLang="en-US" dirty="0"/>
              <a:t>从设计阶段开始优化方案，避免因设计缺陷导致后期成本增加。   </a:t>
            </a:r>
            <a:endParaRPr lang="en-US" altLang="zh-CN" dirty="0"/>
          </a:p>
          <a:p>
            <a:r>
              <a:rPr lang="zh-CN" altLang="en-US" dirty="0" smtClean="0"/>
              <a:t>动态</a:t>
            </a:r>
            <a:r>
              <a:rPr lang="zh-CN" altLang="en-US" dirty="0"/>
              <a:t>调整</a:t>
            </a:r>
            <a:r>
              <a:rPr lang="zh-CN" altLang="en-US" dirty="0" smtClean="0"/>
              <a:t>机制：</a:t>
            </a:r>
            <a:r>
              <a:rPr lang="zh-CN" altLang="en-US" dirty="0"/>
              <a:t>若因业主需求变更、不可抗力等因素需突破限额，需通过合同条款明确调整程序。   </a:t>
            </a:r>
            <a:r>
              <a:rPr lang="zh-CN" altLang="en-US" dirty="0" smtClean="0"/>
              <a:t>奖惩机制：</a:t>
            </a:r>
            <a:r>
              <a:rPr lang="zh-CN" altLang="en-US" dirty="0"/>
              <a:t>若承包商通过管理优化节约成本，可约定利润分成；若超支则由承包商承担部分或全部责任</a:t>
            </a:r>
            <a:r>
              <a:rPr lang="zh-CN" altLang="en-US" dirty="0" smtClean="0"/>
              <a:t>。</a:t>
            </a:r>
            <a:endParaRPr lang="en-US" altLang="zh-CN" dirty="0"/>
          </a:p>
          <a:p>
            <a:r>
              <a:rPr lang="en-US" altLang="zh-CN" dirty="0" smtClean="0"/>
              <a:t>5</a:t>
            </a:r>
            <a:r>
              <a:rPr lang="en-US" altLang="zh-CN" dirty="0"/>
              <a:t>. </a:t>
            </a:r>
            <a:r>
              <a:rPr lang="zh-CN" altLang="en-US" dirty="0" smtClean="0"/>
              <a:t>与</a:t>
            </a:r>
            <a:r>
              <a:rPr lang="zh-CN" altLang="en-US" dirty="0"/>
              <a:t>合同价格的</a:t>
            </a:r>
            <a:r>
              <a:rPr lang="zh-CN" altLang="en-US" dirty="0" smtClean="0"/>
              <a:t>关系</a:t>
            </a:r>
            <a:endParaRPr lang="en-US" altLang="zh-CN" dirty="0"/>
          </a:p>
          <a:p>
            <a:r>
              <a:rPr lang="zh-CN" altLang="en-US" dirty="0" smtClean="0"/>
              <a:t>限额</a:t>
            </a:r>
            <a:r>
              <a:rPr lang="zh-CN" altLang="en-US" dirty="0"/>
              <a:t>价格通常作为招标控制价或合同总价</a:t>
            </a:r>
            <a:r>
              <a:rPr lang="zh-CN" altLang="en-US" dirty="0" smtClean="0"/>
              <a:t>的上限，</a:t>
            </a:r>
            <a:r>
              <a:rPr lang="zh-CN" altLang="en-US" dirty="0"/>
              <a:t>实际签约价可能低于限额。   </a:t>
            </a:r>
            <a:endParaRPr lang="en-US" altLang="zh-CN" dirty="0"/>
          </a:p>
          <a:p>
            <a:r>
              <a:rPr lang="zh-CN" altLang="en-US" dirty="0" smtClean="0"/>
              <a:t>若采用固定</a:t>
            </a:r>
            <a:r>
              <a:rPr lang="zh-CN" altLang="en-US" dirty="0"/>
              <a:t>总价</a:t>
            </a:r>
            <a:r>
              <a:rPr lang="zh-CN" altLang="en-US" dirty="0" smtClean="0"/>
              <a:t>合同，</a:t>
            </a:r>
            <a:r>
              <a:rPr lang="zh-CN" altLang="en-US" dirty="0"/>
              <a:t>限额价格即为合同总价，超支风险由承包商承担。   </a:t>
            </a:r>
            <a:endParaRPr lang="en-US" altLang="zh-CN" dirty="0" smtClean="0"/>
          </a:p>
          <a:p>
            <a:r>
              <a:rPr lang="zh-CN" altLang="en-US" dirty="0" smtClean="0"/>
              <a:t>若采用成本</a:t>
            </a:r>
            <a:r>
              <a:rPr lang="zh-CN" altLang="en-US" dirty="0"/>
              <a:t>加酬金</a:t>
            </a:r>
            <a:r>
              <a:rPr lang="zh-CN" altLang="en-US" dirty="0" smtClean="0"/>
              <a:t>合同，</a:t>
            </a:r>
            <a:r>
              <a:rPr lang="zh-CN" altLang="en-US" dirty="0"/>
              <a:t>限额价格可能作为业主支付的上限，超支部分需双方协商解决。</a:t>
            </a:r>
            <a:endParaRPr lang="zh-CN" altLang="en-US" dirty="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6. </a:t>
            </a:r>
            <a:r>
              <a:rPr lang="zh-CN" altLang="en-US" dirty="0" smtClean="0"/>
              <a:t>常见误区</a:t>
            </a:r>
            <a:endParaRPr lang="en-US" altLang="zh-CN" dirty="0" smtClean="0"/>
          </a:p>
          <a:p>
            <a:r>
              <a:rPr lang="zh-CN" altLang="en-US" dirty="0" smtClean="0"/>
              <a:t>仅</a:t>
            </a:r>
            <a:r>
              <a:rPr lang="zh-CN" altLang="en-US" dirty="0"/>
              <a:t>关注初始</a:t>
            </a:r>
            <a:r>
              <a:rPr lang="zh-CN" altLang="en-US" dirty="0" smtClean="0"/>
              <a:t>报价：</a:t>
            </a:r>
            <a:r>
              <a:rPr lang="zh-CN" altLang="en-US" dirty="0"/>
              <a:t>忽视设计优化和施工过程的成本控制，可能导致实际成本超限。   </a:t>
            </a:r>
            <a:endParaRPr lang="en-US" altLang="zh-CN" dirty="0" smtClean="0"/>
          </a:p>
          <a:p>
            <a:r>
              <a:rPr lang="zh-CN" altLang="en-US" dirty="0" smtClean="0"/>
              <a:t>忽略</a:t>
            </a:r>
            <a:r>
              <a:rPr lang="zh-CN" altLang="en-US" dirty="0"/>
              <a:t>风险</a:t>
            </a:r>
            <a:r>
              <a:rPr lang="zh-CN" altLang="en-US" dirty="0" smtClean="0"/>
              <a:t>预留：</a:t>
            </a:r>
            <a:r>
              <a:rPr lang="zh-CN" altLang="en-US" dirty="0"/>
              <a:t>未合理评估风险可能导致预备费不足，影响项目顺利实施。   </a:t>
            </a:r>
            <a:endParaRPr lang="en-US" altLang="zh-CN" dirty="0"/>
          </a:p>
          <a:p>
            <a:r>
              <a:rPr lang="zh-CN" altLang="en-US" dirty="0" smtClean="0"/>
              <a:t>静态管理：</a:t>
            </a:r>
            <a:r>
              <a:rPr lang="zh-CN" altLang="en-US" dirty="0"/>
              <a:t>未考虑市场价格波动、政策变化等动态因素，导致限额失效</a:t>
            </a:r>
            <a:r>
              <a:rPr lang="zh-CN" altLang="en-US" dirty="0" smtClean="0"/>
              <a:t>。</a:t>
            </a:r>
            <a:endParaRPr lang="en-US" altLang="zh-CN" dirty="0" smtClean="0"/>
          </a:p>
          <a:p>
            <a:r>
              <a:rPr lang="en-US" altLang="zh-CN" dirty="0" smtClean="0"/>
              <a:t>7</a:t>
            </a:r>
            <a:r>
              <a:rPr lang="zh-CN" altLang="en-US" dirty="0" smtClean="0"/>
              <a:t>适用范围适用于</a:t>
            </a:r>
            <a:r>
              <a:rPr lang="zh-CN" altLang="en-US" dirty="0"/>
              <a:t>业主对投资控制要求严格、技术方案相对成熟的项目。   </a:t>
            </a:r>
            <a:endParaRPr lang="en-US" altLang="zh-CN" dirty="0"/>
          </a:p>
          <a:p>
            <a:r>
              <a:rPr lang="zh-CN" altLang="en-US" dirty="0" smtClean="0"/>
              <a:t>不适用</a:t>
            </a:r>
            <a:r>
              <a:rPr lang="zh-CN" altLang="en-US" dirty="0"/>
              <a:t>于技术复杂、不确定性高的创新型项目（需预留更大灵活性）。</a:t>
            </a:r>
            <a:endParaRPr lang="zh-CN" altLang="en-US"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solidFill>
                  <a:srgbClr val="FF0000"/>
                </a:solidFill>
              </a:rPr>
              <a:t>3.</a:t>
            </a:r>
            <a:r>
              <a:rPr lang="zh-CN" altLang="zh-CN" dirty="0">
                <a:solidFill>
                  <a:srgbClr val="FF0000"/>
                </a:solidFill>
              </a:rPr>
              <a:t>EPC变更计价：厘清EPC变更计价责任，分析变更对EPC限额与施工图预算的影响，通过案例给出EPC变更计价的操作方法</a:t>
            </a:r>
            <a:r>
              <a:rPr lang="zh-CN" altLang="zh-CN" dirty="0" smtClean="0">
                <a:solidFill>
                  <a:srgbClr val="FF0000"/>
                </a:solidFill>
              </a:rPr>
              <a:t>；</a:t>
            </a:r>
            <a:endParaRPr lang="en-US" altLang="zh-CN" dirty="0" smtClean="0">
              <a:solidFill>
                <a:srgbClr val="FF0000"/>
              </a:solidFill>
            </a:endParaRPr>
          </a:p>
          <a:p>
            <a:r>
              <a:rPr lang="zh-CN" altLang="en-US" dirty="0">
                <a:solidFill>
                  <a:srgbClr val="FF0000"/>
                </a:solidFill>
              </a:rPr>
              <a:t>变更对工程总承包限额和施工图预算的影响本质上</a:t>
            </a:r>
            <a:r>
              <a:rPr lang="zh-CN" altLang="en-US" dirty="0" smtClean="0">
                <a:solidFill>
                  <a:srgbClr val="FF0000"/>
                </a:solidFill>
              </a:rPr>
              <a:t>是成本</a:t>
            </a:r>
            <a:r>
              <a:rPr lang="zh-CN" altLang="en-US" dirty="0">
                <a:solidFill>
                  <a:srgbClr val="FF0000"/>
                </a:solidFill>
              </a:rPr>
              <a:t>与风险</a:t>
            </a:r>
            <a:r>
              <a:rPr lang="zh-CN" altLang="en-US" dirty="0" smtClean="0">
                <a:solidFill>
                  <a:srgbClr val="FF0000"/>
                </a:solidFill>
              </a:rPr>
              <a:t>再分配的</a:t>
            </a:r>
            <a:r>
              <a:rPr lang="zh-CN" altLang="en-US" dirty="0">
                <a:solidFill>
                  <a:srgbClr val="FF0000"/>
                </a:solidFill>
              </a:rPr>
              <a:t>过程。其核心在于</a:t>
            </a:r>
            <a:r>
              <a:rPr lang="zh-CN" altLang="en-US" dirty="0" smtClean="0">
                <a:solidFill>
                  <a:srgbClr val="FF0000"/>
                </a:solidFill>
              </a:rPr>
              <a:t>：</a:t>
            </a:r>
            <a:endParaRPr lang="en-US" altLang="zh-CN" dirty="0" smtClean="0">
              <a:solidFill>
                <a:srgbClr val="FF0000"/>
              </a:solidFill>
            </a:endParaRPr>
          </a:p>
          <a:p>
            <a:r>
              <a:rPr lang="en-US" altLang="zh-CN" dirty="0" smtClean="0"/>
              <a:t>1</a:t>
            </a:r>
            <a:r>
              <a:rPr lang="en-US" altLang="zh-CN" dirty="0"/>
              <a:t>. </a:t>
            </a:r>
            <a:r>
              <a:rPr lang="zh-CN" altLang="en-US" dirty="0"/>
              <a:t>通过合同明确变更责任边界</a:t>
            </a:r>
            <a:r>
              <a:rPr lang="zh-CN" altLang="en-US" dirty="0" smtClean="0"/>
              <a:t>；</a:t>
            </a:r>
            <a:endParaRPr lang="en-US" altLang="zh-CN" dirty="0" smtClean="0"/>
          </a:p>
          <a:p>
            <a:r>
              <a:rPr lang="en-US" altLang="zh-CN" dirty="0" smtClean="0"/>
              <a:t>2</a:t>
            </a:r>
            <a:r>
              <a:rPr lang="en-US" altLang="zh-CN" dirty="0"/>
              <a:t>. </a:t>
            </a:r>
            <a:r>
              <a:rPr lang="zh-CN" altLang="en-US" dirty="0"/>
              <a:t>建立高效的变更管理流程</a:t>
            </a:r>
            <a:r>
              <a:rPr lang="zh-CN" altLang="en-US" dirty="0" smtClean="0"/>
              <a:t>；</a:t>
            </a:r>
            <a:endParaRPr lang="en-US" altLang="zh-CN" dirty="0" smtClean="0"/>
          </a:p>
          <a:p>
            <a:r>
              <a:rPr lang="en-US" altLang="zh-CN" dirty="0" smtClean="0"/>
              <a:t>3</a:t>
            </a:r>
            <a:r>
              <a:rPr lang="en-US" altLang="zh-CN" dirty="0"/>
              <a:t>. </a:t>
            </a:r>
            <a:r>
              <a:rPr lang="zh-CN" altLang="en-US" dirty="0"/>
              <a:t>利用技术手段（如</a:t>
            </a:r>
            <a:r>
              <a:rPr lang="en-US" altLang="zh-CN" dirty="0"/>
              <a:t>BIM</a:t>
            </a:r>
            <a:r>
              <a:rPr lang="zh-CN" altLang="en-US" dirty="0"/>
              <a:t>、成本管理软件）实现动态控制。</a:t>
            </a:r>
            <a:r>
              <a:rPr lang="zh-CN" altLang="en-US" dirty="0">
                <a:solidFill>
                  <a:srgbClr val="FF0000"/>
                </a:solidFill>
              </a:rPr>
              <a:t>最终目标是平衡各方利益，在可控范围内实现工程目标。</a:t>
            </a:r>
            <a:endParaRPr lang="zh-CN" altLang="zh-CN" dirty="0">
              <a:solidFill>
                <a:srgbClr val="FF0000"/>
              </a:solidFill>
            </a:endParaRPr>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一、对工程总承包限额的影响**工程总承包（</a:t>
            </a:r>
            <a:r>
              <a:rPr lang="en-US" altLang="zh-CN" dirty="0"/>
              <a:t>EPC</a:t>
            </a:r>
            <a:r>
              <a:rPr lang="zh-CN" altLang="en-US" dirty="0"/>
              <a:t>）通常采用固定总价或限额设计模式，变更可能通过以下方式影响总承包限额</a:t>
            </a:r>
            <a:r>
              <a:rPr lang="zh-CN" altLang="en-US" dirty="0" smtClean="0"/>
              <a:t>：</a:t>
            </a:r>
            <a:endParaRPr lang="en-US" altLang="zh-CN" dirty="0" smtClean="0"/>
          </a:p>
          <a:p>
            <a:r>
              <a:rPr lang="en-US" altLang="zh-CN" dirty="0" smtClean="0"/>
              <a:t>1</a:t>
            </a:r>
            <a:r>
              <a:rPr lang="en-US" altLang="zh-CN" dirty="0"/>
              <a:t>. </a:t>
            </a:r>
            <a:r>
              <a:rPr lang="zh-CN" altLang="en-US" dirty="0" smtClean="0"/>
              <a:t>突破</a:t>
            </a:r>
            <a:r>
              <a:rPr lang="zh-CN" altLang="en-US" dirty="0"/>
              <a:t>合同</a:t>
            </a:r>
            <a:r>
              <a:rPr lang="zh-CN" altLang="en-US" dirty="0" smtClean="0"/>
              <a:t>总价</a:t>
            </a:r>
            <a:endParaRPr lang="en-US" altLang="zh-CN" dirty="0"/>
          </a:p>
          <a:p>
            <a:r>
              <a:rPr lang="zh-CN" altLang="en-US" dirty="0" smtClean="0"/>
              <a:t>总价合同：</a:t>
            </a:r>
            <a:r>
              <a:rPr lang="zh-CN" altLang="en-US" dirty="0"/>
              <a:t>若变更超出合同约定的风险范围（如业主需求调整或不可抗力），可能导致总承包限额被突破，需通过补充协议调整合同价。   </a:t>
            </a:r>
            <a:r>
              <a:rPr lang="zh-CN" altLang="en-US" dirty="0" smtClean="0"/>
              <a:t>限额设计：</a:t>
            </a:r>
            <a:r>
              <a:rPr lang="zh-CN" altLang="en-US" dirty="0"/>
              <a:t>若变更导致某部分成本增加，需通过优化其他部分设计来平衡，否则可能触发限额调整条款。</a:t>
            </a:r>
            <a:endParaRPr lang="zh-CN" altLang="en-US" dirty="0"/>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2. </a:t>
            </a:r>
            <a:r>
              <a:rPr lang="zh-CN" altLang="en-US" dirty="0" smtClean="0"/>
              <a:t>责任划分</a:t>
            </a:r>
            <a:endParaRPr lang="en-US" altLang="zh-CN" dirty="0"/>
          </a:p>
          <a:p>
            <a:r>
              <a:rPr lang="zh-CN" altLang="en-US" dirty="0" smtClean="0"/>
              <a:t>业主</a:t>
            </a:r>
            <a:r>
              <a:rPr lang="zh-CN" altLang="en-US" dirty="0"/>
              <a:t>原因</a:t>
            </a:r>
            <a:r>
              <a:rPr lang="zh-CN" altLang="en-US" dirty="0" smtClean="0"/>
              <a:t>变更（</a:t>
            </a:r>
            <a:r>
              <a:rPr lang="zh-CN" altLang="en-US" dirty="0"/>
              <a:t>如功能调整）：通常由业主承担费用，需追加投资或调整限额。   </a:t>
            </a:r>
            <a:endParaRPr lang="en-US" altLang="zh-CN" dirty="0"/>
          </a:p>
          <a:p>
            <a:r>
              <a:rPr lang="zh-CN" altLang="en-US" dirty="0" smtClean="0"/>
              <a:t>承包商</a:t>
            </a:r>
            <a:r>
              <a:rPr lang="zh-CN" altLang="en-US" dirty="0"/>
              <a:t>原因</a:t>
            </a:r>
            <a:r>
              <a:rPr lang="zh-CN" altLang="en-US" dirty="0" smtClean="0"/>
              <a:t>变更（</a:t>
            </a:r>
            <a:r>
              <a:rPr lang="zh-CN" altLang="en-US" dirty="0"/>
              <a:t>如设计错误）：费用由承包商承担，可能压缩利润空间。   </a:t>
            </a:r>
            <a:endParaRPr lang="en-US" altLang="zh-CN" dirty="0"/>
          </a:p>
          <a:p>
            <a:r>
              <a:rPr lang="zh-CN" altLang="en-US" dirty="0" smtClean="0"/>
              <a:t>不可</a:t>
            </a:r>
            <a:r>
              <a:rPr lang="zh-CN" altLang="en-US" dirty="0"/>
              <a:t>预见</a:t>
            </a:r>
            <a:r>
              <a:rPr lang="zh-CN" altLang="en-US" dirty="0" smtClean="0"/>
              <a:t>因素（</a:t>
            </a:r>
            <a:r>
              <a:rPr lang="zh-CN" altLang="en-US" dirty="0"/>
              <a:t>如地质条件变化）：需根据合同风险分担条款协商处理</a:t>
            </a:r>
            <a:r>
              <a:rPr lang="zh-CN" altLang="en-US" dirty="0" smtClean="0"/>
              <a:t>。</a:t>
            </a:r>
            <a:endParaRPr lang="en-US" altLang="zh-CN" dirty="0" smtClean="0"/>
          </a:p>
          <a:p>
            <a:r>
              <a:rPr lang="en-US" altLang="zh-CN" dirty="0" smtClean="0"/>
              <a:t>3</a:t>
            </a:r>
            <a:r>
              <a:rPr lang="en-US" altLang="zh-CN" dirty="0"/>
              <a:t>. </a:t>
            </a:r>
            <a:r>
              <a:rPr lang="zh-CN" altLang="en-US" dirty="0" smtClean="0"/>
              <a:t>动态控制</a:t>
            </a:r>
            <a:endParaRPr lang="en-US" altLang="zh-CN" dirty="0" smtClean="0"/>
          </a:p>
          <a:p>
            <a:r>
              <a:rPr lang="en-US" altLang="zh-CN" dirty="0" smtClean="0"/>
              <a:t> </a:t>
            </a:r>
            <a:r>
              <a:rPr lang="zh-CN" altLang="en-US" dirty="0"/>
              <a:t>频繁变更可能导致限额失控，需通过变更管理流程（如签证、审批）严格控制。</a:t>
            </a:r>
            <a:endParaRPr lang="zh-CN" altLang="en-US" dirty="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二、对施工图预算的</a:t>
            </a:r>
            <a:r>
              <a:rPr lang="zh-CN" altLang="en-US" dirty="0" smtClean="0"/>
              <a:t>影响施工图</a:t>
            </a:r>
            <a:r>
              <a:rPr lang="zh-CN" altLang="en-US" dirty="0"/>
              <a:t>预算是基于设计图纸编制的详细成本计划，变更会直接或间接影响其准确性</a:t>
            </a:r>
            <a:r>
              <a:rPr lang="zh-CN" altLang="en-US" dirty="0" smtClean="0"/>
              <a:t>：</a:t>
            </a:r>
            <a:endParaRPr lang="en-US" altLang="zh-CN" dirty="0" smtClean="0"/>
          </a:p>
          <a:p>
            <a:r>
              <a:rPr lang="en-US" altLang="zh-CN" dirty="0" smtClean="0"/>
              <a:t>1</a:t>
            </a:r>
            <a:r>
              <a:rPr lang="en-US" altLang="zh-CN" dirty="0"/>
              <a:t>. </a:t>
            </a:r>
            <a:r>
              <a:rPr lang="zh-CN" altLang="en-US" dirty="0" smtClean="0"/>
              <a:t>工程</a:t>
            </a:r>
            <a:r>
              <a:rPr lang="zh-CN" altLang="en-US" dirty="0"/>
              <a:t>量</a:t>
            </a:r>
            <a:r>
              <a:rPr lang="zh-CN" altLang="en-US" dirty="0" smtClean="0"/>
              <a:t>变化</a:t>
            </a:r>
            <a:endParaRPr lang="en-US" altLang="zh-CN" dirty="0"/>
          </a:p>
          <a:p>
            <a:r>
              <a:rPr lang="zh-CN" altLang="en-US" dirty="0" smtClean="0"/>
              <a:t>设计调整（</a:t>
            </a:r>
            <a:r>
              <a:rPr lang="zh-CN" altLang="en-US" dirty="0"/>
              <a:t>如结构形式、材料变更）：需重新计算工程量，调整人工、材料、机械费用。   </a:t>
            </a:r>
            <a:r>
              <a:rPr lang="en-US" altLang="zh-CN" dirty="0"/>
              <a:t>- </a:t>
            </a:r>
            <a:r>
              <a:rPr lang="zh-CN" altLang="en-US" dirty="0" smtClean="0"/>
              <a:t>新增</a:t>
            </a:r>
            <a:r>
              <a:rPr lang="zh-CN" altLang="en-US" dirty="0"/>
              <a:t>工程</a:t>
            </a:r>
            <a:r>
              <a:rPr lang="zh-CN" altLang="en-US" dirty="0" smtClean="0"/>
              <a:t>内容：</a:t>
            </a:r>
            <a:r>
              <a:rPr lang="zh-CN" altLang="en-US" dirty="0"/>
              <a:t>需补充预算子项，可能导致预算超支</a:t>
            </a:r>
            <a:r>
              <a:rPr lang="zh-CN" altLang="en-US" dirty="0" smtClean="0"/>
              <a:t>。</a:t>
            </a:r>
            <a:endParaRPr lang="en-US" altLang="zh-CN" dirty="0" smtClean="0"/>
          </a:p>
          <a:p>
            <a:r>
              <a:rPr lang="en-US" altLang="zh-CN" dirty="0" smtClean="0"/>
              <a:t>2</a:t>
            </a:r>
            <a:r>
              <a:rPr lang="en-US" altLang="zh-CN" dirty="0"/>
              <a:t>. </a:t>
            </a:r>
            <a:r>
              <a:rPr lang="zh-CN" altLang="en-US" dirty="0" smtClean="0"/>
              <a:t>单价波动</a:t>
            </a:r>
            <a:endParaRPr lang="en-US" altLang="zh-CN" dirty="0"/>
          </a:p>
          <a:p>
            <a:r>
              <a:rPr lang="zh-CN" altLang="en-US" dirty="0" smtClean="0"/>
              <a:t>变更</a:t>
            </a:r>
            <a:r>
              <a:rPr lang="zh-CN" altLang="en-US" dirty="0"/>
              <a:t>若涉及特殊工艺或紧缺材料，可能因市场价波动导致单价偏离原预算。</a:t>
            </a:r>
            <a:endParaRPr lang="zh-CN" altLang="en-US" dirty="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3. </a:t>
            </a:r>
            <a:r>
              <a:rPr lang="zh-CN" altLang="en-US" dirty="0" smtClean="0"/>
              <a:t>间接</a:t>
            </a:r>
            <a:r>
              <a:rPr lang="zh-CN" altLang="en-US" dirty="0"/>
              <a:t>费用</a:t>
            </a:r>
            <a:r>
              <a:rPr lang="zh-CN" altLang="en-US" dirty="0" smtClean="0"/>
              <a:t>增加</a:t>
            </a:r>
            <a:endParaRPr lang="en-US" altLang="zh-CN" dirty="0"/>
          </a:p>
          <a:p>
            <a:r>
              <a:rPr lang="zh-CN" altLang="en-US" dirty="0" smtClean="0"/>
              <a:t>工期延长：</a:t>
            </a:r>
            <a:r>
              <a:rPr lang="zh-CN" altLang="en-US" dirty="0"/>
              <a:t>变更可能引起工期延误，导致管理费、临时设施费等间接成本上升。   </a:t>
            </a:r>
            <a:endParaRPr lang="en-US" altLang="zh-CN" dirty="0"/>
          </a:p>
          <a:p>
            <a:r>
              <a:rPr lang="zh-CN" altLang="en-US" dirty="0" smtClean="0"/>
              <a:t>返工损失：</a:t>
            </a:r>
            <a:r>
              <a:rPr lang="zh-CN" altLang="en-US" dirty="0"/>
              <a:t>已施工部分的拆除或修改会造成资源浪费</a:t>
            </a:r>
            <a:r>
              <a:rPr lang="zh-CN" altLang="en-US" dirty="0" smtClean="0"/>
              <a:t>。</a:t>
            </a:r>
            <a:endParaRPr lang="en-US" altLang="zh-CN" dirty="0" smtClean="0"/>
          </a:p>
          <a:p>
            <a:r>
              <a:rPr lang="en-US" altLang="zh-CN" dirty="0" smtClean="0"/>
              <a:t>4</a:t>
            </a:r>
            <a:r>
              <a:rPr lang="en-US" altLang="zh-CN" dirty="0"/>
              <a:t>. </a:t>
            </a:r>
            <a:r>
              <a:rPr lang="zh-CN" altLang="en-US" dirty="0" smtClean="0"/>
              <a:t>预算</a:t>
            </a:r>
            <a:r>
              <a:rPr lang="zh-CN" altLang="en-US" dirty="0"/>
              <a:t>控制</a:t>
            </a:r>
            <a:r>
              <a:rPr lang="zh-CN" altLang="en-US" dirty="0" smtClean="0"/>
              <a:t>难度</a:t>
            </a:r>
            <a:endParaRPr lang="en-US" altLang="zh-CN" dirty="0"/>
          </a:p>
          <a:p>
            <a:r>
              <a:rPr lang="zh-CN" altLang="en-US" dirty="0" smtClean="0"/>
              <a:t>频繁</a:t>
            </a:r>
            <a:r>
              <a:rPr lang="zh-CN" altLang="en-US" dirty="0"/>
              <a:t>变更会削弱预算的约束力，需通过动态调整（如“两算对比”）实时跟踪成本。</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3. </a:t>
            </a:r>
            <a:r>
              <a:rPr lang="zh-CN" altLang="en-US" dirty="0" smtClean="0"/>
              <a:t>措施</a:t>
            </a:r>
            <a:r>
              <a:rPr lang="zh-CN" altLang="en-US" dirty="0"/>
              <a:t>项目计价方式</a:t>
            </a:r>
            <a:r>
              <a:rPr lang="zh-CN" altLang="en-US" dirty="0" smtClean="0"/>
              <a:t>改革</a:t>
            </a:r>
            <a:endParaRPr lang="en-US" altLang="zh-CN" dirty="0"/>
          </a:p>
          <a:p>
            <a:r>
              <a:rPr lang="zh-CN" altLang="en-US" dirty="0" smtClean="0"/>
              <a:t>（</a:t>
            </a:r>
            <a:r>
              <a:rPr lang="en-US" altLang="zh-CN" dirty="0" smtClean="0"/>
              <a:t>1</a:t>
            </a:r>
            <a:r>
              <a:rPr lang="zh-CN" altLang="en-US" dirty="0" smtClean="0"/>
              <a:t>）取消</a:t>
            </a:r>
            <a:r>
              <a:rPr lang="zh-CN" altLang="en-US" dirty="0"/>
              <a:t>单价措施</a:t>
            </a:r>
            <a:r>
              <a:rPr lang="zh-CN" altLang="en-US" dirty="0" smtClean="0"/>
              <a:t>项目（</a:t>
            </a:r>
            <a:r>
              <a:rPr lang="zh-CN" altLang="en-US" dirty="0"/>
              <a:t>如模板、脚手架），可计量的措施项目并入分部分项工程，其余措施项目按“总价计价”或“费率计价”，承包人需自行包干承担风险。     </a:t>
            </a:r>
            <a:endParaRPr lang="en-US" altLang="zh-CN" dirty="0"/>
          </a:p>
          <a:p>
            <a:r>
              <a:rPr lang="zh-CN" altLang="en-US" dirty="0" smtClean="0"/>
              <a:t>（</a:t>
            </a:r>
            <a:r>
              <a:rPr lang="en-US" altLang="zh-CN" dirty="0" smtClean="0"/>
              <a:t>2</a:t>
            </a:r>
            <a:r>
              <a:rPr lang="zh-CN" altLang="en-US" dirty="0" smtClean="0"/>
              <a:t>）新增</a:t>
            </a:r>
            <a:r>
              <a:rPr lang="zh-CN" altLang="en-US" dirty="0"/>
              <a:t>“措施项目费用分拆表”，用于工期延长或缩短时的费用调整，公式为：**调增（减）费用</a:t>
            </a:r>
            <a:r>
              <a:rPr lang="en-US" altLang="zh-CN" dirty="0"/>
              <a:t>=</a:t>
            </a:r>
            <a:r>
              <a:rPr lang="zh-CN" altLang="en-US" dirty="0"/>
              <a:t>工期变化天数</a:t>
            </a:r>
            <a:r>
              <a:rPr lang="en-US" altLang="zh-CN" dirty="0"/>
              <a:t>×</a:t>
            </a:r>
            <a:r>
              <a:rPr lang="zh-CN" altLang="en-US" dirty="0"/>
              <a:t>措施项目中期运行费用</a:t>
            </a:r>
            <a:r>
              <a:rPr lang="en-US" altLang="zh-CN" dirty="0"/>
              <a:t>/</a:t>
            </a:r>
            <a:r>
              <a:rPr lang="zh-CN" altLang="en-US" dirty="0"/>
              <a:t>原合同工期**。</a:t>
            </a:r>
            <a:endParaRPr lang="zh-CN" altLang="en-US" dirty="0"/>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85000" lnSpcReduction="10000"/>
          </a:bodyPr>
          <a:lstStyle/>
          <a:p>
            <a:r>
              <a:rPr lang="zh-CN" altLang="en-US" dirty="0"/>
              <a:t>三、关键应对</a:t>
            </a:r>
            <a:r>
              <a:rPr lang="zh-CN" altLang="en-US" dirty="0" smtClean="0"/>
              <a:t>措施</a:t>
            </a:r>
            <a:endParaRPr lang="en-US" altLang="zh-CN" dirty="0"/>
          </a:p>
          <a:p>
            <a:r>
              <a:rPr lang="en-US" altLang="zh-CN" dirty="0" smtClean="0"/>
              <a:t>1</a:t>
            </a:r>
            <a:r>
              <a:rPr lang="en-US" altLang="zh-CN" dirty="0"/>
              <a:t>. </a:t>
            </a:r>
            <a:r>
              <a:rPr lang="zh-CN" altLang="en-US" dirty="0" smtClean="0"/>
              <a:t>合同</a:t>
            </a:r>
            <a:r>
              <a:rPr lang="zh-CN" altLang="en-US" dirty="0"/>
              <a:t>条款</a:t>
            </a:r>
            <a:r>
              <a:rPr lang="zh-CN" altLang="en-US" dirty="0" smtClean="0"/>
              <a:t>约束</a:t>
            </a:r>
            <a:endParaRPr lang="en-US" altLang="zh-CN" dirty="0"/>
          </a:p>
          <a:p>
            <a:r>
              <a:rPr lang="zh-CN" altLang="en-US" dirty="0" smtClean="0"/>
              <a:t>明确</a:t>
            </a:r>
            <a:r>
              <a:rPr lang="zh-CN" altLang="en-US" dirty="0"/>
              <a:t>变更的审批程序、计价规则和风险分担（如采用</a:t>
            </a:r>
            <a:r>
              <a:rPr lang="en-US" altLang="zh-CN" dirty="0"/>
              <a:t>FIDIC</a:t>
            </a:r>
            <a:r>
              <a:rPr lang="zh-CN" altLang="en-US" dirty="0"/>
              <a:t>条款中的变更程序）。   </a:t>
            </a:r>
            <a:endParaRPr lang="en-US" altLang="zh-CN" dirty="0"/>
          </a:p>
          <a:p>
            <a:r>
              <a:rPr lang="zh-CN" altLang="en-US" dirty="0" smtClean="0"/>
              <a:t>设定</a:t>
            </a:r>
            <a:r>
              <a:rPr lang="zh-CN" altLang="en-US" dirty="0"/>
              <a:t>变更比例阈值，超过阈值时触发合同价调整机制</a:t>
            </a:r>
            <a:r>
              <a:rPr lang="zh-CN" altLang="en-US" dirty="0" smtClean="0"/>
              <a:t>。</a:t>
            </a:r>
            <a:endParaRPr lang="en-US" altLang="zh-CN" dirty="0" smtClean="0"/>
          </a:p>
          <a:p>
            <a:r>
              <a:rPr lang="en-US" altLang="zh-CN" dirty="0" smtClean="0"/>
              <a:t>2</a:t>
            </a:r>
            <a:r>
              <a:rPr lang="en-US" altLang="zh-CN" dirty="0"/>
              <a:t>. </a:t>
            </a:r>
            <a:r>
              <a:rPr lang="zh-CN" altLang="en-US" dirty="0" smtClean="0"/>
              <a:t>设计阶段控制</a:t>
            </a:r>
            <a:endParaRPr lang="en-US" altLang="zh-CN" dirty="0"/>
          </a:p>
          <a:p>
            <a:r>
              <a:rPr lang="zh-CN" altLang="en-US" dirty="0" smtClean="0"/>
              <a:t>加强</a:t>
            </a:r>
            <a:r>
              <a:rPr lang="zh-CN" altLang="en-US" dirty="0"/>
              <a:t>设计审查，减少因设计错误或不合理导致的变更。   </a:t>
            </a:r>
            <a:endParaRPr lang="en-US" altLang="zh-CN" dirty="0" smtClean="0"/>
          </a:p>
          <a:p>
            <a:r>
              <a:rPr lang="en-US" altLang="zh-CN" dirty="0" smtClean="0"/>
              <a:t> </a:t>
            </a:r>
            <a:r>
              <a:rPr lang="zh-CN" altLang="en-US" dirty="0"/>
              <a:t>采用</a:t>
            </a:r>
            <a:r>
              <a:rPr lang="en-US" altLang="zh-CN" dirty="0"/>
              <a:t>BIM</a:t>
            </a:r>
            <a:r>
              <a:rPr lang="zh-CN" altLang="en-US" dirty="0"/>
              <a:t>技术进行多专业协同，提前规避冲突</a:t>
            </a:r>
            <a:r>
              <a:rPr lang="zh-CN" altLang="en-US" dirty="0" smtClean="0"/>
              <a:t>。</a:t>
            </a:r>
            <a:endParaRPr lang="en-US" altLang="zh-CN" dirty="0" smtClean="0"/>
          </a:p>
          <a:p>
            <a:r>
              <a:rPr lang="en-US" altLang="zh-CN" dirty="0" smtClean="0"/>
              <a:t>3</a:t>
            </a:r>
            <a:r>
              <a:rPr lang="en-US" altLang="zh-CN" dirty="0"/>
              <a:t>. </a:t>
            </a:r>
            <a:r>
              <a:rPr lang="zh-CN" altLang="en-US" dirty="0" smtClean="0"/>
              <a:t>动态</a:t>
            </a:r>
            <a:r>
              <a:rPr lang="zh-CN" altLang="en-US" dirty="0"/>
              <a:t>成本管理</a:t>
            </a:r>
            <a:r>
              <a:rPr lang="zh-CN" altLang="en-US" dirty="0" smtClean="0"/>
              <a:t>*</a:t>
            </a:r>
            <a:endParaRPr lang="en-US" altLang="zh-CN" dirty="0" smtClean="0"/>
          </a:p>
          <a:p>
            <a:r>
              <a:rPr lang="zh-CN" altLang="en-US" dirty="0" smtClean="0"/>
              <a:t>建立</a:t>
            </a:r>
            <a:r>
              <a:rPr lang="zh-CN" altLang="en-US" dirty="0"/>
              <a:t>变更台账，实时更新预算，对比“合同价</a:t>
            </a:r>
            <a:r>
              <a:rPr lang="en-US" altLang="zh-CN" dirty="0"/>
              <a:t>-</a:t>
            </a:r>
            <a:r>
              <a:rPr lang="zh-CN" altLang="en-US" dirty="0"/>
              <a:t>变更价</a:t>
            </a:r>
            <a:r>
              <a:rPr lang="en-US" altLang="zh-CN" dirty="0"/>
              <a:t>-</a:t>
            </a:r>
            <a:r>
              <a:rPr lang="zh-CN" altLang="en-US" dirty="0"/>
              <a:t>结算价”。   </a:t>
            </a:r>
            <a:endParaRPr lang="en-US" altLang="zh-CN" dirty="0"/>
          </a:p>
          <a:p>
            <a:r>
              <a:rPr lang="zh-CN" altLang="en-US" dirty="0" smtClean="0"/>
              <a:t>对</a:t>
            </a:r>
            <a:r>
              <a:rPr lang="zh-CN" altLang="en-US" dirty="0"/>
              <a:t>重大变更进行成本</a:t>
            </a:r>
            <a:r>
              <a:rPr lang="en-US" altLang="zh-CN" dirty="0"/>
              <a:t>-</a:t>
            </a:r>
            <a:r>
              <a:rPr lang="zh-CN" altLang="en-US" dirty="0"/>
              <a:t>效益分析，避免盲目调整。</a:t>
            </a:r>
            <a:endParaRPr lang="zh-CN" altLang="en-US" dirty="0"/>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r>
              <a:rPr lang="en-US" altLang="zh-CN" dirty="0"/>
              <a:t>4. </a:t>
            </a:r>
            <a:r>
              <a:rPr lang="zh-CN" altLang="en-US" dirty="0" smtClean="0"/>
              <a:t>风险预案</a:t>
            </a:r>
            <a:endParaRPr lang="en-US" altLang="zh-CN" dirty="0"/>
          </a:p>
          <a:p>
            <a:r>
              <a:rPr lang="zh-CN" altLang="en-US" dirty="0" smtClean="0"/>
              <a:t>预留</a:t>
            </a:r>
            <a:r>
              <a:rPr lang="zh-CN" altLang="en-US" dirty="0"/>
              <a:t>不可预见费（通常为总价的</a:t>
            </a:r>
            <a:r>
              <a:rPr lang="en-US" altLang="zh-CN" dirty="0"/>
              <a:t>3%~5%</a:t>
            </a:r>
            <a:r>
              <a:rPr lang="zh-CN" altLang="en-US" dirty="0"/>
              <a:t>）应对突发变更。   </a:t>
            </a:r>
            <a:endParaRPr lang="en-US" altLang="zh-CN" dirty="0"/>
          </a:p>
          <a:p>
            <a:r>
              <a:rPr lang="zh-CN" altLang="en-US" dirty="0" smtClean="0"/>
              <a:t>对</a:t>
            </a:r>
            <a:r>
              <a:rPr lang="zh-CN" altLang="en-US" dirty="0"/>
              <a:t>地质勘探、政策调整等风险点提前制定应对方案</a:t>
            </a:r>
            <a:r>
              <a:rPr lang="zh-CN" altLang="en-US" dirty="0" smtClean="0"/>
              <a:t>。四</a:t>
            </a:r>
            <a:r>
              <a:rPr lang="zh-CN" altLang="en-US" dirty="0"/>
              <a:t>、案例</a:t>
            </a:r>
            <a:r>
              <a:rPr lang="zh-CN" altLang="en-US" dirty="0" smtClean="0"/>
              <a:t>分析</a:t>
            </a:r>
            <a:endParaRPr lang="en-US" altLang="zh-CN" dirty="0"/>
          </a:p>
          <a:p>
            <a:r>
              <a:rPr lang="zh-CN" altLang="en-US" dirty="0" smtClean="0"/>
              <a:t>情景</a:t>
            </a:r>
            <a:r>
              <a:rPr lang="en-US" altLang="zh-CN" dirty="0" smtClean="0"/>
              <a:t>1</a:t>
            </a:r>
            <a:r>
              <a:rPr lang="zh-CN" altLang="en-US" dirty="0" smtClean="0"/>
              <a:t>：</a:t>
            </a:r>
            <a:r>
              <a:rPr lang="zh-CN" altLang="en-US" dirty="0"/>
              <a:t>某</a:t>
            </a:r>
            <a:r>
              <a:rPr lang="en-US" altLang="zh-CN" dirty="0"/>
              <a:t>EPC</a:t>
            </a:r>
            <a:r>
              <a:rPr lang="zh-CN" altLang="en-US" dirty="0"/>
              <a:t>项目因业主增加楼层高度，导致结构荷载和材料用量大幅增加。  </a:t>
            </a:r>
            <a:r>
              <a:rPr lang="zh-CN" altLang="en-US" dirty="0" smtClean="0"/>
              <a:t>影响：</a:t>
            </a:r>
            <a:r>
              <a:rPr lang="zh-CN" altLang="en-US" dirty="0"/>
              <a:t>总承包限额需重新核定，施工图预算中钢筋、混凝土等主材费用上涨。  </a:t>
            </a:r>
            <a:r>
              <a:rPr lang="zh-CN" altLang="en-US" dirty="0" smtClean="0"/>
              <a:t>对策：</a:t>
            </a:r>
            <a:r>
              <a:rPr lang="zh-CN" altLang="en-US" dirty="0"/>
              <a:t>签订补充协议，业主追加投资，并优化其他部分设计以平衡成本</a:t>
            </a:r>
            <a:r>
              <a:rPr lang="zh-CN" altLang="en-US" dirty="0" smtClean="0"/>
              <a:t>。</a:t>
            </a:r>
            <a:endParaRPr lang="en-US" altLang="zh-CN" dirty="0"/>
          </a:p>
          <a:p>
            <a:r>
              <a:rPr lang="zh-CN" altLang="en-US" dirty="0" smtClean="0"/>
              <a:t>情景</a:t>
            </a:r>
            <a:r>
              <a:rPr lang="en-US" altLang="zh-CN" dirty="0" smtClean="0"/>
              <a:t>2</a:t>
            </a:r>
            <a:r>
              <a:rPr lang="zh-CN" altLang="en-US" dirty="0" smtClean="0"/>
              <a:t>：</a:t>
            </a:r>
            <a:r>
              <a:rPr lang="zh-CN" altLang="en-US" dirty="0"/>
              <a:t>施工中发现地下管线与图纸不符，需变更基础方案。  </a:t>
            </a:r>
            <a:r>
              <a:rPr lang="zh-CN" altLang="en-US" dirty="0" smtClean="0"/>
              <a:t>影响：</a:t>
            </a:r>
            <a:r>
              <a:rPr lang="zh-CN" altLang="en-US" dirty="0"/>
              <a:t>施工图预算中措施费和工期成本增加。  </a:t>
            </a:r>
            <a:r>
              <a:rPr lang="en-US" altLang="zh-CN" dirty="0"/>
              <a:t> </a:t>
            </a:r>
            <a:r>
              <a:rPr lang="en-US" altLang="zh-CN" dirty="0" smtClean="0"/>
              <a:t>  </a:t>
            </a:r>
            <a:r>
              <a:rPr lang="zh-CN" altLang="en-US" dirty="0" smtClean="0"/>
              <a:t>对策：</a:t>
            </a:r>
            <a:r>
              <a:rPr lang="zh-CN" altLang="en-US" dirty="0"/>
              <a:t>依据合同“不利物质条件”条款，由业主承担额外费用。</a:t>
            </a:r>
            <a:endParaRPr lang="zh-CN" altLang="en-US" dirty="0"/>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r>
              <a:rPr lang="en-US" altLang="zh-CN" dirty="0">
                <a:solidFill>
                  <a:srgbClr val="FF0000"/>
                </a:solidFill>
              </a:rPr>
              <a:t>4.</a:t>
            </a:r>
            <a:r>
              <a:rPr lang="zh-CN" altLang="zh-CN" dirty="0">
                <a:solidFill>
                  <a:srgbClr val="FF0000"/>
                </a:solidFill>
              </a:rPr>
              <a:t>EPC暂估价项目计价：暂估价计价方式的合规风险分析，暂估价材设的认价内涵与方法</a:t>
            </a:r>
            <a:r>
              <a:rPr lang="zh-CN" altLang="zh-CN" dirty="0" smtClean="0">
                <a:solidFill>
                  <a:srgbClr val="FF0000"/>
                </a:solidFill>
              </a:rPr>
              <a:t>；</a:t>
            </a:r>
            <a:endParaRPr lang="en-US" altLang="zh-CN" dirty="0" smtClean="0">
              <a:solidFill>
                <a:srgbClr val="FF0000"/>
              </a:solidFill>
            </a:endParaRPr>
          </a:p>
          <a:p>
            <a:r>
              <a:rPr lang="zh-CN" altLang="en-US" dirty="0" smtClean="0"/>
              <a:t>一，工程总承包暂估价特点</a:t>
            </a:r>
            <a:endParaRPr lang="en-US" altLang="zh-CN" dirty="0" smtClean="0"/>
          </a:p>
          <a:p>
            <a:r>
              <a:rPr lang="zh-CN" altLang="en-US" dirty="0" smtClean="0"/>
              <a:t>在</a:t>
            </a:r>
            <a:r>
              <a:rPr lang="zh-CN" altLang="en-US" dirty="0"/>
              <a:t>工程总承包（</a:t>
            </a:r>
            <a:r>
              <a:rPr lang="en-US" altLang="zh-CN" dirty="0"/>
              <a:t>EPC</a:t>
            </a:r>
            <a:r>
              <a:rPr lang="zh-CN" altLang="en-US" dirty="0"/>
              <a:t>）模式下，</a:t>
            </a:r>
            <a:r>
              <a:rPr lang="zh-CN" altLang="en-US" dirty="0">
                <a:solidFill>
                  <a:srgbClr val="FF0000"/>
                </a:solidFill>
              </a:rPr>
              <a:t>暂估价</a:t>
            </a:r>
            <a:r>
              <a:rPr lang="zh-CN" altLang="en-US" dirty="0"/>
              <a:t>是指招标阶段因设计深度不足、市场波动或专业分包需求等原因，暂时无法确定具体价格的部分工程内容或材料设备，需在合同中以暂估金额形式体现。暂估价计价方式在</a:t>
            </a:r>
            <a:r>
              <a:rPr lang="en-US" altLang="zh-CN" dirty="0"/>
              <a:t>EPC</a:t>
            </a:r>
            <a:r>
              <a:rPr lang="zh-CN" altLang="en-US" dirty="0"/>
              <a:t>项目中广泛应用，但其模糊性和动态性可能引发多方风险，需从合同、技术、市场和法律等维度综合管控。</a:t>
            </a:r>
            <a:endParaRPr lang="en-US" altLang="zh-CN" dirty="0"/>
          </a:p>
          <a:p>
            <a:r>
              <a:rPr lang="zh-CN" altLang="en-US" dirty="0"/>
              <a:t>工程总承包</a:t>
            </a:r>
            <a:r>
              <a:rPr lang="zh-CN" altLang="en-US" dirty="0">
                <a:solidFill>
                  <a:srgbClr val="FF0000"/>
                </a:solidFill>
              </a:rPr>
              <a:t>暂估价计价方式的风险本质是不确定性管理问题，</a:t>
            </a:r>
            <a:r>
              <a:rPr lang="zh-CN" altLang="en-US" dirty="0"/>
              <a:t>需通过以下核心手段控制：</a:t>
            </a:r>
            <a:endParaRPr lang="en-US" altLang="zh-CN" dirty="0"/>
          </a:p>
          <a:p>
            <a:r>
              <a:rPr lang="en-US" altLang="zh-CN" dirty="0"/>
              <a:t>1. </a:t>
            </a:r>
            <a:r>
              <a:rPr lang="zh-CN" altLang="en-US" dirty="0"/>
              <a:t>合同先行：细化暂估价调整、采购权责及结算规则；</a:t>
            </a:r>
            <a:endParaRPr lang="en-US" altLang="zh-CN" dirty="0"/>
          </a:p>
          <a:p>
            <a:endParaRPr lang="en-US" altLang="zh-CN" dirty="0" smtClean="0"/>
          </a:p>
          <a:p>
            <a:endParaRPr lang="zh-CN" altLang="en-US" dirty="0"/>
          </a:p>
          <a:p>
            <a:endParaRPr lang="zh-CN" altLang="en-US" dirty="0"/>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r>
              <a:rPr lang="en-US" altLang="zh-CN" dirty="0"/>
              <a:t>2. </a:t>
            </a:r>
            <a:r>
              <a:rPr lang="zh-CN" altLang="en-US" dirty="0"/>
              <a:t>动态监控：结合市场趋势与技术深化，实时修正暂估价；</a:t>
            </a:r>
            <a:endParaRPr lang="en-US" altLang="zh-CN" dirty="0"/>
          </a:p>
          <a:p>
            <a:r>
              <a:rPr lang="en-US" altLang="zh-CN" dirty="0"/>
              <a:t>3. </a:t>
            </a:r>
            <a:r>
              <a:rPr lang="zh-CN" altLang="en-US" dirty="0"/>
              <a:t>合规底线：严守招投标法规，避免法律风险；</a:t>
            </a:r>
            <a:endParaRPr lang="en-US" altLang="zh-CN" dirty="0"/>
          </a:p>
          <a:p>
            <a:r>
              <a:rPr lang="en-US" altLang="zh-CN" dirty="0"/>
              <a:t>4. </a:t>
            </a:r>
            <a:r>
              <a:rPr lang="zh-CN" altLang="en-US" dirty="0"/>
              <a:t>风险共担：通过价差分担、金融工具等平衡双方利益。</a:t>
            </a:r>
            <a:endParaRPr lang="en-US" altLang="zh-CN" dirty="0"/>
          </a:p>
          <a:p>
            <a:r>
              <a:rPr lang="zh-CN" altLang="en-US" dirty="0"/>
              <a:t>最终</a:t>
            </a:r>
            <a:r>
              <a:rPr lang="zh-CN" altLang="en-US" dirty="0">
                <a:solidFill>
                  <a:srgbClr val="FF0000"/>
                </a:solidFill>
              </a:rPr>
              <a:t>目标是实现暂估价从“暂不确定”到“可控落地”，保障</a:t>
            </a:r>
            <a:r>
              <a:rPr lang="en-US" altLang="zh-CN" dirty="0">
                <a:solidFill>
                  <a:srgbClr val="FF0000"/>
                </a:solidFill>
              </a:rPr>
              <a:t>EPC</a:t>
            </a:r>
            <a:r>
              <a:rPr lang="zh-CN" altLang="en-US" dirty="0">
                <a:solidFill>
                  <a:srgbClr val="FF0000"/>
                </a:solidFill>
              </a:rPr>
              <a:t>项目成本、进度和质量目标的协同达成</a:t>
            </a:r>
            <a:r>
              <a:rPr lang="zh-CN" altLang="en-US" dirty="0" smtClean="0">
                <a:solidFill>
                  <a:srgbClr val="FF0000"/>
                </a:solidFill>
              </a:rPr>
              <a:t>。</a:t>
            </a:r>
            <a:endParaRPr lang="en-US" altLang="zh-CN" dirty="0" smtClean="0"/>
          </a:p>
          <a:p>
            <a:r>
              <a:rPr lang="zh-CN" altLang="en-US" dirty="0"/>
              <a:t>二</a:t>
            </a:r>
            <a:r>
              <a:rPr lang="zh-CN" altLang="en-US" dirty="0" smtClean="0"/>
              <a:t>、</a:t>
            </a:r>
            <a:r>
              <a:rPr lang="zh-CN" altLang="en-US" dirty="0"/>
              <a:t>暂估价计价方式的核心</a:t>
            </a:r>
            <a:r>
              <a:rPr lang="zh-CN" altLang="en-US" dirty="0" smtClean="0"/>
              <a:t>风险</a:t>
            </a:r>
            <a:endParaRPr lang="en-US" altLang="zh-CN" dirty="0"/>
          </a:p>
          <a:p>
            <a:r>
              <a:rPr lang="en-US" altLang="zh-CN" dirty="0" smtClean="0"/>
              <a:t>1</a:t>
            </a:r>
            <a:r>
              <a:rPr lang="en-US" altLang="zh-CN" dirty="0"/>
              <a:t>. </a:t>
            </a:r>
            <a:r>
              <a:rPr lang="zh-CN" altLang="en-US" dirty="0"/>
              <a:t>价格波动</a:t>
            </a:r>
            <a:r>
              <a:rPr lang="zh-CN" altLang="en-US" dirty="0" smtClean="0"/>
              <a:t>风险</a:t>
            </a:r>
            <a:endParaRPr lang="en-US" altLang="zh-CN" dirty="0"/>
          </a:p>
          <a:p>
            <a:r>
              <a:rPr lang="zh-CN" altLang="en-US" dirty="0" smtClean="0"/>
              <a:t>市场不确定性：</a:t>
            </a:r>
            <a:r>
              <a:rPr lang="zh-CN" altLang="en-US" dirty="0"/>
              <a:t>暂估价的材料或专业工程价格可能因市场供需、政策调控（如环保限产）或国际局势（如进口材料关税）发生大幅波动，导致实际采购价与暂估价偏差。</a:t>
            </a:r>
            <a:endParaRPr lang="zh-CN" altLang="en-US" dirty="0"/>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a:bodyPr>
          <a:lstStyle/>
          <a:p>
            <a:r>
              <a:rPr lang="zh-CN" altLang="en-US" dirty="0" smtClean="0"/>
              <a:t>案例：</a:t>
            </a:r>
            <a:r>
              <a:rPr lang="zh-CN" altLang="en-US" dirty="0"/>
              <a:t>某</a:t>
            </a:r>
            <a:r>
              <a:rPr lang="en-US" altLang="zh-CN" dirty="0"/>
              <a:t>EPC</a:t>
            </a:r>
            <a:r>
              <a:rPr lang="zh-CN" altLang="en-US" dirty="0"/>
              <a:t>项目暂估钢筋价格为</a:t>
            </a:r>
            <a:r>
              <a:rPr lang="en-US" altLang="zh-CN" dirty="0"/>
              <a:t>5000</a:t>
            </a:r>
            <a:r>
              <a:rPr lang="zh-CN" altLang="en-US" dirty="0"/>
              <a:t>元</a:t>
            </a:r>
            <a:r>
              <a:rPr lang="en-US" altLang="zh-CN" dirty="0"/>
              <a:t>/</a:t>
            </a:r>
            <a:r>
              <a:rPr lang="zh-CN" altLang="en-US" dirty="0"/>
              <a:t>吨，施工期因钢铁限产涨价至</a:t>
            </a:r>
            <a:r>
              <a:rPr lang="en-US" altLang="zh-CN" dirty="0"/>
              <a:t>6500</a:t>
            </a:r>
            <a:r>
              <a:rPr lang="zh-CN" altLang="en-US" dirty="0"/>
              <a:t>元</a:t>
            </a:r>
            <a:r>
              <a:rPr lang="en-US" altLang="zh-CN" dirty="0"/>
              <a:t>/</a:t>
            </a:r>
            <a:r>
              <a:rPr lang="zh-CN" altLang="en-US" dirty="0"/>
              <a:t>吨，总包方需承担价差损失</a:t>
            </a:r>
            <a:r>
              <a:rPr lang="zh-CN" altLang="en-US" dirty="0" smtClean="0"/>
              <a:t>。</a:t>
            </a:r>
            <a:endParaRPr lang="en-US" altLang="zh-CN" dirty="0"/>
          </a:p>
          <a:p>
            <a:r>
              <a:rPr lang="en-US" altLang="zh-CN" dirty="0" smtClean="0"/>
              <a:t>2</a:t>
            </a:r>
            <a:r>
              <a:rPr lang="en-US" altLang="zh-CN" dirty="0"/>
              <a:t>. </a:t>
            </a:r>
            <a:r>
              <a:rPr lang="zh-CN" altLang="en-US" dirty="0"/>
              <a:t>责任划分</a:t>
            </a:r>
            <a:r>
              <a:rPr lang="zh-CN" altLang="en-US" dirty="0" smtClean="0"/>
              <a:t>风险</a:t>
            </a:r>
            <a:endParaRPr lang="en-US" altLang="zh-CN" dirty="0"/>
          </a:p>
          <a:p>
            <a:r>
              <a:rPr lang="zh-CN" altLang="en-US" dirty="0" smtClean="0"/>
              <a:t>业主</a:t>
            </a:r>
            <a:r>
              <a:rPr lang="zh-CN" altLang="en-US" dirty="0"/>
              <a:t>与总包方权责不</a:t>
            </a:r>
            <a:r>
              <a:rPr lang="zh-CN" altLang="en-US" dirty="0" smtClean="0"/>
              <a:t>清：</a:t>
            </a:r>
            <a:r>
              <a:rPr lang="zh-CN" altLang="en-US" dirty="0"/>
              <a:t>若合同未明确暂估价的调整规则（如是否包干、价差分担比例），易引发争议。     </a:t>
            </a:r>
            <a:endParaRPr lang="en-US" altLang="zh-CN" dirty="0"/>
          </a:p>
          <a:p>
            <a:r>
              <a:rPr lang="zh-CN" altLang="en-US" dirty="0" smtClean="0"/>
              <a:t>业主</a:t>
            </a:r>
            <a:r>
              <a:rPr lang="zh-CN" altLang="en-US" dirty="0"/>
              <a:t>主导</a:t>
            </a:r>
            <a:r>
              <a:rPr lang="zh-CN" altLang="en-US" dirty="0" smtClean="0"/>
              <a:t>采购：</a:t>
            </a:r>
            <a:r>
              <a:rPr lang="zh-CN" altLang="en-US" dirty="0"/>
              <a:t>业主可能干预暂估价部分的供应商选择，但总包方仍需对质量负责，导致权责不对等。     </a:t>
            </a:r>
            <a:endParaRPr lang="en-US" altLang="zh-CN" dirty="0"/>
          </a:p>
          <a:p>
            <a:r>
              <a:rPr lang="zh-CN" altLang="en-US" dirty="0" smtClean="0"/>
              <a:t>总</a:t>
            </a:r>
            <a:r>
              <a:rPr lang="zh-CN" altLang="en-US" dirty="0"/>
              <a:t>包方自主</a:t>
            </a:r>
            <a:r>
              <a:rPr lang="zh-CN" altLang="en-US" dirty="0" smtClean="0"/>
              <a:t>采购：</a:t>
            </a:r>
            <a:r>
              <a:rPr lang="zh-CN" altLang="en-US" dirty="0"/>
              <a:t>若业主对品牌或技术参数提出新要求，可能推高成本，但业主拒绝追加费用。</a:t>
            </a:r>
            <a:endParaRPr lang="zh-CN" altLang="en-US" dirty="0"/>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en-US" altLang="zh-CN" dirty="0" smtClean="0"/>
              <a:t>3</a:t>
            </a:r>
            <a:r>
              <a:rPr lang="en-US" altLang="zh-CN" dirty="0"/>
              <a:t>. </a:t>
            </a:r>
            <a:r>
              <a:rPr lang="zh-CN" altLang="en-US" dirty="0"/>
              <a:t>法律与合规</a:t>
            </a:r>
            <a:r>
              <a:rPr lang="zh-CN" altLang="en-US" dirty="0" smtClean="0"/>
              <a:t>风险</a:t>
            </a:r>
            <a:endParaRPr lang="en-US" altLang="zh-CN" dirty="0"/>
          </a:p>
          <a:p>
            <a:r>
              <a:rPr lang="zh-CN" altLang="en-US" dirty="0" smtClean="0"/>
              <a:t>招</a:t>
            </a:r>
            <a:r>
              <a:rPr lang="zh-CN" altLang="en-US" dirty="0"/>
              <a:t>投标合规</a:t>
            </a:r>
            <a:r>
              <a:rPr lang="zh-CN" altLang="en-US" dirty="0" smtClean="0"/>
              <a:t>性：</a:t>
            </a:r>
            <a:r>
              <a:rPr lang="zh-CN" altLang="en-US" dirty="0"/>
              <a:t>暂估价部分若未依法二次招标（如超限额未公开招标），可能被认定为“虚假招标”，导致合同无效或行政处罚。   </a:t>
            </a:r>
            <a:endParaRPr lang="en-US" altLang="zh-CN" dirty="0"/>
          </a:p>
          <a:p>
            <a:r>
              <a:rPr lang="zh-CN" altLang="en-US" dirty="0" smtClean="0"/>
              <a:t>案例：</a:t>
            </a:r>
            <a:r>
              <a:rPr lang="zh-CN" altLang="en-US" dirty="0"/>
              <a:t>某项目专业工程暂估价</a:t>
            </a:r>
            <a:r>
              <a:rPr lang="en-US" altLang="zh-CN" dirty="0"/>
              <a:t>800</a:t>
            </a:r>
            <a:r>
              <a:rPr lang="zh-CN" altLang="en-US" dirty="0"/>
              <a:t>万元，总包方直接指定关联企业施工，被审计认定</a:t>
            </a:r>
            <a:r>
              <a:rPr lang="zh-CN" altLang="en-US" dirty="0" smtClean="0"/>
              <a:t>违规</a:t>
            </a:r>
            <a:endParaRPr lang="en-US" altLang="zh-CN" dirty="0"/>
          </a:p>
          <a:p>
            <a:r>
              <a:rPr lang="en-US" altLang="zh-CN" dirty="0" smtClean="0"/>
              <a:t>4</a:t>
            </a:r>
            <a:r>
              <a:rPr lang="en-US" altLang="zh-CN" dirty="0"/>
              <a:t>. </a:t>
            </a:r>
            <a:r>
              <a:rPr lang="zh-CN" altLang="en-US" dirty="0"/>
              <a:t>管理协调</a:t>
            </a:r>
            <a:r>
              <a:rPr lang="zh-CN" altLang="en-US" dirty="0" smtClean="0"/>
              <a:t>风险</a:t>
            </a:r>
            <a:endParaRPr lang="en-US" altLang="zh-CN" dirty="0"/>
          </a:p>
          <a:p>
            <a:r>
              <a:rPr lang="zh-CN" altLang="en-US" dirty="0" smtClean="0"/>
              <a:t>设计</a:t>
            </a:r>
            <a:r>
              <a:rPr lang="zh-CN" altLang="en-US" dirty="0"/>
              <a:t>与采购</a:t>
            </a:r>
            <a:r>
              <a:rPr lang="zh-CN" altLang="en-US" dirty="0" smtClean="0"/>
              <a:t>脱节：</a:t>
            </a:r>
            <a:r>
              <a:rPr lang="zh-CN" altLang="en-US" dirty="0"/>
              <a:t>暂估价部分的设计深化后，可能需更换材料或工艺，导致与原暂估价不匹配。   </a:t>
            </a:r>
            <a:endParaRPr lang="en-US" altLang="zh-CN" dirty="0"/>
          </a:p>
          <a:p>
            <a:r>
              <a:rPr lang="zh-CN" altLang="en-US" dirty="0" smtClean="0"/>
              <a:t>工期延误：</a:t>
            </a:r>
            <a:r>
              <a:rPr lang="zh-CN" altLang="en-US" dirty="0"/>
              <a:t>暂估价内容的招标或采购流程耗时过长，可能拖累整体进度，引发索赔。</a:t>
            </a:r>
            <a:endParaRPr lang="zh-CN" altLang="en-US" dirty="0"/>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en-US" altLang="zh-CN" dirty="0"/>
              <a:t>5. </a:t>
            </a:r>
            <a:r>
              <a:rPr lang="zh-CN" altLang="en-US" dirty="0"/>
              <a:t>结算争议</a:t>
            </a:r>
            <a:r>
              <a:rPr lang="zh-CN" altLang="en-US" dirty="0" smtClean="0"/>
              <a:t>风险</a:t>
            </a:r>
            <a:endParaRPr lang="en-US" altLang="zh-CN" dirty="0"/>
          </a:p>
          <a:p>
            <a:r>
              <a:rPr lang="zh-CN" altLang="en-US" dirty="0" smtClean="0"/>
              <a:t>计价</a:t>
            </a:r>
            <a:r>
              <a:rPr lang="zh-CN" altLang="en-US" dirty="0"/>
              <a:t>依据</a:t>
            </a:r>
            <a:r>
              <a:rPr lang="zh-CN" altLang="en-US" dirty="0" smtClean="0"/>
              <a:t>模糊：</a:t>
            </a:r>
            <a:r>
              <a:rPr lang="zh-CN" altLang="en-US" dirty="0"/>
              <a:t>暂估价结算时，若未约定明确的计价标准（如信息价、市场询价或成本加酬金），双方易对价格认定产生分歧。   </a:t>
            </a:r>
            <a:endParaRPr lang="en-US" altLang="zh-CN" dirty="0"/>
          </a:p>
          <a:p>
            <a:r>
              <a:rPr lang="zh-CN" altLang="en-US" dirty="0" smtClean="0"/>
              <a:t>案例：</a:t>
            </a:r>
            <a:r>
              <a:rPr lang="zh-CN" altLang="en-US" dirty="0"/>
              <a:t>某项目约定暂估价材料“按市场价结算”，但施工期市场价波动剧烈，双方对取样时点（招标时</a:t>
            </a:r>
            <a:r>
              <a:rPr lang="en-US" altLang="zh-CN" dirty="0" err="1"/>
              <a:t>vs</a:t>
            </a:r>
            <a:r>
              <a:rPr lang="zh-CN" altLang="en-US" dirty="0"/>
              <a:t>采购时）争执不下</a:t>
            </a:r>
            <a:r>
              <a:rPr lang="zh-CN" altLang="en-US" dirty="0" smtClean="0"/>
              <a:t>。</a:t>
            </a:r>
            <a:endParaRPr lang="en-US" altLang="zh-CN" dirty="0"/>
          </a:p>
          <a:p>
            <a:r>
              <a:rPr lang="zh-CN" altLang="en-US" dirty="0" smtClean="0"/>
              <a:t>三、</a:t>
            </a:r>
            <a:r>
              <a:rPr lang="zh-CN" altLang="en-US" dirty="0"/>
              <a:t>风险应对</a:t>
            </a:r>
            <a:r>
              <a:rPr lang="zh-CN" altLang="en-US" dirty="0" smtClean="0"/>
              <a:t>策略</a:t>
            </a:r>
            <a:endParaRPr lang="en-US" altLang="zh-CN" dirty="0"/>
          </a:p>
          <a:p>
            <a:r>
              <a:rPr lang="en-US" altLang="zh-CN" dirty="0" smtClean="0"/>
              <a:t>1</a:t>
            </a:r>
            <a:r>
              <a:rPr lang="en-US" altLang="zh-CN" dirty="0"/>
              <a:t>. </a:t>
            </a:r>
            <a:r>
              <a:rPr lang="zh-CN" altLang="en-US" dirty="0"/>
              <a:t>合同条款精细</a:t>
            </a:r>
            <a:r>
              <a:rPr lang="zh-CN" altLang="en-US" dirty="0" smtClean="0"/>
              <a:t>化</a:t>
            </a:r>
            <a:endParaRPr lang="en-US" altLang="zh-CN" dirty="0"/>
          </a:p>
          <a:p>
            <a:r>
              <a:rPr lang="zh-CN" altLang="en-US" dirty="0" smtClean="0"/>
              <a:t>明确</a:t>
            </a:r>
            <a:r>
              <a:rPr lang="zh-CN" altLang="en-US" dirty="0"/>
              <a:t>暂估价调整</a:t>
            </a:r>
            <a:r>
              <a:rPr lang="zh-CN" altLang="en-US" dirty="0" smtClean="0"/>
              <a:t>规则：     </a:t>
            </a:r>
            <a:endParaRPr lang="en-US" altLang="zh-CN" dirty="0"/>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约定价差承担比例（如</a:t>
            </a:r>
            <a:r>
              <a:rPr lang="en-US" altLang="zh-CN" dirty="0"/>
              <a:t>±5%</a:t>
            </a:r>
            <a:r>
              <a:rPr lang="zh-CN" altLang="en-US" dirty="0"/>
              <a:t>以内由总包方承担，超出部分由业主承担）。     </a:t>
            </a:r>
            <a:endParaRPr lang="en-US" altLang="zh-CN" dirty="0"/>
          </a:p>
          <a:p>
            <a:r>
              <a:rPr lang="zh-CN" altLang="en-US" dirty="0"/>
              <a:t>采用“指数调差法”，将暂估价与钢材价格指数、</a:t>
            </a:r>
            <a:r>
              <a:rPr lang="en-US" altLang="zh-CN" dirty="0"/>
              <a:t>CPI</a:t>
            </a:r>
            <a:r>
              <a:rPr lang="zh-CN" altLang="en-US" dirty="0"/>
              <a:t>等挂钩动态调整。   </a:t>
            </a:r>
            <a:endParaRPr lang="en-US" altLang="zh-CN" dirty="0"/>
          </a:p>
          <a:p>
            <a:r>
              <a:rPr lang="zh-CN" altLang="en-US" dirty="0"/>
              <a:t>界定采购权限：     </a:t>
            </a:r>
            <a:endParaRPr lang="en-US" altLang="zh-CN" dirty="0"/>
          </a:p>
          <a:p>
            <a:r>
              <a:rPr lang="zh-CN" altLang="en-US" dirty="0"/>
              <a:t>业主指定品牌</a:t>
            </a:r>
            <a:r>
              <a:rPr lang="en-US" altLang="zh-CN" dirty="0"/>
              <a:t>/</a:t>
            </a:r>
            <a:r>
              <a:rPr lang="zh-CN" altLang="en-US" dirty="0"/>
              <a:t>厂家的，需书面确认并承担价差风险；     </a:t>
            </a:r>
            <a:endParaRPr lang="en-US" altLang="zh-CN" dirty="0"/>
          </a:p>
          <a:p>
            <a:r>
              <a:rPr lang="zh-CN" altLang="en-US" dirty="0"/>
              <a:t>总包方自主采购的，需约定质量标准和审批流程。</a:t>
            </a:r>
            <a:endParaRPr lang="zh-CN" altLang="en-US" dirty="0"/>
          </a:p>
          <a:p>
            <a:endParaRPr lang="zh-CN" altLang="en-US" dirty="0"/>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2</a:t>
            </a:r>
            <a:r>
              <a:rPr lang="en-US" altLang="zh-CN" dirty="0"/>
              <a:t>. </a:t>
            </a:r>
            <a:r>
              <a:rPr lang="zh-CN" altLang="en-US" dirty="0"/>
              <a:t>市场风险对</a:t>
            </a:r>
            <a:r>
              <a:rPr lang="zh-CN" altLang="en-US" dirty="0" smtClean="0"/>
              <a:t>冲</a:t>
            </a:r>
            <a:endParaRPr lang="en-US" altLang="zh-CN" dirty="0"/>
          </a:p>
          <a:p>
            <a:r>
              <a:rPr lang="zh-CN" altLang="en-US" dirty="0" smtClean="0"/>
              <a:t>建立</a:t>
            </a:r>
            <a:r>
              <a:rPr lang="zh-CN" altLang="en-US" dirty="0"/>
              <a:t>价格</a:t>
            </a:r>
            <a:r>
              <a:rPr lang="zh-CN" altLang="en-US" dirty="0" smtClean="0"/>
              <a:t>信息库：</a:t>
            </a:r>
            <a:r>
              <a:rPr lang="zh-CN" altLang="en-US" dirty="0"/>
              <a:t>与行业协会或第三方数据平台合作，实时跟踪材料价格趋势。   </a:t>
            </a:r>
            <a:endParaRPr lang="en-US" altLang="zh-CN" dirty="0"/>
          </a:p>
          <a:p>
            <a:r>
              <a:rPr lang="zh-CN" altLang="en-US" dirty="0" smtClean="0"/>
              <a:t>金融工具</a:t>
            </a:r>
            <a:r>
              <a:rPr lang="zh-CN" altLang="en-US" dirty="0"/>
              <a:t>避</a:t>
            </a:r>
            <a:r>
              <a:rPr lang="zh-CN" altLang="en-US" dirty="0" smtClean="0"/>
              <a:t>险：</a:t>
            </a:r>
            <a:r>
              <a:rPr lang="zh-CN" altLang="en-US" dirty="0"/>
              <a:t>对大宗材料（如钢材、铜）采用期货套期保值，锁定采购成本</a:t>
            </a:r>
            <a:r>
              <a:rPr lang="zh-CN" altLang="en-US" dirty="0" smtClean="0"/>
              <a:t>。</a:t>
            </a:r>
            <a:endParaRPr lang="en-US" altLang="zh-CN" dirty="0"/>
          </a:p>
          <a:p>
            <a:r>
              <a:rPr lang="en-US" altLang="zh-CN" dirty="0" smtClean="0"/>
              <a:t>3</a:t>
            </a:r>
            <a:r>
              <a:rPr lang="en-US" altLang="zh-CN" dirty="0"/>
              <a:t>. </a:t>
            </a:r>
            <a:r>
              <a:rPr lang="zh-CN" altLang="en-US" dirty="0"/>
              <a:t>合规管理</a:t>
            </a:r>
            <a:r>
              <a:rPr lang="zh-CN" altLang="en-US" dirty="0" smtClean="0"/>
              <a:t>强化</a:t>
            </a:r>
            <a:endParaRPr lang="en-US" altLang="zh-CN" dirty="0"/>
          </a:p>
          <a:p>
            <a:r>
              <a:rPr lang="zh-CN" altLang="en-US" dirty="0" smtClean="0"/>
              <a:t>依法</a:t>
            </a:r>
            <a:r>
              <a:rPr lang="zh-CN" altLang="en-US" dirty="0"/>
              <a:t>履行招标</a:t>
            </a:r>
            <a:r>
              <a:rPr lang="zh-CN" altLang="en-US" dirty="0" smtClean="0"/>
              <a:t>程序：</a:t>
            </a:r>
            <a:r>
              <a:rPr lang="zh-CN" altLang="en-US" dirty="0"/>
              <a:t>暂估价超过招标法规限额的，必须进行二次公开招标或竞争性谈判，留存过程文件备查。   </a:t>
            </a:r>
            <a:endParaRPr lang="en-US" altLang="zh-CN" dirty="0"/>
          </a:p>
          <a:p>
            <a:r>
              <a:rPr lang="zh-CN" altLang="en-US" dirty="0" smtClean="0"/>
              <a:t>避免</a:t>
            </a:r>
            <a:r>
              <a:rPr lang="zh-CN" altLang="en-US" dirty="0"/>
              <a:t>“以暂代变</a:t>
            </a:r>
            <a:r>
              <a:rPr lang="zh-CN" altLang="en-US" dirty="0" smtClean="0"/>
              <a:t>”：</a:t>
            </a:r>
            <a:r>
              <a:rPr lang="zh-CN" altLang="en-US" dirty="0"/>
              <a:t>暂估价内容不得随意替换为其他工程，防止被认定为规避招标。</a:t>
            </a:r>
            <a:endParaRPr lang="zh-CN" altLang="en-US" dirty="0"/>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4</a:t>
            </a:r>
            <a:r>
              <a:rPr lang="en-US" altLang="zh-CN" dirty="0"/>
              <a:t>. </a:t>
            </a:r>
            <a:r>
              <a:rPr lang="zh-CN" altLang="en-US" dirty="0"/>
              <a:t>技术与管理</a:t>
            </a:r>
            <a:r>
              <a:rPr lang="zh-CN" altLang="en-US" dirty="0" smtClean="0"/>
              <a:t>协同</a:t>
            </a:r>
            <a:endParaRPr lang="en-US" altLang="zh-CN" dirty="0"/>
          </a:p>
          <a:p>
            <a:r>
              <a:rPr lang="zh-CN" altLang="en-US" dirty="0" smtClean="0"/>
              <a:t>前端</a:t>
            </a:r>
            <a:r>
              <a:rPr lang="zh-CN" altLang="en-US" dirty="0"/>
              <a:t>设计</a:t>
            </a:r>
            <a:r>
              <a:rPr lang="zh-CN" altLang="en-US" dirty="0" smtClean="0"/>
              <a:t>深化：</a:t>
            </a:r>
            <a:r>
              <a:rPr lang="zh-CN" altLang="en-US" dirty="0"/>
              <a:t>在</a:t>
            </a:r>
            <a:r>
              <a:rPr lang="en-US" altLang="zh-CN" dirty="0"/>
              <a:t>EPC</a:t>
            </a:r>
            <a:r>
              <a:rPr lang="zh-CN" altLang="en-US" dirty="0"/>
              <a:t>设计阶段充分明确暂估价部分的技术参数，减少后期变更。   </a:t>
            </a:r>
            <a:endParaRPr lang="en-US" altLang="zh-CN" dirty="0"/>
          </a:p>
          <a:p>
            <a:r>
              <a:rPr lang="en-US" altLang="zh-CN" dirty="0" smtClean="0"/>
              <a:t>BIM</a:t>
            </a:r>
            <a:r>
              <a:rPr lang="zh-CN" altLang="en-US" dirty="0"/>
              <a:t>技术</a:t>
            </a:r>
            <a:r>
              <a:rPr lang="zh-CN" altLang="en-US" dirty="0" smtClean="0"/>
              <a:t>应用：</a:t>
            </a:r>
            <a:r>
              <a:rPr lang="zh-CN" altLang="en-US" dirty="0"/>
              <a:t>通过模型模拟暂估价工程的施工接口，提前规避冲突</a:t>
            </a:r>
            <a:r>
              <a:rPr lang="zh-CN" altLang="en-US" dirty="0" smtClean="0"/>
              <a:t>。</a:t>
            </a:r>
            <a:endParaRPr lang="en-US" altLang="zh-CN" dirty="0"/>
          </a:p>
          <a:p>
            <a:r>
              <a:rPr lang="en-US" altLang="zh-CN" dirty="0" smtClean="0"/>
              <a:t>5</a:t>
            </a:r>
            <a:r>
              <a:rPr lang="en-US" altLang="zh-CN" dirty="0"/>
              <a:t>. </a:t>
            </a:r>
            <a:r>
              <a:rPr lang="zh-CN" altLang="en-US" dirty="0"/>
              <a:t>结算争议</a:t>
            </a:r>
            <a:r>
              <a:rPr lang="zh-CN" altLang="en-US" dirty="0" smtClean="0"/>
              <a:t>预防</a:t>
            </a:r>
            <a:endParaRPr lang="en-US" altLang="zh-CN" dirty="0"/>
          </a:p>
          <a:p>
            <a:r>
              <a:rPr lang="zh-CN" altLang="en-US" dirty="0" smtClean="0"/>
              <a:t>动态</a:t>
            </a:r>
            <a:r>
              <a:rPr lang="zh-CN" altLang="en-US" dirty="0"/>
              <a:t>台账</a:t>
            </a:r>
            <a:r>
              <a:rPr lang="zh-CN" altLang="en-US" dirty="0" smtClean="0"/>
              <a:t>管理：</a:t>
            </a:r>
            <a:r>
              <a:rPr lang="zh-CN" altLang="en-US" dirty="0"/>
              <a:t>建立暂估价执行台账，记录采购时间、市场价格、审批记录等关键信息。   </a:t>
            </a:r>
            <a:r>
              <a:rPr lang="en-US" altLang="zh-CN" dirty="0"/>
              <a:t>- </a:t>
            </a:r>
            <a:r>
              <a:rPr lang="zh-CN" altLang="en-US" dirty="0" smtClean="0"/>
              <a:t>第三</a:t>
            </a:r>
            <a:r>
              <a:rPr lang="zh-CN" altLang="en-US" dirty="0"/>
              <a:t>方</a:t>
            </a:r>
            <a:r>
              <a:rPr lang="zh-CN" altLang="en-US" dirty="0" smtClean="0"/>
              <a:t>鉴证：</a:t>
            </a:r>
            <a:r>
              <a:rPr lang="zh-CN" altLang="en-US" dirty="0"/>
              <a:t>引入造价咨询机构对暂估价结算进行独立审核，减少主观争议。</a:t>
            </a:r>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三、市场化定价原则的</a:t>
            </a:r>
            <a:r>
              <a:rPr lang="zh-CN" altLang="en-US" dirty="0" smtClean="0"/>
              <a:t>强化</a:t>
            </a:r>
            <a:endParaRPr lang="en-US" altLang="zh-CN" dirty="0"/>
          </a:p>
          <a:p>
            <a:r>
              <a:rPr lang="en-US" altLang="zh-CN" dirty="0" smtClean="0"/>
              <a:t>1</a:t>
            </a:r>
            <a:r>
              <a:rPr lang="en-US" altLang="zh-CN" dirty="0"/>
              <a:t>. </a:t>
            </a:r>
            <a:r>
              <a:rPr lang="zh-CN" altLang="en-US" dirty="0" smtClean="0"/>
              <a:t>弱化</a:t>
            </a:r>
            <a:r>
              <a:rPr lang="zh-CN" altLang="en-US" dirty="0"/>
              <a:t>定额</a:t>
            </a:r>
            <a:r>
              <a:rPr lang="zh-CN" altLang="en-US" dirty="0" smtClean="0"/>
              <a:t>依赖</a:t>
            </a:r>
            <a:endParaRPr lang="en-US" altLang="zh-CN" dirty="0"/>
          </a:p>
          <a:p>
            <a:r>
              <a:rPr lang="zh-CN" altLang="en-US" dirty="0" smtClean="0"/>
              <a:t>     </a:t>
            </a:r>
            <a:r>
              <a:rPr lang="zh-CN" altLang="en-US" dirty="0" smtClean="0">
                <a:solidFill>
                  <a:srgbClr val="FF0000"/>
                </a:solidFill>
              </a:rPr>
              <a:t>最高</a:t>
            </a:r>
            <a:r>
              <a:rPr lang="zh-CN" altLang="en-US" dirty="0">
                <a:solidFill>
                  <a:srgbClr val="FF0000"/>
                </a:solidFill>
              </a:rPr>
              <a:t>投标限价和投标报价不再以政府定额为主要依据，改为参考市场价格、类似工程数据、企业成本等市场化信息，鼓励企业自主报价</a:t>
            </a:r>
            <a:r>
              <a:rPr lang="zh-CN" altLang="en-US" dirty="0" smtClean="0"/>
              <a:t>。</a:t>
            </a:r>
            <a:endParaRPr lang="en-US" altLang="zh-CN" dirty="0" smtClean="0"/>
          </a:p>
          <a:p>
            <a:r>
              <a:rPr lang="en-US" altLang="zh-CN" dirty="0" smtClean="0"/>
              <a:t>2</a:t>
            </a:r>
            <a:r>
              <a:rPr lang="en-US" altLang="zh-CN" dirty="0"/>
              <a:t>. </a:t>
            </a:r>
            <a:r>
              <a:rPr lang="zh-CN" altLang="en-US" dirty="0" smtClean="0"/>
              <a:t>企业</a:t>
            </a:r>
            <a:r>
              <a:rPr lang="zh-CN" altLang="en-US" dirty="0"/>
              <a:t>自主权</a:t>
            </a:r>
            <a:r>
              <a:rPr lang="zh-CN" altLang="en-US" dirty="0" smtClean="0"/>
              <a:t>扩大    </a:t>
            </a:r>
            <a:r>
              <a:rPr lang="en-US" altLang="zh-CN" dirty="0" smtClean="0"/>
              <a:t>-</a:t>
            </a:r>
            <a:endParaRPr lang="en-US" altLang="zh-CN" dirty="0" smtClean="0"/>
          </a:p>
          <a:p>
            <a:r>
              <a:rPr lang="zh-CN" altLang="en-US" dirty="0" smtClean="0"/>
              <a:t>     </a:t>
            </a:r>
            <a:r>
              <a:rPr lang="zh-CN" altLang="en-US" dirty="0" smtClean="0">
                <a:solidFill>
                  <a:srgbClr val="FF0000"/>
                </a:solidFill>
              </a:rPr>
              <a:t>投标人</a:t>
            </a:r>
            <a:r>
              <a:rPr lang="zh-CN" altLang="en-US" dirty="0">
                <a:solidFill>
                  <a:srgbClr val="FF0000"/>
                </a:solidFill>
              </a:rPr>
              <a:t>可根据自身管理水平、施工方案及成本数据组价，措施项目可补充完善并自主报价，激发市场竞争活力</a:t>
            </a:r>
            <a:r>
              <a:rPr lang="zh-CN" altLang="en-US" dirty="0"/>
              <a:t>。</a:t>
            </a:r>
            <a:endParaRPr lang="zh-CN" altLang="en-US" dirty="0"/>
          </a:p>
        </p:txBody>
      </p:sp>
    </p:spTree>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r>
              <a:rPr lang="zh-CN" altLang="en-US" dirty="0"/>
              <a:t>三、典型案例</a:t>
            </a:r>
            <a:r>
              <a:rPr lang="zh-CN" altLang="en-US" dirty="0" smtClean="0"/>
              <a:t>分析</a:t>
            </a:r>
            <a:endParaRPr lang="en-US" altLang="zh-CN" dirty="0"/>
          </a:p>
          <a:p>
            <a:r>
              <a:rPr lang="zh-CN" altLang="en-US" dirty="0" smtClean="0"/>
              <a:t>案例</a:t>
            </a:r>
            <a:r>
              <a:rPr lang="en-US" altLang="zh-CN" dirty="0"/>
              <a:t>1</a:t>
            </a:r>
            <a:r>
              <a:rPr lang="zh-CN" altLang="en-US" dirty="0"/>
              <a:t>：某</a:t>
            </a:r>
            <a:r>
              <a:rPr lang="en-US" altLang="zh-CN" dirty="0"/>
              <a:t>EPC</a:t>
            </a:r>
            <a:r>
              <a:rPr lang="zh-CN" altLang="en-US" dirty="0"/>
              <a:t>化工厂</a:t>
            </a:r>
            <a:r>
              <a:rPr lang="zh-CN" altLang="en-US" dirty="0" smtClean="0"/>
              <a:t>项目风险事件：</a:t>
            </a:r>
            <a:r>
              <a:rPr lang="zh-CN" altLang="en-US" dirty="0"/>
              <a:t>不锈钢管道暂估价为</a:t>
            </a:r>
            <a:r>
              <a:rPr lang="en-US" altLang="zh-CN" dirty="0"/>
              <a:t>200</a:t>
            </a:r>
            <a:r>
              <a:rPr lang="zh-CN" altLang="en-US" dirty="0"/>
              <a:t>万元，施工期因镍价暴涨，实际采购价达</a:t>
            </a:r>
            <a:r>
              <a:rPr lang="en-US" altLang="zh-CN" dirty="0"/>
              <a:t>320</a:t>
            </a:r>
            <a:r>
              <a:rPr lang="zh-CN" altLang="en-US" dirty="0"/>
              <a:t>万元。   </a:t>
            </a:r>
            <a:endParaRPr lang="en-US" altLang="zh-CN" dirty="0"/>
          </a:p>
          <a:p>
            <a:r>
              <a:rPr lang="zh-CN" altLang="en-US" dirty="0" smtClean="0"/>
              <a:t>争议焦点：</a:t>
            </a:r>
            <a:r>
              <a:rPr lang="zh-CN" altLang="en-US" dirty="0"/>
              <a:t>合同未约定价差分担方式，总包方要求业主补偿，业主以“总价包干”为由拒绝。   </a:t>
            </a:r>
            <a:r>
              <a:rPr lang="zh-CN" altLang="en-US" dirty="0" smtClean="0"/>
              <a:t>解决路径：</a:t>
            </a:r>
            <a:r>
              <a:rPr lang="zh-CN" altLang="en-US" dirty="0"/>
              <a:t>最终按</a:t>
            </a:r>
            <a:r>
              <a:rPr lang="en-US" altLang="zh-CN" dirty="0"/>
              <a:t>《</a:t>
            </a:r>
            <a:r>
              <a:rPr lang="zh-CN" altLang="en-US" dirty="0"/>
              <a:t>建设工程工程量清单计价规范</a:t>
            </a:r>
            <a:r>
              <a:rPr lang="en-US" altLang="zh-CN" dirty="0"/>
              <a:t>》</a:t>
            </a:r>
            <a:r>
              <a:rPr lang="zh-CN" altLang="en-US" dirty="0"/>
              <a:t>（</a:t>
            </a:r>
            <a:r>
              <a:rPr lang="en-US" altLang="zh-CN" dirty="0"/>
              <a:t>GB50500-2013</a:t>
            </a:r>
            <a:r>
              <a:rPr lang="zh-CN" altLang="en-US" dirty="0"/>
              <a:t>）中“情势变更”原则，双方各承担</a:t>
            </a:r>
            <a:r>
              <a:rPr lang="en-US" altLang="zh-CN" dirty="0"/>
              <a:t>50%</a:t>
            </a:r>
            <a:r>
              <a:rPr lang="zh-CN" altLang="en-US" dirty="0"/>
              <a:t>价差</a:t>
            </a:r>
            <a:r>
              <a:rPr lang="zh-CN" altLang="en-US" dirty="0" smtClean="0"/>
              <a:t>。（参考）</a:t>
            </a:r>
            <a:endParaRPr lang="en-US" altLang="zh-CN" dirty="0" smtClean="0"/>
          </a:p>
          <a:p>
            <a:r>
              <a:rPr lang="zh-CN" altLang="en-US" dirty="0" smtClean="0"/>
              <a:t>案例</a:t>
            </a:r>
            <a:r>
              <a:rPr lang="en-US" altLang="zh-CN" dirty="0"/>
              <a:t>2</a:t>
            </a:r>
            <a:r>
              <a:rPr lang="zh-CN" altLang="en-US" dirty="0"/>
              <a:t>：某市政</a:t>
            </a:r>
            <a:r>
              <a:rPr lang="en-US" altLang="zh-CN" dirty="0"/>
              <a:t>EPC</a:t>
            </a:r>
            <a:r>
              <a:rPr lang="zh-CN" altLang="en-US" dirty="0" smtClean="0"/>
              <a:t>项目风险事件：</a:t>
            </a:r>
            <a:r>
              <a:rPr lang="zh-CN" altLang="en-US" dirty="0"/>
              <a:t>业主在暂估价电缆招标中指定进口品牌，导致采购成本超暂估价</a:t>
            </a:r>
            <a:r>
              <a:rPr lang="en-US" altLang="zh-CN" dirty="0"/>
              <a:t>30%</a:t>
            </a:r>
            <a:r>
              <a:rPr lang="zh-CN" altLang="en-US" dirty="0"/>
              <a:t>。   </a:t>
            </a:r>
            <a:r>
              <a:rPr lang="zh-CN" altLang="en-US" dirty="0" smtClean="0"/>
              <a:t>争议焦点：</a:t>
            </a:r>
            <a:r>
              <a:rPr lang="zh-CN" altLang="en-US" dirty="0"/>
              <a:t>总包方认为业主干预采购应追加费用，业主认为指定品牌属于合同约定权利。   </a:t>
            </a:r>
            <a:r>
              <a:rPr lang="zh-CN" altLang="en-US" dirty="0" smtClean="0"/>
              <a:t>解决路径：</a:t>
            </a:r>
            <a:r>
              <a:rPr lang="zh-CN" altLang="en-US" dirty="0"/>
              <a:t>依据合同“业主指定材料价差调整条款”，业主承担超支部分的</a:t>
            </a:r>
            <a:r>
              <a:rPr lang="en-US" altLang="zh-CN" dirty="0"/>
              <a:t>70%</a:t>
            </a:r>
            <a:r>
              <a:rPr lang="zh-CN" altLang="en-US" dirty="0" smtClean="0"/>
              <a:t>。</a:t>
            </a:r>
            <a:endParaRPr lang="zh-CN" altLang="en-US" dirty="0"/>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solidFill>
                  <a:srgbClr val="FF0000"/>
                </a:solidFill>
              </a:rPr>
              <a:t>5.</a:t>
            </a:r>
            <a:r>
              <a:rPr lang="zh-CN" altLang="zh-CN" dirty="0">
                <a:solidFill>
                  <a:srgbClr val="FF0000"/>
                </a:solidFill>
              </a:rPr>
              <a:t>EPC竣工结算审计定性：国内EPC总价合同面临审计风险分析，澄清运用审计结果与开展审计监督的概念混淆</a:t>
            </a:r>
            <a:r>
              <a:rPr lang="zh-CN" altLang="zh-CN" dirty="0" smtClean="0"/>
              <a:t>。</a:t>
            </a:r>
            <a:endParaRPr lang="en-US" altLang="zh-CN" dirty="0" smtClean="0"/>
          </a:p>
          <a:p>
            <a:r>
              <a:rPr lang="zh-CN" altLang="en-US" dirty="0" smtClean="0"/>
              <a:t>     工程</a:t>
            </a:r>
            <a:r>
              <a:rPr lang="zh-CN" altLang="en-US" dirty="0"/>
              <a:t>总承包（</a:t>
            </a:r>
            <a:r>
              <a:rPr lang="en-US" altLang="zh-CN" dirty="0"/>
              <a:t>EPC</a:t>
            </a:r>
            <a:r>
              <a:rPr lang="zh-CN" altLang="en-US" dirty="0"/>
              <a:t>，设计</a:t>
            </a:r>
            <a:r>
              <a:rPr lang="en-US" altLang="zh-CN" dirty="0"/>
              <a:t>-</a:t>
            </a:r>
            <a:r>
              <a:rPr lang="zh-CN" altLang="en-US" dirty="0"/>
              <a:t>采购</a:t>
            </a:r>
            <a:r>
              <a:rPr lang="en-US" altLang="zh-CN" dirty="0"/>
              <a:t>-</a:t>
            </a:r>
            <a:r>
              <a:rPr lang="zh-CN" altLang="en-US" dirty="0"/>
              <a:t>施工总承包）项目的竣工审计管理是确保项目合规性、成本控制和风险防范的重要环节</a:t>
            </a:r>
            <a:r>
              <a:rPr lang="zh-CN" altLang="en-US" dirty="0" smtClean="0"/>
              <a:t>。</a:t>
            </a:r>
            <a:endParaRPr lang="en-US" altLang="zh-CN" dirty="0" smtClean="0"/>
          </a:p>
          <a:p>
            <a:r>
              <a:rPr lang="en-US" altLang="zh-CN" dirty="0"/>
              <a:t> </a:t>
            </a:r>
            <a:r>
              <a:rPr lang="en-US" altLang="zh-CN" dirty="0" smtClean="0"/>
              <a:t>     </a:t>
            </a:r>
            <a:r>
              <a:rPr lang="zh-CN" altLang="en-US" dirty="0" smtClean="0"/>
              <a:t>竣工</a:t>
            </a:r>
            <a:r>
              <a:rPr lang="zh-CN" altLang="en-US" dirty="0"/>
              <a:t>审计管理的系统性解析，涵盖审计目标、流程、关键内容及常见问题应对</a:t>
            </a:r>
            <a:r>
              <a:rPr lang="zh-CN" altLang="en-US" dirty="0" smtClean="0"/>
              <a:t>：</a:t>
            </a:r>
            <a:endParaRPr lang="en-US" altLang="zh-CN" dirty="0" smtClean="0"/>
          </a:p>
          <a:p>
            <a:r>
              <a:rPr lang="en-US" altLang="zh-CN" dirty="0"/>
              <a:t> </a:t>
            </a:r>
            <a:r>
              <a:rPr lang="en-US" altLang="zh-CN" dirty="0" smtClean="0"/>
              <a:t>     </a:t>
            </a:r>
            <a:r>
              <a:rPr lang="zh-CN" altLang="en-US" dirty="0" smtClean="0"/>
              <a:t>审计监督是合规性检查，应用审计结果是经营管理手段，两者性质完全不同</a:t>
            </a:r>
            <a:endParaRPr lang="zh-CN" altLang="zh-CN" dirty="0"/>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r>
              <a:rPr lang="zh-CN" altLang="en-US" dirty="0"/>
              <a:t>一、竣工审计的核心</a:t>
            </a:r>
            <a:r>
              <a:rPr lang="zh-CN" altLang="en-US" dirty="0" smtClean="0"/>
              <a:t>目标</a:t>
            </a:r>
            <a:endParaRPr lang="en-US" altLang="zh-CN" dirty="0"/>
          </a:p>
          <a:p>
            <a:r>
              <a:rPr lang="en-US" altLang="zh-CN" dirty="0" smtClean="0"/>
              <a:t>1</a:t>
            </a:r>
            <a:r>
              <a:rPr lang="en-US" altLang="zh-CN" dirty="0"/>
              <a:t>. </a:t>
            </a:r>
            <a:r>
              <a:rPr lang="zh-CN" altLang="en-US" dirty="0" smtClean="0"/>
              <a:t>合</a:t>
            </a:r>
            <a:r>
              <a:rPr lang="zh-CN" altLang="en-US" dirty="0"/>
              <a:t>规性</a:t>
            </a:r>
            <a:r>
              <a:rPr lang="zh-CN" altLang="en-US" dirty="0" smtClean="0"/>
              <a:t>审查</a:t>
            </a:r>
            <a:r>
              <a:rPr lang="zh-CN" altLang="en-US" dirty="0"/>
              <a:t>：</a:t>
            </a:r>
            <a:r>
              <a:rPr lang="en-US" altLang="zh-CN" dirty="0" smtClean="0"/>
              <a:t> </a:t>
            </a:r>
            <a:r>
              <a:rPr lang="zh-CN" altLang="en-US" dirty="0"/>
              <a:t>验证项目是否符合国家法律法规、行业标准及合同条款。   </a:t>
            </a:r>
            <a:endParaRPr lang="en-US" altLang="zh-CN" dirty="0" smtClean="0"/>
          </a:p>
          <a:p>
            <a:r>
              <a:rPr lang="en-US" altLang="zh-CN" dirty="0" smtClean="0"/>
              <a:t> </a:t>
            </a:r>
            <a:r>
              <a:rPr lang="zh-CN" altLang="en-US" dirty="0"/>
              <a:t>检查招投标程序、设计变更、工程签证等关键环节的合法性</a:t>
            </a:r>
            <a:r>
              <a:rPr lang="zh-CN" altLang="en-US" dirty="0" smtClean="0"/>
              <a:t>。</a:t>
            </a:r>
            <a:endParaRPr lang="en-US" altLang="zh-CN" dirty="0" smtClean="0"/>
          </a:p>
          <a:p>
            <a:r>
              <a:rPr lang="en-US" altLang="zh-CN" dirty="0" smtClean="0"/>
              <a:t>2</a:t>
            </a:r>
            <a:r>
              <a:rPr lang="en-US" altLang="zh-CN" dirty="0"/>
              <a:t>. </a:t>
            </a:r>
            <a:r>
              <a:rPr lang="zh-CN" altLang="en-US" dirty="0" smtClean="0"/>
              <a:t>成本控制</a:t>
            </a:r>
            <a:r>
              <a:rPr lang="zh-CN" altLang="en-US" dirty="0"/>
              <a:t>与资金</a:t>
            </a:r>
            <a:r>
              <a:rPr lang="zh-CN" altLang="en-US" dirty="0" smtClean="0"/>
              <a:t>使用</a:t>
            </a:r>
            <a:endParaRPr lang="en-US" altLang="zh-CN" dirty="0"/>
          </a:p>
          <a:p>
            <a:r>
              <a:rPr lang="zh-CN" altLang="en-US" dirty="0" smtClean="0"/>
              <a:t>确认</a:t>
            </a:r>
            <a:r>
              <a:rPr lang="zh-CN" altLang="en-US" dirty="0"/>
              <a:t>工程量、单价及总造价的准确性，防止虚报或重复计价。   </a:t>
            </a:r>
            <a:endParaRPr lang="en-US" altLang="zh-CN" dirty="0"/>
          </a:p>
          <a:p>
            <a:r>
              <a:rPr lang="zh-CN" altLang="en-US" dirty="0" smtClean="0"/>
              <a:t>审核</a:t>
            </a:r>
            <a:r>
              <a:rPr lang="zh-CN" altLang="en-US" dirty="0"/>
              <a:t>工程款支付与结算流程，确保资金流向透明。</a:t>
            </a:r>
            <a:r>
              <a:rPr lang="en-US" altLang="zh-CN" dirty="0"/>
              <a:t>3. </a:t>
            </a:r>
            <a:r>
              <a:rPr lang="zh-CN" altLang="en-US" dirty="0" smtClean="0"/>
              <a:t>合同</a:t>
            </a:r>
            <a:r>
              <a:rPr lang="zh-CN" altLang="en-US" dirty="0"/>
              <a:t>履行</a:t>
            </a:r>
            <a:r>
              <a:rPr lang="zh-CN" altLang="en-US" dirty="0" smtClean="0"/>
              <a:t>评估</a:t>
            </a:r>
            <a:endParaRPr lang="en-US" altLang="zh-CN" dirty="0"/>
          </a:p>
          <a:p>
            <a:r>
              <a:rPr lang="zh-CN" altLang="en-US" dirty="0" smtClean="0"/>
              <a:t>核查</a:t>
            </a:r>
            <a:r>
              <a:rPr lang="en-US" altLang="zh-CN" dirty="0"/>
              <a:t>EPC</a:t>
            </a:r>
            <a:r>
              <a:rPr lang="zh-CN" altLang="en-US" dirty="0"/>
              <a:t>总包方是否按合同约定完成设计、采购、施工等义务。   </a:t>
            </a:r>
            <a:endParaRPr lang="en-US" altLang="zh-CN" dirty="0"/>
          </a:p>
          <a:p>
            <a:r>
              <a:rPr lang="zh-CN" altLang="en-US" dirty="0" smtClean="0"/>
              <a:t>处理</a:t>
            </a:r>
            <a:r>
              <a:rPr lang="zh-CN" altLang="en-US" dirty="0"/>
              <a:t>合同变更（如工期延误、索赔事项）的合理性。</a:t>
            </a:r>
            <a:endParaRPr lang="zh-CN" altLang="en-US" dirty="0"/>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en-US" altLang="zh-CN" dirty="0"/>
              <a:t>4. </a:t>
            </a:r>
            <a:r>
              <a:rPr lang="zh-CN" altLang="en-US" dirty="0" smtClean="0"/>
              <a:t>风险</a:t>
            </a:r>
            <a:r>
              <a:rPr lang="zh-CN" altLang="en-US" dirty="0"/>
              <a:t>管理与质量</a:t>
            </a:r>
            <a:r>
              <a:rPr lang="zh-CN" altLang="en-US" dirty="0" smtClean="0"/>
              <a:t>追溯</a:t>
            </a:r>
            <a:endParaRPr lang="en-US" altLang="zh-CN" dirty="0"/>
          </a:p>
          <a:p>
            <a:r>
              <a:rPr lang="zh-CN" altLang="en-US" dirty="0" smtClean="0"/>
              <a:t>识别</a:t>
            </a:r>
            <a:r>
              <a:rPr lang="zh-CN" altLang="en-US" dirty="0"/>
              <a:t>项目实施中的潜在风险（如超支、质量缺陷），提出改进建议。   </a:t>
            </a:r>
            <a:endParaRPr lang="en-US" altLang="zh-CN" dirty="0"/>
          </a:p>
          <a:p>
            <a:r>
              <a:rPr lang="zh-CN" altLang="en-US" dirty="0" smtClean="0"/>
              <a:t>确保</a:t>
            </a:r>
            <a:r>
              <a:rPr lang="zh-CN" altLang="en-US" dirty="0"/>
              <a:t>工程质量符合验收标准，文档完整可追溯</a:t>
            </a:r>
            <a:r>
              <a:rPr lang="zh-CN" altLang="en-US" dirty="0" smtClean="0"/>
              <a:t>。二</a:t>
            </a:r>
            <a:r>
              <a:rPr lang="zh-CN" altLang="en-US" dirty="0"/>
              <a:t>、竣工审计管理</a:t>
            </a:r>
            <a:r>
              <a:rPr lang="zh-CN" altLang="en-US" dirty="0" smtClean="0"/>
              <a:t>流程</a:t>
            </a:r>
            <a:endParaRPr lang="en-US" altLang="zh-CN" dirty="0"/>
          </a:p>
          <a:p>
            <a:r>
              <a:rPr lang="en-US" altLang="zh-CN" dirty="0" smtClean="0"/>
              <a:t>1</a:t>
            </a:r>
            <a:r>
              <a:rPr lang="en-US" altLang="zh-CN" dirty="0"/>
              <a:t>. </a:t>
            </a:r>
            <a:r>
              <a:rPr lang="zh-CN" altLang="en-US" dirty="0" smtClean="0"/>
              <a:t>准备阶段</a:t>
            </a:r>
            <a:endParaRPr lang="en-US" altLang="zh-CN" dirty="0"/>
          </a:p>
          <a:p>
            <a:r>
              <a:rPr lang="zh-CN" altLang="en-US" dirty="0" smtClean="0"/>
              <a:t>制定</a:t>
            </a:r>
            <a:r>
              <a:rPr lang="zh-CN" altLang="en-US" dirty="0"/>
              <a:t>审计</a:t>
            </a:r>
            <a:r>
              <a:rPr lang="zh-CN" altLang="en-US" dirty="0" smtClean="0"/>
              <a:t>方案：</a:t>
            </a:r>
            <a:r>
              <a:rPr lang="zh-CN" altLang="en-US" dirty="0"/>
              <a:t>明确审计范围（如土建、设备、隐蔽工程）、重点内容及时间节点。   </a:t>
            </a:r>
            <a:endParaRPr lang="en-US" altLang="zh-CN" dirty="0"/>
          </a:p>
          <a:p>
            <a:r>
              <a:rPr lang="zh-CN" altLang="en-US" dirty="0" smtClean="0"/>
              <a:t>组建</a:t>
            </a:r>
            <a:r>
              <a:rPr lang="zh-CN" altLang="en-US" dirty="0"/>
              <a:t>审计</a:t>
            </a:r>
            <a:r>
              <a:rPr lang="zh-CN" altLang="en-US" dirty="0" smtClean="0"/>
              <a:t>团队：</a:t>
            </a:r>
            <a:r>
              <a:rPr lang="zh-CN" altLang="en-US" dirty="0"/>
              <a:t>包括造价工程师、法律顾问、技术专家等。   </a:t>
            </a:r>
            <a:endParaRPr lang="en-US" altLang="zh-CN" dirty="0"/>
          </a:p>
          <a:p>
            <a:r>
              <a:rPr lang="zh-CN" altLang="en-US" dirty="0" smtClean="0"/>
              <a:t>收集资料：</a:t>
            </a:r>
            <a:r>
              <a:rPr lang="zh-CN" altLang="en-US" dirty="0"/>
              <a:t>合同文件、设计图纸、变更签证、结算报告、验收记录等。</a:t>
            </a:r>
            <a:endParaRPr lang="zh-CN" altLang="en-US" dirty="0"/>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en-US" altLang="zh-CN" dirty="0"/>
              <a:t>2. </a:t>
            </a:r>
            <a:r>
              <a:rPr lang="zh-CN" altLang="en-US" dirty="0" smtClean="0"/>
              <a:t>实施阶段</a:t>
            </a:r>
            <a:endParaRPr lang="en-US" altLang="zh-CN" dirty="0"/>
          </a:p>
          <a:p>
            <a:r>
              <a:rPr lang="zh-CN" altLang="en-US" dirty="0" smtClean="0"/>
              <a:t>现场核查：</a:t>
            </a:r>
            <a:r>
              <a:rPr lang="zh-CN" altLang="en-US" dirty="0"/>
              <a:t>实地勘察工程量、工程质量及设备安装情况。   </a:t>
            </a:r>
            <a:endParaRPr lang="en-US" altLang="zh-CN" dirty="0"/>
          </a:p>
          <a:p>
            <a:r>
              <a:rPr lang="zh-CN" altLang="en-US" dirty="0" smtClean="0"/>
              <a:t>资料审查：</a:t>
            </a:r>
            <a:r>
              <a:rPr lang="zh-CN" altLang="en-US" dirty="0"/>
              <a:t>比对合同与结算数据，分析成本偏差原因。   </a:t>
            </a:r>
            <a:endParaRPr lang="en-US" altLang="zh-CN" dirty="0"/>
          </a:p>
          <a:p>
            <a:r>
              <a:rPr lang="zh-CN" altLang="en-US" dirty="0" smtClean="0"/>
              <a:t>访谈</a:t>
            </a:r>
            <a:r>
              <a:rPr lang="zh-CN" altLang="en-US" dirty="0"/>
              <a:t>与</a:t>
            </a:r>
            <a:r>
              <a:rPr lang="zh-CN" altLang="en-US" dirty="0" smtClean="0"/>
              <a:t>验证：</a:t>
            </a:r>
            <a:r>
              <a:rPr lang="zh-CN" altLang="en-US" dirty="0"/>
              <a:t>与项目负责人、监理单位、供应商访谈，核实争议事项</a:t>
            </a:r>
            <a:r>
              <a:rPr lang="zh-CN" altLang="en-US" dirty="0" smtClean="0"/>
              <a:t>。</a:t>
            </a:r>
            <a:endParaRPr lang="en-US" altLang="zh-CN" dirty="0" smtClean="0"/>
          </a:p>
          <a:p>
            <a:r>
              <a:rPr lang="en-US" altLang="zh-CN" dirty="0" smtClean="0"/>
              <a:t>3</a:t>
            </a:r>
            <a:r>
              <a:rPr lang="en-US" altLang="zh-CN" dirty="0"/>
              <a:t>. </a:t>
            </a:r>
            <a:r>
              <a:rPr lang="zh-CN" altLang="en-US" dirty="0" smtClean="0"/>
              <a:t>报告阶段问题汇总：</a:t>
            </a:r>
            <a:r>
              <a:rPr lang="zh-CN" altLang="en-US" dirty="0"/>
              <a:t>分类整理审计发现（如违规行为、成本漏洞）。   </a:t>
            </a:r>
            <a:endParaRPr lang="en-US" altLang="zh-CN" dirty="0"/>
          </a:p>
          <a:p>
            <a:r>
              <a:rPr lang="zh-CN" altLang="en-US" dirty="0" smtClean="0"/>
              <a:t>出具报告：</a:t>
            </a:r>
            <a:r>
              <a:rPr lang="zh-CN" altLang="en-US" dirty="0"/>
              <a:t>提出整改建议、责任划分及风险预警。   </a:t>
            </a:r>
            <a:endParaRPr lang="en-US" altLang="zh-CN" dirty="0" smtClean="0"/>
          </a:p>
          <a:p>
            <a:r>
              <a:rPr lang="zh-CN" altLang="en-US" dirty="0" smtClean="0"/>
              <a:t>结果反馈：</a:t>
            </a:r>
            <a:r>
              <a:rPr lang="zh-CN" altLang="en-US" dirty="0"/>
              <a:t>与</a:t>
            </a:r>
            <a:r>
              <a:rPr lang="en-US" altLang="zh-CN" dirty="0"/>
              <a:t>EPC</a:t>
            </a:r>
            <a:r>
              <a:rPr lang="zh-CN" altLang="en-US" dirty="0"/>
              <a:t>总包方、业主沟通，推动问题整改闭环。</a:t>
            </a:r>
            <a:endParaRPr lang="zh-CN" altLang="en-US" dirty="0"/>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zh-CN" altLang="en-US" dirty="0"/>
              <a:t>三、审计关键内容与</a:t>
            </a:r>
            <a:r>
              <a:rPr lang="zh-CN" altLang="en-US" dirty="0" smtClean="0"/>
              <a:t>重点</a:t>
            </a:r>
            <a:endParaRPr lang="en-US" altLang="zh-CN" dirty="0"/>
          </a:p>
          <a:p>
            <a:r>
              <a:rPr lang="en-US" altLang="zh-CN" dirty="0" smtClean="0"/>
              <a:t>1</a:t>
            </a:r>
            <a:r>
              <a:rPr lang="en-US" altLang="zh-CN" dirty="0"/>
              <a:t>. </a:t>
            </a:r>
            <a:r>
              <a:rPr lang="zh-CN" altLang="en-US" dirty="0" smtClean="0"/>
              <a:t>合同</a:t>
            </a:r>
            <a:r>
              <a:rPr lang="zh-CN" altLang="en-US" dirty="0"/>
              <a:t>执行</a:t>
            </a:r>
            <a:r>
              <a:rPr lang="zh-CN" altLang="en-US" dirty="0" smtClean="0"/>
              <a:t>审计</a:t>
            </a:r>
            <a:endParaRPr lang="en-US" altLang="zh-CN" dirty="0"/>
          </a:p>
          <a:p>
            <a:r>
              <a:rPr lang="zh-CN" altLang="en-US" dirty="0" smtClean="0"/>
              <a:t>审查</a:t>
            </a:r>
            <a:r>
              <a:rPr lang="zh-CN" altLang="en-US" dirty="0"/>
              <a:t>合同条款是否完整（如计价方式、违约责任）。   </a:t>
            </a:r>
            <a:endParaRPr lang="en-US" altLang="zh-CN" dirty="0"/>
          </a:p>
          <a:p>
            <a:r>
              <a:rPr lang="zh-CN" altLang="en-US" dirty="0" smtClean="0"/>
              <a:t>分析</a:t>
            </a:r>
            <a:r>
              <a:rPr lang="zh-CN" altLang="en-US" dirty="0"/>
              <a:t>设计变更、签证的审批程序是否合规，是否存在“低价中标、高价结算”现象</a:t>
            </a:r>
            <a:r>
              <a:rPr lang="zh-CN" altLang="en-US" dirty="0" smtClean="0"/>
              <a:t>。</a:t>
            </a:r>
            <a:endParaRPr lang="en-US" altLang="zh-CN" dirty="0" smtClean="0"/>
          </a:p>
          <a:p>
            <a:r>
              <a:rPr lang="en-US" altLang="zh-CN" dirty="0" smtClean="0"/>
              <a:t>2</a:t>
            </a:r>
            <a:r>
              <a:rPr lang="en-US" altLang="zh-CN" dirty="0"/>
              <a:t>. </a:t>
            </a:r>
            <a:r>
              <a:rPr lang="zh-CN" altLang="en-US" dirty="0" smtClean="0"/>
              <a:t>工程</a:t>
            </a:r>
            <a:r>
              <a:rPr lang="zh-CN" altLang="en-US" dirty="0"/>
              <a:t>造价</a:t>
            </a:r>
            <a:r>
              <a:rPr lang="zh-CN" altLang="en-US" dirty="0" smtClean="0"/>
              <a:t>审计</a:t>
            </a:r>
            <a:endParaRPr lang="en-US" altLang="zh-CN" dirty="0"/>
          </a:p>
          <a:p>
            <a:r>
              <a:rPr lang="zh-CN" altLang="en-US" dirty="0" smtClean="0"/>
              <a:t>工程</a:t>
            </a:r>
            <a:r>
              <a:rPr lang="zh-CN" altLang="en-US" dirty="0"/>
              <a:t>量</a:t>
            </a:r>
            <a:r>
              <a:rPr lang="zh-CN" altLang="en-US" dirty="0" smtClean="0"/>
              <a:t>审核：</a:t>
            </a:r>
            <a:r>
              <a:rPr lang="zh-CN" altLang="en-US" dirty="0"/>
              <a:t>结合竣工图与现场实测，避免虚增工程量。   </a:t>
            </a:r>
            <a:endParaRPr lang="en-US" altLang="zh-CN" dirty="0"/>
          </a:p>
          <a:p>
            <a:r>
              <a:rPr lang="zh-CN" altLang="en-US" dirty="0" smtClean="0"/>
              <a:t>单价合理性：</a:t>
            </a:r>
            <a:r>
              <a:rPr lang="zh-CN" altLang="en-US" dirty="0"/>
              <a:t>对比招标价、市场价与结算价，核查材料价格波动影响。   </a:t>
            </a:r>
            <a:endParaRPr lang="en-US" altLang="zh-CN" dirty="0"/>
          </a:p>
          <a:p>
            <a:r>
              <a:rPr lang="zh-CN" altLang="en-US" dirty="0" smtClean="0"/>
              <a:t>措施</a:t>
            </a:r>
            <a:r>
              <a:rPr lang="zh-CN" altLang="en-US" dirty="0"/>
              <a:t>费与暂</a:t>
            </a:r>
            <a:r>
              <a:rPr lang="zh-CN" altLang="en-US" dirty="0" smtClean="0"/>
              <a:t>估价：</a:t>
            </a:r>
            <a:r>
              <a:rPr lang="zh-CN" altLang="en-US" dirty="0"/>
              <a:t>核实脚手架、临时设施等费用是否按实结算。</a:t>
            </a:r>
            <a:endParaRPr lang="zh-CN" altLang="en-US" dirty="0"/>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r>
              <a:rPr lang="en-US" altLang="zh-CN" dirty="0"/>
              <a:t>3. </a:t>
            </a:r>
            <a:r>
              <a:rPr lang="zh-CN" altLang="en-US" dirty="0" smtClean="0"/>
              <a:t>质量</a:t>
            </a:r>
            <a:r>
              <a:rPr lang="zh-CN" altLang="en-US" dirty="0"/>
              <a:t>与进度</a:t>
            </a:r>
            <a:r>
              <a:rPr lang="zh-CN" altLang="en-US" dirty="0" smtClean="0"/>
              <a:t>审计</a:t>
            </a:r>
            <a:endParaRPr lang="en-US" altLang="zh-CN" dirty="0"/>
          </a:p>
          <a:p>
            <a:r>
              <a:rPr lang="zh-CN" altLang="en-US" dirty="0" smtClean="0"/>
              <a:t>检查</a:t>
            </a:r>
            <a:r>
              <a:rPr lang="zh-CN" altLang="en-US" dirty="0"/>
              <a:t>隐蔽工程验收记录、材料检测报告是否齐全。   </a:t>
            </a:r>
            <a:endParaRPr lang="en-US" altLang="zh-CN" dirty="0"/>
          </a:p>
          <a:p>
            <a:r>
              <a:rPr lang="zh-CN" altLang="en-US" dirty="0" smtClean="0"/>
              <a:t>评估</a:t>
            </a:r>
            <a:r>
              <a:rPr lang="zh-CN" altLang="en-US" dirty="0"/>
              <a:t>工期延误原因（如业主方变更、不可抗力），明确责任归属</a:t>
            </a:r>
            <a:r>
              <a:rPr lang="zh-CN" altLang="en-US" dirty="0" smtClean="0"/>
              <a:t>。</a:t>
            </a:r>
            <a:endParaRPr lang="en-US" altLang="zh-CN" dirty="0" smtClean="0"/>
          </a:p>
          <a:p>
            <a:r>
              <a:rPr lang="en-US" altLang="zh-CN" dirty="0" smtClean="0"/>
              <a:t>4</a:t>
            </a:r>
            <a:r>
              <a:rPr lang="en-US" altLang="zh-CN" dirty="0"/>
              <a:t>. </a:t>
            </a:r>
            <a:r>
              <a:rPr lang="zh-CN" altLang="en-US" dirty="0" smtClean="0"/>
              <a:t>文档</a:t>
            </a:r>
            <a:r>
              <a:rPr lang="zh-CN" altLang="en-US" dirty="0"/>
              <a:t>管理</a:t>
            </a:r>
            <a:r>
              <a:rPr lang="zh-CN" altLang="en-US" dirty="0" smtClean="0"/>
              <a:t>审计</a:t>
            </a:r>
            <a:endParaRPr lang="en-US" altLang="zh-CN" dirty="0"/>
          </a:p>
          <a:p>
            <a:r>
              <a:rPr lang="zh-CN" altLang="en-US" dirty="0" smtClean="0"/>
              <a:t>确保</a:t>
            </a:r>
            <a:r>
              <a:rPr lang="zh-CN" altLang="en-US" dirty="0"/>
              <a:t>竣工资料完整（如施工日志、监理报告、质检记录），符合归档要求。   </a:t>
            </a:r>
            <a:endParaRPr lang="en-US" altLang="zh-CN" dirty="0"/>
          </a:p>
          <a:p>
            <a:r>
              <a:rPr lang="zh-CN" altLang="en-US" dirty="0" smtClean="0"/>
              <a:t>重点</a:t>
            </a:r>
            <a:r>
              <a:rPr lang="zh-CN" altLang="en-US" dirty="0"/>
              <a:t>审查签字盖章的真实性，防范虚假资料</a:t>
            </a:r>
            <a:r>
              <a:rPr lang="zh-CN" altLang="en-US" dirty="0" smtClean="0"/>
              <a:t>。</a:t>
            </a:r>
            <a:endParaRPr lang="en-US" altLang="zh-CN" dirty="0" smtClean="0"/>
          </a:p>
          <a:p>
            <a:r>
              <a:rPr lang="en-US" altLang="zh-CN" dirty="0" smtClean="0"/>
              <a:t>5</a:t>
            </a:r>
            <a:r>
              <a:rPr lang="en-US" altLang="zh-CN" dirty="0"/>
              <a:t>. </a:t>
            </a:r>
            <a:r>
              <a:rPr lang="zh-CN" altLang="en-US" dirty="0" smtClean="0"/>
              <a:t>风险</a:t>
            </a:r>
            <a:r>
              <a:rPr lang="zh-CN" altLang="en-US" dirty="0"/>
              <a:t>管理</a:t>
            </a:r>
            <a:r>
              <a:rPr lang="zh-CN" altLang="en-US" dirty="0" smtClean="0"/>
              <a:t>审计</a:t>
            </a:r>
            <a:endParaRPr lang="en-US" altLang="zh-CN" dirty="0"/>
          </a:p>
          <a:p>
            <a:r>
              <a:rPr lang="zh-CN" altLang="en-US" dirty="0" smtClean="0"/>
              <a:t>识别</a:t>
            </a:r>
            <a:r>
              <a:rPr lang="en-US" altLang="zh-CN" dirty="0"/>
              <a:t>EPC</a:t>
            </a:r>
            <a:r>
              <a:rPr lang="zh-CN" altLang="en-US" dirty="0"/>
              <a:t>模式下的典型风险（如设计缺陷导致施工返工、供应商违约）。   </a:t>
            </a:r>
            <a:endParaRPr lang="en-US" altLang="zh-CN" dirty="0"/>
          </a:p>
          <a:p>
            <a:r>
              <a:rPr lang="zh-CN" altLang="en-US" dirty="0" smtClean="0"/>
              <a:t>评估</a:t>
            </a:r>
            <a:r>
              <a:rPr lang="zh-CN" altLang="en-US" dirty="0"/>
              <a:t>风险应对措施的有效性，如保险购买、应急预案。</a:t>
            </a:r>
            <a:endParaRPr lang="zh-CN" altLang="en-US" dirty="0"/>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a:bodyPr>
          <a:lstStyle/>
          <a:p>
            <a:r>
              <a:rPr lang="zh-CN" altLang="en-US" dirty="0"/>
              <a:t>四、常见问题与应对</a:t>
            </a:r>
            <a:r>
              <a:rPr lang="zh-CN" altLang="en-US" dirty="0" smtClean="0"/>
              <a:t>措施</a:t>
            </a:r>
            <a:endParaRPr lang="en-US" altLang="zh-CN" dirty="0"/>
          </a:p>
          <a:p>
            <a:r>
              <a:rPr lang="en-US" altLang="zh-CN" dirty="0" smtClean="0"/>
              <a:t>1</a:t>
            </a:r>
            <a:r>
              <a:rPr lang="en-US" altLang="zh-CN" dirty="0"/>
              <a:t>. </a:t>
            </a:r>
            <a:r>
              <a:rPr lang="zh-CN" altLang="en-US" dirty="0" smtClean="0"/>
              <a:t>问题</a:t>
            </a:r>
            <a:r>
              <a:rPr lang="en-US" altLang="zh-CN" dirty="0"/>
              <a:t>1</a:t>
            </a:r>
            <a:r>
              <a:rPr lang="zh-CN" altLang="en-US" dirty="0"/>
              <a:t>：成本超支</a:t>
            </a:r>
            <a:r>
              <a:rPr lang="zh-CN" altLang="en-US" dirty="0" smtClean="0"/>
              <a:t>争议</a:t>
            </a:r>
            <a:endParaRPr lang="en-US" altLang="zh-CN" dirty="0"/>
          </a:p>
          <a:p>
            <a:r>
              <a:rPr lang="zh-CN" altLang="en-US" dirty="0" smtClean="0"/>
              <a:t>原因：</a:t>
            </a:r>
            <a:r>
              <a:rPr lang="zh-CN" altLang="en-US" dirty="0"/>
              <a:t>设计变更频繁、材料涨价、工程量计算错误。     </a:t>
            </a:r>
            <a:endParaRPr lang="en-US" altLang="zh-CN" dirty="0"/>
          </a:p>
          <a:p>
            <a:r>
              <a:rPr lang="zh-CN" altLang="en-US" dirty="0" smtClean="0"/>
              <a:t>对策： 合同</a:t>
            </a:r>
            <a:r>
              <a:rPr lang="zh-CN" altLang="en-US" dirty="0"/>
              <a:t>中明确价格调整机制（如材料调差公式）。       </a:t>
            </a:r>
            <a:endParaRPr lang="en-US" altLang="zh-CN" dirty="0"/>
          </a:p>
          <a:p>
            <a:r>
              <a:rPr lang="zh-CN" altLang="en-US" dirty="0" smtClean="0"/>
              <a:t>采用</a:t>
            </a:r>
            <a:r>
              <a:rPr lang="en-US" altLang="zh-CN" dirty="0"/>
              <a:t>BIM</a:t>
            </a:r>
            <a:r>
              <a:rPr lang="zh-CN" altLang="en-US" dirty="0"/>
              <a:t>技术优化设计，减少施工阶段变更</a:t>
            </a:r>
            <a:r>
              <a:rPr lang="zh-CN" altLang="en-US" dirty="0" smtClean="0"/>
              <a:t>。</a:t>
            </a:r>
            <a:endParaRPr lang="en-US" altLang="zh-CN" dirty="0" smtClean="0"/>
          </a:p>
          <a:p>
            <a:r>
              <a:rPr lang="en-US" altLang="zh-CN" dirty="0" smtClean="0"/>
              <a:t>2</a:t>
            </a:r>
            <a:r>
              <a:rPr lang="en-US" altLang="zh-CN" dirty="0"/>
              <a:t>. </a:t>
            </a:r>
            <a:r>
              <a:rPr lang="zh-CN" altLang="en-US" dirty="0" smtClean="0"/>
              <a:t>问题</a:t>
            </a:r>
            <a:r>
              <a:rPr lang="en-US" altLang="zh-CN" dirty="0"/>
              <a:t>2</a:t>
            </a:r>
            <a:r>
              <a:rPr lang="zh-CN" altLang="en-US" dirty="0"/>
              <a:t>：合同纠纷（如范围不清</a:t>
            </a:r>
            <a:r>
              <a:rPr lang="zh-CN" altLang="en-US" dirty="0" smtClean="0"/>
              <a:t>）</a:t>
            </a:r>
            <a:endParaRPr lang="en-US" altLang="zh-CN" dirty="0"/>
          </a:p>
          <a:p>
            <a:r>
              <a:rPr lang="zh-CN" altLang="en-US" dirty="0" smtClean="0"/>
              <a:t>原因：</a:t>
            </a:r>
            <a:r>
              <a:rPr lang="en-US" altLang="zh-CN" dirty="0"/>
              <a:t>EPC</a:t>
            </a:r>
            <a:r>
              <a:rPr lang="zh-CN" altLang="en-US" dirty="0"/>
              <a:t>合同界面划分模糊，导致责任推诿。     </a:t>
            </a:r>
            <a:r>
              <a:rPr lang="zh-CN" altLang="en-US" dirty="0" smtClean="0"/>
              <a:t>对策： </a:t>
            </a:r>
            <a:endParaRPr lang="en-US" altLang="zh-CN" dirty="0" smtClean="0"/>
          </a:p>
          <a:p>
            <a:r>
              <a:rPr lang="zh-CN" altLang="en-US" dirty="0" smtClean="0"/>
              <a:t>在</a:t>
            </a:r>
            <a:r>
              <a:rPr lang="zh-CN" altLang="en-US" dirty="0"/>
              <a:t>招标阶段明确工作范围，细化技术规格书。       </a:t>
            </a:r>
            <a:r>
              <a:rPr lang="zh-CN" altLang="en-US" dirty="0" smtClean="0"/>
              <a:t>引入</a:t>
            </a:r>
            <a:r>
              <a:rPr lang="zh-CN" altLang="en-US" dirty="0"/>
              <a:t>第三方监理全程监督履约情况。</a:t>
            </a:r>
            <a:endParaRPr lang="zh-CN" altLang="en-US" dirty="0"/>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3. </a:t>
            </a:r>
            <a:r>
              <a:rPr lang="zh-CN" altLang="en-US" dirty="0" smtClean="0"/>
              <a:t>问题</a:t>
            </a:r>
            <a:r>
              <a:rPr lang="en-US" altLang="zh-CN" dirty="0"/>
              <a:t>3</a:t>
            </a:r>
            <a:r>
              <a:rPr lang="zh-CN" altLang="en-US" dirty="0"/>
              <a:t>：质量缺陷与验收</a:t>
            </a:r>
            <a:r>
              <a:rPr lang="zh-CN" altLang="en-US" dirty="0" smtClean="0"/>
              <a:t>不合格</a:t>
            </a:r>
            <a:endParaRPr lang="en-US" altLang="zh-CN" dirty="0"/>
          </a:p>
          <a:p>
            <a:r>
              <a:rPr lang="zh-CN" altLang="en-US" dirty="0" smtClean="0"/>
              <a:t>原因：</a:t>
            </a:r>
            <a:r>
              <a:rPr lang="zh-CN" altLang="en-US" dirty="0"/>
              <a:t>施工工艺不达标、材料以次充好。     </a:t>
            </a:r>
            <a:r>
              <a:rPr lang="en-US" altLang="zh-CN" dirty="0" smtClean="0"/>
              <a:t> </a:t>
            </a:r>
            <a:r>
              <a:rPr lang="zh-CN" altLang="en-US" dirty="0" smtClean="0"/>
              <a:t>对策：加强</a:t>
            </a:r>
            <a:r>
              <a:rPr lang="zh-CN" altLang="en-US" dirty="0"/>
              <a:t>关键节点验收（如地基、钢结构），留存影像资料。       </a:t>
            </a:r>
            <a:endParaRPr lang="en-US" altLang="zh-CN" dirty="0"/>
          </a:p>
          <a:p>
            <a:r>
              <a:rPr lang="zh-CN" altLang="en-US" dirty="0" smtClean="0"/>
              <a:t>扣留</a:t>
            </a:r>
            <a:r>
              <a:rPr lang="zh-CN" altLang="en-US" dirty="0"/>
              <a:t>质量保证金至缺陷责任期满</a:t>
            </a:r>
            <a:r>
              <a:rPr lang="zh-CN" altLang="en-US" dirty="0" smtClean="0"/>
              <a:t>。</a:t>
            </a:r>
            <a:endParaRPr lang="en-US" altLang="zh-CN" dirty="0" smtClean="0"/>
          </a:p>
          <a:p>
            <a:r>
              <a:rPr lang="en-US" altLang="zh-CN" dirty="0" smtClean="0"/>
              <a:t>4</a:t>
            </a:r>
            <a:r>
              <a:rPr lang="en-US" altLang="zh-CN" dirty="0"/>
              <a:t>. </a:t>
            </a:r>
            <a:r>
              <a:rPr lang="zh-CN" altLang="en-US" dirty="0" smtClean="0"/>
              <a:t>问题</a:t>
            </a:r>
            <a:r>
              <a:rPr lang="en-US" altLang="zh-CN" dirty="0"/>
              <a:t>4</a:t>
            </a:r>
            <a:r>
              <a:rPr lang="zh-CN" altLang="en-US" dirty="0"/>
              <a:t>：竣工资料</a:t>
            </a:r>
            <a:r>
              <a:rPr lang="zh-CN" altLang="en-US" dirty="0" smtClean="0"/>
              <a:t>缺失</a:t>
            </a:r>
            <a:endParaRPr lang="en-US" altLang="zh-CN" dirty="0"/>
          </a:p>
          <a:p>
            <a:r>
              <a:rPr lang="zh-CN" altLang="en-US" dirty="0" smtClean="0"/>
              <a:t>原因：</a:t>
            </a:r>
            <a:r>
              <a:rPr lang="zh-CN" altLang="en-US" dirty="0"/>
              <a:t>过程文档管理松散，导致审计无据可依。     </a:t>
            </a:r>
            <a:r>
              <a:rPr lang="zh-CN" altLang="en-US" dirty="0" smtClean="0"/>
              <a:t>对策：       </a:t>
            </a:r>
            <a:endParaRPr lang="en-US" altLang="zh-CN" dirty="0"/>
          </a:p>
          <a:p>
            <a:r>
              <a:rPr lang="zh-CN" altLang="en-US" dirty="0" smtClean="0"/>
              <a:t>行</a:t>
            </a:r>
            <a:r>
              <a:rPr lang="zh-CN" altLang="en-US" dirty="0"/>
              <a:t>数字化管理平台，实时上传工程资料。       </a:t>
            </a:r>
            <a:r>
              <a:rPr lang="en-US" altLang="zh-CN" dirty="0" smtClean="0"/>
              <a:t> </a:t>
            </a:r>
            <a:r>
              <a:rPr lang="zh-CN" altLang="en-US" dirty="0"/>
              <a:t>设立专职文档管理员，定期检查归档进度。</a:t>
            </a:r>
            <a:endParaRPr lang="zh-CN" altLang="en-US" dirty="0"/>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五</a:t>
            </a:r>
            <a:r>
              <a:rPr lang="zh-CN" altLang="en-US" dirty="0" smtClean="0"/>
              <a:t>、</a:t>
            </a:r>
            <a:r>
              <a:rPr lang="zh-CN" altLang="en-US" dirty="0"/>
              <a:t>结论</a:t>
            </a:r>
            <a:endParaRPr lang="en-US" altLang="zh-CN" dirty="0"/>
          </a:p>
          <a:p>
            <a:r>
              <a:rPr lang="zh-CN" altLang="en-US" dirty="0" smtClean="0"/>
              <a:t>前</a:t>
            </a:r>
            <a:r>
              <a:rPr lang="zh-CN" altLang="en-US" dirty="0"/>
              <a:t>置审计</a:t>
            </a:r>
            <a:r>
              <a:rPr lang="zh-CN" altLang="en-US" dirty="0" smtClean="0"/>
              <a:t>介入：</a:t>
            </a:r>
            <a:r>
              <a:rPr lang="zh-CN" altLang="en-US" dirty="0"/>
              <a:t>在项目初期参与合同评审，规避条款漏洞。  </a:t>
            </a:r>
            <a:endParaRPr lang="en-US" altLang="zh-CN" dirty="0"/>
          </a:p>
          <a:p>
            <a:r>
              <a:rPr lang="zh-CN" altLang="en-US" dirty="0" smtClean="0"/>
              <a:t>信息化</a:t>
            </a:r>
            <a:r>
              <a:rPr lang="zh-CN" altLang="en-US" dirty="0"/>
              <a:t>赋</a:t>
            </a:r>
            <a:r>
              <a:rPr lang="zh-CN" altLang="en-US" dirty="0" smtClean="0"/>
              <a:t>能：</a:t>
            </a:r>
            <a:r>
              <a:rPr lang="zh-CN" altLang="en-US" dirty="0"/>
              <a:t>利用大数据分析成本趋势，结合</a:t>
            </a:r>
            <a:r>
              <a:rPr lang="en-US" altLang="zh-CN" dirty="0"/>
              <a:t>BIM</a:t>
            </a:r>
            <a:r>
              <a:rPr lang="zh-CN" altLang="en-US" dirty="0"/>
              <a:t>模型进行工程量自动校核。  </a:t>
            </a:r>
            <a:endParaRPr lang="en-US" altLang="zh-CN" dirty="0"/>
          </a:p>
          <a:p>
            <a:r>
              <a:rPr lang="zh-CN" altLang="en-US" dirty="0" smtClean="0"/>
              <a:t>强化</a:t>
            </a:r>
            <a:r>
              <a:rPr lang="zh-CN" altLang="en-US" dirty="0"/>
              <a:t>协同</a:t>
            </a:r>
            <a:r>
              <a:rPr lang="zh-CN" altLang="en-US" dirty="0" smtClean="0"/>
              <a:t>机制：</a:t>
            </a:r>
            <a:r>
              <a:rPr lang="zh-CN" altLang="en-US" dirty="0"/>
              <a:t>业主、总包方、审计方定期召开联席会，及时解决问题。  </a:t>
            </a:r>
            <a:endParaRPr lang="en-US" altLang="zh-CN" dirty="0" smtClean="0"/>
          </a:p>
          <a:p>
            <a:r>
              <a:rPr lang="zh-CN" altLang="en-US" dirty="0" smtClean="0"/>
              <a:t>竣工</a:t>
            </a:r>
            <a:r>
              <a:rPr lang="zh-CN" altLang="en-US" dirty="0"/>
              <a:t>审计不仅是“事后纠偏”手段，更是优化</a:t>
            </a:r>
            <a:r>
              <a:rPr lang="en-US" altLang="zh-CN" dirty="0"/>
              <a:t>EPC</a:t>
            </a:r>
            <a:r>
              <a:rPr lang="zh-CN" altLang="en-US" dirty="0"/>
              <a:t>项目管理体系、提升企业竞争力的关键工具。通过系统化审计管理，可显著降低项目风险，保障投资效益最大化。</a:t>
            </a:r>
            <a:endParaRPr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zh-CN" altLang="en-US" dirty="0"/>
              <a:t>四、过程结算与风险分配</a:t>
            </a:r>
            <a:r>
              <a:rPr lang="zh-CN" altLang="en-US" dirty="0" smtClean="0"/>
              <a:t>机制</a:t>
            </a:r>
            <a:endParaRPr lang="en-US" altLang="zh-CN" dirty="0"/>
          </a:p>
          <a:p>
            <a:r>
              <a:rPr lang="en-US" altLang="zh-CN" dirty="0" smtClean="0"/>
              <a:t>1</a:t>
            </a:r>
            <a:r>
              <a:rPr lang="en-US" altLang="zh-CN" dirty="0"/>
              <a:t>. </a:t>
            </a:r>
            <a:r>
              <a:rPr lang="zh-CN" altLang="en-US" dirty="0" smtClean="0"/>
              <a:t>过程</a:t>
            </a:r>
            <a:r>
              <a:rPr lang="zh-CN" altLang="en-US" dirty="0"/>
              <a:t>结算</a:t>
            </a:r>
            <a:r>
              <a:rPr lang="zh-CN" altLang="en-US" dirty="0" smtClean="0"/>
              <a:t>制度化    </a:t>
            </a:r>
            <a:endParaRPr lang="en-US" altLang="zh-CN" dirty="0"/>
          </a:p>
          <a:p>
            <a:r>
              <a:rPr lang="zh-CN" altLang="en-US" dirty="0" smtClean="0"/>
              <a:t>新增</a:t>
            </a:r>
            <a:r>
              <a:rPr lang="zh-CN" altLang="en-US" dirty="0"/>
              <a:t>“分阶段结算”要求，明确过程结算金额不低于</a:t>
            </a:r>
            <a:r>
              <a:rPr lang="en-US" altLang="zh-CN" dirty="0"/>
              <a:t>80%</a:t>
            </a:r>
            <a:r>
              <a:rPr lang="zh-CN" altLang="en-US" dirty="0"/>
              <a:t>，且直接作为竣工结算依据，减少结算积压争议</a:t>
            </a:r>
            <a:r>
              <a:rPr lang="zh-CN" altLang="en-US" dirty="0" smtClean="0"/>
              <a:t>。</a:t>
            </a:r>
            <a:endParaRPr lang="en-US" altLang="zh-CN" dirty="0" smtClean="0"/>
          </a:p>
          <a:p>
            <a:r>
              <a:rPr lang="en-US" altLang="zh-CN" dirty="0" smtClean="0"/>
              <a:t>2</a:t>
            </a:r>
            <a:r>
              <a:rPr lang="en-US" altLang="zh-CN" dirty="0"/>
              <a:t>. </a:t>
            </a:r>
            <a:r>
              <a:rPr lang="zh-CN" altLang="en-US" dirty="0" smtClean="0"/>
              <a:t>风险</a:t>
            </a:r>
            <a:r>
              <a:rPr lang="zh-CN" altLang="en-US" dirty="0"/>
              <a:t>分担原则</a:t>
            </a:r>
            <a:r>
              <a:rPr lang="zh-CN" altLang="en-US" dirty="0" smtClean="0"/>
              <a:t>细化    </a:t>
            </a:r>
            <a:endParaRPr lang="en-US" altLang="zh-CN" dirty="0"/>
          </a:p>
          <a:p>
            <a:r>
              <a:rPr lang="zh-CN" altLang="en-US" dirty="0" smtClean="0"/>
              <a:t>单价合同：</a:t>
            </a:r>
            <a:r>
              <a:rPr lang="zh-CN" altLang="en-US" dirty="0"/>
              <a:t>分部分项工程风险由发包人承担，措施项目风险由承包人承担；     </a:t>
            </a:r>
            <a:endParaRPr lang="en-US" altLang="zh-CN" dirty="0"/>
          </a:p>
          <a:p>
            <a:r>
              <a:rPr lang="zh-CN" altLang="en-US" dirty="0" smtClean="0"/>
              <a:t>总价合同：</a:t>
            </a:r>
            <a:r>
              <a:rPr lang="zh-CN" altLang="en-US" dirty="0"/>
              <a:t>工程量清单缺陷风险由承包人承担（除非合同另有约定）。     </a:t>
            </a:r>
            <a:r>
              <a:rPr lang="en-US" altLang="zh-CN" dirty="0" smtClean="0"/>
              <a:t>-</a:t>
            </a:r>
            <a:endParaRPr lang="en-US" altLang="zh-CN" dirty="0" smtClean="0"/>
          </a:p>
          <a:p>
            <a:r>
              <a:rPr lang="zh-CN" altLang="en-US" dirty="0" smtClean="0"/>
              <a:t>物价波动</a:t>
            </a:r>
            <a:r>
              <a:rPr lang="zh-CN" altLang="en-US" dirty="0"/>
              <a:t>超合同约定阈值（如</a:t>
            </a:r>
            <a:r>
              <a:rPr lang="en-US" altLang="zh-CN" dirty="0"/>
              <a:t>±5%</a:t>
            </a:r>
            <a:r>
              <a:rPr lang="zh-CN" altLang="en-US" dirty="0"/>
              <a:t>）时，仅调整材料费，管理费和利润不变。</a:t>
            </a:r>
            <a:endParaRPr lang="zh-CN"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五、计价文件与证据</a:t>
            </a:r>
            <a:r>
              <a:rPr lang="zh-CN" altLang="en-US" dirty="0" smtClean="0"/>
              <a:t>管理</a:t>
            </a:r>
            <a:endParaRPr lang="en-US" altLang="zh-CN" dirty="0"/>
          </a:p>
          <a:p>
            <a:r>
              <a:rPr lang="en-US" altLang="zh-CN" dirty="0" smtClean="0"/>
              <a:t>1</a:t>
            </a:r>
            <a:r>
              <a:rPr lang="en-US" altLang="zh-CN" dirty="0"/>
              <a:t>. </a:t>
            </a:r>
            <a:r>
              <a:rPr lang="zh-CN" altLang="en-US" dirty="0" smtClean="0"/>
              <a:t>综合</a:t>
            </a:r>
            <a:r>
              <a:rPr lang="zh-CN" altLang="en-US" dirty="0"/>
              <a:t>单价分析表要求</a:t>
            </a:r>
            <a:r>
              <a:rPr lang="zh-CN" altLang="en-US" dirty="0" smtClean="0"/>
              <a:t>升级     </a:t>
            </a:r>
            <a:endParaRPr lang="en-US" altLang="zh-CN" dirty="0"/>
          </a:p>
          <a:p>
            <a:r>
              <a:rPr lang="zh-CN" altLang="en-US" dirty="0" smtClean="0"/>
              <a:t>需</a:t>
            </a:r>
            <a:r>
              <a:rPr lang="zh-CN" altLang="en-US" dirty="0"/>
              <a:t>详细列明人工、材料、机械、风险费等各项费用的来源、计算依据及价格基准（如市场调研价、信息价），确保可追溯性。     </a:t>
            </a:r>
            <a:endParaRPr lang="en-US" altLang="zh-CN" dirty="0"/>
          </a:p>
          <a:p>
            <a:r>
              <a:rPr lang="zh-CN" altLang="en-US" dirty="0" smtClean="0"/>
              <a:t>风险</a:t>
            </a:r>
            <a:r>
              <a:rPr lang="zh-CN" altLang="en-US" dirty="0"/>
              <a:t>费需说明评估方法及金额，与施工组织设计、工程实施方案联动，增强报价科学性</a:t>
            </a:r>
            <a:r>
              <a:rPr lang="zh-CN" altLang="en-US" dirty="0" smtClean="0"/>
              <a:t>。</a:t>
            </a:r>
            <a:endParaRPr lang="en-US" altLang="zh-CN" dirty="0" smtClean="0"/>
          </a:p>
          <a:p>
            <a:r>
              <a:rPr lang="en-US" altLang="zh-CN" dirty="0" smtClean="0"/>
              <a:t>2</a:t>
            </a:r>
            <a:r>
              <a:rPr lang="en-US" altLang="zh-CN" dirty="0"/>
              <a:t>. </a:t>
            </a:r>
            <a:r>
              <a:rPr lang="zh-CN" altLang="en-US" dirty="0" smtClean="0"/>
              <a:t>证据</a:t>
            </a:r>
            <a:r>
              <a:rPr lang="zh-CN" altLang="en-US" dirty="0"/>
              <a:t>留存</a:t>
            </a:r>
            <a:r>
              <a:rPr lang="zh-CN" altLang="en-US" dirty="0" smtClean="0"/>
              <a:t>强化     </a:t>
            </a:r>
            <a:endParaRPr lang="en-US" altLang="zh-CN" dirty="0"/>
          </a:p>
          <a:p>
            <a:r>
              <a:rPr lang="zh-CN" altLang="en-US" dirty="0" smtClean="0"/>
              <a:t>变更</a:t>
            </a:r>
            <a:r>
              <a:rPr lang="zh-CN" altLang="en-US" dirty="0"/>
              <a:t>索赔需提供合同文件、变更指令、施工日志、材料发票等证据，强调时效性和真实性。</a:t>
            </a: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课程设置</a:t>
            </a:r>
            <a:endParaRPr lang="zh-CN" altLang="en-US" dirty="0"/>
          </a:p>
        </p:txBody>
      </p:sp>
      <p:sp>
        <p:nvSpPr>
          <p:cNvPr id="3" name="内容占位符 2"/>
          <p:cNvSpPr>
            <a:spLocks noGrp="1"/>
          </p:cNvSpPr>
          <p:nvPr>
            <p:ph idx="1"/>
          </p:nvPr>
        </p:nvSpPr>
        <p:spPr/>
        <p:txBody>
          <a:bodyPr/>
          <a:lstStyle/>
          <a:p>
            <a:r>
              <a:rPr lang="en-US" altLang="zh-CN" dirty="0" smtClean="0"/>
              <a:t>1</a:t>
            </a:r>
            <a:r>
              <a:rPr lang="zh-CN" altLang="zh-CN" b="1" dirty="0" smtClean="0">
                <a:solidFill>
                  <a:srgbClr val="FF0000"/>
                </a:solidFill>
              </a:rPr>
              <a:t>《</a:t>
            </a:r>
            <a:r>
              <a:rPr lang="zh-CN" altLang="zh-CN" b="1" dirty="0">
                <a:solidFill>
                  <a:srgbClr val="FF0000"/>
                </a:solidFill>
              </a:rPr>
              <a:t>＜</a:t>
            </a:r>
            <a:r>
              <a:rPr lang="en-US" altLang="zh-CN" b="1" dirty="0">
                <a:solidFill>
                  <a:srgbClr val="FF0000"/>
                </a:solidFill>
              </a:rPr>
              <a:t>24</a:t>
            </a:r>
            <a:r>
              <a:rPr lang="zh-CN" altLang="zh-CN" b="1" dirty="0">
                <a:solidFill>
                  <a:srgbClr val="FF0000"/>
                </a:solidFill>
              </a:rPr>
              <a:t>清单标准＞解读及清单计价与结算实务</a:t>
            </a:r>
            <a:r>
              <a:rPr lang="zh-CN" altLang="zh-CN" b="1" dirty="0" smtClean="0">
                <a:solidFill>
                  <a:srgbClr val="FF0000"/>
                </a:solidFill>
              </a:rPr>
              <a:t>》</a:t>
            </a:r>
            <a:r>
              <a:rPr lang="zh-CN" altLang="en-US" b="1" dirty="0" smtClean="0"/>
              <a:t>（</a:t>
            </a:r>
            <a:r>
              <a:rPr lang="zh-CN" altLang="en-US" dirty="0"/>
              <a:t> （施工总承包）工程量清单计价与工程造价管控</a:t>
            </a:r>
            <a:r>
              <a:rPr lang="zh-CN" altLang="en-US" b="1" dirty="0" smtClean="0"/>
              <a:t>）</a:t>
            </a:r>
            <a:endParaRPr lang="en-US" altLang="zh-CN" dirty="0" smtClean="0"/>
          </a:p>
          <a:p>
            <a:r>
              <a:rPr lang="en-US" altLang="zh-CN" dirty="0" smtClean="0"/>
              <a:t>2</a:t>
            </a:r>
            <a:r>
              <a:rPr lang="zh-CN" altLang="zh-CN" b="1" dirty="0"/>
              <a:t> </a:t>
            </a:r>
            <a:r>
              <a:rPr lang="zh-CN" altLang="zh-CN" b="1" dirty="0">
                <a:solidFill>
                  <a:srgbClr val="FF0000"/>
                </a:solidFill>
              </a:rPr>
              <a:t>《＜</a:t>
            </a:r>
            <a:r>
              <a:rPr lang="en-US" altLang="zh-CN" b="1" dirty="0">
                <a:solidFill>
                  <a:srgbClr val="FF0000"/>
                </a:solidFill>
              </a:rPr>
              <a:t>22</a:t>
            </a:r>
            <a:r>
              <a:rPr lang="zh-CN" altLang="zh-CN" b="1" dirty="0">
                <a:solidFill>
                  <a:srgbClr val="FF0000"/>
                </a:solidFill>
              </a:rPr>
              <a:t>总承包计价规范＞解读及</a:t>
            </a:r>
            <a:r>
              <a:rPr lang="en-US" altLang="zh-CN" b="1" dirty="0">
                <a:solidFill>
                  <a:srgbClr val="FF0000"/>
                </a:solidFill>
              </a:rPr>
              <a:t>EPC</a:t>
            </a:r>
            <a:r>
              <a:rPr lang="zh-CN" altLang="zh-CN" b="1" dirty="0">
                <a:solidFill>
                  <a:srgbClr val="FF0000"/>
                </a:solidFill>
              </a:rPr>
              <a:t>计价与结算实务</a:t>
            </a:r>
            <a:r>
              <a:rPr lang="zh-CN" altLang="zh-CN" b="1" dirty="0" smtClean="0">
                <a:solidFill>
                  <a:srgbClr val="FF0000"/>
                </a:solidFill>
              </a:rPr>
              <a:t>》</a:t>
            </a:r>
            <a:r>
              <a:rPr lang="zh-CN" altLang="en-US" b="1" dirty="0" smtClean="0"/>
              <a:t>（</a:t>
            </a:r>
            <a:r>
              <a:rPr lang="zh-CN" altLang="en-US" dirty="0" smtClean="0"/>
              <a:t>工程总承包清单计价与工程造价管控）</a:t>
            </a:r>
            <a:endParaRPr lang="en-US" altLang="zh-CN" dirty="0" smtClean="0"/>
          </a:p>
          <a:p>
            <a:r>
              <a:rPr lang="en-US" altLang="zh-CN" dirty="0" smtClean="0"/>
              <a:t>3</a:t>
            </a:r>
            <a:r>
              <a:rPr lang="zh-CN" altLang="en-US" dirty="0" smtClean="0"/>
              <a:t>案例剖析</a:t>
            </a:r>
            <a:endParaRPr lang="zh-CN"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zh-CN" altLang="en-US" dirty="0"/>
              <a:t>六、典型案例与实操</a:t>
            </a:r>
            <a:r>
              <a:rPr lang="zh-CN" altLang="en-US" dirty="0" smtClean="0"/>
              <a:t>建议</a:t>
            </a:r>
            <a:endParaRPr lang="en-US" altLang="zh-CN" dirty="0"/>
          </a:p>
          <a:p>
            <a:r>
              <a:rPr lang="zh-CN" altLang="en-US" dirty="0" smtClean="0"/>
              <a:t>案例</a:t>
            </a:r>
            <a:r>
              <a:rPr lang="en-US" altLang="zh-CN" dirty="0"/>
              <a:t>1</a:t>
            </a:r>
            <a:r>
              <a:rPr lang="zh-CN" altLang="en-US" dirty="0"/>
              <a:t>（风险费用报价</a:t>
            </a:r>
            <a:r>
              <a:rPr lang="zh-CN" altLang="en-US" dirty="0" smtClean="0"/>
              <a:t>）：</a:t>
            </a:r>
            <a:r>
              <a:rPr lang="zh-CN" altLang="en-US" dirty="0"/>
              <a:t>投标时需单独列示钢材涨价风险费，若施工期涨幅超</a:t>
            </a:r>
            <a:r>
              <a:rPr lang="en-US" altLang="zh-CN" dirty="0"/>
              <a:t>5%</a:t>
            </a:r>
            <a:r>
              <a:rPr lang="zh-CN" altLang="en-US" dirty="0"/>
              <a:t>，可申请调差（仅材料费部分）。  </a:t>
            </a:r>
            <a:endParaRPr lang="en-US" altLang="zh-CN" dirty="0"/>
          </a:p>
          <a:p>
            <a:r>
              <a:rPr lang="zh-CN" altLang="en-US" dirty="0" smtClean="0"/>
              <a:t>案例</a:t>
            </a:r>
            <a:r>
              <a:rPr lang="en-US" altLang="zh-CN" dirty="0"/>
              <a:t>2</a:t>
            </a:r>
            <a:r>
              <a:rPr lang="zh-CN" altLang="en-US" dirty="0"/>
              <a:t>（措施项目调整</a:t>
            </a:r>
            <a:r>
              <a:rPr lang="zh-CN" altLang="en-US" dirty="0" smtClean="0"/>
              <a:t>）：</a:t>
            </a:r>
            <a:r>
              <a:rPr lang="zh-CN" altLang="en-US" dirty="0"/>
              <a:t>工期延长</a:t>
            </a:r>
            <a:r>
              <a:rPr lang="en-US" altLang="zh-CN" dirty="0"/>
              <a:t>30</a:t>
            </a:r>
            <a:r>
              <a:rPr lang="zh-CN" altLang="en-US" dirty="0"/>
              <a:t>天，原措施费中期运行费用为</a:t>
            </a:r>
            <a:r>
              <a:rPr lang="en-US" altLang="zh-CN" dirty="0"/>
              <a:t>100</a:t>
            </a:r>
            <a:r>
              <a:rPr lang="zh-CN" altLang="en-US" dirty="0"/>
              <a:t>万元</a:t>
            </a:r>
            <a:r>
              <a:rPr lang="en-US" altLang="zh-CN" dirty="0"/>
              <a:t>/</a:t>
            </a:r>
            <a:r>
              <a:rPr lang="zh-CN" altLang="en-US" dirty="0"/>
              <a:t>月，则调增费用</a:t>
            </a:r>
            <a:r>
              <a:rPr lang="en-US" altLang="zh-CN" dirty="0"/>
              <a:t>=30</a:t>
            </a:r>
            <a:r>
              <a:rPr lang="zh-CN" altLang="en-US" dirty="0"/>
              <a:t>天</a:t>
            </a:r>
            <a:r>
              <a:rPr lang="en-US" altLang="zh-CN" dirty="0"/>
              <a:t>×100</a:t>
            </a:r>
            <a:r>
              <a:rPr lang="zh-CN" altLang="en-US" dirty="0"/>
              <a:t>万元</a:t>
            </a:r>
            <a:r>
              <a:rPr lang="en-US" altLang="zh-CN" dirty="0"/>
              <a:t>/90</a:t>
            </a:r>
            <a:r>
              <a:rPr lang="zh-CN" altLang="en-US" dirty="0"/>
              <a:t>天</a:t>
            </a:r>
            <a:r>
              <a:rPr lang="en-US" altLang="zh-CN" dirty="0"/>
              <a:t>=33.33</a:t>
            </a:r>
            <a:r>
              <a:rPr lang="zh-CN" altLang="en-US" dirty="0"/>
              <a:t>万元</a:t>
            </a:r>
            <a:r>
              <a:rPr lang="zh-CN" altLang="en-US" dirty="0" smtClean="0"/>
              <a:t>。</a:t>
            </a:r>
            <a:endParaRPr lang="en-US" altLang="zh-CN" dirty="0"/>
          </a:p>
          <a:p>
            <a:r>
              <a:rPr lang="zh-CN" altLang="en-US" dirty="0" smtClean="0"/>
              <a:t>实</a:t>
            </a:r>
            <a:r>
              <a:rPr lang="zh-CN" altLang="en-US" dirty="0"/>
              <a:t>操</a:t>
            </a:r>
            <a:r>
              <a:rPr lang="zh-CN" altLang="en-US" dirty="0" smtClean="0"/>
              <a:t>建议：  </a:t>
            </a:r>
            <a:endParaRPr lang="en-US" altLang="zh-CN" dirty="0"/>
          </a:p>
          <a:p>
            <a:r>
              <a:rPr lang="zh-CN" altLang="en-US" dirty="0" smtClean="0"/>
              <a:t>合同</a:t>
            </a:r>
            <a:r>
              <a:rPr lang="zh-CN" altLang="en-US" dirty="0"/>
              <a:t>签订时明确风险分担条款（如调价阈值、总价合同包干范围）；  </a:t>
            </a:r>
            <a:endParaRPr lang="en-US" altLang="zh-CN" dirty="0" smtClean="0"/>
          </a:p>
          <a:p>
            <a:r>
              <a:rPr lang="zh-CN" altLang="en-US" dirty="0" smtClean="0"/>
              <a:t>利用</a:t>
            </a:r>
            <a:r>
              <a:rPr lang="en-US" altLang="zh-CN" dirty="0"/>
              <a:t>BIM</a:t>
            </a:r>
            <a:r>
              <a:rPr lang="zh-CN" altLang="en-US" dirty="0"/>
              <a:t>技术辅助工程量核算，减少清单缺陷争议；  </a:t>
            </a:r>
            <a:endParaRPr lang="en-US" altLang="zh-CN" dirty="0" smtClean="0"/>
          </a:p>
          <a:p>
            <a:r>
              <a:rPr lang="zh-CN" altLang="en-US" dirty="0" smtClean="0"/>
              <a:t>建立</a:t>
            </a:r>
            <a:r>
              <a:rPr lang="zh-CN" altLang="en-US" dirty="0"/>
              <a:t>企业历史价格库，提升报价竞争力。</a:t>
            </a:r>
            <a:endParaRPr lang="zh-CN"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a:t>标准</a:t>
            </a:r>
            <a:r>
              <a:rPr lang="zh-CN" altLang="zh-CN" dirty="0" smtClean="0"/>
              <a:t>应用</a:t>
            </a:r>
            <a:r>
              <a:rPr lang="zh-CN" altLang="en-US" dirty="0" smtClean="0"/>
              <a:t>的常见问题剖析</a:t>
            </a:r>
            <a:r>
              <a:rPr lang="en-US" altLang="zh-CN" dirty="0" smtClean="0"/>
              <a:t>  </a:t>
            </a:r>
            <a:br>
              <a:rPr lang="zh-CN" altLang="zh-CN" dirty="0"/>
            </a:br>
            <a:endParaRPr lang="zh-CN" altLang="en-US" dirty="0"/>
          </a:p>
        </p:txBody>
      </p:sp>
      <p:sp>
        <p:nvSpPr>
          <p:cNvPr id="3" name="内容占位符 2"/>
          <p:cNvSpPr>
            <a:spLocks noGrp="1"/>
          </p:cNvSpPr>
          <p:nvPr>
            <p:ph idx="1"/>
          </p:nvPr>
        </p:nvSpPr>
        <p:spPr/>
        <p:txBody>
          <a:bodyPr>
            <a:normAutofit fontScale="92500" lnSpcReduction="20000"/>
          </a:bodyPr>
          <a:lstStyle/>
          <a:p>
            <a:r>
              <a:rPr lang="en-US" altLang="zh-CN" dirty="0" smtClean="0"/>
              <a:t>1</a:t>
            </a:r>
            <a:r>
              <a:rPr lang="en-US" altLang="zh-CN" dirty="0"/>
              <a:t>. </a:t>
            </a:r>
            <a:r>
              <a:rPr lang="zh-CN" altLang="zh-CN" dirty="0" smtClean="0"/>
              <a:t>招</a:t>
            </a:r>
            <a:r>
              <a:rPr lang="zh-CN" altLang="zh-CN" dirty="0"/>
              <a:t>投标常见</a:t>
            </a:r>
            <a:r>
              <a:rPr lang="zh-CN" altLang="zh-CN" dirty="0" smtClean="0"/>
              <a:t>问题</a:t>
            </a:r>
            <a:r>
              <a:rPr lang="en-US" altLang="zh-CN" dirty="0" smtClean="0"/>
              <a:t>  </a:t>
            </a:r>
            <a:endParaRPr lang="zh-CN" altLang="zh-CN" dirty="0"/>
          </a:p>
          <a:p>
            <a:r>
              <a:rPr lang="en-US" altLang="zh-CN" dirty="0"/>
              <a:t>   - </a:t>
            </a:r>
            <a:r>
              <a:rPr lang="zh-CN" altLang="zh-CN" dirty="0"/>
              <a:t>不平衡报价调整、暂估价材料价格争议。</a:t>
            </a:r>
            <a:r>
              <a:rPr lang="en-US" altLang="zh-CN" dirty="0"/>
              <a:t>  </a:t>
            </a:r>
            <a:endParaRPr lang="zh-CN" altLang="zh-CN" dirty="0"/>
          </a:p>
          <a:p>
            <a:r>
              <a:rPr lang="en-US" altLang="zh-CN" dirty="0"/>
              <a:t>   - </a:t>
            </a:r>
            <a:r>
              <a:rPr lang="zh-CN" altLang="zh-CN" dirty="0"/>
              <a:t>招标清单错误处理（如品牌后期指定）。</a:t>
            </a:r>
            <a:r>
              <a:rPr lang="en-US" altLang="zh-CN" dirty="0"/>
              <a:t>  </a:t>
            </a:r>
            <a:endParaRPr lang="zh-CN" altLang="zh-CN" dirty="0"/>
          </a:p>
          <a:p>
            <a:r>
              <a:rPr lang="en-US" altLang="zh-CN" dirty="0"/>
              <a:t> </a:t>
            </a:r>
            <a:endParaRPr lang="zh-CN" altLang="zh-CN" dirty="0"/>
          </a:p>
          <a:p>
            <a:r>
              <a:rPr lang="en-US" altLang="zh-CN" dirty="0"/>
              <a:t>2. </a:t>
            </a:r>
            <a:r>
              <a:rPr lang="zh-CN" altLang="zh-CN" dirty="0" smtClean="0"/>
              <a:t>履约</a:t>
            </a:r>
            <a:r>
              <a:rPr lang="zh-CN" altLang="zh-CN" dirty="0"/>
              <a:t>阶段</a:t>
            </a:r>
            <a:r>
              <a:rPr lang="zh-CN" altLang="zh-CN" dirty="0" smtClean="0"/>
              <a:t>难点</a:t>
            </a:r>
            <a:endParaRPr lang="zh-CN" altLang="zh-CN" dirty="0"/>
          </a:p>
          <a:p>
            <a:r>
              <a:rPr lang="en-US" altLang="zh-CN" dirty="0"/>
              <a:t>   - </a:t>
            </a:r>
            <a:r>
              <a:rPr lang="zh-CN" altLang="zh-CN" dirty="0"/>
              <a:t>总价合同变更计价（如地勘报告误差）。</a:t>
            </a:r>
            <a:r>
              <a:rPr lang="en-US" altLang="zh-CN" dirty="0"/>
              <a:t>  </a:t>
            </a:r>
            <a:endParaRPr lang="zh-CN" altLang="zh-CN" dirty="0"/>
          </a:p>
          <a:p>
            <a:r>
              <a:rPr lang="en-US" altLang="zh-CN" dirty="0"/>
              <a:t>   - </a:t>
            </a:r>
            <a:r>
              <a:rPr lang="zh-CN" altLang="zh-CN" dirty="0"/>
              <a:t>措施费未发生是否扣减。</a:t>
            </a:r>
            <a:r>
              <a:rPr lang="en-US" altLang="zh-CN" dirty="0"/>
              <a:t>  </a:t>
            </a:r>
            <a:endParaRPr lang="zh-CN" altLang="zh-CN" dirty="0"/>
          </a:p>
          <a:p>
            <a:r>
              <a:rPr lang="en-US" altLang="zh-CN" dirty="0"/>
              <a:t> </a:t>
            </a:r>
            <a:endParaRPr lang="zh-CN" altLang="zh-CN" dirty="0"/>
          </a:p>
          <a:p>
            <a:r>
              <a:rPr lang="en-US" altLang="zh-CN" dirty="0"/>
              <a:t>3. </a:t>
            </a:r>
            <a:r>
              <a:rPr lang="zh-CN" altLang="zh-CN" dirty="0" smtClean="0"/>
              <a:t>结算</a:t>
            </a:r>
            <a:r>
              <a:rPr lang="zh-CN" altLang="zh-CN" dirty="0"/>
              <a:t>审计</a:t>
            </a:r>
            <a:r>
              <a:rPr lang="zh-CN" altLang="zh-CN" dirty="0" smtClean="0"/>
              <a:t>要点</a:t>
            </a:r>
            <a:r>
              <a:rPr lang="en-US" altLang="zh-CN" dirty="0" smtClean="0"/>
              <a:t> </a:t>
            </a:r>
            <a:endParaRPr lang="zh-CN" altLang="zh-CN" dirty="0"/>
          </a:p>
          <a:p>
            <a:r>
              <a:rPr lang="en-US" altLang="zh-CN" dirty="0"/>
              <a:t>   - </a:t>
            </a:r>
            <a:r>
              <a:rPr lang="zh-CN" altLang="zh-CN" dirty="0"/>
              <a:t>过程结算资料完整性审核。</a:t>
            </a:r>
            <a:r>
              <a:rPr lang="en-US" altLang="zh-CN" dirty="0"/>
              <a:t>  </a:t>
            </a:r>
            <a:endParaRPr lang="zh-CN" altLang="zh-CN" dirty="0"/>
          </a:p>
          <a:p>
            <a:r>
              <a:rPr lang="en-US" altLang="zh-CN" dirty="0"/>
              <a:t>   - </a:t>
            </a:r>
            <a:r>
              <a:rPr lang="zh-CN" altLang="zh-CN" dirty="0"/>
              <a:t>人工费市场价与定额价差额处理。</a:t>
            </a:r>
            <a:r>
              <a:rPr lang="en-US" altLang="zh-CN" dirty="0"/>
              <a:t>  </a:t>
            </a:r>
            <a:endParaRPr lang="zh-CN" altLang="zh-CN" dirty="0"/>
          </a:p>
          <a:p>
            <a:r>
              <a:rPr lang="en-US" altLang="zh-CN" dirty="0"/>
              <a:t> </a:t>
            </a:r>
            <a:r>
              <a:rPr lang="en-US" altLang="zh-CN" dirty="0" smtClean="0"/>
              <a:t>  </a:t>
            </a:r>
            <a:r>
              <a:rPr lang="zh-CN" altLang="en-US" dirty="0" smtClean="0">
                <a:solidFill>
                  <a:srgbClr val="FF0000"/>
                </a:solidFill>
              </a:rPr>
              <a:t>上述常见问题的防范与解决应结合系统的上述方法进行应对。</a:t>
            </a:r>
            <a:endParaRPr lang="zh-CN" altLang="zh-CN" dirty="0">
              <a:solidFill>
                <a:srgbClr val="FF0000"/>
              </a:solidFill>
            </a:endParaRPr>
          </a:p>
          <a:p>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dirty="0">
                <a:solidFill>
                  <a:srgbClr val="FF0000"/>
                </a:solidFill>
              </a:rPr>
              <a:t>不同合同形式的风险范围及承担规则的新</a:t>
            </a:r>
            <a:r>
              <a:rPr lang="zh-CN" altLang="zh-CN" dirty="0" smtClean="0">
                <a:solidFill>
                  <a:srgbClr val="FF0000"/>
                </a:solidFill>
              </a:rPr>
              <a:t>规定</a:t>
            </a:r>
            <a:r>
              <a:rPr lang="zh-CN" altLang="en-US" dirty="0" smtClean="0">
                <a:solidFill>
                  <a:srgbClr val="FF0000"/>
                </a:solidFill>
              </a:rPr>
              <a:t>的应对</a:t>
            </a:r>
            <a:endParaRPr lang="zh-CN" altLang="en-US" dirty="0"/>
          </a:p>
        </p:txBody>
      </p:sp>
      <p:sp>
        <p:nvSpPr>
          <p:cNvPr id="3" name="内容占位符 2"/>
          <p:cNvSpPr>
            <a:spLocks noGrp="1"/>
          </p:cNvSpPr>
          <p:nvPr>
            <p:ph idx="1"/>
          </p:nvPr>
        </p:nvSpPr>
        <p:spPr/>
        <p:txBody>
          <a:bodyPr/>
          <a:lstStyle/>
          <a:p>
            <a:pPr marL="0" indent="0">
              <a:buNone/>
            </a:pPr>
            <a:r>
              <a:rPr lang="en-US" altLang="zh-CN" dirty="0"/>
              <a:t> </a:t>
            </a:r>
            <a:r>
              <a:rPr lang="en-US" altLang="zh-CN" dirty="0" smtClean="0"/>
              <a:t>  1</a:t>
            </a:r>
            <a:r>
              <a:rPr lang="en-US" altLang="zh-CN" dirty="0"/>
              <a:t>. </a:t>
            </a:r>
            <a:r>
              <a:rPr lang="zh-CN" altLang="en-US" dirty="0" smtClean="0"/>
              <a:t>合同</a:t>
            </a:r>
            <a:r>
              <a:rPr lang="zh-CN" altLang="en-US" dirty="0"/>
              <a:t>形式多样</a:t>
            </a:r>
            <a:r>
              <a:rPr lang="zh-CN" altLang="en-US" dirty="0" smtClean="0"/>
              <a:t>化    </a:t>
            </a:r>
            <a:endParaRPr lang="en-US" altLang="zh-CN" dirty="0" smtClean="0"/>
          </a:p>
          <a:p>
            <a:r>
              <a:rPr lang="zh-CN" altLang="en-US" dirty="0" smtClean="0"/>
              <a:t>（</a:t>
            </a:r>
            <a:r>
              <a:rPr lang="en-US" altLang="zh-CN" dirty="0" smtClean="0"/>
              <a:t>1</a:t>
            </a:r>
            <a:r>
              <a:rPr lang="zh-CN" altLang="en-US" dirty="0" smtClean="0"/>
              <a:t>）</a:t>
            </a:r>
            <a:r>
              <a:rPr lang="en-US" altLang="zh-CN" dirty="0" smtClean="0"/>
              <a:t>24</a:t>
            </a:r>
            <a:r>
              <a:rPr lang="zh-CN" altLang="en-US" dirty="0" smtClean="0"/>
              <a:t>清单：</a:t>
            </a:r>
            <a:endParaRPr lang="en-US" altLang="zh-CN" dirty="0" smtClean="0"/>
          </a:p>
          <a:p>
            <a:r>
              <a:rPr lang="zh-CN" altLang="en-US" dirty="0" smtClean="0">
                <a:solidFill>
                  <a:srgbClr val="FF0000"/>
                </a:solidFill>
              </a:rPr>
              <a:t>允许</a:t>
            </a:r>
            <a:r>
              <a:rPr lang="zh-CN" altLang="en-US" dirty="0">
                <a:solidFill>
                  <a:srgbClr val="FF0000"/>
                </a:solidFill>
              </a:rPr>
              <a:t>采用单价合同、总价合同、成本加酬金合同，</a:t>
            </a:r>
            <a:r>
              <a:rPr lang="zh-CN" altLang="en-US" dirty="0"/>
              <a:t>并明确总价合同中工程量清单缺陷的风险由承包人承担（除非合同另有约定）。     </a:t>
            </a:r>
            <a:endParaRPr lang="en-US" altLang="zh-CN" dirty="0"/>
          </a:p>
          <a:p>
            <a:r>
              <a:rPr lang="zh-CN" altLang="en-US" dirty="0" smtClean="0"/>
              <a:t>（</a:t>
            </a:r>
            <a:r>
              <a:rPr lang="en-US" altLang="zh-CN" dirty="0" smtClean="0"/>
              <a:t>2</a:t>
            </a:r>
            <a:r>
              <a:rPr lang="zh-CN" altLang="en-US" dirty="0" smtClean="0"/>
              <a:t>）</a:t>
            </a:r>
            <a:r>
              <a:rPr lang="en-US" altLang="zh-CN" dirty="0" smtClean="0"/>
              <a:t>13</a:t>
            </a:r>
            <a:r>
              <a:rPr lang="zh-CN" altLang="en-US" dirty="0" smtClean="0"/>
              <a:t>清单：</a:t>
            </a:r>
            <a:endParaRPr lang="en-US" altLang="zh-CN" dirty="0" smtClean="0"/>
          </a:p>
          <a:p>
            <a:r>
              <a:rPr lang="zh-CN" altLang="en-US" dirty="0" smtClean="0"/>
              <a:t>主要</a:t>
            </a:r>
            <a:r>
              <a:rPr lang="zh-CN" altLang="en-US" dirty="0"/>
              <a:t>强制要求采用单价合同，总价合同需以实际完成工程量结算</a:t>
            </a:r>
            <a:r>
              <a:rPr lang="zh-CN" altLang="en-US" dirty="0" smtClean="0"/>
              <a:t>。</a:t>
            </a:r>
            <a:r>
              <a:rPr lang="en-US" altLang="zh-CN" dirty="0" smtClean="0"/>
              <a:t> </a:t>
            </a:r>
            <a:endParaRPr lang="zh-CN"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en-US" altLang="zh-CN" dirty="0"/>
              <a:t>2</a:t>
            </a:r>
            <a:r>
              <a:rPr lang="zh-CN" altLang="en-US" dirty="0" smtClean="0"/>
              <a:t>风险</a:t>
            </a:r>
            <a:r>
              <a:rPr lang="zh-CN" altLang="en-US" dirty="0"/>
              <a:t>分担</a:t>
            </a:r>
            <a:r>
              <a:rPr lang="zh-CN" altLang="en-US" dirty="0" smtClean="0"/>
              <a:t>细化</a:t>
            </a:r>
            <a:endParaRPr lang="en-US" altLang="zh-CN" dirty="0"/>
          </a:p>
          <a:p>
            <a:r>
              <a:rPr lang="zh-CN" altLang="en-US" dirty="0" smtClean="0"/>
              <a:t> </a:t>
            </a:r>
            <a:r>
              <a:rPr lang="en-US" altLang="zh-CN" dirty="0" smtClean="0"/>
              <a:t>24</a:t>
            </a:r>
            <a:r>
              <a:rPr lang="zh-CN" altLang="en-US" dirty="0" smtClean="0"/>
              <a:t>清单：明确</a:t>
            </a:r>
            <a:r>
              <a:rPr lang="zh-CN" altLang="en-US" dirty="0"/>
              <a:t>区分因发包人、承包人或不可抗力导致的工期延误对物价调整的影响，例如因发包人原因延误时采用较高价格基准，承包人原因则采用较低基准</a:t>
            </a:r>
            <a:r>
              <a:rPr lang="zh-CN" altLang="en-US" dirty="0" smtClean="0"/>
              <a:t>。</a:t>
            </a:r>
            <a:endParaRPr lang="zh-CN" altLang="en-US" dirty="0"/>
          </a:p>
          <a:p>
            <a:r>
              <a:rPr lang="en-US" altLang="zh-CN" dirty="0" smtClean="0"/>
              <a:t>3</a:t>
            </a:r>
            <a:r>
              <a:rPr lang="zh-CN" altLang="en-US" dirty="0" smtClean="0"/>
              <a:t>其他</a:t>
            </a:r>
            <a:r>
              <a:rPr lang="zh-CN" altLang="en-US" dirty="0"/>
              <a:t>重要</a:t>
            </a:r>
            <a:r>
              <a:rPr lang="zh-CN" altLang="en-US" dirty="0" smtClean="0"/>
              <a:t>变化</a:t>
            </a:r>
            <a:endParaRPr lang="en-US" altLang="zh-CN" dirty="0"/>
          </a:p>
          <a:p>
            <a:r>
              <a:rPr lang="zh-CN" altLang="en-US" dirty="0" smtClean="0"/>
              <a:t>（</a:t>
            </a:r>
            <a:r>
              <a:rPr lang="en-US" altLang="zh-CN" dirty="0" smtClean="0"/>
              <a:t>1</a:t>
            </a:r>
            <a:r>
              <a:rPr lang="zh-CN" altLang="en-US" dirty="0" smtClean="0"/>
              <a:t>）工程</a:t>
            </a:r>
            <a:r>
              <a:rPr lang="zh-CN" altLang="en-US" dirty="0"/>
              <a:t>索赔与</a:t>
            </a:r>
            <a:r>
              <a:rPr lang="zh-CN" altLang="en-US" dirty="0" smtClean="0"/>
              <a:t>签证：</a:t>
            </a:r>
            <a:r>
              <a:rPr lang="zh-CN" altLang="en-US" dirty="0"/>
              <a:t>删除“工程签证”条款，系统化索赔流程，明确不可抗力、误期赔偿等事件的索赔程序。  </a:t>
            </a:r>
            <a:endParaRPr lang="en-US" altLang="zh-CN" dirty="0"/>
          </a:p>
          <a:p>
            <a:r>
              <a:rPr lang="zh-CN" altLang="en-US" dirty="0" smtClean="0"/>
              <a:t>（</a:t>
            </a:r>
            <a:r>
              <a:rPr lang="en-US" altLang="zh-CN" dirty="0" smtClean="0"/>
              <a:t>2</a:t>
            </a:r>
            <a:r>
              <a:rPr lang="zh-CN" altLang="en-US" dirty="0" smtClean="0"/>
              <a:t>）报价</a:t>
            </a:r>
            <a:r>
              <a:rPr lang="zh-CN" altLang="en-US" dirty="0"/>
              <a:t>澄清</a:t>
            </a:r>
            <a:r>
              <a:rPr lang="zh-CN" altLang="en-US" dirty="0" smtClean="0"/>
              <a:t>机制：</a:t>
            </a:r>
            <a:r>
              <a:rPr lang="zh-CN" altLang="en-US" dirty="0"/>
              <a:t>新增投标报价澄清流程，处理算术误差、漏报等问题，增强公平性。  </a:t>
            </a:r>
            <a:endParaRPr lang="en-US" altLang="zh-CN" dirty="0"/>
          </a:p>
          <a:p>
            <a:r>
              <a:rPr lang="zh-CN" altLang="en-US" dirty="0" smtClean="0"/>
              <a:t>（</a:t>
            </a:r>
            <a:r>
              <a:rPr lang="en-US" altLang="zh-CN" dirty="0" smtClean="0"/>
              <a:t>3</a:t>
            </a:r>
            <a:r>
              <a:rPr lang="zh-CN" altLang="en-US" dirty="0" smtClean="0"/>
              <a:t>）法律</a:t>
            </a:r>
            <a:r>
              <a:rPr lang="zh-CN" altLang="en-US" dirty="0"/>
              <a:t>法规</a:t>
            </a:r>
            <a:r>
              <a:rPr lang="zh-CN" altLang="en-US" dirty="0" smtClean="0"/>
              <a:t>调价：</a:t>
            </a:r>
            <a:r>
              <a:rPr lang="zh-CN" altLang="en-US" dirty="0"/>
              <a:t>单独规定因政策或法规变化导致的价格调整方法。</a:t>
            </a:r>
            <a:endParaRPr lang="zh-CN"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lvl="0"/>
            <a:r>
              <a:rPr lang="en-US" altLang="zh-CN" dirty="0">
                <a:solidFill>
                  <a:srgbClr val="FF0000"/>
                </a:solidFill>
              </a:rPr>
              <a:t>4</a:t>
            </a:r>
            <a:r>
              <a:rPr lang="zh-CN" altLang="zh-CN" dirty="0" smtClean="0">
                <a:solidFill>
                  <a:srgbClr val="FF0000"/>
                </a:solidFill>
              </a:rPr>
              <a:t>措施</a:t>
            </a:r>
            <a:r>
              <a:rPr lang="zh-CN" altLang="zh-CN" dirty="0">
                <a:solidFill>
                  <a:srgbClr val="FF0000"/>
                </a:solidFill>
              </a:rPr>
              <a:t>项目计价规则的新规定</a:t>
            </a:r>
            <a:r>
              <a:rPr lang="zh-CN" altLang="zh-CN" dirty="0" smtClean="0"/>
              <a:t>；</a:t>
            </a:r>
            <a:r>
              <a:rPr lang="zh-CN" altLang="en-US" dirty="0" smtClean="0"/>
              <a:t>   </a:t>
            </a:r>
            <a:endParaRPr lang="en-US" altLang="zh-CN" dirty="0"/>
          </a:p>
          <a:p>
            <a:r>
              <a:rPr lang="zh-CN" altLang="en-US" dirty="0" smtClean="0"/>
              <a:t>（</a:t>
            </a:r>
            <a:r>
              <a:rPr lang="en-US" altLang="zh-CN" dirty="0" smtClean="0"/>
              <a:t>1</a:t>
            </a:r>
            <a:r>
              <a:rPr lang="zh-CN" altLang="en-US" dirty="0" smtClean="0"/>
              <a:t>）</a:t>
            </a:r>
            <a:r>
              <a:rPr lang="en-US" altLang="zh-CN" dirty="0" smtClean="0"/>
              <a:t>24</a:t>
            </a:r>
            <a:r>
              <a:rPr lang="zh-CN" altLang="en-US" dirty="0"/>
              <a:t>清单：取消单价措施项目（如模板、脚手架），将可计量措施纳入分部分项工程，其他措施项目按“总价计价”，由承包人负责完整性。     </a:t>
            </a:r>
            <a:endParaRPr lang="en-US" altLang="zh-CN" dirty="0"/>
          </a:p>
          <a:p>
            <a:r>
              <a:rPr lang="zh-CN" altLang="en-US" dirty="0" smtClean="0"/>
              <a:t>（</a:t>
            </a:r>
            <a:r>
              <a:rPr lang="en-US" altLang="zh-CN" dirty="0" smtClean="0"/>
              <a:t>2</a:t>
            </a:r>
            <a:r>
              <a:rPr lang="zh-CN" altLang="en-US" dirty="0" smtClean="0"/>
              <a:t>）</a:t>
            </a:r>
            <a:r>
              <a:rPr lang="en-US" altLang="zh-CN" dirty="0" smtClean="0"/>
              <a:t>13</a:t>
            </a:r>
            <a:r>
              <a:rPr lang="zh-CN" altLang="en-US" dirty="0"/>
              <a:t>清单：措施项目分为单价措施（按工程量结算）和总价措施（按项计价）。</a:t>
            </a:r>
            <a:endParaRPr lang="zh-CN" altLang="en-US" dirty="0"/>
          </a:p>
          <a:p>
            <a:pPr lvl="0"/>
            <a:endParaRPr lang="en-US" altLang="zh-CN"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85000" lnSpcReduction="20000"/>
          </a:bodyPr>
          <a:lstStyle/>
          <a:p>
            <a:pPr lvl="0"/>
            <a:r>
              <a:rPr lang="en-US" altLang="zh-CN" dirty="0"/>
              <a:t>5</a:t>
            </a:r>
            <a:r>
              <a:rPr lang="zh-CN" altLang="zh-CN" dirty="0" smtClean="0"/>
              <a:t>清单</a:t>
            </a:r>
            <a:r>
              <a:rPr lang="zh-CN" altLang="zh-CN" dirty="0"/>
              <a:t>变更价格确定的新规定</a:t>
            </a:r>
            <a:r>
              <a:rPr lang="zh-CN" altLang="zh-CN" dirty="0" smtClean="0"/>
              <a:t>；</a:t>
            </a:r>
            <a:endParaRPr lang="en-US" altLang="zh-CN" dirty="0" smtClean="0"/>
          </a:p>
          <a:p>
            <a:pPr marL="0" indent="0">
              <a:buNone/>
            </a:pPr>
            <a:r>
              <a:rPr lang="en-US" altLang="zh-CN" dirty="0"/>
              <a:t> </a:t>
            </a:r>
            <a:r>
              <a:rPr lang="en-US" altLang="zh-CN" dirty="0" smtClean="0"/>
              <a:t> </a:t>
            </a:r>
            <a:r>
              <a:rPr lang="zh-CN" altLang="en-US" dirty="0" smtClean="0"/>
              <a:t>（</a:t>
            </a:r>
            <a:r>
              <a:rPr lang="en-US" altLang="zh-CN" dirty="0" smtClean="0"/>
              <a:t>1</a:t>
            </a:r>
            <a:r>
              <a:rPr lang="zh-CN" altLang="en-US" dirty="0" smtClean="0"/>
              <a:t>）</a:t>
            </a:r>
            <a:r>
              <a:rPr lang="en-US" altLang="zh-CN" dirty="0" smtClean="0"/>
              <a:t>24</a:t>
            </a:r>
            <a:r>
              <a:rPr lang="zh-CN" altLang="en-US" dirty="0"/>
              <a:t>清单</a:t>
            </a:r>
            <a:r>
              <a:rPr lang="zh-CN" altLang="en-US" dirty="0" smtClean="0"/>
              <a:t>通过市场化</a:t>
            </a:r>
            <a:r>
              <a:rPr lang="zh-CN" altLang="en-US" dirty="0"/>
              <a:t>定价、风险明晰化、流程</a:t>
            </a:r>
            <a:r>
              <a:rPr lang="zh-CN" altLang="en-US" dirty="0" smtClean="0"/>
              <a:t>规范化三</a:t>
            </a:r>
            <a:r>
              <a:rPr lang="zh-CN" altLang="en-US" dirty="0"/>
              <a:t>大方向优化了变更价格的确定规则。从业者需重点关注合同条款设计、动态证据管理及新计价逻辑的应用，以适应从“定额依赖”到“市场主导”的转型</a:t>
            </a:r>
            <a:r>
              <a:rPr lang="zh-CN" altLang="en-US" dirty="0" smtClean="0"/>
              <a:t>。</a:t>
            </a:r>
            <a:endParaRPr lang="en-US" altLang="zh-CN" dirty="0" smtClean="0"/>
          </a:p>
          <a:p>
            <a:pPr marL="0" indent="0">
              <a:buNone/>
            </a:pPr>
            <a:r>
              <a:rPr lang="en-US" altLang="zh-CN" dirty="0"/>
              <a:t> </a:t>
            </a:r>
            <a:r>
              <a:rPr lang="en-US" altLang="zh-CN" dirty="0" smtClean="0"/>
              <a:t> </a:t>
            </a:r>
            <a:r>
              <a:rPr lang="zh-CN" altLang="en-US" dirty="0" smtClean="0"/>
              <a:t>（</a:t>
            </a:r>
            <a:r>
              <a:rPr lang="en-US" altLang="zh-CN" dirty="0" smtClean="0"/>
              <a:t>2</a:t>
            </a:r>
            <a:r>
              <a:rPr lang="zh-CN" altLang="en-US" dirty="0" smtClean="0"/>
              <a:t>）变更</a:t>
            </a:r>
            <a:r>
              <a:rPr lang="zh-CN" altLang="en-US" dirty="0"/>
              <a:t>价格调整的核心</a:t>
            </a:r>
            <a:r>
              <a:rPr lang="zh-CN" altLang="en-US" dirty="0" smtClean="0"/>
              <a:t>原则</a:t>
            </a:r>
            <a:endParaRPr lang="en-US" altLang="zh-CN" dirty="0"/>
          </a:p>
          <a:p>
            <a:pPr marL="0" indent="0">
              <a:buNone/>
            </a:pPr>
            <a:r>
              <a:rPr lang="en-US" altLang="zh-CN" dirty="0" smtClean="0"/>
              <a:t>1</a:t>
            </a:r>
            <a:r>
              <a:rPr lang="zh-CN" altLang="en-US" dirty="0" smtClean="0"/>
              <a:t>）风险</a:t>
            </a:r>
            <a:r>
              <a:rPr lang="zh-CN" altLang="en-US" dirty="0"/>
              <a:t>分担</a:t>
            </a:r>
            <a:r>
              <a:rPr lang="zh-CN" altLang="en-US" dirty="0" smtClean="0"/>
              <a:t>原则    </a:t>
            </a:r>
            <a:endParaRPr lang="en-US" altLang="zh-CN" dirty="0"/>
          </a:p>
          <a:p>
            <a:pPr marL="0" indent="0">
              <a:buNone/>
            </a:pPr>
            <a:r>
              <a:rPr lang="zh-CN" altLang="en-US" dirty="0" smtClean="0"/>
              <a:t>责任归属：</a:t>
            </a:r>
            <a:r>
              <a:rPr lang="zh-CN" altLang="en-US" dirty="0"/>
              <a:t>明确“谁的责任、由谁承担”，如因发包人原因导致的变更（如设计调整、工程量清单缺陷），由发包人承担价格调整风险；因承包人原因（如施工方案不当）导致的变更，由承包人自行承担风险。   </a:t>
            </a:r>
            <a:endParaRPr lang="en-US" altLang="zh-CN" dirty="0"/>
          </a:p>
          <a:p>
            <a:pPr marL="0" indent="0">
              <a:buNone/>
            </a:pPr>
            <a:r>
              <a:rPr lang="zh-CN" altLang="en-US" dirty="0" smtClean="0"/>
              <a:t>总价</a:t>
            </a:r>
            <a:r>
              <a:rPr lang="zh-CN" altLang="en-US" dirty="0"/>
              <a:t>合同与单价合同</a:t>
            </a:r>
            <a:r>
              <a:rPr lang="zh-CN" altLang="en-US" dirty="0" smtClean="0"/>
              <a:t>差异：</a:t>
            </a:r>
            <a:r>
              <a:rPr lang="zh-CN" altLang="en-US" dirty="0"/>
              <a:t>总价合同下，清单缺陷风险由承包人承担（除非合同另有约定）；单价合同下，分部分项工程清单风险由发包人承担，措施项目风险由承包人承担。</a:t>
            </a:r>
            <a:endParaRPr lang="zh-CN"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2</a:t>
            </a:r>
            <a:r>
              <a:rPr lang="zh-CN" altLang="en-US" dirty="0" smtClean="0"/>
              <a:t>）综合</a:t>
            </a:r>
            <a:r>
              <a:rPr lang="zh-CN" altLang="en-US" dirty="0"/>
              <a:t>单价调整</a:t>
            </a:r>
            <a:r>
              <a:rPr lang="zh-CN" altLang="en-US" dirty="0" smtClean="0"/>
              <a:t>规则</a:t>
            </a:r>
            <a:endParaRPr lang="en-US" altLang="zh-CN" dirty="0" smtClean="0"/>
          </a:p>
          <a:p>
            <a:r>
              <a:rPr lang="zh-CN" altLang="en-US" dirty="0" smtClean="0"/>
              <a:t> </a:t>
            </a:r>
            <a:r>
              <a:rPr lang="en-US" altLang="zh-CN" dirty="0" smtClean="0"/>
              <a:t>A</a:t>
            </a:r>
            <a:r>
              <a:rPr lang="zh-CN" altLang="en-US" dirty="0" smtClean="0"/>
              <a:t>新增</a:t>
            </a:r>
            <a:r>
              <a:rPr lang="zh-CN" altLang="en-US" dirty="0"/>
              <a:t>清单</a:t>
            </a:r>
            <a:r>
              <a:rPr lang="zh-CN" altLang="en-US" dirty="0" smtClean="0"/>
              <a:t>项：</a:t>
            </a:r>
            <a:r>
              <a:rPr lang="zh-CN" altLang="en-US" dirty="0"/>
              <a:t>若变更导致工程量清单漏项或新增项目，承包人需提出新综合单价，经发包人确认后作为结算依据。综合单价需包含人工、材料、机械、管理费、利润及风险费用，</a:t>
            </a:r>
            <a:r>
              <a:rPr lang="zh-CN" altLang="en-US" dirty="0">
                <a:solidFill>
                  <a:srgbClr val="FF0000"/>
                </a:solidFill>
              </a:rPr>
              <a:t>且明确不含增值税的税前全费用价格。   </a:t>
            </a:r>
            <a:endParaRPr lang="en-US" altLang="zh-CN" dirty="0">
              <a:solidFill>
                <a:srgbClr val="FF0000"/>
              </a:solidFill>
            </a:endParaRPr>
          </a:p>
          <a:p>
            <a:r>
              <a:rPr lang="en-US" altLang="zh-CN" dirty="0" smtClean="0"/>
              <a:t>B</a:t>
            </a:r>
            <a:r>
              <a:rPr lang="zh-CN" altLang="en-US" dirty="0" smtClean="0"/>
              <a:t>工程</a:t>
            </a:r>
            <a:r>
              <a:rPr lang="zh-CN" altLang="en-US" dirty="0"/>
              <a:t>量</a:t>
            </a:r>
            <a:r>
              <a:rPr lang="zh-CN" altLang="en-US" dirty="0" smtClean="0"/>
              <a:t>偏差：</a:t>
            </a:r>
            <a:r>
              <a:rPr lang="zh-CN" altLang="en-US" dirty="0"/>
              <a:t>若工程量增减超过合同约定幅度（如</a:t>
            </a:r>
            <a:r>
              <a:rPr lang="en-US" altLang="zh-CN" dirty="0"/>
              <a:t>±15%</a:t>
            </a:r>
            <a:r>
              <a:rPr lang="zh-CN" altLang="en-US" dirty="0"/>
              <a:t>），</a:t>
            </a:r>
            <a:r>
              <a:rPr lang="zh-CN" altLang="en-US" dirty="0">
                <a:solidFill>
                  <a:srgbClr val="FF0000"/>
                </a:solidFill>
              </a:rPr>
              <a:t>超出部分需重新协商单价</a:t>
            </a:r>
            <a:r>
              <a:rPr lang="zh-CN" altLang="en-US" dirty="0"/>
              <a:t>，未超出部分沿用原单价。</a:t>
            </a:r>
            <a:endParaRPr lang="zh-CN"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zh-CN" altLang="en-US" dirty="0" smtClean="0"/>
              <a:t>（</a:t>
            </a:r>
            <a:r>
              <a:rPr lang="en-US" altLang="zh-CN" dirty="0" smtClean="0"/>
              <a:t>3</a:t>
            </a:r>
            <a:r>
              <a:rPr lang="zh-CN" altLang="en-US" dirty="0" smtClean="0"/>
              <a:t>）具体</a:t>
            </a:r>
            <a:r>
              <a:rPr lang="zh-CN" altLang="en-US" dirty="0"/>
              <a:t>变更情形下的价格</a:t>
            </a:r>
            <a:r>
              <a:rPr lang="zh-CN" altLang="en-US" dirty="0" smtClean="0"/>
              <a:t>确定</a:t>
            </a:r>
            <a:endParaRPr lang="en-US" altLang="zh-CN" dirty="0"/>
          </a:p>
          <a:p>
            <a:r>
              <a:rPr lang="en-US" altLang="zh-CN" dirty="0" smtClean="0"/>
              <a:t>1</a:t>
            </a:r>
            <a:r>
              <a:rPr lang="zh-CN" altLang="en-US" dirty="0" smtClean="0"/>
              <a:t>）工程量清单</a:t>
            </a:r>
            <a:r>
              <a:rPr lang="zh-CN" altLang="en-US" dirty="0"/>
              <a:t>缺陷</a:t>
            </a:r>
            <a:r>
              <a:rPr lang="zh-CN" altLang="en-US" dirty="0" smtClean="0"/>
              <a:t>调整</a:t>
            </a:r>
            <a:endParaRPr lang="en-US" altLang="zh-CN" dirty="0"/>
          </a:p>
          <a:p>
            <a:r>
              <a:rPr lang="en-US" altLang="zh-CN" dirty="0" smtClean="0"/>
              <a:t> </a:t>
            </a:r>
            <a:r>
              <a:rPr lang="zh-CN" altLang="en-US" dirty="0"/>
              <a:t>将“漏项、项目特征不符、工程量偏差”统一归为“工程量清单缺陷”。单价合同下，此类缺陷需按市场价或类似工程价格调整；总价合同下，除非合同约定，否则不调整</a:t>
            </a:r>
            <a:r>
              <a:rPr lang="zh-CN" altLang="en-US" dirty="0" smtClean="0"/>
              <a:t>。</a:t>
            </a:r>
            <a:endParaRPr lang="en-US" altLang="zh-CN" dirty="0" smtClean="0"/>
          </a:p>
          <a:p>
            <a:r>
              <a:rPr lang="en-US" altLang="zh-CN" dirty="0" smtClean="0"/>
              <a:t>2</a:t>
            </a:r>
            <a:r>
              <a:rPr lang="zh-CN" altLang="en-US" dirty="0" smtClean="0"/>
              <a:t>）措施</a:t>
            </a:r>
            <a:r>
              <a:rPr lang="zh-CN" altLang="en-US" dirty="0"/>
              <a:t>项目费用</a:t>
            </a:r>
            <a:r>
              <a:rPr lang="zh-CN" altLang="en-US" dirty="0" smtClean="0"/>
              <a:t>调整     </a:t>
            </a:r>
            <a:endParaRPr lang="en-US" altLang="zh-CN" dirty="0"/>
          </a:p>
          <a:p>
            <a:r>
              <a:rPr lang="zh-CN" altLang="en-US" dirty="0" smtClean="0"/>
              <a:t>措施</a:t>
            </a:r>
            <a:r>
              <a:rPr lang="zh-CN" altLang="en-US" dirty="0"/>
              <a:t>项目费用采用总价计价方式，变更导致施工方案调整时，承包人需提交新方案并经发包人确认，方可调整费用。例如，工期延长引起的措施费调增公式为： </a:t>
            </a:r>
            <a:r>
              <a:rPr lang="zh-CN" altLang="en-US" dirty="0" smtClean="0"/>
              <a:t>调</a:t>
            </a:r>
            <a:r>
              <a:rPr lang="zh-CN" altLang="en-US" dirty="0"/>
              <a:t>增费用 </a:t>
            </a:r>
            <a:r>
              <a:rPr lang="en-US" altLang="zh-CN" dirty="0"/>
              <a:t>= </a:t>
            </a:r>
            <a:r>
              <a:rPr lang="zh-CN" altLang="en-US" dirty="0"/>
              <a:t>延长工期 </a:t>
            </a:r>
            <a:r>
              <a:rPr lang="en-US" altLang="zh-CN" dirty="0"/>
              <a:t>× </a:t>
            </a:r>
            <a:r>
              <a:rPr lang="zh-CN" altLang="en-US" dirty="0"/>
              <a:t>措施项目中期运行费用 </a:t>
            </a:r>
            <a:r>
              <a:rPr lang="en-US" altLang="zh-CN" dirty="0"/>
              <a:t>/ </a:t>
            </a:r>
            <a:r>
              <a:rPr lang="zh-CN" altLang="en-US" dirty="0"/>
              <a:t>原合同工期** 。</a:t>
            </a:r>
            <a:endParaRPr lang="zh-CN"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3</a:t>
            </a:r>
            <a:r>
              <a:rPr lang="zh-CN" altLang="en-US" dirty="0" smtClean="0"/>
              <a:t>）物价波动调整</a:t>
            </a:r>
            <a:endParaRPr lang="en-US" altLang="zh-CN" dirty="0"/>
          </a:p>
          <a:p>
            <a:r>
              <a:rPr lang="zh-CN" altLang="en-US" dirty="0" smtClean="0"/>
              <a:t> </a:t>
            </a:r>
            <a:r>
              <a:rPr lang="en-US" altLang="zh-CN" dirty="0" smtClean="0"/>
              <a:t>A</a:t>
            </a:r>
            <a:r>
              <a:rPr lang="zh-CN" altLang="en-US" dirty="0" smtClean="0"/>
              <a:t>当</a:t>
            </a:r>
            <a:r>
              <a:rPr lang="zh-CN" altLang="en-US" dirty="0"/>
              <a:t>材料价格涨跌幅超过合同约定阈值（如</a:t>
            </a:r>
            <a:r>
              <a:rPr lang="en-US" altLang="zh-CN" dirty="0"/>
              <a:t>±5%</a:t>
            </a:r>
            <a:r>
              <a:rPr lang="zh-CN" altLang="en-US" dirty="0"/>
              <a:t>）时，可按市场价调整</a:t>
            </a:r>
            <a:r>
              <a:rPr lang="zh-CN" altLang="en-US" dirty="0" smtClean="0"/>
              <a:t>。</a:t>
            </a:r>
            <a:endParaRPr lang="en-US" altLang="zh-CN" dirty="0" smtClean="0"/>
          </a:p>
          <a:p>
            <a:r>
              <a:rPr lang="en-US" altLang="zh-CN" dirty="0"/>
              <a:t>B</a:t>
            </a:r>
            <a:r>
              <a:rPr lang="zh-CN" altLang="en-US" dirty="0" smtClean="0"/>
              <a:t>调价</a:t>
            </a:r>
            <a:r>
              <a:rPr lang="zh-CN" altLang="en-US" dirty="0"/>
              <a:t>基数以合同签订时的基准价为基础，调整范围包括人工、材料、机械等，但管理费和利润不参与调整</a:t>
            </a:r>
            <a:r>
              <a:rPr lang="zh-CN" altLang="en-US" dirty="0" smtClean="0"/>
              <a:t>。</a:t>
            </a:r>
            <a:endParaRPr lang="en-US" altLang="zh-CN" dirty="0" smtClean="0"/>
          </a:p>
          <a:p>
            <a:r>
              <a:rPr lang="en-US" altLang="zh-CN" dirty="0" smtClean="0"/>
              <a:t>4</a:t>
            </a:r>
            <a:r>
              <a:rPr lang="zh-CN" altLang="en-US" dirty="0" smtClean="0"/>
              <a:t>）新增</a:t>
            </a:r>
            <a:r>
              <a:rPr lang="zh-CN" altLang="en-US" dirty="0"/>
              <a:t>工程的</a:t>
            </a:r>
            <a:r>
              <a:rPr lang="zh-CN" altLang="en-US" dirty="0" smtClean="0"/>
              <a:t>定价     </a:t>
            </a:r>
            <a:endParaRPr lang="en-US" altLang="zh-CN" dirty="0"/>
          </a:p>
          <a:p>
            <a:r>
              <a:rPr lang="zh-CN" altLang="en-US" dirty="0" smtClean="0"/>
              <a:t>新增</a:t>
            </a:r>
            <a:r>
              <a:rPr lang="zh-CN" altLang="en-US" dirty="0"/>
              <a:t>工程定义为合同范围外的实体工程，其价格由承包人提出，参考市场价或类似项目价格，经发包人确认后执行。</a:t>
            </a:r>
            <a:endParaRPr lang="zh-CN"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a:t>
            </a:r>
            <a:r>
              <a:rPr lang="en-US" altLang="zh-CN" dirty="0" smtClean="0"/>
              <a:t>4</a:t>
            </a:r>
            <a:r>
              <a:rPr lang="zh-CN" altLang="en-US" dirty="0" smtClean="0"/>
              <a:t>）程序</a:t>
            </a:r>
            <a:r>
              <a:rPr lang="zh-CN" altLang="en-US" dirty="0"/>
              <a:t>与证据</a:t>
            </a:r>
            <a:r>
              <a:rPr lang="zh-CN" altLang="en-US" dirty="0" smtClean="0"/>
              <a:t>要求</a:t>
            </a:r>
            <a:endParaRPr lang="en-US" altLang="zh-CN" dirty="0"/>
          </a:p>
          <a:p>
            <a:r>
              <a:rPr lang="en-US" altLang="zh-CN" dirty="0" smtClean="0"/>
              <a:t>1</a:t>
            </a:r>
            <a:r>
              <a:rPr lang="zh-CN" altLang="en-US" dirty="0" smtClean="0"/>
              <a:t>）变更</a:t>
            </a:r>
            <a:r>
              <a:rPr lang="zh-CN" altLang="en-US" dirty="0"/>
              <a:t>索赔程序</a:t>
            </a:r>
            <a:r>
              <a:rPr lang="zh-CN" altLang="en-US" dirty="0" smtClean="0"/>
              <a:t>规范化     </a:t>
            </a:r>
            <a:r>
              <a:rPr lang="en-US" altLang="zh-CN" dirty="0" smtClean="0"/>
              <a:t>-</a:t>
            </a:r>
            <a:endParaRPr lang="en-US" altLang="zh-CN" dirty="0" smtClean="0"/>
          </a:p>
          <a:p>
            <a:r>
              <a:rPr lang="zh-CN" altLang="en-US" dirty="0" smtClean="0"/>
              <a:t>变更</a:t>
            </a:r>
            <a:r>
              <a:rPr lang="zh-CN" altLang="en-US" dirty="0"/>
              <a:t>需提交书面申请，说明原因、内容及对造价、工期的影响；索赔需在事件发生后</a:t>
            </a:r>
            <a:r>
              <a:rPr lang="en-US" altLang="zh-CN" dirty="0"/>
              <a:t>28</a:t>
            </a:r>
            <a:r>
              <a:rPr lang="zh-CN" altLang="en-US" dirty="0"/>
              <a:t>天内提交意向通知，并附详细报告（含依据、计算方法及证据）</a:t>
            </a:r>
            <a:r>
              <a:rPr lang="zh-CN" altLang="en-US" dirty="0" smtClean="0"/>
              <a:t>。</a:t>
            </a:r>
            <a:endParaRPr lang="en-US" altLang="zh-CN" dirty="0" smtClean="0"/>
          </a:p>
          <a:p>
            <a:r>
              <a:rPr lang="en-US" altLang="zh-CN" dirty="0" smtClean="0"/>
              <a:t>2</a:t>
            </a:r>
            <a:r>
              <a:rPr lang="zh-CN" altLang="en-US" dirty="0" smtClean="0"/>
              <a:t>）证据</a:t>
            </a:r>
            <a:r>
              <a:rPr lang="zh-CN" altLang="en-US" dirty="0"/>
              <a:t>管理</a:t>
            </a:r>
            <a:r>
              <a:rPr lang="zh-CN" altLang="en-US" dirty="0" smtClean="0"/>
              <a:t>强化    </a:t>
            </a:r>
            <a:endParaRPr lang="en-US" altLang="zh-CN" dirty="0"/>
          </a:p>
          <a:p>
            <a:r>
              <a:rPr lang="zh-CN" altLang="en-US" dirty="0" smtClean="0"/>
              <a:t>要求</a:t>
            </a:r>
            <a:r>
              <a:rPr lang="zh-CN" altLang="en-US" dirty="0"/>
              <a:t>提供合同文件、变更指令、施工日志、影像资料、材料发票等，强调证据的真实性、关联性和时效性。</a:t>
            </a:r>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zh-CN" dirty="0"/>
              <a:t>《＜</a:t>
            </a:r>
            <a:r>
              <a:rPr lang="en-US" altLang="zh-CN" dirty="0"/>
              <a:t>24</a:t>
            </a:r>
            <a:r>
              <a:rPr lang="zh-CN" altLang="zh-CN" dirty="0"/>
              <a:t>清单标准＞解读及清单计价与</a:t>
            </a:r>
            <a:r>
              <a:rPr lang="zh-CN" altLang="zh-CN" dirty="0" smtClean="0"/>
              <a:t>结算</a:t>
            </a:r>
            <a:r>
              <a:rPr lang="zh-CN" altLang="en-US" dirty="0" smtClean="0"/>
              <a:t>应用</a:t>
            </a:r>
            <a:r>
              <a:rPr lang="zh-CN" altLang="zh-CN" dirty="0" smtClean="0"/>
              <a:t>实务</a:t>
            </a:r>
            <a:r>
              <a:rPr lang="zh-CN" altLang="zh-CN" dirty="0"/>
              <a:t>》</a:t>
            </a:r>
            <a:endParaRPr lang="zh-CN" altLang="en-US" dirty="0"/>
          </a:p>
        </p:txBody>
      </p:sp>
      <p:sp>
        <p:nvSpPr>
          <p:cNvPr id="3" name="副标题 2"/>
          <p:cNvSpPr>
            <a:spLocks noGrp="1"/>
          </p:cNvSpPr>
          <p:nvPr>
            <p:ph type="subTitle" idx="1"/>
          </p:nvPr>
        </p:nvSpPr>
        <p:spPr/>
        <p:txBody>
          <a:bodyPr/>
          <a:lstStyle/>
          <a:p>
            <a:r>
              <a:rPr lang="zh-CN" altLang="en-US" dirty="0" smtClean="0"/>
              <a:t>李君</a:t>
            </a:r>
            <a:endParaRPr lang="zh-CN" alt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典型案例与实操建议</a:t>
            </a:r>
            <a:endParaRPr lang="zh-CN" altLang="en-US" dirty="0"/>
          </a:p>
        </p:txBody>
      </p:sp>
      <p:sp>
        <p:nvSpPr>
          <p:cNvPr id="3" name="内容占位符 2"/>
          <p:cNvSpPr>
            <a:spLocks noGrp="1"/>
          </p:cNvSpPr>
          <p:nvPr>
            <p:ph idx="1"/>
          </p:nvPr>
        </p:nvSpPr>
        <p:spPr/>
        <p:txBody>
          <a:bodyPr>
            <a:normAutofit fontScale="92500"/>
          </a:bodyPr>
          <a:lstStyle/>
          <a:p>
            <a:r>
              <a:rPr lang="en-US" altLang="zh-CN" dirty="0" smtClean="0"/>
              <a:t>1</a:t>
            </a:r>
            <a:r>
              <a:rPr lang="zh-CN" altLang="en-US" dirty="0" smtClean="0"/>
              <a:t>案例</a:t>
            </a:r>
            <a:r>
              <a:rPr lang="en-US" altLang="zh-CN" dirty="0"/>
              <a:t>1</a:t>
            </a:r>
            <a:r>
              <a:rPr lang="zh-CN" altLang="en-US" dirty="0"/>
              <a:t>（工程量偏差</a:t>
            </a:r>
            <a:r>
              <a:rPr lang="zh-CN" altLang="en-US" dirty="0" smtClean="0"/>
              <a:t>）：</a:t>
            </a:r>
            <a:r>
              <a:rPr lang="zh-CN" altLang="en-US" dirty="0"/>
              <a:t>某工程原合同混凝土量为</a:t>
            </a:r>
            <a:r>
              <a:rPr lang="en-US" altLang="zh-CN" dirty="0"/>
              <a:t>1000m³</a:t>
            </a:r>
            <a:r>
              <a:rPr lang="zh-CN" altLang="en-US" dirty="0"/>
              <a:t>，实际施工为</a:t>
            </a:r>
            <a:r>
              <a:rPr lang="en-US" altLang="zh-CN" dirty="0"/>
              <a:t>1200m³</a:t>
            </a:r>
            <a:r>
              <a:rPr lang="zh-CN" altLang="en-US" dirty="0"/>
              <a:t>，若合同约定</a:t>
            </a:r>
            <a:r>
              <a:rPr lang="en-US" altLang="zh-CN" dirty="0"/>
              <a:t>±10%</a:t>
            </a:r>
            <a:r>
              <a:rPr lang="zh-CN" altLang="en-US" dirty="0"/>
              <a:t>幅度内不调价，则超出的</a:t>
            </a:r>
            <a:r>
              <a:rPr lang="en-US" altLang="zh-CN" dirty="0"/>
              <a:t>200m³</a:t>
            </a:r>
            <a:r>
              <a:rPr lang="zh-CN" altLang="en-US" dirty="0"/>
              <a:t>需重新协商单价。  </a:t>
            </a:r>
            <a:endParaRPr lang="en-US" altLang="zh-CN" dirty="0"/>
          </a:p>
          <a:p>
            <a:r>
              <a:rPr lang="en-US" altLang="zh-CN" dirty="0" smtClean="0"/>
              <a:t>2</a:t>
            </a:r>
            <a:r>
              <a:rPr lang="zh-CN" altLang="en-US" dirty="0" smtClean="0"/>
              <a:t>案例</a:t>
            </a:r>
            <a:r>
              <a:rPr lang="en-US" altLang="zh-CN" dirty="0"/>
              <a:t>2</a:t>
            </a:r>
            <a:r>
              <a:rPr lang="zh-CN" altLang="en-US" dirty="0"/>
              <a:t>（材料涨价</a:t>
            </a:r>
            <a:r>
              <a:rPr lang="zh-CN" altLang="en-US" dirty="0" smtClean="0"/>
              <a:t>）：</a:t>
            </a:r>
            <a:r>
              <a:rPr lang="zh-CN" altLang="en-US" dirty="0"/>
              <a:t>钢材合同基准价</a:t>
            </a:r>
            <a:r>
              <a:rPr lang="en-US" altLang="zh-CN" dirty="0"/>
              <a:t>5000</a:t>
            </a:r>
            <a:r>
              <a:rPr lang="zh-CN" altLang="en-US" dirty="0"/>
              <a:t>元</a:t>
            </a:r>
            <a:r>
              <a:rPr lang="en-US" altLang="zh-CN" dirty="0"/>
              <a:t>/</a:t>
            </a:r>
            <a:r>
              <a:rPr lang="zh-CN" altLang="en-US" dirty="0"/>
              <a:t>吨，施工期涨至</a:t>
            </a:r>
            <a:r>
              <a:rPr lang="en-US" altLang="zh-CN" dirty="0"/>
              <a:t>6000</a:t>
            </a:r>
            <a:r>
              <a:rPr lang="zh-CN" altLang="en-US" dirty="0"/>
              <a:t>元</a:t>
            </a:r>
            <a:r>
              <a:rPr lang="en-US" altLang="zh-CN" dirty="0"/>
              <a:t>/</a:t>
            </a:r>
            <a:r>
              <a:rPr lang="zh-CN" altLang="en-US" dirty="0"/>
              <a:t>吨（涨幅</a:t>
            </a:r>
            <a:r>
              <a:rPr lang="en-US" altLang="zh-CN" dirty="0"/>
              <a:t>20%</a:t>
            </a:r>
            <a:r>
              <a:rPr lang="zh-CN" altLang="en-US" dirty="0"/>
              <a:t>），承包人可申请调价，但仅调整材料费部分，管理费和利润不变</a:t>
            </a:r>
            <a:r>
              <a:rPr lang="zh-CN" altLang="en-US" dirty="0" smtClean="0"/>
              <a:t>。</a:t>
            </a:r>
            <a:endParaRPr lang="en-US" altLang="zh-CN" dirty="0"/>
          </a:p>
          <a:p>
            <a:r>
              <a:rPr lang="en-US" altLang="zh-CN" dirty="0" smtClean="0"/>
              <a:t>3</a:t>
            </a:r>
            <a:r>
              <a:rPr lang="zh-CN" altLang="en-US" dirty="0" smtClean="0"/>
              <a:t>实</a:t>
            </a:r>
            <a:r>
              <a:rPr lang="zh-CN" altLang="en-US" dirty="0"/>
              <a:t>操</a:t>
            </a:r>
            <a:r>
              <a:rPr lang="zh-CN" altLang="en-US" dirty="0" smtClean="0"/>
              <a:t>建议：  </a:t>
            </a:r>
            <a:endParaRPr lang="en-US" altLang="zh-CN" dirty="0" smtClean="0"/>
          </a:p>
          <a:p>
            <a:r>
              <a:rPr lang="zh-CN" altLang="en-US" dirty="0" smtClean="0"/>
              <a:t>合同</a:t>
            </a:r>
            <a:r>
              <a:rPr lang="zh-CN" altLang="en-US" dirty="0"/>
              <a:t>签订时明确调价条款（如风险分担、调价阈值）；  </a:t>
            </a:r>
            <a:endParaRPr lang="en-US" altLang="zh-CN" dirty="0"/>
          </a:p>
          <a:p>
            <a:r>
              <a:rPr lang="zh-CN" altLang="en-US" dirty="0" smtClean="0"/>
              <a:t>施工</a:t>
            </a:r>
            <a:r>
              <a:rPr lang="zh-CN" altLang="en-US" dirty="0"/>
              <a:t>中动态跟踪变更事件，及时留存证据；  </a:t>
            </a:r>
            <a:endParaRPr lang="en-US" altLang="zh-CN" dirty="0"/>
          </a:p>
          <a:p>
            <a:r>
              <a:rPr lang="zh-CN" altLang="en-US" dirty="0" smtClean="0"/>
              <a:t>利用</a:t>
            </a:r>
            <a:r>
              <a:rPr lang="en-US" altLang="zh-CN" dirty="0"/>
              <a:t>BIM</a:t>
            </a:r>
            <a:r>
              <a:rPr lang="zh-CN" altLang="en-US" dirty="0"/>
              <a:t>技术辅助工程量核算，减少争议。</a:t>
            </a:r>
            <a:endParaRPr lang="zh-CN"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dirty="0"/>
              <a:t>过程结算与竣工结算的新</a:t>
            </a:r>
            <a:r>
              <a:rPr lang="zh-CN" altLang="zh-CN" dirty="0" smtClean="0"/>
              <a:t>规定</a:t>
            </a:r>
            <a:r>
              <a:rPr lang="zh-CN" altLang="en-US" dirty="0" smtClean="0"/>
              <a:t>应用</a:t>
            </a:r>
            <a:endParaRPr lang="zh-CN" altLang="en-US" dirty="0"/>
          </a:p>
        </p:txBody>
      </p:sp>
      <p:sp>
        <p:nvSpPr>
          <p:cNvPr id="3" name="内容占位符 2"/>
          <p:cNvSpPr>
            <a:spLocks noGrp="1"/>
          </p:cNvSpPr>
          <p:nvPr>
            <p:ph idx="1"/>
          </p:nvPr>
        </p:nvSpPr>
        <p:spPr/>
        <p:txBody>
          <a:bodyPr/>
          <a:lstStyle/>
          <a:p>
            <a:pPr marL="0" indent="0">
              <a:buNone/>
            </a:pPr>
            <a:r>
              <a:rPr lang="en-US" altLang="zh-CN" dirty="0"/>
              <a:t> </a:t>
            </a:r>
            <a:r>
              <a:rPr lang="en-US" altLang="zh-CN" dirty="0" smtClean="0"/>
              <a:t>  1</a:t>
            </a:r>
            <a:r>
              <a:rPr lang="en-US" altLang="zh-CN" dirty="0"/>
              <a:t>. </a:t>
            </a:r>
            <a:r>
              <a:rPr lang="zh-CN" altLang="en-US" dirty="0" smtClean="0"/>
              <a:t>施工</a:t>
            </a:r>
            <a:r>
              <a:rPr lang="zh-CN" altLang="en-US" dirty="0"/>
              <a:t>过程</a:t>
            </a:r>
            <a:r>
              <a:rPr lang="zh-CN" altLang="en-US" dirty="0" smtClean="0"/>
              <a:t>结算    </a:t>
            </a:r>
            <a:endParaRPr lang="en-US" altLang="zh-CN" dirty="0"/>
          </a:p>
          <a:p>
            <a:r>
              <a:rPr lang="zh-CN" altLang="en-US" dirty="0" smtClean="0"/>
              <a:t>（</a:t>
            </a:r>
            <a:r>
              <a:rPr lang="en-US" altLang="zh-CN" dirty="0" smtClean="0"/>
              <a:t>1</a:t>
            </a:r>
            <a:r>
              <a:rPr lang="zh-CN" altLang="en-US" dirty="0" smtClean="0"/>
              <a:t>）</a:t>
            </a:r>
            <a:r>
              <a:rPr lang="en-US" altLang="zh-CN" dirty="0" smtClean="0"/>
              <a:t>24</a:t>
            </a:r>
            <a:r>
              <a:rPr lang="zh-CN" altLang="en-US" dirty="0" smtClean="0"/>
              <a:t>清单：</a:t>
            </a:r>
            <a:r>
              <a:rPr lang="zh-CN" altLang="en-US" dirty="0"/>
              <a:t>引入“分阶段结算”机制，要求阶段性结算金额不低于</a:t>
            </a:r>
            <a:r>
              <a:rPr lang="en-US" altLang="zh-CN" dirty="0"/>
              <a:t>80%</a:t>
            </a:r>
            <a:r>
              <a:rPr lang="zh-CN" altLang="en-US" dirty="0"/>
              <a:t>，减少竣工结算压力，并明确其法律效力。     </a:t>
            </a:r>
            <a:endParaRPr lang="en-US" altLang="zh-CN" dirty="0"/>
          </a:p>
          <a:p>
            <a:r>
              <a:rPr lang="zh-CN" altLang="en-US" dirty="0" smtClean="0"/>
              <a:t>（</a:t>
            </a:r>
            <a:r>
              <a:rPr lang="en-US" altLang="zh-CN" dirty="0" smtClean="0"/>
              <a:t>2</a:t>
            </a:r>
            <a:r>
              <a:rPr lang="zh-CN" altLang="en-US" dirty="0" smtClean="0"/>
              <a:t>）</a:t>
            </a:r>
            <a:r>
              <a:rPr lang="en-US" altLang="zh-CN" dirty="0" smtClean="0"/>
              <a:t>13</a:t>
            </a:r>
            <a:r>
              <a:rPr lang="zh-CN" altLang="en-US" dirty="0" smtClean="0"/>
              <a:t>清单：</a:t>
            </a:r>
            <a:r>
              <a:rPr lang="zh-CN" altLang="en-US" dirty="0"/>
              <a:t>仅规定竣工结算和最终结清</a:t>
            </a:r>
            <a:r>
              <a:rPr lang="zh-CN" altLang="en-US" dirty="0" smtClean="0"/>
              <a:t>。</a:t>
            </a:r>
            <a:endParaRPr lang="en-US" altLang="zh-CN" dirty="0" smtClean="0"/>
          </a:p>
          <a:p>
            <a:r>
              <a:rPr lang="en-US" altLang="zh-CN" dirty="0"/>
              <a:t>2. </a:t>
            </a:r>
            <a:r>
              <a:rPr lang="zh-CN" altLang="en-US" dirty="0" smtClean="0"/>
              <a:t>物价波动调整     </a:t>
            </a:r>
            <a:endParaRPr lang="en-US" altLang="zh-CN" dirty="0"/>
          </a:p>
          <a:p>
            <a:r>
              <a:rPr lang="en-US" altLang="zh-CN" dirty="0" smtClean="0"/>
              <a:t>24</a:t>
            </a:r>
            <a:r>
              <a:rPr lang="zh-CN" altLang="en-US" dirty="0" smtClean="0"/>
              <a:t>清单：</a:t>
            </a:r>
            <a:r>
              <a:rPr lang="zh-CN" altLang="en-US" dirty="0"/>
              <a:t>细化工期延长时的调价规则，例如因发包人延误采用计划与实际进度日期的较高价格基准</a:t>
            </a:r>
            <a:r>
              <a:rPr lang="zh-CN" altLang="en-US" dirty="0" smtClean="0"/>
              <a:t>。</a:t>
            </a:r>
            <a:endParaRPr lang="en-US" altLang="zh-CN" dirty="0" smtClean="0"/>
          </a:p>
          <a:p>
            <a:r>
              <a:rPr lang="zh-CN" altLang="en-US" dirty="0" smtClean="0">
                <a:solidFill>
                  <a:srgbClr val="FF0000"/>
                </a:solidFill>
              </a:rPr>
              <a:t>应对方法：转型结算思路，强化过程结算管理</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pPr lvl="0"/>
            <a:r>
              <a:rPr lang="zh-CN" altLang="zh-CN" sz="2800" dirty="0">
                <a:solidFill>
                  <a:srgbClr val="FF0000"/>
                </a:solidFill>
              </a:rPr>
              <a:t>标准的适用范围（两种发承包模式两种计价方法两种标准体系</a:t>
            </a:r>
            <a:r>
              <a:rPr lang="zh-CN" altLang="zh-CN" sz="2800" dirty="0" smtClean="0">
                <a:solidFill>
                  <a:srgbClr val="FF0000"/>
                </a:solidFill>
              </a:rPr>
              <a:t>）</a:t>
            </a:r>
            <a:r>
              <a:rPr lang="zh-CN" altLang="en-US" sz="2800" dirty="0" smtClean="0">
                <a:solidFill>
                  <a:srgbClr val="FF0000"/>
                </a:solidFill>
              </a:rPr>
              <a:t>与合同类型</a:t>
            </a:r>
            <a:br>
              <a:rPr lang="en-US" altLang="zh-CN" sz="2800" dirty="0">
                <a:solidFill>
                  <a:srgbClr val="FF0000"/>
                </a:solidFill>
              </a:rPr>
            </a:br>
            <a:endParaRPr lang="zh-CN" altLang="en-US" sz="2800" dirty="0"/>
          </a:p>
        </p:txBody>
      </p:sp>
      <p:sp>
        <p:nvSpPr>
          <p:cNvPr id="3" name="内容占位符 2"/>
          <p:cNvSpPr>
            <a:spLocks noGrp="1"/>
          </p:cNvSpPr>
          <p:nvPr>
            <p:ph idx="1"/>
          </p:nvPr>
        </p:nvSpPr>
        <p:spPr/>
        <p:txBody>
          <a:bodyPr>
            <a:normAutofit/>
          </a:bodyPr>
          <a:lstStyle/>
          <a:p>
            <a:pPr marL="0" lvl="0" indent="0">
              <a:buNone/>
            </a:pPr>
            <a:r>
              <a:rPr lang="en-US" altLang="zh-CN" dirty="0"/>
              <a:t> </a:t>
            </a:r>
            <a:r>
              <a:rPr lang="en-US" altLang="zh-CN" dirty="0" smtClean="0"/>
              <a:t> 1</a:t>
            </a:r>
            <a:r>
              <a:rPr lang="en-US" altLang="zh-CN" dirty="0"/>
              <a:t>. </a:t>
            </a:r>
            <a:r>
              <a:rPr lang="zh-CN" altLang="en-US" dirty="0" smtClean="0"/>
              <a:t>施工</a:t>
            </a:r>
            <a:r>
              <a:rPr lang="zh-CN" altLang="en-US" dirty="0"/>
              <a:t>发承包</a:t>
            </a:r>
            <a:r>
              <a:rPr lang="zh-CN" altLang="en-US" dirty="0" smtClean="0"/>
              <a:t>阶段     </a:t>
            </a:r>
            <a:endParaRPr lang="en-US" altLang="zh-CN" dirty="0"/>
          </a:p>
          <a:p>
            <a:pPr lvl="0"/>
            <a:r>
              <a:rPr lang="en-US" altLang="zh-CN" dirty="0" smtClean="0"/>
              <a:t>24</a:t>
            </a:r>
            <a:r>
              <a:rPr lang="zh-CN" altLang="en-US" dirty="0"/>
              <a:t>清单明确适用于建设工程</a:t>
            </a:r>
            <a:r>
              <a:rPr lang="zh-CN" altLang="en-US" dirty="0" smtClean="0"/>
              <a:t>的施工</a:t>
            </a:r>
            <a:r>
              <a:rPr lang="zh-CN" altLang="en-US" dirty="0"/>
              <a:t>发承包</a:t>
            </a:r>
            <a:r>
              <a:rPr lang="zh-CN" altLang="en-US" dirty="0" smtClean="0"/>
              <a:t>阶段的</a:t>
            </a:r>
            <a:r>
              <a:rPr lang="zh-CN" altLang="en-US" dirty="0"/>
              <a:t>计价活动，包括招标、投标、合同签订及履行等环节。     </a:t>
            </a:r>
            <a:endParaRPr lang="en-US" altLang="zh-CN" dirty="0"/>
          </a:p>
          <a:p>
            <a:pPr lvl="0"/>
            <a:r>
              <a:rPr lang="zh-CN" altLang="en-US" dirty="0" smtClean="0"/>
              <a:t>排除范围：</a:t>
            </a:r>
            <a:r>
              <a:rPr lang="zh-CN" altLang="en-US" dirty="0"/>
              <a:t>明确不适用于工程总承包（</a:t>
            </a:r>
            <a:r>
              <a:rPr lang="en-US" altLang="zh-CN" dirty="0"/>
              <a:t>EPC</a:t>
            </a:r>
            <a:r>
              <a:rPr lang="zh-CN" altLang="en-US" dirty="0"/>
              <a:t>）、</a:t>
            </a:r>
            <a:r>
              <a:rPr lang="en-US" altLang="zh-CN" dirty="0"/>
              <a:t>PPP</a:t>
            </a:r>
            <a:r>
              <a:rPr lang="zh-CN" altLang="en-US" dirty="0"/>
              <a:t>等非传统施工发包模式</a:t>
            </a:r>
            <a:r>
              <a:rPr lang="zh-CN" altLang="en-US" dirty="0" smtClean="0"/>
              <a:t>。</a:t>
            </a:r>
            <a:endParaRPr lang="en-US" altLang="zh-CN" dirty="0" smtClean="0"/>
          </a:p>
          <a:p>
            <a:pPr lvl="0"/>
            <a:r>
              <a:rPr lang="en-US" altLang="zh-CN" dirty="0" smtClean="0"/>
              <a:t>2</a:t>
            </a:r>
            <a:r>
              <a:rPr lang="en-US" altLang="zh-CN" dirty="0"/>
              <a:t>. </a:t>
            </a:r>
            <a:r>
              <a:rPr lang="zh-CN" altLang="en-US" dirty="0" smtClean="0"/>
              <a:t>合同</a:t>
            </a:r>
            <a:r>
              <a:rPr lang="zh-CN" altLang="en-US" dirty="0"/>
              <a:t>类型</a:t>
            </a:r>
            <a:r>
              <a:rPr lang="zh-CN" altLang="en-US" dirty="0" smtClean="0"/>
              <a:t>扩展     </a:t>
            </a:r>
            <a:endParaRPr lang="en-US" altLang="zh-CN" dirty="0" smtClean="0"/>
          </a:p>
          <a:p>
            <a:pPr lvl="0"/>
            <a:r>
              <a:rPr lang="en-US" altLang="zh-CN" dirty="0" smtClean="0"/>
              <a:t>- </a:t>
            </a:r>
            <a:r>
              <a:rPr lang="zh-CN" altLang="en-US" dirty="0" smtClean="0"/>
              <a:t>支持单价</a:t>
            </a:r>
            <a:r>
              <a:rPr lang="zh-CN" altLang="en-US" dirty="0"/>
              <a:t>合同、总价合同、成本加酬金</a:t>
            </a:r>
            <a:r>
              <a:rPr lang="zh-CN" altLang="en-US" dirty="0" smtClean="0"/>
              <a:t>合同等</a:t>
            </a:r>
            <a:r>
              <a:rPr lang="zh-CN" altLang="en-US" dirty="0"/>
              <a:t>多种形式，尤其强调总价合同下工程量清单缺陷风险由承包人承担（除非合同另有约定）</a:t>
            </a:r>
            <a:r>
              <a:rPr lang="zh-CN" altLang="en-US" dirty="0" smtClean="0"/>
              <a:t>。</a:t>
            </a:r>
            <a:endParaRPr lang="en-US" altLang="zh-CN" dirty="0" smtClean="0"/>
          </a:p>
          <a:p>
            <a:pPr lvl="0"/>
            <a:r>
              <a:rPr lang="zh-CN" altLang="en-US" dirty="0" smtClean="0">
                <a:solidFill>
                  <a:srgbClr val="FF0000"/>
                </a:solidFill>
              </a:rPr>
              <a:t>应对方法：熟悉在不同合同类型与计价方法</a:t>
            </a:r>
            <a:endParaRPr lang="zh-CN" altLang="zh-CN" dirty="0">
              <a:solidFill>
                <a:srgbClr val="FF0000"/>
              </a:solidFill>
            </a:endParaRPr>
          </a:p>
          <a:p>
            <a:endParaRPr lang="zh-CN"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a:t>资金来源与</a:t>
            </a:r>
            <a:r>
              <a:rPr lang="zh-CN" altLang="en-US" dirty="0" smtClean="0"/>
              <a:t>适用范围管理应用</a:t>
            </a:r>
            <a:br>
              <a:rPr lang="en-US" altLang="zh-CN" dirty="0"/>
            </a:br>
            <a:endParaRPr lang="zh-CN" altLang="en-US" dirty="0"/>
          </a:p>
        </p:txBody>
      </p:sp>
      <p:sp>
        <p:nvSpPr>
          <p:cNvPr id="3" name="内容占位符 2"/>
          <p:cNvSpPr>
            <a:spLocks noGrp="1"/>
          </p:cNvSpPr>
          <p:nvPr>
            <p:ph idx="1"/>
          </p:nvPr>
        </p:nvSpPr>
        <p:spPr/>
        <p:txBody>
          <a:bodyPr/>
          <a:lstStyle/>
          <a:p>
            <a:r>
              <a:rPr lang="en-US" altLang="zh-CN" dirty="0" smtClean="0"/>
              <a:t>1</a:t>
            </a:r>
            <a:r>
              <a:rPr lang="en-US" altLang="zh-CN" dirty="0"/>
              <a:t>. </a:t>
            </a:r>
            <a:r>
              <a:rPr lang="zh-CN" altLang="en-US" dirty="0" smtClean="0"/>
              <a:t>国有</a:t>
            </a:r>
            <a:r>
              <a:rPr lang="zh-CN" altLang="en-US" dirty="0"/>
              <a:t>资金</a:t>
            </a:r>
            <a:r>
              <a:rPr lang="zh-CN" altLang="en-US" dirty="0" smtClean="0"/>
              <a:t>项目     </a:t>
            </a:r>
            <a:endParaRPr lang="en-US" altLang="zh-CN" dirty="0" smtClean="0"/>
          </a:p>
          <a:p>
            <a:r>
              <a:rPr lang="zh-CN" altLang="en-US" dirty="0" smtClean="0"/>
              <a:t>（</a:t>
            </a:r>
            <a:r>
              <a:rPr lang="en-US" altLang="zh-CN" dirty="0" smtClean="0"/>
              <a:t>1</a:t>
            </a:r>
            <a:r>
              <a:rPr lang="zh-CN" altLang="en-US" dirty="0" smtClean="0"/>
              <a:t>）</a:t>
            </a:r>
            <a:r>
              <a:rPr lang="en-US" altLang="zh-CN" dirty="0" smtClean="0"/>
              <a:t> </a:t>
            </a:r>
            <a:r>
              <a:rPr lang="zh-CN" altLang="en-US" dirty="0"/>
              <a:t>旧版规范（</a:t>
            </a:r>
            <a:r>
              <a:rPr lang="en-US" altLang="zh-CN" dirty="0"/>
              <a:t>2013</a:t>
            </a:r>
            <a:r>
              <a:rPr lang="zh-CN" altLang="en-US" dirty="0"/>
              <a:t>版）要求全部或部分使用国有资金的</a:t>
            </a:r>
            <a:r>
              <a:rPr lang="zh-CN" altLang="en-US" dirty="0" smtClean="0"/>
              <a:t>项目必须采用</a:t>
            </a:r>
            <a:r>
              <a:rPr lang="zh-CN" altLang="en-US" dirty="0"/>
              <a:t>工程量清单计价。     </a:t>
            </a:r>
            <a:endParaRPr lang="en-US" altLang="zh-CN" dirty="0"/>
          </a:p>
          <a:p>
            <a:r>
              <a:rPr lang="zh-CN" altLang="en-US" dirty="0" smtClean="0"/>
              <a:t>（</a:t>
            </a:r>
            <a:r>
              <a:rPr lang="en-US" altLang="zh-CN" dirty="0" smtClean="0"/>
              <a:t>2</a:t>
            </a:r>
            <a:r>
              <a:rPr lang="zh-CN" altLang="en-US" dirty="0" smtClean="0"/>
              <a:t>）</a:t>
            </a:r>
            <a:r>
              <a:rPr lang="en-US" altLang="zh-CN" dirty="0" smtClean="0"/>
              <a:t>24</a:t>
            </a:r>
            <a:r>
              <a:rPr lang="zh-CN" altLang="en-US" dirty="0"/>
              <a:t>清单调整为推荐性标准（</a:t>
            </a:r>
            <a:r>
              <a:rPr lang="en-US" altLang="zh-CN" dirty="0"/>
              <a:t>GB/T</a:t>
            </a:r>
            <a:r>
              <a:rPr lang="zh-CN" altLang="en-US" dirty="0" smtClean="0"/>
              <a:t>），</a:t>
            </a:r>
            <a:r>
              <a:rPr lang="zh-CN" altLang="en-US" dirty="0"/>
              <a:t>国有资金项目不再强制要求采用清单计价，</a:t>
            </a:r>
            <a:r>
              <a:rPr lang="zh-CN" altLang="en-US" dirty="0" smtClean="0"/>
              <a:t>但推荐</a:t>
            </a:r>
            <a:r>
              <a:rPr lang="zh-CN" altLang="en-US" dirty="0"/>
              <a:t>优先</a:t>
            </a:r>
            <a:r>
              <a:rPr lang="zh-CN" altLang="en-US" dirty="0" smtClean="0"/>
              <a:t>使用，</a:t>
            </a:r>
            <a:r>
              <a:rPr lang="zh-CN" altLang="en-US" dirty="0"/>
              <a:t>其他资金来源项目可自愿选择</a:t>
            </a:r>
            <a:r>
              <a:rPr lang="zh-CN" altLang="en-US" dirty="0" smtClean="0"/>
              <a:t>。</a:t>
            </a:r>
            <a:endParaRPr lang="en-US" altLang="zh-CN" dirty="0" smtClean="0"/>
          </a:p>
          <a:p>
            <a:r>
              <a:rPr lang="en-US" altLang="zh-CN" dirty="0" smtClean="0"/>
              <a:t>2</a:t>
            </a:r>
            <a:r>
              <a:rPr lang="en-US" altLang="zh-CN" dirty="0"/>
              <a:t>. </a:t>
            </a:r>
            <a:r>
              <a:rPr lang="zh-CN" altLang="en-US" dirty="0" smtClean="0"/>
              <a:t>非</a:t>
            </a:r>
            <a:r>
              <a:rPr lang="zh-CN" altLang="en-US" dirty="0"/>
              <a:t>国有资金</a:t>
            </a:r>
            <a:r>
              <a:rPr lang="zh-CN" altLang="en-US" dirty="0" smtClean="0"/>
              <a:t>项目   </a:t>
            </a:r>
            <a:endParaRPr lang="en-US" altLang="zh-CN" dirty="0"/>
          </a:p>
          <a:p>
            <a:r>
              <a:rPr lang="zh-CN" altLang="en-US" dirty="0" smtClean="0"/>
              <a:t>非</a:t>
            </a:r>
            <a:r>
              <a:rPr lang="zh-CN" altLang="en-US" dirty="0">
                <a:solidFill>
                  <a:srgbClr val="FF0000"/>
                </a:solidFill>
              </a:rPr>
              <a:t>国有资金投资的建设工程可灵活选择是否采用清单计价。若未采用，仍需遵守</a:t>
            </a:r>
            <a:r>
              <a:rPr lang="en-US" altLang="zh-CN" dirty="0">
                <a:solidFill>
                  <a:srgbClr val="FF0000"/>
                </a:solidFill>
              </a:rPr>
              <a:t>24</a:t>
            </a:r>
            <a:r>
              <a:rPr lang="zh-CN" altLang="en-US" dirty="0">
                <a:solidFill>
                  <a:srgbClr val="FF0000"/>
                </a:solidFill>
              </a:rPr>
              <a:t>清单中除工程量清单编制外的其他通用规则</a:t>
            </a:r>
            <a:r>
              <a:rPr lang="zh-CN" altLang="en-US" dirty="0" smtClean="0"/>
              <a:t>。</a:t>
            </a:r>
            <a:endParaRPr lang="en-US" altLang="zh-CN" dirty="0" smtClean="0"/>
          </a:p>
          <a:p>
            <a:r>
              <a:rPr lang="zh-CN" altLang="en-US" dirty="0" smtClean="0">
                <a:solidFill>
                  <a:srgbClr val="FF0000"/>
                </a:solidFill>
              </a:rPr>
              <a:t>应对措施：计价主体的合理选择</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工程类型与计价</a:t>
            </a:r>
            <a:r>
              <a:rPr lang="zh-CN" altLang="en-US" dirty="0" smtClean="0"/>
              <a:t>规则应用</a:t>
            </a:r>
            <a:endParaRPr lang="zh-CN" altLang="en-US" dirty="0"/>
          </a:p>
        </p:txBody>
      </p:sp>
      <p:sp>
        <p:nvSpPr>
          <p:cNvPr id="3" name="内容占位符 2"/>
          <p:cNvSpPr>
            <a:spLocks noGrp="1"/>
          </p:cNvSpPr>
          <p:nvPr>
            <p:ph idx="1"/>
          </p:nvPr>
        </p:nvSpPr>
        <p:spPr/>
        <p:txBody>
          <a:bodyPr/>
          <a:lstStyle/>
          <a:p>
            <a:r>
              <a:rPr lang="en-US" altLang="zh-CN" dirty="0" smtClean="0"/>
              <a:t>1</a:t>
            </a:r>
            <a:r>
              <a:rPr lang="en-US" altLang="zh-CN" dirty="0"/>
              <a:t>. </a:t>
            </a:r>
            <a:r>
              <a:rPr lang="zh-CN" altLang="en-US" dirty="0" smtClean="0"/>
              <a:t>传统</a:t>
            </a:r>
            <a:r>
              <a:rPr lang="zh-CN" altLang="en-US" dirty="0"/>
              <a:t>施工</a:t>
            </a:r>
            <a:r>
              <a:rPr lang="zh-CN" altLang="en-US" dirty="0" smtClean="0"/>
              <a:t>工程    </a:t>
            </a:r>
            <a:endParaRPr lang="en-US" altLang="zh-CN" dirty="0"/>
          </a:p>
          <a:p>
            <a:r>
              <a:rPr lang="zh-CN" altLang="en-US" dirty="0" smtClean="0"/>
              <a:t>适用于</a:t>
            </a:r>
            <a:r>
              <a:rPr lang="zh-CN" altLang="en-US" dirty="0"/>
              <a:t>房屋建筑、市政基础设施等传统施工工程，强调分部分项工程、措施项目、其他项目的清单编制与计价。     </a:t>
            </a:r>
            <a:endParaRPr lang="en-US" altLang="zh-CN" dirty="0"/>
          </a:p>
          <a:p>
            <a:r>
              <a:rPr lang="zh-CN" altLang="en-US" dirty="0" smtClean="0"/>
              <a:t>措施</a:t>
            </a:r>
            <a:r>
              <a:rPr lang="zh-CN" altLang="en-US" dirty="0"/>
              <a:t>项目计价</a:t>
            </a:r>
            <a:r>
              <a:rPr lang="zh-CN" altLang="en-US" dirty="0" smtClean="0"/>
              <a:t>改革：</a:t>
            </a:r>
            <a:r>
              <a:rPr lang="zh-CN" altLang="en-US" dirty="0"/>
              <a:t>可计量措施并入分部分项工程，其他措施项目按总价包干计价</a:t>
            </a:r>
            <a:r>
              <a:rPr lang="zh-CN" altLang="en-US" dirty="0" smtClean="0"/>
              <a:t>。</a:t>
            </a:r>
            <a:endParaRPr lang="en-US" altLang="zh-CN" dirty="0" smtClean="0"/>
          </a:p>
          <a:p>
            <a:r>
              <a:rPr lang="en-US" altLang="zh-CN" dirty="0" smtClean="0"/>
              <a:t>2</a:t>
            </a:r>
            <a:r>
              <a:rPr lang="en-US" altLang="zh-CN" dirty="0"/>
              <a:t>. </a:t>
            </a:r>
            <a:r>
              <a:rPr lang="zh-CN" altLang="en-US" dirty="0" smtClean="0"/>
              <a:t>特殊</a:t>
            </a:r>
            <a:r>
              <a:rPr lang="zh-CN" altLang="en-US" dirty="0"/>
              <a:t>工程</a:t>
            </a:r>
            <a:r>
              <a:rPr lang="zh-CN" altLang="en-US" dirty="0" smtClean="0"/>
              <a:t>模式     </a:t>
            </a:r>
            <a:endParaRPr lang="en-US" altLang="zh-CN" dirty="0"/>
          </a:p>
          <a:p>
            <a:r>
              <a:rPr lang="zh-CN" altLang="en-US" dirty="0" smtClean="0"/>
              <a:t>工程</a:t>
            </a:r>
            <a:r>
              <a:rPr lang="zh-CN" altLang="en-US" dirty="0"/>
              <a:t>总承包（</a:t>
            </a:r>
            <a:r>
              <a:rPr lang="en-US" altLang="zh-CN" dirty="0"/>
              <a:t>EPC</a:t>
            </a:r>
            <a:r>
              <a:rPr lang="zh-CN" altLang="en-US" dirty="0" smtClean="0"/>
              <a:t>）、</a:t>
            </a:r>
            <a:r>
              <a:rPr lang="en-US" altLang="zh-CN" dirty="0"/>
              <a:t>PPP</a:t>
            </a:r>
            <a:r>
              <a:rPr lang="zh-CN" altLang="en-US" dirty="0"/>
              <a:t>模式等需依据</a:t>
            </a:r>
            <a:r>
              <a:rPr lang="en-US" altLang="zh-CN" dirty="0"/>
              <a:t>《</a:t>
            </a:r>
            <a:r>
              <a:rPr lang="zh-CN" altLang="en-US" dirty="0"/>
              <a:t>建设项目工程总承包计价规范</a:t>
            </a:r>
            <a:r>
              <a:rPr lang="en-US" altLang="zh-CN" dirty="0"/>
              <a:t>》</a:t>
            </a:r>
            <a:r>
              <a:rPr lang="zh-CN" altLang="en-US" dirty="0"/>
              <a:t>（</a:t>
            </a:r>
            <a:r>
              <a:rPr lang="en-US" altLang="zh-CN" dirty="0"/>
              <a:t>T/CCEAS001-2022</a:t>
            </a:r>
            <a:r>
              <a:rPr lang="zh-CN" altLang="en-US" dirty="0"/>
              <a:t>）等其他标准执行，不适用</a:t>
            </a:r>
            <a:r>
              <a:rPr lang="en-US" altLang="zh-CN" dirty="0"/>
              <a:t>24</a:t>
            </a:r>
            <a:r>
              <a:rPr lang="zh-CN" altLang="en-US" dirty="0" smtClean="0"/>
              <a:t>清单，原则可借鉴。</a:t>
            </a:r>
            <a:endParaRPr lang="zh-CN"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案例一：房屋建筑工程</a:t>
            </a:r>
            <a:endParaRPr lang="zh-CN" altLang="en-US" dirty="0"/>
          </a:p>
        </p:txBody>
      </p:sp>
      <p:sp>
        <p:nvSpPr>
          <p:cNvPr id="3" name="内容占位符 2"/>
          <p:cNvSpPr>
            <a:spLocks noGrp="1"/>
          </p:cNvSpPr>
          <p:nvPr>
            <p:ph idx="1"/>
          </p:nvPr>
        </p:nvSpPr>
        <p:spPr/>
        <p:txBody>
          <a:bodyPr>
            <a:normAutofit fontScale="77500" lnSpcReduction="20000"/>
          </a:bodyPr>
          <a:lstStyle/>
          <a:p>
            <a:r>
              <a:rPr lang="zh-CN" altLang="en-US" dirty="0" smtClean="0"/>
              <a:t>某</a:t>
            </a:r>
            <a:r>
              <a:rPr lang="zh-CN" altLang="en-US" dirty="0"/>
              <a:t>住宅小区</a:t>
            </a:r>
            <a:r>
              <a:rPr lang="zh-CN" altLang="en-US" dirty="0" smtClean="0"/>
              <a:t>项目场景：开发商</a:t>
            </a:r>
            <a:r>
              <a:rPr lang="zh-CN" altLang="en-US" dirty="0"/>
              <a:t>对总承包单位进行公开招标</a:t>
            </a:r>
            <a:r>
              <a:rPr lang="zh-CN" altLang="en-US" dirty="0" smtClean="0"/>
              <a:t>。</a:t>
            </a:r>
            <a:endParaRPr lang="en-US" altLang="zh-CN" dirty="0"/>
          </a:p>
          <a:p>
            <a:r>
              <a:rPr lang="zh-CN" altLang="en-US" dirty="0" smtClean="0"/>
              <a:t>应用：</a:t>
            </a:r>
            <a:endParaRPr lang="en-US" altLang="zh-CN" dirty="0"/>
          </a:p>
          <a:p>
            <a:r>
              <a:rPr lang="en-US" altLang="zh-CN" dirty="0" smtClean="0"/>
              <a:t>1</a:t>
            </a:r>
            <a:r>
              <a:rPr lang="en-US" altLang="zh-CN" dirty="0"/>
              <a:t>. </a:t>
            </a:r>
            <a:r>
              <a:rPr lang="zh-CN" altLang="en-US" dirty="0" smtClean="0"/>
              <a:t>招标</a:t>
            </a:r>
            <a:r>
              <a:rPr lang="zh-CN" altLang="en-US" dirty="0"/>
              <a:t>阶段</a:t>
            </a:r>
            <a:r>
              <a:rPr lang="zh-CN" altLang="en-US" dirty="0" smtClean="0"/>
              <a:t>：招标</a:t>
            </a:r>
            <a:r>
              <a:rPr lang="zh-CN" altLang="en-US" dirty="0"/>
              <a:t>人（开发商或其委托的造价咨询公司）依据设计图纸编制该住宅项目的详细工程量清单（包括土方、基础、混凝土、砌体、钢筋、屋面、门窗、装饰等所有分部分项工程）。清单中明确项目编码、项目名称、项目特征描述、计量单位、工程量。同时编制措施项目清单（如脚手架、模板、垂直运输、安全文明施工等）、其他项目清单（暂列金额、专业工程暂估价等）、规费项目清单和税金项目清单。    </a:t>
            </a:r>
            <a:r>
              <a:rPr lang="en-US" altLang="zh-CN" dirty="0"/>
              <a:t>2.  </a:t>
            </a:r>
            <a:r>
              <a:rPr lang="zh-CN" altLang="en-US" dirty="0" smtClean="0"/>
              <a:t>投标</a:t>
            </a:r>
            <a:r>
              <a:rPr lang="zh-CN" altLang="en-US" dirty="0"/>
              <a:t>阶段</a:t>
            </a:r>
            <a:r>
              <a:rPr lang="zh-CN" altLang="en-US" dirty="0" smtClean="0"/>
              <a:t>：各</a:t>
            </a:r>
            <a:r>
              <a:rPr lang="zh-CN" altLang="en-US" dirty="0"/>
              <a:t>投标总承包商根据招标人提供的工程量清单进行报价。他们仔细核对清单项目特征和工程量（如有疑问可提疑），结合自身施工方案、人材机价格、管理费、利润、风险等，对每个清单项目填报综合单价，计算措施项目费、其他项目费、规费、税金，最终汇总形成投标总价</a:t>
            </a:r>
            <a:r>
              <a:rPr lang="zh-CN" altLang="en-US" dirty="0" smtClean="0"/>
              <a:t>。</a:t>
            </a:r>
            <a:endParaRPr lang="en-US" altLang="zh-CN" dirty="0"/>
          </a:p>
          <a:p>
            <a:r>
              <a:rPr lang="zh-CN" altLang="en-US" dirty="0" smtClean="0"/>
              <a:t>重点</a:t>
            </a:r>
            <a:r>
              <a:rPr lang="zh-CN" altLang="en-US" dirty="0"/>
              <a:t>在于填报准确的综合单价</a:t>
            </a:r>
            <a:r>
              <a:rPr lang="zh-CN" altLang="en-US" dirty="0" smtClean="0"/>
              <a:t>。</a:t>
            </a:r>
            <a:endParaRPr lang="zh-CN"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77500" lnSpcReduction="20000"/>
          </a:bodyPr>
          <a:lstStyle/>
          <a:p>
            <a:r>
              <a:rPr lang="en-US" altLang="zh-CN" dirty="0"/>
              <a:t>3.  </a:t>
            </a:r>
            <a:r>
              <a:rPr lang="zh-CN" altLang="en-US" dirty="0" smtClean="0"/>
              <a:t>合同</a:t>
            </a:r>
            <a:r>
              <a:rPr lang="zh-CN" altLang="en-US" dirty="0"/>
              <a:t>签订</a:t>
            </a:r>
            <a:r>
              <a:rPr lang="zh-CN" altLang="en-US" dirty="0" smtClean="0"/>
              <a:t>：中标</a:t>
            </a:r>
            <a:r>
              <a:rPr lang="zh-CN" altLang="en-US" dirty="0"/>
              <a:t>后，工程量清单及其报价成为合同价格的核心组成部分，明确了合同计价基础。    </a:t>
            </a:r>
            <a:endParaRPr lang="en-US" altLang="zh-CN" dirty="0" smtClean="0"/>
          </a:p>
          <a:p>
            <a:r>
              <a:rPr lang="en-US" altLang="zh-CN" dirty="0" smtClean="0"/>
              <a:t>4</a:t>
            </a:r>
            <a:r>
              <a:rPr lang="en-US" altLang="zh-CN" dirty="0"/>
              <a:t>.  </a:t>
            </a:r>
            <a:r>
              <a:rPr lang="zh-CN" altLang="en-US" dirty="0" smtClean="0"/>
              <a:t>施工</a:t>
            </a:r>
            <a:r>
              <a:rPr lang="zh-CN" altLang="en-US" dirty="0"/>
              <a:t>阶段</a:t>
            </a:r>
            <a:r>
              <a:rPr lang="zh-CN" altLang="en-US" dirty="0" smtClean="0"/>
              <a:t>：进度</a:t>
            </a:r>
            <a:r>
              <a:rPr lang="zh-CN" altLang="en-US" dirty="0"/>
              <a:t>款支付</a:t>
            </a:r>
            <a:r>
              <a:rPr lang="zh-CN" altLang="en-US" dirty="0" smtClean="0"/>
              <a:t>：每月</a:t>
            </a:r>
            <a:r>
              <a:rPr lang="zh-CN" altLang="en-US" dirty="0"/>
              <a:t>，承包商根据实际完成的清单项目工程量，按照合同约定的综合单价，申报当月工程进度款（产值）。监理和业主审核确认已完成且质量合格的工程量，据此支付进度款（通常支付已完清单项目价款的</a:t>
            </a:r>
            <a:r>
              <a:rPr lang="en-US" altLang="zh-CN" dirty="0"/>
              <a:t>80%-90%</a:t>
            </a:r>
            <a:r>
              <a:rPr lang="zh-CN" altLang="en-US" dirty="0"/>
              <a:t>）。        </a:t>
            </a:r>
            <a:endParaRPr lang="en-US" altLang="zh-CN" dirty="0"/>
          </a:p>
          <a:p>
            <a:r>
              <a:rPr lang="zh-CN" altLang="en-US" dirty="0" smtClean="0"/>
              <a:t>工程</a:t>
            </a:r>
            <a:r>
              <a:rPr lang="zh-CN" altLang="en-US" dirty="0"/>
              <a:t>变更</a:t>
            </a:r>
            <a:r>
              <a:rPr lang="zh-CN" altLang="en-US" dirty="0" smtClean="0"/>
              <a:t>：发生</a:t>
            </a:r>
            <a:r>
              <a:rPr lang="zh-CN" altLang="en-US" dirty="0"/>
              <a:t>设计变更</a:t>
            </a:r>
            <a:r>
              <a:rPr lang="zh-CN" altLang="en-US" dirty="0" smtClean="0"/>
              <a:t>或</a:t>
            </a:r>
            <a:r>
              <a:rPr lang="zh-CN" altLang="en-US" dirty="0"/>
              <a:t>索赔</a:t>
            </a:r>
            <a:r>
              <a:rPr lang="zh-CN" altLang="en-US" dirty="0" smtClean="0"/>
              <a:t>时</a:t>
            </a:r>
            <a:r>
              <a:rPr lang="zh-CN" altLang="en-US" dirty="0"/>
              <a:t>，需依据清单计价规范，新增或调整相应的清单项目。新增项目需重新组价（参照类似清单项目或协商确定），调整项目则按原合同单价或协商调整。清单计价模式大大简化了变更计价的过程。    </a:t>
            </a:r>
            <a:endParaRPr lang="en-US" altLang="zh-CN" dirty="0" smtClean="0"/>
          </a:p>
          <a:p>
            <a:r>
              <a:rPr lang="en-US" altLang="zh-CN" dirty="0" smtClean="0"/>
              <a:t>5</a:t>
            </a:r>
            <a:r>
              <a:rPr lang="en-US" altLang="zh-CN" dirty="0"/>
              <a:t>.  </a:t>
            </a:r>
            <a:r>
              <a:rPr lang="zh-CN" altLang="en-US" dirty="0" smtClean="0"/>
              <a:t>竣工</a:t>
            </a:r>
            <a:r>
              <a:rPr lang="zh-CN" altLang="en-US" dirty="0"/>
              <a:t>结算</a:t>
            </a:r>
            <a:r>
              <a:rPr lang="zh-CN" altLang="en-US" dirty="0" smtClean="0"/>
              <a:t>：工程</a:t>
            </a:r>
            <a:r>
              <a:rPr lang="zh-CN" altLang="en-US" dirty="0"/>
              <a:t>完工后，根据竣工图纸、</a:t>
            </a:r>
            <a:r>
              <a:rPr lang="zh-CN" altLang="en-US" dirty="0" smtClean="0"/>
              <a:t>变更</a:t>
            </a:r>
            <a:r>
              <a:rPr lang="zh-CN" altLang="en-US" dirty="0"/>
              <a:t>索赔</a:t>
            </a:r>
            <a:r>
              <a:rPr lang="zh-CN" altLang="en-US" dirty="0" smtClean="0"/>
              <a:t>等</a:t>
            </a:r>
            <a:r>
              <a:rPr lang="zh-CN" altLang="en-US" dirty="0"/>
              <a:t>资料，重新核实所有清单项目的最终完成工程量，乘以合同约定的综合单价，汇总计算分部分项工程费；调整措施项目费（按合同约定方式结算）、其他项目费（如计日工、索赔费用等）、规费、税金，最终形成工程结算总价</a:t>
            </a:r>
            <a:r>
              <a:rPr lang="zh-CN" altLang="en-US" dirty="0" smtClean="0"/>
              <a:t>。</a:t>
            </a:r>
            <a:endParaRPr lang="en-US" altLang="zh-CN" dirty="0"/>
          </a:p>
          <a:p>
            <a:r>
              <a:rPr lang="zh-CN" altLang="en-US" dirty="0" smtClean="0"/>
              <a:t>清单</a:t>
            </a:r>
            <a:r>
              <a:rPr lang="zh-CN" altLang="en-US" dirty="0"/>
              <a:t>是结算审核的核心依据。</a:t>
            </a:r>
            <a:endParaRPr lang="zh-CN" alt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合同类型的不同计价方式</a:t>
            </a:r>
            <a:endParaRPr lang="zh-CN" altLang="en-US" dirty="0"/>
          </a:p>
        </p:txBody>
      </p:sp>
      <p:sp>
        <p:nvSpPr>
          <p:cNvPr id="3" name="内容占位符 2"/>
          <p:cNvSpPr>
            <a:spLocks noGrp="1"/>
          </p:cNvSpPr>
          <p:nvPr>
            <p:ph idx="1"/>
          </p:nvPr>
        </p:nvSpPr>
        <p:spPr/>
        <p:txBody>
          <a:bodyPr>
            <a:normAutofit fontScale="92500" lnSpcReduction="10000"/>
          </a:bodyPr>
          <a:lstStyle/>
          <a:p>
            <a:r>
              <a:rPr lang="zh-CN" altLang="en-US" dirty="0" smtClean="0"/>
              <a:t>一</a:t>
            </a:r>
            <a:r>
              <a:rPr lang="zh-CN" altLang="en-US" dirty="0"/>
              <a:t>、总价</a:t>
            </a:r>
            <a:r>
              <a:rPr lang="zh-CN" altLang="en-US" dirty="0" smtClean="0"/>
              <a:t>合同</a:t>
            </a:r>
            <a:endParaRPr lang="en-US" altLang="zh-CN" dirty="0"/>
          </a:p>
          <a:p>
            <a:r>
              <a:rPr lang="en-US" altLang="zh-CN" dirty="0" smtClean="0"/>
              <a:t>1</a:t>
            </a:r>
            <a:r>
              <a:rPr lang="en-US" altLang="zh-CN" dirty="0"/>
              <a:t>. </a:t>
            </a:r>
            <a:r>
              <a:rPr lang="zh-CN" altLang="en-US" dirty="0" smtClean="0"/>
              <a:t>核心特点     </a:t>
            </a:r>
            <a:endParaRPr lang="en-US" altLang="zh-CN" dirty="0"/>
          </a:p>
          <a:p>
            <a:r>
              <a:rPr lang="zh-CN" altLang="en-US" dirty="0" smtClean="0"/>
              <a:t>（</a:t>
            </a:r>
            <a:r>
              <a:rPr lang="en-US" altLang="zh-CN" dirty="0" smtClean="0"/>
              <a:t>1</a:t>
            </a:r>
            <a:r>
              <a:rPr lang="zh-CN" altLang="en-US" dirty="0" smtClean="0"/>
              <a:t>）固定</a:t>
            </a:r>
            <a:r>
              <a:rPr lang="zh-CN" altLang="en-US" dirty="0"/>
              <a:t>总价</a:t>
            </a:r>
            <a:r>
              <a:rPr lang="zh-CN" altLang="en-US" dirty="0" smtClean="0"/>
              <a:t>合同：</a:t>
            </a:r>
            <a:r>
              <a:rPr lang="zh-CN" altLang="en-US" dirty="0"/>
              <a:t>合同总价在签订时确定，除设计变更或合同约定调整外，</a:t>
            </a:r>
            <a:r>
              <a:rPr lang="zh-CN" altLang="en-US" dirty="0">
                <a:solidFill>
                  <a:srgbClr val="FF0000"/>
                </a:solidFill>
              </a:rPr>
              <a:t>价格不因工程量、市场价格波动而变化。承包方需承担工程量清单缺陷风险（如漏项、工程量偏差等）</a:t>
            </a:r>
            <a:r>
              <a:rPr lang="zh-CN" altLang="en-US" dirty="0"/>
              <a:t>，除非合同另有约定。  </a:t>
            </a:r>
            <a:endParaRPr lang="en-US" altLang="zh-CN" dirty="0" smtClean="0"/>
          </a:p>
          <a:p>
            <a:r>
              <a:rPr lang="zh-CN" altLang="en-US" dirty="0" smtClean="0">
                <a:solidFill>
                  <a:srgbClr val="FF0000"/>
                </a:solidFill>
              </a:rPr>
              <a:t>关注：总价合同风险特点   </a:t>
            </a:r>
            <a:endParaRPr lang="en-US" altLang="zh-CN" dirty="0">
              <a:solidFill>
                <a:srgbClr val="FF0000"/>
              </a:solidFill>
            </a:endParaRPr>
          </a:p>
          <a:p>
            <a:r>
              <a:rPr lang="zh-CN" altLang="en-US" dirty="0" smtClean="0"/>
              <a:t>（</a:t>
            </a:r>
            <a:r>
              <a:rPr lang="en-US" altLang="zh-CN" dirty="0" smtClean="0"/>
              <a:t>2</a:t>
            </a:r>
            <a:r>
              <a:rPr lang="zh-CN" altLang="en-US" dirty="0" smtClean="0"/>
              <a:t>）可</a:t>
            </a:r>
            <a:r>
              <a:rPr lang="zh-CN" altLang="en-US" dirty="0"/>
              <a:t>调总价</a:t>
            </a:r>
            <a:r>
              <a:rPr lang="zh-CN" altLang="en-US" dirty="0" smtClean="0"/>
              <a:t>合同：</a:t>
            </a:r>
            <a:r>
              <a:rPr lang="zh-CN" altLang="en-US" dirty="0"/>
              <a:t>总价可根据合同约定的调价条款（如物价波动、政策变化）进行调整，</a:t>
            </a:r>
            <a:r>
              <a:rPr lang="zh-CN" altLang="en-US" dirty="0">
                <a:solidFill>
                  <a:srgbClr val="FF0000"/>
                </a:solidFill>
              </a:rPr>
              <a:t>发包方承担部分市场风险，适用于工期较长或市场价格波动较大的项目</a:t>
            </a:r>
            <a:r>
              <a:rPr lang="zh-CN" altLang="en-US" dirty="0" smtClean="0">
                <a:solidFill>
                  <a:srgbClr val="FF0000"/>
                </a:solidFill>
              </a:rPr>
              <a:t>。</a:t>
            </a:r>
            <a:endParaRPr lang="en-US" altLang="zh-CN" dirty="0" smtClean="0">
              <a:solidFill>
                <a:srgbClr val="FF0000"/>
              </a:solidFill>
            </a:endParaRPr>
          </a:p>
          <a:p>
            <a:r>
              <a:rPr lang="zh-CN" altLang="en-US" dirty="0" smtClean="0">
                <a:solidFill>
                  <a:srgbClr val="FF0000"/>
                </a:solidFill>
              </a:rPr>
              <a:t>关注：承包商风险</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en-US" altLang="zh-CN" dirty="0"/>
              <a:t>2. </a:t>
            </a:r>
            <a:r>
              <a:rPr lang="zh-CN" altLang="en-US" dirty="0" smtClean="0"/>
              <a:t>计价方法</a:t>
            </a:r>
            <a:endParaRPr lang="en-US" altLang="zh-CN" dirty="0"/>
          </a:p>
          <a:p>
            <a:r>
              <a:rPr lang="zh-CN" altLang="en-US" dirty="0" smtClean="0"/>
              <a:t>（</a:t>
            </a:r>
            <a:r>
              <a:rPr lang="en-US" altLang="zh-CN" dirty="0" smtClean="0"/>
              <a:t>1</a:t>
            </a:r>
            <a:r>
              <a:rPr lang="zh-CN" altLang="en-US" dirty="0" smtClean="0"/>
              <a:t>）综合</a:t>
            </a:r>
            <a:r>
              <a:rPr lang="zh-CN" altLang="en-US" dirty="0"/>
              <a:t>单价全费用</a:t>
            </a:r>
            <a:r>
              <a:rPr lang="zh-CN" altLang="en-US" dirty="0" smtClean="0"/>
              <a:t>模式：</a:t>
            </a:r>
            <a:r>
              <a:rPr lang="en-US" altLang="zh-CN" dirty="0"/>
              <a:t>24</a:t>
            </a:r>
            <a:r>
              <a:rPr lang="zh-CN" altLang="en-US" dirty="0"/>
              <a:t>清单明确综合单价为税前全费用价格，包含人工、材料、机械、管理费、利润及风险费用，其中风险费用需单独列示并量化。     </a:t>
            </a:r>
            <a:endParaRPr lang="en-US" altLang="zh-CN" dirty="0"/>
          </a:p>
          <a:p>
            <a:r>
              <a:rPr lang="zh-CN" altLang="en-US" dirty="0" smtClean="0"/>
              <a:t>（</a:t>
            </a:r>
            <a:r>
              <a:rPr lang="en-US" altLang="zh-CN" dirty="0" smtClean="0"/>
              <a:t>2</a:t>
            </a:r>
            <a:r>
              <a:rPr lang="zh-CN" altLang="en-US" dirty="0" smtClean="0"/>
              <a:t>）措施</a:t>
            </a:r>
            <a:r>
              <a:rPr lang="zh-CN" altLang="en-US" dirty="0"/>
              <a:t>项目总价</a:t>
            </a:r>
            <a:r>
              <a:rPr lang="zh-CN" altLang="en-US" dirty="0" smtClean="0"/>
              <a:t>包干：</a:t>
            </a:r>
            <a:r>
              <a:rPr lang="zh-CN" altLang="en-US" dirty="0"/>
              <a:t>可计量的措施项目（如模板、脚手架）并入分部分项工程，其他措施项目按总价包干计价，承包人承担完整性风险</a:t>
            </a:r>
            <a:r>
              <a:rPr lang="zh-CN" altLang="en-US" dirty="0" smtClean="0"/>
              <a:t>。</a:t>
            </a:r>
            <a:endParaRPr lang="en-US" altLang="zh-CN" dirty="0" smtClean="0"/>
          </a:p>
          <a:p>
            <a:r>
              <a:rPr lang="en-US" altLang="zh-CN" dirty="0" smtClean="0"/>
              <a:t>3</a:t>
            </a:r>
            <a:r>
              <a:rPr lang="en-US" altLang="zh-CN" dirty="0"/>
              <a:t>. </a:t>
            </a:r>
            <a:r>
              <a:rPr lang="zh-CN" altLang="en-US" dirty="0" smtClean="0"/>
              <a:t>适用场景     </a:t>
            </a:r>
            <a:endParaRPr lang="en-US" altLang="zh-CN" dirty="0" smtClean="0"/>
          </a:p>
          <a:p>
            <a:r>
              <a:rPr lang="zh-CN" altLang="en-US" dirty="0" smtClean="0"/>
              <a:t>工程</a:t>
            </a:r>
            <a:r>
              <a:rPr lang="zh-CN" altLang="en-US" dirty="0"/>
              <a:t>范围明确、设计图纸完整且工期较短的项目（如标准厂房、住宅楼）。</a:t>
            </a:r>
            <a:endParaRPr lang="zh-CN" alt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dirty="0"/>
              <a:t>二、单价</a:t>
            </a:r>
            <a:r>
              <a:rPr lang="zh-CN" altLang="en-US" dirty="0" smtClean="0"/>
              <a:t>合同</a:t>
            </a:r>
            <a:endParaRPr lang="en-US" altLang="zh-CN" dirty="0"/>
          </a:p>
          <a:p>
            <a:r>
              <a:rPr lang="en-US" altLang="zh-CN" dirty="0" smtClean="0"/>
              <a:t>1</a:t>
            </a:r>
            <a:r>
              <a:rPr lang="en-US" altLang="zh-CN" dirty="0"/>
              <a:t>. </a:t>
            </a:r>
            <a:r>
              <a:rPr lang="zh-CN" altLang="en-US" dirty="0" smtClean="0"/>
              <a:t>核心特点    </a:t>
            </a:r>
            <a:endParaRPr lang="en-US" altLang="zh-CN" dirty="0"/>
          </a:p>
          <a:p>
            <a:r>
              <a:rPr lang="zh-CN" altLang="en-US" dirty="0" smtClean="0"/>
              <a:t>（</a:t>
            </a:r>
            <a:r>
              <a:rPr lang="en-US" altLang="zh-CN" dirty="0" smtClean="0"/>
              <a:t>1</a:t>
            </a:r>
            <a:r>
              <a:rPr lang="zh-CN" altLang="en-US" dirty="0" smtClean="0"/>
              <a:t>）固定</a:t>
            </a:r>
            <a:r>
              <a:rPr lang="zh-CN" altLang="en-US" dirty="0"/>
              <a:t>单价</a:t>
            </a:r>
            <a:r>
              <a:rPr lang="zh-CN" altLang="en-US" dirty="0" smtClean="0"/>
              <a:t>合同：</a:t>
            </a:r>
            <a:endParaRPr lang="en-US" altLang="zh-CN" dirty="0" smtClean="0"/>
          </a:p>
          <a:p>
            <a:r>
              <a:rPr lang="zh-CN" altLang="en-US" dirty="0" smtClean="0"/>
              <a:t>单价</a:t>
            </a:r>
            <a:r>
              <a:rPr lang="zh-CN" altLang="en-US" dirty="0"/>
              <a:t>固定，总价按实际完成工程量结算，发包方承担工程量风险，承包方承担单价风险。     </a:t>
            </a:r>
            <a:endParaRPr lang="en-US" altLang="zh-CN" dirty="0"/>
          </a:p>
          <a:p>
            <a:r>
              <a:rPr lang="zh-CN" altLang="en-US" dirty="0" smtClean="0"/>
              <a:t>（</a:t>
            </a:r>
            <a:r>
              <a:rPr lang="en-US" altLang="zh-CN" dirty="0" smtClean="0"/>
              <a:t>2</a:t>
            </a:r>
            <a:r>
              <a:rPr lang="zh-CN" altLang="en-US" dirty="0" smtClean="0"/>
              <a:t>）可</a:t>
            </a:r>
            <a:r>
              <a:rPr lang="zh-CN" altLang="en-US" dirty="0"/>
              <a:t>调单价</a:t>
            </a:r>
            <a:r>
              <a:rPr lang="zh-CN" altLang="en-US" dirty="0" smtClean="0"/>
              <a:t>合同：</a:t>
            </a:r>
            <a:endParaRPr lang="en-US" altLang="zh-CN" dirty="0" smtClean="0"/>
          </a:p>
          <a:p>
            <a:r>
              <a:rPr lang="zh-CN" altLang="en-US" dirty="0" smtClean="0"/>
              <a:t>单价</a:t>
            </a:r>
            <a:r>
              <a:rPr lang="zh-CN" altLang="en-US" dirty="0"/>
              <a:t>可根据合同约定的调价机制（如材料价格涨跌幅超</a:t>
            </a:r>
            <a:r>
              <a:rPr lang="en-US" altLang="zh-CN" dirty="0"/>
              <a:t>5%</a:t>
            </a:r>
            <a:r>
              <a:rPr lang="zh-CN" altLang="en-US" dirty="0"/>
              <a:t>）调整，双方分担市场风险</a:t>
            </a:r>
            <a:r>
              <a:rPr lang="zh-CN" altLang="en-US" dirty="0" smtClean="0"/>
              <a:t>。</a:t>
            </a:r>
            <a:endParaRPr lang="en-US" altLang="zh-CN"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引子</a:t>
            </a:r>
            <a:endParaRPr lang="zh-CN" altLang="en-US" dirty="0"/>
          </a:p>
        </p:txBody>
      </p:sp>
      <p:sp>
        <p:nvSpPr>
          <p:cNvPr id="3" name="内容占位符 2"/>
          <p:cNvSpPr>
            <a:spLocks noGrp="1"/>
          </p:cNvSpPr>
          <p:nvPr>
            <p:ph idx="1"/>
          </p:nvPr>
        </p:nvSpPr>
        <p:spPr/>
        <p:txBody>
          <a:bodyPr>
            <a:normAutofit/>
          </a:bodyPr>
          <a:lstStyle/>
          <a:p>
            <a:r>
              <a:rPr lang="zh-CN" altLang="en-US" dirty="0" smtClean="0"/>
              <a:t>深圳</a:t>
            </a:r>
            <a:r>
              <a:rPr lang="zh-CN" altLang="zh-CN" dirty="0" smtClean="0"/>
              <a:t>某</a:t>
            </a:r>
            <a:r>
              <a:rPr lang="zh-CN" altLang="zh-CN" dirty="0"/>
              <a:t>清单计价项目结算纠纷</a:t>
            </a:r>
            <a:r>
              <a:rPr lang="zh-CN" altLang="zh-CN" dirty="0" smtClean="0"/>
              <a:t>判例</a:t>
            </a:r>
            <a:r>
              <a:rPr lang="zh-CN" altLang="en-US" dirty="0" smtClean="0"/>
              <a:t>。</a:t>
            </a:r>
            <a:endParaRPr lang="en-US" altLang="zh-CN" dirty="0" smtClean="0"/>
          </a:p>
          <a:p>
            <a:r>
              <a:rPr lang="en-US" altLang="zh-CN" dirty="0"/>
              <a:t>A</a:t>
            </a:r>
            <a:r>
              <a:rPr lang="zh-CN" altLang="zh-CN" dirty="0" smtClean="0"/>
              <a:t>争议</a:t>
            </a:r>
            <a:r>
              <a:rPr lang="zh-CN" altLang="zh-CN" dirty="0"/>
              <a:t>焦点是招标清单缺漏项在结算时给不给价款补偿</a:t>
            </a:r>
            <a:r>
              <a:rPr lang="zh-CN" altLang="zh-CN" dirty="0" smtClean="0"/>
              <a:t>？</a:t>
            </a:r>
            <a:endParaRPr lang="en-US" altLang="zh-CN" dirty="0" smtClean="0"/>
          </a:p>
          <a:p>
            <a:r>
              <a:rPr lang="en-US" altLang="zh-CN" dirty="0" smtClean="0"/>
              <a:t>B</a:t>
            </a:r>
            <a:r>
              <a:rPr lang="zh-CN" altLang="zh-CN" dirty="0" smtClean="0"/>
              <a:t>按照</a:t>
            </a:r>
            <a:r>
              <a:rPr lang="zh-CN" altLang="zh-CN" dirty="0"/>
              <a:t>《13清单规范》的规定，如何处理</a:t>
            </a:r>
            <a:r>
              <a:rPr lang="zh-CN" altLang="zh-CN" dirty="0" smtClean="0"/>
              <a:t>？</a:t>
            </a:r>
            <a:endParaRPr lang="en-US" altLang="zh-CN" dirty="0" smtClean="0"/>
          </a:p>
          <a:p>
            <a:r>
              <a:rPr lang="en-US" altLang="zh-CN" dirty="0" smtClean="0"/>
              <a:t>C</a:t>
            </a:r>
            <a:r>
              <a:rPr lang="zh-CN" altLang="zh-CN" dirty="0" smtClean="0"/>
              <a:t>如果</a:t>
            </a:r>
            <a:r>
              <a:rPr lang="zh-CN" altLang="zh-CN" dirty="0"/>
              <a:t>合同约定与《13清单规范》规定不一致，如何处理</a:t>
            </a:r>
            <a:r>
              <a:rPr lang="zh-CN" altLang="zh-CN" dirty="0" smtClean="0"/>
              <a:t>？</a:t>
            </a:r>
            <a:endParaRPr lang="en-US" altLang="zh-CN" dirty="0" smtClean="0"/>
          </a:p>
          <a:p>
            <a:r>
              <a:rPr lang="en-US" altLang="zh-CN" dirty="0" smtClean="0"/>
              <a:t>D</a:t>
            </a:r>
            <a:r>
              <a:rPr lang="zh-CN" altLang="zh-CN" dirty="0" smtClean="0"/>
              <a:t>《24清单标准》</a:t>
            </a:r>
            <a:r>
              <a:rPr lang="zh-CN" altLang="zh-CN" dirty="0"/>
              <a:t>针对这种情况，又有哪些新规定</a:t>
            </a:r>
            <a:r>
              <a:rPr lang="zh-CN" altLang="zh-CN" dirty="0" smtClean="0"/>
              <a:t>？</a:t>
            </a:r>
            <a:endParaRPr lang="en-US" altLang="zh-CN" dirty="0" smtClean="0"/>
          </a:p>
          <a:p>
            <a:r>
              <a:rPr lang="zh-CN" altLang="en-US" dirty="0" smtClean="0"/>
              <a:t>案例分析与交流</a:t>
            </a:r>
            <a:endParaRPr lang="zh-CN" altLang="zh-CN"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2. </a:t>
            </a:r>
            <a:r>
              <a:rPr lang="zh-CN" altLang="en-US" dirty="0" smtClean="0"/>
              <a:t>计价方法</a:t>
            </a:r>
            <a:endParaRPr lang="en-US" altLang="zh-CN" dirty="0"/>
          </a:p>
          <a:p>
            <a:r>
              <a:rPr lang="zh-CN" altLang="en-US" dirty="0" smtClean="0"/>
              <a:t> （</a:t>
            </a:r>
            <a:r>
              <a:rPr lang="en-US" altLang="zh-CN" dirty="0" smtClean="0"/>
              <a:t>1</a:t>
            </a:r>
            <a:r>
              <a:rPr lang="zh-CN" altLang="en-US" dirty="0" smtClean="0"/>
              <a:t>）分部</a:t>
            </a:r>
            <a:r>
              <a:rPr lang="zh-CN" altLang="en-US" dirty="0"/>
              <a:t>分项工程清单</a:t>
            </a:r>
            <a:r>
              <a:rPr lang="zh-CN" altLang="en-US" dirty="0" smtClean="0"/>
              <a:t>计价：</a:t>
            </a:r>
            <a:r>
              <a:rPr lang="zh-CN" altLang="en-US" dirty="0"/>
              <a:t>按工程量清单中的项目特征和综合单价结算，新增项目需按市场价或类似项目价格重新组价。     </a:t>
            </a:r>
            <a:endParaRPr lang="en-US" altLang="zh-CN" dirty="0"/>
          </a:p>
          <a:p>
            <a:r>
              <a:rPr lang="zh-CN" altLang="en-US" dirty="0" smtClean="0"/>
              <a:t>（</a:t>
            </a:r>
            <a:r>
              <a:rPr lang="en-US" altLang="zh-CN" dirty="0" smtClean="0"/>
              <a:t>2</a:t>
            </a:r>
            <a:r>
              <a:rPr lang="zh-CN" altLang="en-US" dirty="0" smtClean="0"/>
              <a:t>）措施</a:t>
            </a:r>
            <a:r>
              <a:rPr lang="zh-CN" altLang="en-US" dirty="0"/>
              <a:t>项目灵活</a:t>
            </a:r>
            <a:r>
              <a:rPr lang="zh-CN" altLang="en-US" dirty="0" smtClean="0"/>
              <a:t>处理：</a:t>
            </a:r>
            <a:r>
              <a:rPr lang="zh-CN" altLang="en-US" dirty="0"/>
              <a:t>单价合同下的措施项目可部分采用总价包干（如安全文明施工费），部分按实际发生调整（如夜间施工增加费）</a:t>
            </a:r>
            <a:r>
              <a:rPr lang="zh-CN" altLang="en-US" dirty="0" smtClean="0"/>
              <a:t>。</a:t>
            </a:r>
            <a:endParaRPr lang="en-US" altLang="zh-CN" dirty="0" smtClean="0"/>
          </a:p>
          <a:p>
            <a:r>
              <a:rPr lang="en-US" altLang="zh-CN" dirty="0" smtClean="0"/>
              <a:t>3</a:t>
            </a:r>
            <a:r>
              <a:rPr lang="en-US" altLang="zh-CN" dirty="0"/>
              <a:t>. </a:t>
            </a:r>
            <a:r>
              <a:rPr lang="zh-CN" altLang="en-US" dirty="0" smtClean="0"/>
              <a:t>适用场景     </a:t>
            </a:r>
            <a:endParaRPr lang="en-US" altLang="zh-CN" dirty="0"/>
          </a:p>
          <a:p>
            <a:r>
              <a:rPr lang="en-US" altLang="zh-CN" dirty="0" smtClean="0"/>
              <a:t> </a:t>
            </a:r>
            <a:r>
              <a:rPr lang="zh-CN" altLang="en-US" dirty="0" smtClean="0"/>
              <a:t>设计</a:t>
            </a:r>
            <a:r>
              <a:rPr lang="zh-CN" altLang="en-US" dirty="0"/>
              <a:t>深度不足、工程量难以准确预估的项目（如地下工程、复杂结构）。</a:t>
            </a:r>
            <a:endParaRPr lang="zh-CN" altLang="en-US" dirty="0"/>
          </a:p>
          <a:p>
            <a:endParaRPr lang="zh-CN" alt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三、成本加酬金</a:t>
            </a:r>
            <a:r>
              <a:rPr lang="zh-CN" altLang="en-US" dirty="0" smtClean="0"/>
              <a:t>合同</a:t>
            </a:r>
            <a:endParaRPr lang="en-US" altLang="zh-CN" dirty="0"/>
          </a:p>
          <a:p>
            <a:r>
              <a:rPr lang="en-US" altLang="zh-CN" dirty="0" smtClean="0"/>
              <a:t>1</a:t>
            </a:r>
            <a:r>
              <a:rPr lang="en-US" altLang="zh-CN" dirty="0"/>
              <a:t>. </a:t>
            </a:r>
            <a:r>
              <a:rPr lang="zh-CN" altLang="en-US" dirty="0" smtClean="0"/>
              <a:t>核心特点     </a:t>
            </a:r>
            <a:endParaRPr lang="en-US" altLang="zh-CN" dirty="0"/>
          </a:p>
          <a:p>
            <a:r>
              <a:rPr lang="zh-CN" altLang="en-US" dirty="0" smtClean="0"/>
              <a:t>（</a:t>
            </a:r>
            <a:r>
              <a:rPr lang="en-US" altLang="zh-CN" dirty="0" smtClean="0"/>
              <a:t>1</a:t>
            </a:r>
            <a:r>
              <a:rPr lang="zh-CN" altLang="en-US" dirty="0" smtClean="0"/>
              <a:t>）工程</a:t>
            </a:r>
            <a:r>
              <a:rPr lang="zh-CN" altLang="en-US" dirty="0"/>
              <a:t>成本实报实销，酬金按合同约定方式（固定金额、百分比或奖惩机制）支付，发包方承担主要成本风险</a:t>
            </a:r>
            <a:r>
              <a:rPr lang="zh-CN" altLang="en-US" dirty="0" smtClean="0"/>
              <a:t>。</a:t>
            </a:r>
            <a:endParaRPr lang="en-US" altLang="zh-CN" dirty="0" smtClean="0"/>
          </a:p>
          <a:p>
            <a:r>
              <a:rPr lang="en-US" altLang="zh-CN" dirty="0">
                <a:solidFill>
                  <a:srgbClr val="FF0000"/>
                </a:solidFill>
              </a:rPr>
              <a:t> </a:t>
            </a:r>
            <a:r>
              <a:rPr lang="en-US" altLang="zh-CN" dirty="0" smtClean="0">
                <a:solidFill>
                  <a:srgbClr val="FF0000"/>
                </a:solidFill>
              </a:rPr>
              <a:t>   </a:t>
            </a:r>
            <a:r>
              <a:rPr lang="zh-CN" altLang="en-US" dirty="0" smtClean="0">
                <a:solidFill>
                  <a:srgbClr val="FF0000"/>
                </a:solidFill>
              </a:rPr>
              <a:t>应对方法：承包商应在成本技巧方面加大力度     </a:t>
            </a:r>
            <a:endParaRPr lang="en-US" altLang="zh-CN" dirty="0" smtClean="0">
              <a:solidFill>
                <a:srgbClr val="FF0000"/>
              </a:solidFill>
            </a:endParaRPr>
          </a:p>
          <a:p>
            <a:r>
              <a:rPr lang="en-US" altLang="zh-CN" dirty="0" smtClean="0"/>
              <a:t> </a:t>
            </a:r>
            <a:r>
              <a:rPr lang="zh-CN" altLang="en-US" dirty="0" smtClean="0"/>
              <a:t>（</a:t>
            </a:r>
            <a:r>
              <a:rPr lang="en-US" altLang="zh-CN" dirty="0" smtClean="0"/>
              <a:t>2</a:t>
            </a:r>
            <a:r>
              <a:rPr lang="zh-CN" altLang="en-US" dirty="0" smtClean="0"/>
              <a:t>）</a:t>
            </a:r>
            <a:r>
              <a:rPr lang="en-US" altLang="zh-CN" dirty="0" smtClean="0"/>
              <a:t>24</a:t>
            </a:r>
            <a:r>
              <a:rPr lang="zh-CN" altLang="en-US" dirty="0"/>
              <a:t>清单明确酬金需与工程绩效挂钩，例如“成本加奖罚合同”中设置成本节约奖励条款</a:t>
            </a:r>
            <a:r>
              <a:rPr lang="zh-CN" altLang="en-US" dirty="0" smtClean="0"/>
              <a:t>。</a:t>
            </a:r>
            <a:endParaRPr lang="en-US" altLang="zh-CN" dirty="0" smtClean="0"/>
          </a:p>
          <a:p>
            <a:r>
              <a:rPr lang="zh-CN" altLang="en-US" dirty="0" smtClean="0">
                <a:solidFill>
                  <a:srgbClr val="FF0000"/>
                </a:solidFill>
              </a:rPr>
              <a:t>应对方法：促进成本节约的方法突破</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2. </a:t>
            </a:r>
            <a:r>
              <a:rPr lang="zh-CN" altLang="en-US" dirty="0" smtClean="0"/>
              <a:t>计价方法    </a:t>
            </a:r>
            <a:endParaRPr lang="en-US" altLang="zh-CN" dirty="0"/>
          </a:p>
          <a:p>
            <a:r>
              <a:rPr lang="zh-CN" altLang="en-US" dirty="0" smtClean="0"/>
              <a:t>成本透明化：</a:t>
            </a:r>
            <a:r>
              <a:rPr lang="zh-CN" altLang="en-US" dirty="0"/>
              <a:t>要求详细列明人工、材料、机械等直接成本，并提供发票、采购记录等证据。     </a:t>
            </a:r>
            <a:endParaRPr lang="en-US" altLang="zh-CN" dirty="0"/>
          </a:p>
          <a:p>
            <a:r>
              <a:rPr lang="zh-CN" altLang="en-US" dirty="0" smtClean="0"/>
              <a:t>酬金</a:t>
            </a:r>
            <a:r>
              <a:rPr lang="zh-CN" altLang="en-US" dirty="0"/>
              <a:t>计算</a:t>
            </a:r>
            <a:r>
              <a:rPr lang="zh-CN" altLang="en-US" dirty="0" smtClean="0"/>
              <a:t>方式：</a:t>
            </a:r>
            <a:r>
              <a:rPr lang="zh-CN" altLang="en-US" dirty="0"/>
              <a:t>可采用固定百分比（如成本</a:t>
            </a:r>
            <a:r>
              <a:rPr lang="en-US" altLang="zh-CN" dirty="0"/>
              <a:t>+5%</a:t>
            </a:r>
            <a:r>
              <a:rPr lang="zh-CN" altLang="en-US" dirty="0"/>
              <a:t>利润）、固定金额或目标成本奖惩机制</a:t>
            </a:r>
            <a:r>
              <a:rPr lang="zh-CN" altLang="en-US" dirty="0" smtClean="0"/>
              <a:t>。</a:t>
            </a:r>
            <a:endParaRPr lang="en-US" altLang="zh-CN" dirty="0" smtClean="0"/>
          </a:p>
          <a:p>
            <a:r>
              <a:rPr lang="en-US" altLang="zh-CN" dirty="0" smtClean="0"/>
              <a:t>3</a:t>
            </a:r>
            <a:r>
              <a:rPr lang="en-US" altLang="zh-CN" dirty="0"/>
              <a:t>. </a:t>
            </a:r>
            <a:r>
              <a:rPr lang="zh-CN" altLang="en-US" dirty="0" smtClean="0"/>
              <a:t>适用场景    </a:t>
            </a:r>
            <a:endParaRPr lang="en-US" altLang="zh-CN" dirty="0"/>
          </a:p>
          <a:p>
            <a:r>
              <a:rPr lang="zh-CN" altLang="en-US" dirty="0" smtClean="0"/>
              <a:t>紧急</a:t>
            </a:r>
            <a:r>
              <a:rPr lang="zh-CN" altLang="en-US" dirty="0"/>
              <a:t>工程、技术复杂且风险高的项目（如抢险救灾、新技术试点）。</a:t>
            </a:r>
            <a:endParaRPr lang="zh-CN" altLang="en-US" dirty="0"/>
          </a:p>
          <a:p>
            <a:endParaRPr lang="zh-CN" alt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24</a:t>
            </a:r>
            <a:r>
              <a:rPr lang="zh-CN" altLang="en-US" dirty="0"/>
              <a:t>清单的关键变革</a:t>
            </a:r>
            <a:r>
              <a:rPr lang="zh-CN" altLang="en-US" dirty="0" smtClean="0"/>
              <a:t>与合同管理</a:t>
            </a:r>
            <a:endParaRPr lang="zh-CN" altLang="en-US" dirty="0"/>
          </a:p>
        </p:txBody>
      </p:sp>
      <p:sp>
        <p:nvSpPr>
          <p:cNvPr id="3" name="内容占位符 2"/>
          <p:cNvSpPr>
            <a:spLocks noGrp="1"/>
          </p:cNvSpPr>
          <p:nvPr>
            <p:ph idx="1"/>
          </p:nvPr>
        </p:nvSpPr>
        <p:spPr/>
        <p:txBody>
          <a:bodyPr>
            <a:normAutofit/>
          </a:bodyPr>
          <a:lstStyle/>
          <a:p>
            <a:pPr marL="0" indent="0">
              <a:buNone/>
            </a:pPr>
            <a:r>
              <a:rPr lang="en-US" altLang="zh-CN" dirty="0"/>
              <a:t> </a:t>
            </a:r>
            <a:r>
              <a:rPr lang="en-US" altLang="zh-CN" dirty="0" smtClean="0"/>
              <a:t>  1</a:t>
            </a:r>
            <a:r>
              <a:rPr lang="zh-CN" altLang="en-US" dirty="0" smtClean="0"/>
              <a:t>立足市场化趋势</a:t>
            </a:r>
            <a:endParaRPr lang="en-US" altLang="zh-CN" dirty="0" smtClean="0"/>
          </a:p>
          <a:p>
            <a:r>
              <a:rPr lang="zh-CN" altLang="en-US" dirty="0" smtClean="0"/>
              <a:t>弱化</a:t>
            </a:r>
            <a:r>
              <a:rPr lang="zh-CN" altLang="en-US" dirty="0"/>
              <a:t>定额依赖</a:t>
            </a:r>
            <a:r>
              <a:rPr lang="zh-CN" altLang="en-US" dirty="0" smtClean="0"/>
              <a:t>，企业应根据</a:t>
            </a:r>
            <a:r>
              <a:rPr lang="zh-CN" altLang="en-US" dirty="0"/>
              <a:t>市场行情和自身成本自主报价，最高投标限价参考市场价而非政府定额。     </a:t>
            </a:r>
            <a:endParaRPr lang="en-US" altLang="zh-CN" dirty="0"/>
          </a:p>
          <a:p>
            <a:r>
              <a:rPr lang="zh-CN" altLang="en-US" dirty="0" smtClean="0"/>
              <a:t>风险</a:t>
            </a:r>
            <a:r>
              <a:rPr lang="zh-CN" altLang="en-US" dirty="0"/>
              <a:t>费用</a:t>
            </a:r>
            <a:r>
              <a:rPr lang="zh-CN" altLang="en-US" dirty="0" smtClean="0"/>
              <a:t>量化：</a:t>
            </a:r>
            <a:r>
              <a:rPr lang="zh-CN" altLang="en-US" dirty="0">
                <a:solidFill>
                  <a:srgbClr val="FF0000"/>
                </a:solidFill>
              </a:rPr>
              <a:t>投标时需单独列示风险费用（如材料涨价风险），增强报价透明度</a:t>
            </a:r>
            <a:r>
              <a:rPr lang="zh-CN" altLang="en-US" dirty="0" smtClean="0">
                <a:solidFill>
                  <a:srgbClr val="FF0000"/>
                </a:solidFill>
              </a:rPr>
              <a:t>。</a:t>
            </a:r>
            <a:endParaRPr lang="en-US" altLang="zh-CN" dirty="0" smtClean="0">
              <a:solidFill>
                <a:srgbClr val="FF0000"/>
              </a:solidFill>
            </a:endParaRPr>
          </a:p>
          <a:p>
            <a:r>
              <a:rPr lang="en-US" altLang="zh-CN" dirty="0" smtClean="0"/>
              <a:t>2</a:t>
            </a:r>
            <a:r>
              <a:rPr lang="en-US" altLang="zh-CN" dirty="0"/>
              <a:t>. </a:t>
            </a:r>
            <a:r>
              <a:rPr lang="zh-CN" altLang="en-US" dirty="0" smtClean="0"/>
              <a:t>风险</a:t>
            </a:r>
            <a:r>
              <a:rPr lang="zh-CN" altLang="en-US" dirty="0"/>
              <a:t>分担</a:t>
            </a:r>
            <a:r>
              <a:rPr lang="zh-CN" altLang="en-US" dirty="0" smtClean="0"/>
              <a:t>机制    </a:t>
            </a:r>
            <a:endParaRPr lang="en-US" altLang="zh-CN" dirty="0" smtClean="0"/>
          </a:p>
          <a:p>
            <a:r>
              <a:rPr lang="zh-CN" altLang="en-US" dirty="0" smtClean="0"/>
              <a:t> 总价合同：</a:t>
            </a:r>
            <a:r>
              <a:rPr lang="zh-CN" altLang="en-US" dirty="0"/>
              <a:t>承包人承担清单缺陷风险，发包人承担设计变更风险。     </a:t>
            </a:r>
            <a:endParaRPr lang="en-US" altLang="zh-CN" dirty="0"/>
          </a:p>
          <a:p>
            <a:r>
              <a:rPr lang="zh-CN" altLang="en-US" dirty="0" smtClean="0"/>
              <a:t>单价合同：</a:t>
            </a:r>
            <a:r>
              <a:rPr lang="zh-CN" altLang="en-US" dirty="0"/>
              <a:t>发包人承担工程量风险，承包人承担单价风险。</a:t>
            </a:r>
            <a:endParaRPr lang="zh-CN" alt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3. </a:t>
            </a:r>
            <a:r>
              <a:rPr lang="zh-CN" altLang="en-US" dirty="0" smtClean="0"/>
              <a:t>合同</a:t>
            </a:r>
            <a:r>
              <a:rPr lang="zh-CN" altLang="en-US" dirty="0"/>
              <a:t>条款设计</a:t>
            </a:r>
            <a:r>
              <a:rPr lang="zh-CN" altLang="en-US" dirty="0" smtClean="0"/>
              <a:t>要点    </a:t>
            </a:r>
            <a:endParaRPr lang="en-US" altLang="zh-CN" dirty="0"/>
          </a:p>
          <a:p>
            <a:r>
              <a:rPr lang="zh-CN" altLang="en-US" dirty="0" smtClean="0"/>
              <a:t>（</a:t>
            </a:r>
            <a:r>
              <a:rPr lang="en-US" altLang="zh-CN" dirty="0" smtClean="0"/>
              <a:t>1</a:t>
            </a:r>
            <a:r>
              <a:rPr lang="zh-CN" altLang="en-US" dirty="0" smtClean="0"/>
              <a:t>）明确</a:t>
            </a:r>
            <a:r>
              <a:rPr lang="zh-CN" altLang="en-US" dirty="0"/>
              <a:t>调价阈值（如材料价格</a:t>
            </a:r>
            <a:r>
              <a:rPr lang="en-US" altLang="zh-CN" dirty="0"/>
              <a:t>±5%</a:t>
            </a:r>
            <a:r>
              <a:rPr lang="zh-CN" altLang="en-US" dirty="0"/>
              <a:t>）、新增工程定义及争议解决机制（如引入争议评审委员会）。     </a:t>
            </a:r>
            <a:endParaRPr lang="en-US" altLang="zh-CN" dirty="0"/>
          </a:p>
          <a:p>
            <a:r>
              <a:rPr lang="zh-CN" altLang="en-US" dirty="0" smtClean="0"/>
              <a:t>（</a:t>
            </a:r>
            <a:r>
              <a:rPr lang="en-US" altLang="zh-CN" dirty="0" smtClean="0"/>
              <a:t>2</a:t>
            </a:r>
            <a:r>
              <a:rPr lang="zh-CN" altLang="en-US" dirty="0" smtClean="0"/>
              <a:t>）采用</a:t>
            </a:r>
            <a:r>
              <a:rPr lang="en-US" altLang="zh-CN" dirty="0" smtClean="0"/>
              <a:t>BIM</a:t>
            </a:r>
            <a:r>
              <a:rPr lang="zh-CN" altLang="en-US" dirty="0" smtClean="0"/>
              <a:t>（或者人工智能）技术</a:t>
            </a:r>
            <a:r>
              <a:rPr lang="zh-CN" altLang="en-US" dirty="0"/>
              <a:t>辅助工程量核算，减少清单缺陷争议</a:t>
            </a:r>
            <a:r>
              <a:rPr lang="zh-CN" altLang="en-US" dirty="0" smtClean="0"/>
              <a:t>。</a:t>
            </a:r>
            <a:endParaRPr lang="zh-CN" alt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pPr lvl="0"/>
            <a:r>
              <a:rPr lang="en-US" altLang="zh-CN" b="1" dirty="0">
                <a:solidFill>
                  <a:srgbClr val="FF0000"/>
                </a:solidFill>
              </a:rPr>
              <a:t>4</a:t>
            </a:r>
            <a:r>
              <a:rPr lang="zh-CN" altLang="zh-CN" b="1" dirty="0" smtClean="0">
                <a:solidFill>
                  <a:srgbClr val="FF0000"/>
                </a:solidFill>
              </a:rPr>
              <a:t>综合</a:t>
            </a:r>
            <a:r>
              <a:rPr lang="zh-CN" altLang="zh-CN" b="1" dirty="0">
                <a:solidFill>
                  <a:srgbClr val="FF0000"/>
                </a:solidFill>
              </a:rPr>
              <a:t>单价及综合单价分析</a:t>
            </a:r>
            <a:r>
              <a:rPr lang="zh-CN" altLang="zh-CN" b="1" dirty="0" smtClean="0">
                <a:solidFill>
                  <a:srgbClr val="FF0000"/>
                </a:solidFill>
              </a:rPr>
              <a:t>表</a:t>
            </a:r>
            <a:endParaRPr lang="en-US" altLang="zh-CN" b="1" dirty="0" smtClean="0">
              <a:solidFill>
                <a:srgbClr val="FF0000"/>
              </a:solidFill>
            </a:endParaRPr>
          </a:p>
          <a:p>
            <a:pPr lvl="0"/>
            <a:r>
              <a:rPr lang="zh-CN" altLang="en-US" dirty="0" smtClean="0"/>
              <a:t>（</a:t>
            </a:r>
            <a:r>
              <a:rPr lang="en-US" altLang="zh-CN" dirty="0" smtClean="0"/>
              <a:t>1</a:t>
            </a:r>
            <a:r>
              <a:rPr lang="zh-CN" altLang="en-US" dirty="0" smtClean="0"/>
              <a:t>）</a:t>
            </a:r>
            <a:r>
              <a:rPr lang="en-US" altLang="zh-CN" dirty="0" smtClean="0"/>
              <a:t>24</a:t>
            </a:r>
            <a:r>
              <a:rPr lang="zh-CN" altLang="en-US" dirty="0"/>
              <a:t>清单</a:t>
            </a:r>
            <a:r>
              <a:rPr lang="zh-CN" altLang="en-US" dirty="0" smtClean="0"/>
              <a:t>通过</a:t>
            </a:r>
            <a:r>
              <a:rPr lang="zh-CN" altLang="en-US" dirty="0" smtClean="0">
                <a:solidFill>
                  <a:srgbClr val="FF0000"/>
                </a:solidFill>
              </a:rPr>
              <a:t>风险</a:t>
            </a:r>
            <a:r>
              <a:rPr lang="zh-CN" altLang="en-US" dirty="0">
                <a:solidFill>
                  <a:srgbClr val="FF0000"/>
                </a:solidFill>
              </a:rPr>
              <a:t>费用显性化、费用构成透明化、计价方式</a:t>
            </a:r>
            <a:r>
              <a:rPr lang="zh-CN" altLang="en-US" dirty="0" smtClean="0">
                <a:solidFill>
                  <a:srgbClr val="FF0000"/>
                </a:solidFill>
              </a:rPr>
              <a:t>市场化重构</a:t>
            </a:r>
            <a:r>
              <a:rPr lang="zh-CN" altLang="en-US" dirty="0">
                <a:solidFill>
                  <a:srgbClr val="FF0000"/>
                </a:solidFill>
              </a:rPr>
              <a:t>了综合单价及分析表规则</a:t>
            </a:r>
            <a:r>
              <a:rPr lang="zh-CN" altLang="en-US" dirty="0" smtClean="0"/>
              <a:t>。需</a:t>
            </a:r>
            <a:r>
              <a:rPr lang="zh-CN" altLang="en-US" dirty="0"/>
              <a:t>重点关注</a:t>
            </a:r>
            <a:r>
              <a:rPr lang="zh-CN" altLang="en-US" dirty="0" smtClean="0"/>
              <a:t>：</a:t>
            </a:r>
            <a:endParaRPr lang="en-US" altLang="zh-CN" dirty="0" smtClean="0"/>
          </a:p>
          <a:p>
            <a:pPr lvl="0"/>
            <a:r>
              <a:rPr lang="en-US" altLang="zh-CN" dirty="0" smtClean="0"/>
              <a:t>1</a:t>
            </a:r>
            <a:r>
              <a:rPr lang="zh-CN" altLang="en-US" dirty="0" smtClean="0"/>
              <a:t>）</a:t>
            </a:r>
            <a:r>
              <a:rPr lang="en-US" altLang="zh-CN" dirty="0" smtClean="0"/>
              <a:t>. </a:t>
            </a:r>
            <a:r>
              <a:rPr lang="zh-CN" altLang="en-US" dirty="0" smtClean="0"/>
              <a:t>合同</a:t>
            </a:r>
            <a:r>
              <a:rPr lang="zh-CN" altLang="en-US" dirty="0"/>
              <a:t>条款</a:t>
            </a:r>
            <a:r>
              <a:rPr lang="zh-CN" altLang="en-US" dirty="0" smtClean="0"/>
              <a:t>设计：</a:t>
            </a:r>
            <a:r>
              <a:rPr lang="zh-CN" altLang="en-US" dirty="0"/>
              <a:t>明确风险分担规则及调价机制</a:t>
            </a:r>
            <a:r>
              <a:rPr lang="zh-CN" altLang="en-US" dirty="0" smtClean="0"/>
              <a:t>；</a:t>
            </a:r>
            <a:endParaRPr lang="en-US" altLang="zh-CN" dirty="0" smtClean="0"/>
          </a:p>
          <a:p>
            <a:pPr lvl="0"/>
            <a:r>
              <a:rPr lang="en-US" altLang="zh-CN" dirty="0" smtClean="0"/>
              <a:t>2</a:t>
            </a:r>
            <a:r>
              <a:rPr lang="zh-CN" altLang="en-US" dirty="0" smtClean="0"/>
              <a:t>）</a:t>
            </a:r>
            <a:r>
              <a:rPr lang="en-US" altLang="zh-CN" dirty="0" smtClean="0"/>
              <a:t>. </a:t>
            </a:r>
            <a:r>
              <a:rPr lang="zh-CN" altLang="en-US" dirty="0" smtClean="0"/>
              <a:t>数据积累：</a:t>
            </a:r>
            <a:r>
              <a:rPr lang="zh-CN" altLang="en-US" dirty="0"/>
              <a:t>建立企业价格库，提升自主报价竞争力</a:t>
            </a:r>
            <a:r>
              <a:rPr lang="zh-CN" altLang="en-US" dirty="0" smtClean="0"/>
              <a:t>；</a:t>
            </a:r>
            <a:endParaRPr lang="en-US" altLang="zh-CN" dirty="0" smtClean="0"/>
          </a:p>
          <a:p>
            <a:pPr lvl="0"/>
            <a:r>
              <a:rPr lang="en-US" altLang="zh-CN" dirty="0" smtClean="0"/>
              <a:t>3</a:t>
            </a:r>
            <a:r>
              <a:rPr lang="zh-CN" altLang="en-US" dirty="0" smtClean="0"/>
              <a:t>）</a:t>
            </a:r>
            <a:r>
              <a:rPr lang="en-US" altLang="zh-CN" dirty="0" smtClean="0"/>
              <a:t>. </a:t>
            </a:r>
            <a:r>
              <a:rPr lang="zh-CN" altLang="en-US" dirty="0" smtClean="0"/>
              <a:t>工具应用：</a:t>
            </a:r>
            <a:r>
              <a:rPr lang="zh-CN" altLang="en-US" dirty="0"/>
              <a:t>利用</a:t>
            </a:r>
            <a:r>
              <a:rPr lang="en-US" altLang="zh-CN" dirty="0"/>
              <a:t>BIM</a:t>
            </a:r>
            <a:r>
              <a:rPr lang="zh-CN" altLang="en-US" dirty="0"/>
              <a:t>技术辅助工程量核算，减少清单缺陷争议。</a:t>
            </a:r>
            <a:endParaRPr lang="zh-CN" altLang="zh-CN" dirty="0"/>
          </a:p>
          <a:p>
            <a:endParaRPr lang="zh-CN" alt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zh-CN" altLang="en-US" dirty="0" smtClean="0"/>
              <a:t>（</a:t>
            </a:r>
            <a:r>
              <a:rPr lang="en-US" altLang="zh-CN" dirty="0" smtClean="0"/>
              <a:t>2</a:t>
            </a:r>
            <a:r>
              <a:rPr lang="zh-CN" altLang="en-US" dirty="0" smtClean="0"/>
              <a:t>）据</a:t>
            </a:r>
            <a:r>
              <a:rPr lang="en-US" altLang="zh-CN" dirty="0"/>
              <a:t>2024</a:t>
            </a:r>
            <a:r>
              <a:rPr lang="zh-CN" altLang="en-US" dirty="0"/>
              <a:t>版</a:t>
            </a:r>
            <a:r>
              <a:rPr lang="en-US" altLang="zh-CN" dirty="0"/>
              <a:t>《</a:t>
            </a:r>
            <a:r>
              <a:rPr lang="zh-CN" altLang="en-US" dirty="0"/>
              <a:t>建设工程工程量清单计价标准</a:t>
            </a:r>
            <a:r>
              <a:rPr lang="en-US" altLang="zh-CN" dirty="0"/>
              <a:t>》</a:t>
            </a:r>
            <a:r>
              <a:rPr lang="zh-CN" altLang="en-US" dirty="0"/>
              <a:t>（以下简称“</a:t>
            </a:r>
            <a:r>
              <a:rPr lang="en-US" altLang="zh-CN" dirty="0"/>
              <a:t>24</a:t>
            </a:r>
            <a:r>
              <a:rPr lang="zh-CN" altLang="en-US" dirty="0"/>
              <a:t>清单”），</a:t>
            </a:r>
            <a:r>
              <a:rPr lang="zh-CN" altLang="en-US" dirty="0">
                <a:solidFill>
                  <a:srgbClr val="FF0000"/>
                </a:solidFill>
              </a:rPr>
              <a:t>综合单价及其分析表的编制规则发生了显著变化，主要体现</a:t>
            </a:r>
            <a:r>
              <a:rPr lang="zh-CN" altLang="en-US" dirty="0" smtClean="0">
                <a:solidFill>
                  <a:srgbClr val="FF0000"/>
                </a:solidFill>
              </a:rPr>
              <a:t>在市场化</a:t>
            </a:r>
            <a:r>
              <a:rPr lang="zh-CN" altLang="en-US" dirty="0">
                <a:solidFill>
                  <a:srgbClr val="FF0000"/>
                </a:solidFill>
              </a:rPr>
              <a:t>定价导向、费用透明化、风险责任</a:t>
            </a:r>
            <a:r>
              <a:rPr lang="zh-CN" altLang="en-US" dirty="0" smtClean="0">
                <a:solidFill>
                  <a:srgbClr val="FF0000"/>
                </a:solidFill>
              </a:rPr>
              <a:t>明晰化等</a:t>
            </a:r>
            <a:r>
              <a:rPr lang="zh-CN" altLang="en-US" dirty="0">
                <a:solidFill>
                  <a:srgbClr val="FF0000"/>
                </a:solidFill>
              </a:rPr>
              <a:t>方面。以下从综合单价构成调整、分析表新要求</a:t>
            </a:r>
            <a:r>
              <a:rPr lang="zh-CN" altLang="en-US" dirty="0"/>
              <a:t>及实务案例三方面进行系统说明</a:t>
            </a:r>
            <a:r>
              <a:rPr lang="zh-CN" altLang="en-US" dirty="0" smtClean="0"/>
              <a:t>：</a:t>
            </a:r>
            <a:endParaRPr lang="en-US" altLang="zh-CN" dirty="0" smtClean="0"/>
          </a:p>
          <a:p>
            <a:r>
              <a:rPr lang="zh-CN" altLang="en-US" dirty="0"/>
              <a:t>一、综合单价构成的核心</a:t>
            </a:r>
            <a:r>
              <a:rPr lang="zh-CN" altLang="en-US" dirty="0" smtClean="0"/>
              <a:t>调整</a:t>
            </a:r>
            <a:endParaRPr lang="en-US" altLang="zh-CN" dirty="0"/>
          </a:p>
          <a:p>
            <a:r>
              <a:rPr lang="en-US" altLang="zh-CN" dirty="0" smtClean="0"/>
              <a:t>1</a:t>
            </a:r>
            <a:r>
              <a:rPr lang="en-US" altLang="zh-CN" dirty="0"/>
              <a:t>. </a:t>
            </a:r>
            <a:r>
              <a:rPr lang="zh-CN" altLang="en-US" dirty="0" smtClean="0"/>
              <a:t>新增</a:t>
            </a:r>
            <a:r>
              <a:rPr lang="zh-CN" altLang="en-US" dirty="0"/>
              <a:t>“风险费用”独立列项</a:t>
            </a:r>
            <a:r>
              <a:rPr lang="zh-CN" altLang="en-US" dirty="0" smtClean="0"/>
              <a:t>*    </a:t>
            </a:r>
            <a:endParaRPr lang="en-US" altLang="zh-CN" dirty="0"/>
          </a:p>
          <a:p>
            <a:r>
              <a:rPr lang="zh-CN" altLang="en-US" dirty="0" smtClean="0"/>
              <a:t>原</a:t>
            </a:r>
            <a:r>
              <a:rPr lang="zh-CN" altLang="en-US" dirty="0"/>
              <a:t>隐含在管理费和利润中的风险费用被单独列出，投标人需量化并明确风险成本，涵盖物价波动、施工条件变化等可控风险。   </a:t>
            </a:r>
            <a:endParaRPr lang="en-US" altLang="zh-CN" dirty="0"/>
          </a:p>
          <a:p>
            <a:r>
              <a:rPr lang="zh-CN" altLang="en-US" dirty="0" smtClean="0"/>
              <a:t>示例：</a:t>
            </a:r>
            <a:r>
              <a:rPr lang="zh-CN" altLang="en-US" dirty="0"/>
              <a:t>若钢材价格波动风险预估为</a:t>
            </a:r>
            <a:r>
              <a:rPr lang="en-US" altLang="zh-CN" dirty="0"/>
              <a:t>5%</a:t>
            </a:r>
            <a:r>
              <a:rPr lang="zh-CN" altLang="en-US" dirty="0"/>
              <a:t>，投标时需在综合单价中单独列示该部分费用，增强报价透明度。</a:t>
            </a:r>
            <a:endParaRPr lang="zh-CN" alt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2. </a:t>
            </a:r>
            <a:r>
              <a:rPr lang="zh-CN" altLang="en-US" dirty="0" smtClean="0"/>
              <a:t>材料</a:t>
            </a:r>
            <a:r>
              <a:rPr lang="zh-CN" altLang="en-US" dirty="0"/>
              <a:t>费与机械费</a:t>
            </a:r>
            <a:r>
              <a:rPr lang="zh-CN" altLang="en-US" dirty="0" smtClean="0"/>
              <a:t>细化</a:t>
            </a:r>
            <a:endParaRPr lang="en-US" altLang="zh-CN" dirty="0"/>
          </a:p>
          <a:p>
            <a:r>
              <a:rPr lang="zh-CN" altLang="en-US" dirty="0" smtClean="0"/>
              <a:t> （</a:t>
            </a:r>
            <a:r>
              <a:rPr lang="en-US" altLang="zh-CN" dirty="0" smtClean="0"/>
              <a:t>1</a:t>
            </a:r>
            <a:r>
              <a:rPr lang="zh-CN" altLang="en-US" dirty="0" smtClean="0"/>
              <a:t>）材料费：</a:t>
            </a:r>
            <a:r>
              <a:rPr lang="zh-CN" altLang="en-US" dirty="0"/>
              <a:t>合并“材料原价”与“运杂费”，新增“材料损耗费”，更贴近实际消耗。   </a:t>
            </a:r>
            <a:r>
              <a:rPr lang="en-US" altLang="zh-CN" dirty="0"/>
              <a:t> </a:t>
            </a:r>
            <a:r>
              <a:rPr lang="zh-CN" altLang="en-US" dirty="0" smtClean="0"/>
              <a:t>（</a:t>
            </a:r>
            <a:r>
              <a:rPr lang="en-US" altLang="zh-CN" dirty="0" smtClean="0"/>
              <a:t>2</a:t>
            </a:r>
            <a:r>
              <a:rPr lang="zh-CN" altLang="en-US" dirty="0" smtClean="0"/>
              <a:t>）机械费：</a:t>
            </a:r>
            <a:r>
              <a:rPr lang="zh-CN" altLang="en-US" dirty="0"/>
              <a:t>细分为“机械台班费”“机械进出场费”“机械安拆费”，提升核算精度</a:t>
            </a:r>
            <a:r>
              <a:rPr lang="zh-CN" altLang="en-US" dirty="0" smtClean="0"/>
              <a:t>。</a:t>
            </a:r>
            <a:endParaRPr lang="en-US" altLang="zh-CN" dirty="0" smtClean="0"/>
          </a:p>
          <a:p>
            <a:r>
              <a:rPr lang="en-US" altLang="zh-CN" dirty="0" smtClean="0"/>
              <a:t>3</a:t>
            </a:r>
            <a:r>
              <a:rPr lang="en-US" altLang="zh-CN" dirty="0"/>
              <a:t>. </a:t>
            </a:r>
            <a:r>
              <a:rPr lang="zh-CN" altLang="en-US" dirty="0" smtClean="0"/>
              <a:t>甲</a:t>
            </a:r>
            <a:r>
              <a:rPr lang="zh-CN" altLang="en-US" dirty="0"/>
              <a:t>供材费用</a:t>
            </a:r>
            <a:r>
              <a:rPr lang="zh-CN" altLang="en-US" dirty="0" smtClean="0"/>
              <a:t>处理</a:t>
            </a:r>
            <a:endParaRPr lang="en-US" altLang="zh-CN" dirty="0"/>
          </a:p>
          <a:p>
            <a:r>
              <a:rPr lang="zh-CN" altLang="en-US" dirty="0" smtClean="0"/>
              <a:t>     发包人</a:t>
            </a:r>
            <a:r>
              <a:rPr lang="zh-CN" altLang="en-US" dirty="0"/>
              <a:t>提供的材料（甲供材）不计入综合单价和投标总价，仅需在招标文件中明确规格及损耗率，避免计价争议。</a:t>
            </a:r>
            <a:endParaRPr lang="zh-CN" alt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4. </a:t>
            </a:r>
            <a:r>
              <a:rPr lang="zh-CN" altLang="en-US" dirty="0" smtClean="0"/>
              <a:t>税</a:t>
            </a:r>
            <a:r>
              <a:rPr lang="zh-CN" altLang="en-US" dirty="0"/>
              <a:t>前全费用</a:t>
            </a:r>
            <a:r>
              <a:rPr lang="zh-CN" altLang="en-US" dirty="0" smtClean="0"/>
              <a:t>价格</a:t>
            </a:r>
            <a:endParaRPr lang="en-US" altLang="zh-CN" dirty="0"/>
          </a:p>
          <a:p>
            <a:r>
              <a:rPr lang="zh-CN" altLang="en-US" dirty="0" smtClean="0"/>
              <a:t>     </a:t>
            </a:r>
            <a:r>
              <a:rPr lang="zh-CN" altLang="en-US" dirty="0" smtClean="0">
                <a:solidFill>
                  <a:srgbClr val="FF0000"/>
                </a:solidFill>
              </a:rPr>
              <a:t>综合</a:t>
            </a:r>
            <a:r>
              <a:rPr lang="zh-CN" altLang="en-US" dirty="0">
                <a:solidFill>
                  <a:srgbClr val="FF0000"/>
                </a:solidFill>
              </a:rPr>
              <a:t>单价明确为不含增值税的税前全费用价格，包含人工、材料、机械、管理费、利润、风险费等所有成本，统一计价口径</a:t>
            </a:r>
            <a:r>
              <a:rPr lang="zh-CN" altLang="en-US" dirty="0" smtClean="0">
                <a:solidFill>
                  <a:srgbClr val="FF0000"/>
                </a:solidFill>
              </a:rPr>
              <a:t>。</a:t>
            </a:r>
            <a:endParaRPr lang="en-US" altLang="zh-CN" dirty="0" smtClean="0">
              <a:solidFill>
                <a:srgbClr val="FF0000"/>
              </a:solidFill>
            </a:endParaRPr>
          </a:p>
          <a:p>
            <a:r>
              <a:rPr lang="en-US" altLang="zh-CN" dirty="0" smtClean="0"/>
              <a:t>5</a:t>
            </a:r>
            <a:r>
              <a:rPr lang="en-US" altLang="zh-CN" dirty="0"/>
              <a:t>. </a:t>
            </a:r>
            <a:r>
              <a:rPr lang="zh-CN" altLang="en-US" dirty="0" smtClean="0"/>
              <a:t>市场化</a:t>
            </a:r>
            <a:r>
              <a:rPr lang="zh-CN" altLang="en-US" dirty="0"/>
              <a:t>定价</a:t>
            </a:r>
            <a:r>
              <a:rPr lang="zh-CN" altLang="en-US" dirty="0" smtClean="0"/>
              <a:t>原则     </a:t>
            </a:r>
            <a:endParaRPr lang="en-US" altLang="zh-CN" dirty="0"/>
          </a:p>
          <a:p>
            <a:r>
              <a:rPr lang="en-US" altLang="zh-CN" dirty="0" smtClean="0"/>
              <a:t>    </a:t>
            </a:r>
            <a:r>
              <a:rPr lang="zh-CN" altLang="en-US" dirty="0" smtClean="0"/>
              <a:t>弱化</a:t>
            </a:r>
            <a:r>
              <a:rPr lang="zh-CN" altLang="en-US" dirty="0"/>
              <a:t>定额依赖，鼓励企业基于市场调研、企业成本数据自主报价，管理费和利润计算基数调整为“人工费</a:t>
            </a:r>
            <a:r>
              <a:rPr lang="en-US" altLang="zh-CN" dirty="0"/>
              <a:t>+</a:t>
            </a:r>
            <a:r>
              <a:rPr lang="zh-CN" altLang="en-US" dirty="0"/>
              <a:t>材料费</a:t>
            </a:r>
            <a:r>
              <a:rPr lang="en-US" altLang="zh-CN" dirty="0"/>
              <a:t>+</a:t>
            </a:r>
            <a:r>
              <a:rPr lang="zh-CN" altLang="en-US" dirty="0"/>
              <a:t>机械费</a:t>
            </a:r>
            <a:r>
              <a:rPr lang="en-US" altLang="zh-CN" dirty="0"/>
              <a:t>+</a:t>
            </a:r>
            <a:r>
              <a:rPr lang="zh-CN" altLang="en-US" dirty="0"/>
              <a:t>风险费用”，并引入差异化费率。</a:t>
            </a:r>
            <a:endParaRPr lang="zh-CN" alt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二、综合单价分析表的新</a:t>
            </a:r>
            <a:r>
              <a:rPr lang="zh-CN" altLang="en-US" dirty="0" smtClean="0"/>
              <a:t>要求</a:t>
            </a:r>
            <a:endParaRPr lang="en-US" altLang="zh-CN" dirty="0"/>
          </a:p>
          <a:p>
            <a:r>
              <a:rPr lang="en-US" altLang="zh-CN" dirty="0" smtClean="0"/>
              <a:t>1</a:t>
            </a:r>
            <a:r>
              <a:rPr lang="en-US" altLang="zh-CN" dirty="0"/>
              <a:t>. </a:t>
            </a:r>
            <a:r>
              <a:rPr lang="zh-CN" altLang="en-US" dirty="0" smtClean="0"/>
              <a:t>费用</a:t>
            </a:r>
            <a:r>
              <a:rPr lang="zh-CN" altLang="en-US" dirty="0"/>
              <a:t>明细完整</a:t>
            </a:r>
            <a:r>
              <a:rPr lang="zh-CN" altLang="en-US" dirty="0" smtClean="0"/>
              <a:t>呈现     </a:t>
            </a:r>
            <a:endParaRPr lang="en-US" altLang="zh-CN" dirty="0"/>
          </a:p>
          <a:p>
            <a:r>
              <a:rPr lang="zh-CN" altLang="en-US" dirty="0" smtClean="0"/>
              <a:t>需</a:t>
            </a:r>
            <a:r>
              <a:rPr lang="zh-CN" altLang="en-US" dirty="0"/>
              <a:t>详细列明人工费、材料费、机械费、管理费、利润、风险费的具体金额及计算依据。例如，材料费需说明材料规格、单价、数量及来源（如市场调研价或信息价）</a:t>
            </a:r>
            <a:r>
              <a:rPr lang="zh-CN" altLang="en-US" dirty="0" smtClean="0"/>
              <a:t>。</a:t>
            </a:r>
            <a:endParaRPr lang="en-US" altLang="zh-CN" dirty="0" smtClean="0"/>
          </a:p>
          <a:p>
            <a:r>
              <a:rPr lang="en-US" altLang="zh-CN" dirty="0" smtClean="0"/>
              <a:t>2</a:t>
            </a:r>
            <a:r>
              <a:rPr lang="en-US" altLang="zh-CN" dirty="0"/>
              <a:t>. </a:t>
            </a:r>
            <a:r>
              <a:rPr lang="zh-CN" altLang="en-US" dirty="0" smtClean="0"/>
              <a:t>风险</a:t>
            </a:r>
            <a:r>
              <a:rPr lang="zh-CN" altLang="en-US" dirty="0"/>
              <a:t>费用单独</a:t>
            </a:r>
            <a:r>
              <a:rPr lang="zh-CN" altLang="en-US" dirty="0" smtClean="0"/>
              <a:t>分析     </a:t>
            </a:r>
            <a:endParaRPr lang="en-US" altLang="zh-CN" dirty="0"/>
          </a:p>
          <a:p>
            <a:r>
              <a:rPr lang="zh-CN" altLang="en-US" dirty="0" smtClean="0"/>
              <a:t>分析</a:t>
            </a:r>
            <a:r>
              <a:rPr lang="zh-CN" altLang="en-US" dirty="0"/>
              <a:t>表中需说明风险种类（如材料涨价、工期延误）、评估方法（如历史数据模型、市场预测）及具体金额，与施工组织设计联动，体现报价科学性。</a:t>
            </a:r>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dirty="0" smtClean="0"/>
              <a:t>《24清单计价标准》</a:t>
            </a:r>
            <a:r>
              <a:rPr lang="zh-CN" altLang="en-US" dirty="0" smtClean="0"/>
              <a:t>的背景</a:t>
            </a:r>
            <a:endParaRPr lang="zh-CN" altLang="zh-CN" dirty="0"/>
          </a:p>
        </p:txBody>
      </p:sp>
      <p:sp>
        <p:nvSpPr>
          <p:cNvPr id="3" name="内容占位符 2"/>
          <p:cNvSpPr>
            <a:spLocks noGrp="1"/>
          </p:cNvSpPr>
          <p:nvPr>
            <p:ph idx="1"/>
          </p:nvPr>
        </p:nvSpPr>
        <p:spPr/>
        <p:txBody>
          <a:bodyPr>
            <a:normAutofit lnSpcReduction="10000"/>
          </a:bodyPr>
          <a:lstStyle/>
          <a:p>
            <a:pPr lvl="0"/>
            <a:r>
              <a:rPr lang="zh-CN" altLang="zh-CN" dirty="0" smtClean="0"/>
              <a:t>《24清单计价标准》</a:t>
            </a:r>
            <a:r>
              <a:rPr lang="zh-CN" altLang="zh-CN" dirty="0"/>
              <a:t>及《24清单计算标准》出台的背景、目的和</a:t>
            </a:r>
            <a:r>
              <a:rPr lang="zh-CN" altLang="zh-CN" dirty="0" smtClean="0"/>
              <a:t>意义</a:t>
            </a:r>
            <a:endParaRPr lang="en-US" altLang="zh-CN" dirty="0" smtClean="0"/>
          </a:p>
          <a:p>
            <a:pPr lvl="0"/>
            <a:r>
              <a:rPr lang="en-US" altLang="zh-CN" dirty="0" smtClean="0"/>
              <a:t>1.</a:t>
            </a:r>
            <a:r>
              <a:rPr lang="zh-CN" altLang="en-US" dirty="0" smtClean="0"/>
              <a:t>市场化改革</a:t>
            </a:r>
            <a:endParaRPr lang="en-US" altLang="zh-CN" dirty="0" smtClean="0"/>
          </a:p>
          <a:p>
            <a:pPr lvl="0"/>
            <a:r>
              <a:rPr lang="zh-CN" altLang="en-US" dirty="0" smtClean="0"/>
              <a:t>市场化</a:t>
            </a:r>
            <a:r>
              <a:rPr lang="zh-CN" altLang="en-US" dirty="0"/>
              <a:t>改革方向：强化市场定价，减少政府定额依赖</a:t>
            </a:r>
            <a:endParaRPr lang="en-US" altLang="zh-CN" dirty="0" smtClean="0"/>
          </a:p>
          <a:p>
            <a:pPr lvl="0"/>
            <a:r>
              <a:rPr lang="en-US" altLang="zh-CN" dirty="0" smtClean="0"/>
              <a:t>2.</a:t>
            </a:r>
            <a:r>
              <a:rPr lang="zh-CN" altLang="en-US" dirty="0" smtClean="0"/>
              <a:t>发包承包需求</a:t>
            </a:r>
            <a:endParaRPr lang="en-US" altLang="zh-CN" dirty="0" smtClean="0"/>
          </a:p>
          <a:p>
            <a:pPr lvl="0"/>
            <a:r>
              <a:rPr lang="zh-CN" altLang="en-US" dirty="0" smtClean="0"/>
              <a:t>计价</a:t>
            </a:r>
            <a:r>
              <a:rPr lang="zh-CN" altLang="en-US" dirty="0"/>
              <a:t>方式调整（单价、总价、费率并行）</a:t>
            </a:r>
            <a:endParaRPr lang="en-US" altLang="zh-CN" dirty="0" smtClean="0"/>
          </a:p>
          <a:p>
            <a:pPr lvl="0"/>
            <a:r>
              <a:rPr lang="en-US" altLang="zh-CN" dirty="0" smtClean="0"/>
              <a:t>3.</a:t>
            </a:r>
            <a:r>
              <a:rPr lang="zh-CN" altLang="en-US" dirty="0" smtClean="0"/>
              <a:t>竞争趋势</a:t>
            </a:r>
            <a:endParaRPr lang="en-US" altLang="zh-CN" dirty="0" smtClean="0"/>
          </a:p>
          <a:p>
            <a:pPr lvl="0"/>
            <a:r>
              <a:rPr lang="en-US" altLang="zh-CN" dirty="0" smtClean="0"/>
              <a:t>4.</a:t>
            </a:r>
            <a:r>
              <a:rPr lang="zh-CN" altLang="en-US" dirty="0"/>
              <a:t>风险分配</a:t>
            </a:r>
            <a:r>
              <a:rPr lang="zh-CN" altLang="en-US" dirty="0" smtClean="0"/>
              <a:t>优化</a:t>
            </a:r>
            <a:endParaRPr lang="en-US" altLang="zh-CN" dirty="0" smtClean="0"/>
          </a:p>
          <a:p>
            <a:pPr lvl="0"/>
            <a:r>
              <a:rPr lang="zh-CN" altLang="en-US" dirty="0" smtClean="0"/>
              <a:t>（</a:t>
            </a:r>
            <a:r>
              <a:rPr lang="zh-CN" altLang="en-US" dirty="0"/>
              <a:t>“谁可控谁承担”原则）</a:t>
            </a:r>
            <a:endParaRPr lang="en-US" altLang="zh-CN" dirty="0" smtClean="0"/>
          </a:p>
          <a:p>
            <a:pPr lvl="0"/>
            <a:r>
              <a:rPr lang="en-US" altLang="zh-CN" dirty="0" smtClean="0"/>
              <a:t>5.</a:t>
            </a:r>
            <a:r>
              <a:rPr lang="zh-CN" altLang="en-US" dirty="0" smtClean="0"/>
              <a:t>效率要求</a:t>
            </a:r>
            <a:endParaRPr lang="zh-CN" altLang="zh-CN" dirty="0"/>
          </a:p>
          <a:p>
            <a:endParaRPr lang="zh-CN" altLang="en-US" dirty="0"/>
          </a:p>
          <a:p>
            <a:endParaRPr lang="zh-CN" alt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3. </a:t>
            </a:r>
            <a:r>
              <a:rPr lang="zh-CN" altLang="en-US" dirty="0" smtClean="0"/>
              <a:t>价格</a:t>
            </a:r>
            <a:r>
              <a:rPr lang="zh-CN" altLang="en-US" dirty="0"/>
              <a:t>来源可</a:t>
            </a:r>
            <a:r>
              <a:rPr lang="zh-CN" altLang="en-US" dirty="0" smtClean="0"/>
              <a:t>追溯    </a:t>
            </a:r>
            <a:endParaRPr lang="en-US" altLang="zh-CN" dirty="0"/>
          </a:p>
          <a:p>
            <a:r>
              <a:rPr lang="zh-CN" altLang="en-US" dirty="0" smtClean="0"/>
              <a:t>材料</a:t>
            </a:r>
            <a:r>
              <a:rPr lang="zh-CN" altLang="en-US" dirty="0"/>
              <a:t>价格需注明信息价发布日期或市场调研范围，机械费需列出台班单价及进出场成本，确保审计时可追溯</a:t>
            </a:r>
            <a:r>
              <a:rPr lang="zh-CN" altLang="en-US" dirty="0" smtClean="0"/>
              <a:t>。</a:t>
            </a:r>
            <a:endParaRPr lang="en-US" altLang="zh-CN" dirty="0" smtClean="0"/>
          </a:p>
          <a:p>
            <a:r>
              <a:rPr lang="en-US" altLang="zh-CN" dirty="0" smtClean="0"/>
              <a:t>4</a:t>
            </a:r>
            <a:r>
              <a:rPr lang="en-US" altLang="zh-CN" dirty="0"/>
              <a:t>. </a:t>
            </a:r>
            <a:r>
              <a:rPr lang="zh-CN" altLang="en-US" dirty="0" smtClean="0"/>
              <a:t>与其</a:t>
            </a:r>
            <a:r>
              <a:rPr lang="zh-CN" altLang="en-US" dirty="0"/>
              <a:t>他文件关联性</a:t>
            </a:r>
            <a:r>
              <a:rPr lang="zh-CN" altLang="en-US" dirty="0" smtClean="0"/>
              <a:t>增强     </a:t>
            </a:r>
            <a:endParaRPr lang="en-US" altLang="zh-CN" dirty="0"/>
          </a:p>
          <a:p>
            <a:r>
              <a:rPr lang="zh-CN" altLang="en-US" dirty="0" smtClean="0"/>
              <a:t>分析</a:t>
            </a:r>
            <a:r>
              <a:rPr lang="zh-CN" altLang="en-US" dirty="0"/>
              <a:t>表需与施工组织设计、工程实施方案等文件匹配。例如，施工方案中的机械选型需与机械费明细一致。</a:t>
            </a:r>
            <a:endParaRPr lang="zh-CN" alt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en-US" altLang="zh-CN" dirty="0"/>
              <a:t>5. </a:t>
            </a:r>
            <a:r>
              <a:rPr lang="zh-CN" altLang="en-US" dirty="0" smtClean="0"/>
              <a:t>适应</a:t>
            </a:r>
            <a:r>
              <a:rPr lang="zh-CN" altLang="en-US" dirty="0"/>
              <a:t>新计价</a:t>
            </a:r>
            <a:r>
              <a:rPr lang="zh-CN" altLang="en-US" dirty="0" smtClean="0"/>
              <a:t>方式    </a:t>
            </a:r>
            <a:endParaRPr lang="en-US" altLang="zh-CN" dirty="0" smtClean="0"/>
          </a:p>
          <a:p>
            <a:r>
              <a:rPr lang="zh-CN" altLang="en-US" dirty="0" smtClean="0"/>
              <a:t>针对</a:t>
            </a:r>
            <a:r>
              <a:rPr lang="zh-CN" altLang="en-US" dirty="0"/>
              <a:t>单价、总价、费率三种计价方式，分析表需调整格式以准确反映费用归属。例如，总价合同下的措施项目费用需按包干总价拆分</a:t>
            </a:r>
            <a:r>
              <a:rPr lang="zh-CN" altLang="en-US" dirty="0" smtClean="0"/>
              <a:t>。</a:t>
            </a:r>
            <a:endParaRPr lang="en-US" altLang="zh-CN" dirty="0"/>
          </a:p>
          <a:p>
            <a:r>
              <a:rPr lang="zh-CN" altLang="en-US" dirty="0" smtClean="0"/>
              <a:t>三</a:t>
            </a:r>
            <a:r>
              <a:rPr lang="zh-CN" altLang="en-US" dirty="0"/>
              <a:t>、实务</a:t>
            </a:r>
            <a:r>
              <a:rPr lang="zh-CN" altLang="en-US" dirty="0" smtClean="0"/>
              <a:t>案例解析</a:t>
            </a:r>
            <a:endParaRPr lang="en-US" altLang="zh-CN" dirty="0"/>
          </a:p>
          <a:p>
            <a:r>
              <a:rPr lang="en-US" altLang="zh-CN" dirty="0" smtClean="0"/>
              <a:t>1</a:t>
            </a:r>
            <a:r>
              <a:rPr lang="en-US" altLang="zh-CN" dirty="0"/>
              <a:t>. </a:t>
            </a:r>
            <a:r>
              <a:rPr lang="zh-CN" altLang="en-US" dirty="0" smtClean="0"/>
              <a:t>案例</a:t>
            </a:r>
            <a:r>
              <a:rPr lang="en-US" altLang="zh-CN" dirty="0"/>
              <a:t>1</a:t>
            </a:r>
            <a:r>
              <a:rPr lang="zh-CN" altLang="en-US" dirty="0"/>
              <a:t>（混凝土基础梁</a:t>
            </a:r>
            <a:r>
              <a:rPr lang="zh-CN" altLang="en-US" dirty="0" smtClean="0"/>
              <a:t>）    </a:t>
            </a:r>
            <a:endParaRPr lang="en-US" altLang="zh-CN" dirty="0"/>
          </a:p>
          <a:p>
            <a:r>
              <a:rPr lang="zh-CN" altLang="en-US" dirty="0" smtClean="0"/>
              <a:t>综合</a:t>
            </a:r>
            <a:r>
              <a:rPr lang="zh-CN" altLang="en-US" dirty="0"/>
              <a:t>单价</a:t>
            </a:r>
            <a:r>
              <a:rPr lang="zh-CN" altLang="en-US" dirty="0" smtClean="0"/>
              <a:t>组成：</a:t>
            </a:r>
            <a:r>
              <a:rPr lang="zh-CN" altLang="en-US" dirty="0"/>
              <a:t>人工费</a:t>
            </a:r>
            <a:r>
              <a:rPr lang="en-US" altLang="zh-CN" dirty="0"/>
              <a:t>375.69</a:t>
            </a:r>
            <a:r>
              <a:rPr lang="zh-CN" altLang="en-US" dirty="0"/>
              <a:t>元</a:t>
            </a:r>
            <a:r>
              <a:rPr lang="en-US" altLang="zh-CN" dirty="0"/>
              <a:t>/m³</a:t>
            </a:r>
            <a:r>
              <a:rPr lang="zh-CN" altLang="en-US" dirty="0"/>
              <a:t>、材料费</a:t>
            </a:r>
            <a:r>
              <a:rPr lang="en-US" altLang="zh-CN" dirty="0"/>
              <a:t>625.45</a:t>
            </a:r>
            <a:r>
              <a:rPr lang="zh-CN" altLang="en-US" dirty="0"/>
              <a:t>元</a:t>
            </a:r>
            <a:r>
              <a:rPr lang="en-US" altLang="zh-CN" dirty="0"/>
              <a:t>/m³</a:t>
            </a:r>
            <a:r>
              <a:rPr lang="zh-CN" altLang="en-US" dirty="0"/>
              <a:t>、机械费</a:t>
            </a:r>
            <a:r>
              <a:rPr lang="en-US" altLang="zh-CN" dirty="0"/>
              <a:t>17</a:t>
            </a:r>
            <a:r>
              <a:rPr lang="zh-CN" altLang="en-US" dirty="0"/>
              <a:t>元</a:t>
            </a:r>
            <a:r>
              <a:rPr lang="en-US" altLang="zh-CN" dirty="0"/>
              <a:t>/m³</a:t>
            </a:r>
            <a:r>
              <a:rPr lang="zh-CN" altLang="en-US" dirty="0"/>
              <a:t>、管理费及利润</a:t>
            </a:r>
            <a:r>
              <a:rPr lang="en-US" altLang="zh-CN" dirty="0"/>
              <a:t>135</a:t>
            </a:r>
            <a:r>
              <a:rPr lang="zh-CN" altLang="en-US" dirty="0"/>
              <a:t>元</a:t>
            </a:r>
            <a:r>
              <a:rPr lang="en-US" altLang="zh-CN" dirty="0"/>
              <a:t>/m³</a:t>
            </a:r>
            <a:r>
              <a:rPr lang="zh-CN" altLang="en-US" dirty="0"/>
              <a:t>，总价</a:t>
            </a:r>
            <a:r>
              <a:rPr lang="en-US" altLang="zh-CN" dirty="0"/>
              <a:t>1298.62</a:t>
            </a:r>
            <a:r>
              <a:rPr lang="zh-CN" altLang="en-US" dirty="0"/>
              <a:t>元</a:t>
            </a:r>
            <a:r>
              <a:rPr lang="en-US" altLang="zh-CN" dirty="0"/>
              <a:t>/m³</a:t>
            </a:r>
            <a:r>
              <a:rPr lang="zh-CN" altLang="en-US" dirty="0" smtClean="0"/>
              <a:t>。</a:t>
            </a:r>
            <a:endParaRPr lang="zh-CN" alt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zh-CN" altLang="en-US" dirty="0" smtClean="0"/>
              <a:t>分析</a:t>
            </a:r>
            <a:r>
              <a:rPr lang="zh-CN" altLang="en-US" dirty="0"/>
              <a:t>表</a:t>
            </a:r>
            <a:r>
              <a:rPr lang="zh-CN" altLang="en-US" dirty="0" smtClean="0"/>
              <a:t>要求：</a:t>
            </a:r>
            <a:r>
              <a:rPr lang="zh-CN" altLang="en-US" dirty="0"/>
              <a:t>需列明预拌混凝土、模板周转费等材料明细，并标注损耗率及采管费</a:t>
            </a:r>
            <a:r>
              <a:rPr lang="zh-CN" altLang="en-US" dirty="0" smtClean="0"/>
              <a:t>。</a:t>
            </a:r>
            <a:endParaRPr lang="en-US" altLang="zh-CN" dirty="0" smtClean="0"/>
          </a:p>
          <a:p>
            <a:r>
              <a:rPr lang="en-US" altLang="zh-CN" dirty="0" smtClean="0"/>
              <a:t>2</a:t>
            </a:r>
            <a:r>
              <a:rPr lang="en-US" altLang="zh-CN" dirty="0"/>
              <a:t>. </a:t>
            </a:r>
            <a:r>
              <a:rPr lang="zh-CN" altLang="en-US" dirty="0" smtClean="0"/>
              <a:t>案例</a:t>
            </a:r>
            <a:r>
              <a:rPr lang="en-US" altLang="zh-CN" dirty="0"/>
              <a:t>2</a:t>
            </a:r>
            <a:r>
              <a:rPr lang="zh-CN" altLang="en-US" dirty="0"/>
              <a:t>（电气工程</a:t>
            </a:r>
            <a:r>
              <a:rPr lang="zh-CN" altLang="en-US" dirty="0" smtClean="0"/>
              <a:t>）</a:t>
            </a:r>
            <a:endParaRPr lang="en-US" altLang="zh-CN" dirty="0"/>
          </a:p>
          <a:p>
            <a:r>
              <a:rPr lang="zh-CN" altLang="en-US" dirty="0" smtClean="0"/>
              <a:t>    风险</a:t>
            </a:r>
            <a:r>
              <a:rPr lang="zh-CN" altLang="en-US" dirty="0"/>
              <a:t>费用</a:t>
            </a:r>
            <a:r>
              <a:rPr lang="zh-CN" altLang="en-US" dirty="0" smtClean="0"/>
              <a:t>处理：</a:t>
            </a:r>
            <a:r>
              <a:rPr lang="zh-CN" altLang="en-US" dirty="0"/>
              <a:t>某低压母线槽项目中，风险费用单独列支，占总价的</a:t>
            </a:r>
            <a:r>
              <a:rPr lang="en-US" altLang="zh-CN" dirty="0"/>
              <a:t>2.8%</a:t>
            </a:r>
            <a:r>
              <a:rPr lang="zh-CN" altLang="en-US" dirty="0"/>
              <a:t>（如材料波动风险），需在分析表中说明计算依据</a:t>
            </a:r>
            <a:r>
              <a:rPr lang="zh-CN" altLang="en-US" dirty="0" smtClean="0"/>
              <a:t>。</a:t>
            </a:r>
            <a:endParaRPr lang="en-US" altLang="zh-CN" dirty="0" smtClean="0"/>
          </a:p>
          <a:p>
            <a:r>
              <a:rPr lang="en-US" altLang="zh-CN" dirty="0"/>
              <a:t> </a:t>
            </a:r>
            <a:r>
              <a:rPr lang="en-US" altLang="zh-CN" dirty="0" smtClean="0"/>
              <a:t>    </a:t>
            </a:r>
            <a:r>
              <a:rPr lang="zh-CN" altLang="en-US" dirty="0" smtClean="0"/>
              <a:t>应对：</a:t>
            </a:r>
            <a:r>
              <a:rPr lang="zh-CN" altLang="en-US" dirty="0" smtClean="0">
                <a:solidFill>
                  <a:srgbClr val="FF0000"/>
                </a:solidFill>
              </a:rPr>
              <a:t>承包商投标报价既要考虑发包方要求，又要确保可行性，因此应考虑数据库、竞争对手等因素，平衡投标报价结果。</a:t>
            </a:r>
            <a:endParaRPr lang="en-US" altLang="zh-CN" dirty="0" smtClean="0">
              <a:solidFill>
                <a:srgbClr val="FF0000"/>
              </a:solidFill>
            </a:endParaRPr>
          </a:p>
          <a:p>
            <a:pPr lvl="0"/>
            <a:r>
              <a:rPr lang="en-US" altLang="zh-CN" dirty="0">
                <a:solidFill>
                  <a:srgbClr val="FF0000"/>
                </a:solidFill>
              </a:rPr>
              <a:t>4</a:t>
            </a:r>
            <a:r>
              <a:rPr lang="zh-CN" altLang="zh-CN" dirty="0">
                <a:solidFill>
                  <a:srgbClr val="FF0000"/>
                </a:solidFill>
              </a:rPr>
              <a:t>清单计价的清单组成及费用构成</a:t>
            </a:r>
            <a:endParaRPr lang="en-US" altLang="zh-CN" dirty="0">
              <a:solidFill>
                <a:srgbClr val="FF0000"/>
              </a:solidFill>
            </a:endParaRPr>
          </a:p>
          <a:p>
            <a:pPr marL="0" indent="0">
              <a:buNone/>
            </a:pPr>
            <a:r>
              <a:rPr lang="en-US" altLang="zh-CN" dirty="0"/>
              <a:t>      </a:t>
            </a:r>
            <a:r>
              <a:rPr lang="zh-CN" altLang="en-US" dirty="0"/>
              <a:t>根据</a:t>
            </a:r>
            <a:r>
              <a:rPr lang="en-US" altLang="zh-CN" dirty="0"/>
              <a:t>2024</a:t>
            </a:r>
            <a:r>
              <a:rPr lang="zh-CN" altLang="en-US" dirty="0"/>
              <a:t>版</a:t>
            </a:r>
            <a:r>
              <a:rPr lang="en-US" altLang="zh-CN" dirty="0"/>
              <a:t>《</a:t>
            </a:r>
            <a:r>
              <a:rPr lang="zh-CN" altLang="en-US" dirty="0"/>
              <a:t>建设工程工程量清单计价标准</a:t>
            </a:r>
            <a:r>
              <a:rPr lang="en-US" altLang="zh-CN" dirty="0"/>
              <a:t>》</a:t>
            </a:r>
            <a:r>
              <a:rPr lang="zh-CN" altLang="en-US" dirty="0"/>
              <a:t>（以下简称“</a:t>
            </a:r>
            <a:r>
              <a:rPr lang="en-US" altLang="zh-CN" dirty="0"/>
              <a:t>24</a:t>
            </a:r>
            <a:r>
              <a:rPr lang="zh-CN" altLang="en-US" dirty="0"/>
              <a:t>清单”），其清单组成及费用构成相较于旧版规范（如</a:t>
            </a:r>
            <a:r>
              <a:rPr lang="en-US" altLang="zh-CN" dirty="0"/>
              <a:t>2013</a:t>
            </a:r>
            <a:r>
              <a:rPr lang="zh-CN" altLang="en-US" dirty="0"/>
              <a:t>版）有显著</a:t>
            </a:r>
            <a:r>
              <a:rPr lang="zh-CN" altLang="en-US" dirty="0" smtClean="0"/>
              <a:t>调整：</a:t>
            </a:r>
            <a:endParaRPr lang="zh-CN" altLang="en-US" dirty="0">
              <a:solidFill>
                <a:srgbClr val="FF0000"/>
              </a:solidFill>
            </a:endParaRPr>
          </a:p>
          <a:p>
            <a:endParaRPr lang="zh-CN" alt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dirty="0" smtClean="0"/>
              <a:t>主要</a:t>
            </a:r>
            <a:r>
              <a:rPr lang="zh-CN" altLang="en-US" dirty="0"/>
              <a:t>体现在</a:t>
            </a:r>
            <a:r>
              <a:rPr lang="zh-CN" altLang="en-US" dirty="0">
                <a:solidFill>
                  <a:srgbClr val="FF0000"/>
                </a:solidFill>
              </a:rPr>
              <a:t>市场化定价导向、费用透明化、风险责任明晰化</a:t>
            </a:r>
            <a:r>
              <a:rPr lang="zh-CN" altLang="en-US" dirty="0"/>
              <a:t>等</a:t>
            </a:r>
            <a:r>
              <a:rPr lang="zh-CN" altLang="en-US" dirty="0" smtClean="0"/>
              <a:t>方面</a:t>
            </a:r>
            <a:r>
              <a:rPr lang="zh-CN" altLang="en-US" dirty="0"/>
              <a:t>：</a:t>
            </a:r>
            <a:endParaRPr lang="en-US" altLang="zh-CN" dirty="0" smtClean="0"/>
          </a:p>
          <a:p>
            <a:r>
              <a:rPr lang="zh-CN" altLang="en-US" dirty="0" smtClean="0"/>
              <a:t>一</a:t>
            </a:r>
            <a:r>
              <a:rPr lang="zh-CN" altLang="en-US" dirty="0"/>
              <a:t>、清单</a:t>
            </a:r>
            <a:r>
              <a:rPr lang="zh-CN" altLang="en-US" dirty="0" smtClean="0"/>
              <a:t>组成</a:t>
            </a:r>
            <a:endParaRPr lang="en-US" altLang="zh-CN" dirty="0" smtClean="0"/>
          </a:p>
          <a:p>
            <a:r>
              <a:rPr lang="en-US" altLang="zh-CN" dirty="0" smtClean="0"/>
              <a:t>24</a:t>
            </a:r>
            <a:r>
              <a:rPr lang="zh-CN" altLang="en-US" dirty="0"/>
              <a:t>清单的工程量清单由以下五部分构成： </a:t>
            </a:r>
            <a:endParaRPr lang="en-US" altLang="zh-CN" dirty="0" smtClean="0"/>
          </a:p>
          <a:p>
            <a:r>
              <a:rPr lang="zh-CN" altLang="en-US" dirty="0" smtClean="0"/>
              <a:t> </a:t>
            </a:r>
            <a:r>
              <a:rPr lang="en-US" altLang="zh-CN" dirty="0"/>
              <a:t>1. </a:t>
            </a:r>
            <a:r>
              <a:rPr lang="zh-CN" altLang="en-US" dirty="0" smtClean="0"/>
              <a:t>分部</a:t>
            </a:r>
            <a:r>
              <a:rPr lang="zh-CN" altLang="en-US" dirty="0"/>
              <a:t>分项工程项目</a:t>
            </a:r>
            <a:r>
              <a:rPr lang="zh-CN" altLang="en-US" dirty="0" smtClean="0"/>
              <a:t>清单     </a:t>
            </a:r>
            <a:endParaRPr lang="en-US" altLang="zh-CN" dirty="0" smtClean="0"/>
          </a:p>
          <a:p>
            <a:r>
              <a:rPr lang="zh-CN" altLang="en-US" dirty="0" smtClean="0"/>
              <a:t>（</a:t>
            </a:r>
            <a:r>
              <a:rPr lang="en-US" altLang="zh-CN" dirty="0" smtClean="0"/>
              <a:t>1</a:t>
            </a:r>
            <a:r>
              <a:rPr lang="zh-CN" altLang="en-US" dirty="0" smtClean="0"/>
              <a:t>）按</a:t>
            </a:r>
            <a:r>
              <a:rPr lang="zh-CN" altLang="en-US" dirty="0"/>
              <a:t>专业工程（如房屋建筑、市政工程等）划分，明确项目编码、名称、特征描述、计量单位和工程量。     </a:t>
            </a:r>
            <a:endParaRPr lang="en-US" altLang="zh-CN" dirty="0"/>
          </a:p>
          <a:p>
            <a:r>
              <a:rPr lang="zh-CN" altLang="en-US" dirty="0" smtClean="0"/>
              <a:t>（</a:t>
            </a:r>
            <a:r>
              <a:rPr lang="en-US" altLang="zh-CN" dirty="0" smtClean="0"/>
              <a:t>2</a:t>
            </a:r>
            <a:r>
              <a:rPr lang="zh-CN" altLang="en-US" dirty="0" smtClean="0"/>
              <a:t>）新增</a:t>
            </a:r>
            <a:r>
              <a:rPr lang="zh-CN" altLang="en-US" dirty="0"/>
              <a:t>“风险费用”独立列项，要求投标人对可控风险（如材料价格波动、施工条件变化）量化并单独列示。</a:t>
            </a:r>
            <a:endParaRPr lang="zh-CN" alt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2. </a:t>
            </a:r>
            <a:r>
              <a:rPr lang="zh-CN" altLang="en-US" dirty="0" smtClean="0"/>
              <a:t>措施</a:t>
            </a:r>
            <a:r>
              <a:rPr lang="zh-CN" altLang="en-US" dirty="0"/>
              <a:t>项目</a:t>
            </a:r>
            <a:r>
              <a:rPr lang="zh-CN" altLang="en-US" dirty="0" smtClean="0"/>
              <a:t>清单     </a:t>
            </a:r>
            <a:endParaRPr lang="en-US" altLang="zh-CN" dirty="0"/>
          </a:p>
          <a:p>
            <a:r>
              <a:rPr lang="zh-CN" altLang="en-US" dirty="0" smtClean="0"/>
              <a:t>可</a:t>
            </a:r>
            <a:r>
              <a:rPr lang="zh-CN" altLang="en-US" dirty="0"/>
              <a:t>计量措施</a:t>
            </a:r>
            <a:r>
              <a:rPr lang="zh-CN" altLang="en-US" dirty="0" smtClean="0"/>
              <a:t>项目（</a:t>
            </a:r>
            <a:r>
              <a:rPr lang="zh-CN" altLang="en-US" dirty="0"/>
              <a:t>如模板、脚手架）并入分部分项工程清单，按综合单价计价。     </a:t>
            </a:r>
            <a:endParaRPr lang="en-US" altLang="zh-CN" dirty="0"/>
          </a:p>
          <a:p>
            <a:r>
              <a:rPr lang="zh-CN" altLang="en-US" dirty="0" smtClean="0"/>
              <a:t>总价</a:t>
            </a:r>
            <a:r>
              <a:rPr lang="zh-CN" altLang="en-US" dirty="0"/>
              <a:t>措施</a:t>
            </a:r>
            <a:r>
              <a:rPr lang="zh-CN" altLang="en-US" dirty="0" smtClean="0"/>
              <a:t>项目（</a:t>
            </a:r>
            <a:r>
              <a:rPr lang="zh-CN" altLang="en-US" dirty="0"/>
              <a:t>如安全文明施工、夜间施工）采用总价包干方式，由承包人承担完整性风险。</a:t>
            </a:r>
            <a:r>
              <a:rPr lang="en-US" altLang="zh-CN" dirty="0"/>
              <a:t>3. </a:t>
            </a:r>
            <a:r>
              <a:rPr lang="zh-CN" altLang="en-US" dirty="0" smtClean="0"/>
              <a:t>其他</a:t>
            </a:r>
            <a:r>
              <a:rPr lang="zh-CN" altLang="en-US" dirty="0"/>
              <a:t>项目</a:t>
            </a:r>
            <a:r>
              <a:rPr lang="zh-CN" altLang="en-US" dirty="0" smtClean="0"/>
              <a:t>清单    </a:t>
            </a:r>
            <a:endParaRPr lang="en-US" altLang="zh-CN" dirty="0"/>
          </a:p>
          <a:p>
            <a:r>
              <a:rPr lang="zh-CN" altLang="en-US" dirty="0" smtClean="0"/>
              <a:t>包括</a:t>
            </a:r>
            <a:r>
              <a:rPr lang="zh-CN" altLang="en-US" dirty="0"/>
              <a:t>暂列金额、专业工程暂估价、计日工、总承包服务费等，需根据合同类型（如总价合同或单价合同）灵活调整。</a:t>
            </a:r>
            <a:endParaRPr lang="zh-CN" alt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4. </a:t>
            </a:r>
            <a:r>
              <a:rPr lang="zh-CN" altLang="en-US" dirty="0" smtClean="0"/>
              <a:t>规费    </a:t>
            </a:r>
            <a:endParaRPr lang="en-US" altLang="zh-CN" dirty="0"/>
          </a:p>
          <a:p>
            <a:r>
              <a:rPr lang="zh-CN" altLang="en-US" dirty="0" smtClean="0"/>
              <a:t>原</a:t>
            </a:r>
            <a:r>
              <a:rPr lang="zh-CN" altLang="en-US" dirty="0"/>
              <a:t>单独列项的规费（如社会保险费、住房公积金）被分摊至分部分项工程的人工费和管理费中，简化计价流程</a:t>
            </a:r>
            <a:r>
              <a:rPr lang="zh-CN" altLang="en-US" dirty="0" smtClean="0"/>
              <a:t>。</a:t>
            </a:r>
            <a:endParaRPr lang="en-US" altLang="zh-CN" dirty="0" smtClean="0"/>
          </a:p>
          <a:p>
            <a:r>
              <a:rPr lang="en-US" altLang="zh-CN" dirty="0" smtClean="0"/>
              <a:t>5</a:t>
            </a:r>
            <a:r>
              <a:rPr lang="en-US" altLang="zh-CN" dirty="0"/>
              <a:t>. </a:t>
            </a:r>
            <a:r>
              <a:rPr lang="zh-CN" altLang="en-US" dirty="0" smtClean="0"/>
              <a:t>税金     </a:t>
            </a:r>
            <a:endParaRPr lang="en-US" altLang="zh-CN" dirty="0"/>
          </a:p>
          <a:p>
            <a:r>
              <a:rPr lang="zh-CN" altLang="en-US" dirty="0" smtClean="0">
                <a:solidFill>
                  <a:srgbClr val="FF0000"/>
                </a:solidFill>
              </a:rPr>
              <a:t>仅</a:t>
            </a:r>
            <a:r>
              <a:rPr lang="zh-CN" altLang="en-US" dirty="0">
                <a:solidFill>
                  <a:srgbClr val="FF0000"/>
                </a:solidFill>
              </a:rPr>
              <a:t>计算增值税</a:t>
            </a:r>
            <a:r>
              <a:rPr lang="zh-CN" altLang="en-US" dirty="0"/>
              <a:t>，取消营业税及附加税，税率需按工程所在地政策执行。</a:t>
            </a:r>
            <a:endParaRPr lang="zh-CN" alt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二、费用</a:t>
            </a:r>
            <a:r>
              <a:rPr lang="zh-CN" altLang="en-US" dirty="0" smtClean="0"/>
              <a:t>构成</a:t>
            </a:r>
            <a:r>
              <a:rPr lang="en-US" altLang="zh-CN" dirty="0" smtClean="0"/>
              <a:t>24</a:t>
            </a:r>
            <a:r>
              <a:rPr lang="zh-CN" altLang="en-US" dirty="0"/>
              <a:t>清单的费用构成分为以下五部分：  </a:t>
            </a:r>
            <a:endParaRPr lang="en-US" altLang="zh-CN" dirty="0" smtClean="0"/>
          </a:p>
          <a:p>
            <a:r>
              <a:rPr lang="en-US" altLang="zh-CN" dirty="0" smtClean="0"/>
              <a:t>1</a:t>
            </a:r>
            <a:r>
              <a:rPr lang="en-US" altLang="zh-CN" dirty="0"/>
              <a:t>. </a:t>
            </a:r>
            <a:r>
              <a:rPr lang="zh-CN" altLang="en-US" dirty="0" smtClean="0"/>
              <a:t>分部</a:t>
            </a:r>
            <a:r>
              <a:rPr lang="zh-CN" altLang="en-US" dirty="0"/>
              <a:t>分项工程</a:t>
            </a:r>
            <a:r>
              <a:rPr lang="zh-CN" altLang="en-US" dirty="0" smtClean="0"/>
              <a:t>费     </a:t>
            </a:r>
            <a:endParaRPr lang="en-US" altLang="zh-CN" dirty="0"/>
          </a:p>
          <a:p>
            <a:r>
              <a:rPr lang="zh-CN" altLang="en-US" dirty="0" smtClean="0"/>
              <a:t>综合单价：</a:t>
            </a:r>
            <a:r>
              <a:rPr lang="zh-CN" altLang="en-US" dirty="0"/>
              <a:t>包含人工费、材料费、机械费、管理费、利润及风险费用，且为不含增值税的税前全费用价格。     </a:t>
            </a:r>
            <a:endParaRPr lang="en-US" altLang="zh-CN" dirty="0"/>
          </a:p>
          <a:p>
            <a:r>
              <a:rPr lang="zh-CN" altLang="en-US" dirty="0" smtClean="0"/>
              <a:t>关键调整：       </a:t>
            </a:r>
            <a:endParaRPr lang="en-US" altLang="zh-CN" dirty="0" smtClean="0"/>
          </a:p>
          <a:p>
            <a:r>
              <a:rPr lang="zh-CN" altLang="en-US" dirty="0" smtClean="0"/>
              <a:t>材料</a:t>
            </a:r>
            <a:r>
              <a:rPr lang="zh-CN" altLang="en-US" dirty="0"/>
              <a:t>费合并“原价”与“运杂费”，新增“材料损耗费”；       </a:t>
            </a:r>
            <a:endParaRPr lang="en-US" altLang="zh-CN" dirty="0"/>
          </a:p>
          <a:p>
            <a:r>
              <a:rPr lang="zh-CN" altLang="en-US" dirty="0" smtClean="0"/>
              <a:t>机械</a:t>
            </a:r>
            <a:r>
              <a:rPr lang="zh-CN" altLang="en-US" dirty="0"/>
              <a:t>费细化为“机械台班费”“进出场费”“安拆费”。 </a:t>
            </a:r>
            <a:endParaRPr lang="zh-CN" alt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2. </a:t>
            </a:r>
            <a:r>
              <a:rPr lang="zh-CN" altLang="en-US" dirty="0" smtClean="0"/>
              <a:t>措施</a:t>
            </a:r>
            <a:r>
              <a:rPr lang="zh-CN" altLang="en-US" dirty="0"/>
              <a:t>项目</a:t>
            </a:r>
            <a:r>
              <a:rPr lang="zh-CN" altLang="en-US" dirty="0" smtClean="0"/>
              <a:t>费    </a:t>
            </a:r>
            <a:endParaRPr lang="en-US" altLang="zh-CN" dirty="0"/>
          </a:p>
          <a:p>
            <a:r>
              <a:rPr lang="zh-CN" altLang="en-US" dirty="0" smtClean="0"/>
              <a:t>总价计价：</a:t>
            </a:r>
            <a:r>
              <a:rPr lang="zh-CN" altLang="en-US" dirty="0"/>
              <a:t>不可计量的措施项目（如临时设施）按总价包干，承包人承担风险。     </a:t>
            </a:r>
            <a:endParaRPr lang="en-US" altLang="zh-CN" dirty="0"/>
          </a:p>
          <a:p>
            <a:r>
              <a:rPr lang="zh-CN" altLang="en-US" dirty="0" smtClean="0"/>
              <a:t>工期</a:t>
            </a:r>
            <a:r>
              <a:rPr lang="zh-CN" altLang="en-US" dirty="0"/>
              <a:t>调整</a:t>
            </a:r>
            <a:r>
              <a:rPr lang="zh-CN" altLang="en-US" dirty="0" smtClean="0"/>
              <a:t>公式：</a:t>
            </a:r>
            <a:r>
              <a:rPr lang="zh-CN" altLang="en-US" dirty="0"/>
              <a:t>工期延长时，措施费调增公式为 </a:t>
            </a:r>
            <a:r>
              <a:rPr lang="zh-CN" altLang="en-US" dirty="0" smtClean="0"/>
              <a:t>调</a:t>
            </a:r>
            <a:r>
              <a:rPr lang="zh-CN" altLang="en-US" dirty="0"/>
              <a:t>增费用</a:t>
            </a:r>
            <a:r>
              <a:rPr lang="en-US" altLang="zh-CN" dirty="0"/>
              <a:t>=</a:t>
            </a:r>
            <a:r>
              <a:rPr lang="zh-CN" altLang="en-US" dirty="0"/>
              <a:t>工期变化天数</a:t>
            </a:r>
            <a:r>
              <a:rPr lang="en-US" altLang="zh-CN" dirty="0"/>
              <a:t>×</a:t>
            </a:r>
            <a:r>
              <a:rPr lang="zh-CN" altLang="en-US" dirty="0"/>
              <a:t>措施项目中期运行费用</a:t>
            </a:r>
            <a:r>
              <a:rPr lang="en-US" altLang="zh-CN" dirty="0"/>
              <a:t>/</a:t>
            </a:r>
            <a:r>
              <a:rPr lang="zh-CN" altLang="en-US" dirty="0"/>
              <a:t>原合同</a:t>
            </a:r>
            <a:r>
              <a:rPr lang="zh-CN" altLang="en-US" dirty="0" smtClean="0"/>
              <a:t>工期。</a:t>
            </a:r>
            <a:endParaRPr lang="en-US" altLang="zh-CN" dirty="0" smtClean="0"/>
          </a:p>
          <a:p>
            <a:r>
              <a:rPr lang="en-US" altLang="zh-CN" dirty="0" smtClean="0"/>
              <a:t>3</a:t>
            </a:r>
            <a:r>
              <a:rPr lang="en-US" altLang="zh-CN" dirty="0"/>
              <a:t>. </a:t>
            </a:r>
            <a:r>
              <a:rPr lang="zh-CN" altLang="en-US" dirty="0" smtClean="0"/>
              <a:t>其他</a:t>
            </a:r>
            <a:r>
              <a:rPr lang="zh-CN" altLang="en-US" dirty="0"/>
              <a:t>项目</a:t>
            </a:r>
            <a:r>
              <a:rPr lang="zh-CN" altLang="en-US" dirty="0" smtClean="0"/>
              <a:t>费     </a:t>
            </a:r>
            <a:endParaRPr lang="en-US" altLang="zh-CN" dirty="0"/>
          </a:p>
          <a:p>
            <a:r>
              <a:rPr lang="zh-CN" altLang="en-US" dirty="0" smtClean="0"/>
              <a:t>包括</a:t>
            </a:r>
            <a:r>
              <a:rPr lang="zh-CN" altLang="en-US" dirty="0"/>
              <a:t>招标人预留金、总承包服务费、零星工作费等，需根据合同约定或市场价动态调整。</a:t>
            </a:r>
            <a:endParaRPr lang="zh-CN" alt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r>
              <a:rPr lang="en-US" altLang="zh-CN" dirty="0"/>
              <a:t>4. </a:t>
            </a:r>
            <a:r>
              <a:rPr lang="zh-CN" altLang="en-US" dirty="0" smtClean="0"/>
              <a:t>规费     </a:t>
            </a:r>
            <a:endParaRPr lang="en-US" altLang="zh-CN" dirty="0"/>
          </a:p>
          <a:p>
            <a:r>
              <a:rPr lang="zh-CN" altLang="en-US" dirty="0" smtClean="0"/>
              <a:t>分摊</a:t>
            </a:r>
            <a:r>
              <a:rPr lang="zh-CN" altLang="en-US" dirty="0"/>
              <a:t>至人工费和管理费中，不再单独列项，简化计价流程</a:t>
            </a:r>
            <a:r>
              <a:rPr lang="zh-CN" altLang="en-US" dirty="0" smtClean="0"/>
              <a:t>。</a:t>
            </a:r>
            <a:endParaRPr lang="en-US" altLang="zh-CN" dirty="0" smtClean="0"/>
          </a:p>
          <a:p>
            <a:r>
              <a:rPr lang="en-US" altLang="zh-CN" dirty="0" smtClean="0"/>
              <a:t>5</a:t>
            </a:r>
            <a:r>
              <a:rPr lang="en-US" altLang="zh-CN" dirty="0"/>
              <a:t>. </a:t>
            </a:r>
            <a:r>
              <a:rPr lang="zh-CN" altLang="en-US" dirty="0" smtClean="0"/>
              <a:t>税金</a:t>
            </a:r>
            <a:endParaRPr lang="en-US" altLang="zh-CN" dirty="0" smtClean="0"/>
          </a:p>
          <a:p>
            <a:r>
              <a:rPr lang="zh-CN" altLang="en-US" dirty="0" smtClean="0"/>
              <a:t>仅</a:t>
            </a:r>
            <a:r>
              <a:rPr lang="zh-CN" altLang="en-US" dirty="0"/>
              <a:t>含增值税，税率按地方政策执行（如</a:t>
            </a:r>
            <a:r>
              <a:rPr lang="en-US" altLang="zh-CN" dirty="0"/>
              <a:t>9%</a:t>
            </a:r>
            <a:r>
              <a:rPr lang="zh-CN" altLang="en-US" dirty="0"/>
              <a:t>），需在总价中单独列示</a:t>
            </a:r>
            <a:r>
              <a:rPr lang="zh-CN" altLang="en-US" dirty="0" smtClean="0"/>
              <a:t>。</a:t>
            </a:r>
            <a:endParaRPr lang="en-US" altLang="zh-CN" dirty="0"/>
          </a:p>
          <a:p>
            <a:r>
              <a:rPr lang="en-US" altLang="zh-CN" dirty="0" smtClean="0"/>
              <a:t> </a:t>
            </a:r>
            <a:r>
              <a:rPr lang="zh-CN" altLang="en-US" dirty="0" smtClean="0">
                <a:solidFill>
                  <a:srgbClr val="FF0000"/>
                </a:solidFill>
              </a:rPr>
              <a:t>三、应对工程造价内容组成的重要方法：核心</a:t>
            </a:r>
            <a:r>
              <a:rPr lang="zh-CN" altLang="en-US" dirty="0">
                <a:solidFill>
                  <a:srgbClr val="FF0000"/>
                </a:solidFill>
              </a:rPr>
              <a:t>变化与实务</a:t>
            </a:r>
            <a:r>
              <a:rPr lang="zh-CN" altLang="en-US" dirty="0" smtClean="0">
                <a:solidFill>
                  <a:srgbClr val="FF0000"/>
                </a:solidFill>
              </a:rPr>
              <a:t>影响</a:t>
            </a:r>
            <a:endParaRPr lang="en-US" altLang="zh-CN" dirty="0">
              <a:solidFill>
                <a:srgbClr val="FF0000"/>
              </a:solidFill>
            </a:endParaRPr>
          </a:p>
          <a:p>
            <a:r>
              <a:rPr lang="en-US" altLang="zh-CN" dirty="0" smtClean="0"/>
              <a:t>1</a:t>
            </a:r>
            <a:r>
              <a:rPr lang="en-US" altLang="zh-CN" dirty="0"/>
              <a:t>. </a:t>
            </a:r>
            <a:r>
              <a:rPr lang="zh-CN" altLang="en-US" dirty="0" smtClean="0"/>
              <a:t>市场化</a:t>
            </a:r>
            <a:r>
              <a:rPr lang="zh-CN" altLang="en-US" dirty="0"/>
              <a:t>定价</a:t>
            </a:r>
            <a:r>
              <a:rPr lang="zh-CN" altLang="en-US" dirty="0" smtClean="0"/>
              <a:t>原则</a:t>
            </a:r>
            <a:endParaRPr lang="en-US" altLang="zh-CN" dirty="0"/>
          </a:p>
          <a:p>
            <a:r>
              <a:rPr lang="zh-CN" altLang="en-US" dirty="0" smtClean="0"/>
              <a:t>     弱化</a:t>
            </a:r>
            <a:r>
              <a:rPr lang="zh-CN" altLang="en-US" dirty="0"/>
              <a:t>定额依赖，综合单价依据市场价、企业成本数据及风险评估自主报价。     </a:t>
            </a:r>
            <a:endParaRPr lang="en-US" altLang="zh-CN" dirty="0"/>
          </a:p>
          <a:p>
            <a:r>
              <a:rPr lang="en-US" altLang="zh-CN" dirty="0" smtClean="0"/>
              <a:t>     </a:t>
            </a:r>
            <a:r>
              <a:rPr lang="zh-CN" altLang="en-US" dirty="0" smtClean="0"/>
              <a:t>甲</a:t>
            </a:r>
            <a:r>
              <a:rPr lang="zh-CN" altLang="en-US" dirty="0"/>
              <a:t>供材费用不计入综合单价，仅列明规格和损耗率，减少计价争议。</a:t>
            </a:r>
            <a:endParaRPr lang="zh-CN" alt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2. </a:t>
            </a:r>
            <a:r>
              <a:rPr lang="zh-CN" altLang="en-US" dirty="0" smtClean="0"/>
              <a:t>风险</a:t>
            </a:r>
            <a:r>
              <a:rPr lang="zh-CN" altLang="en-US" dirty="0"/>
              <a:t>责任</a:t>
            </a:r>
            <a:r>
              <a:rPr lang="zh-CN" altLang="en-US" dirty="0" smtClean="0"/>
              <a:t>明晰化     </a:t>
            </a:r>
            <a:endParaRPr lang="en-US" altLang="zh-CN" dirty="0"/>
          </a:p>
          <a:p>
            <a:r>
              <a:rPr lang="zh-CN" altLang="en-US" dirty="0" smtClean="0"/>
              <a:t>单价合同：</a:t>
            </a:r>
            <a:r>
              <a:rPr lang="zh-CN" altLang="en-US" dirty="0"/>
              <a:t>发包人承担工程量风险，承包人承担单价风险；     </a:t>
            </a:r>
            <a:endParaRPr lang="en-US" altLang="zh-CN" dirty="0"/>
          </a:p>
          <a:p>
            <a:r>
              <a:rPr lang="zh-CN" altLang="en-US" dirty="0" smtClean="0">
                <a:solidFill>
                  <a:srgbClr val="FF0000"/>
                </a:solidFill>
              </a:rPr>
              <a:t>总价合同：</a:t>
            </a:r>
            <a:r>
              <a:rPr lang="zh-CN" altLang="en-US" dirty="0">
                <a:solidFill>
                  <a:srgbClr val="FF0000"/>
                </a:solidFill>
              </a:rPr>
              <a:t>承包人承担清单缺陷风险（如漏项、工程量偏差）</a:t>
            </a:r>
            <a:r>
              <a:rPr lang="zh-CN" altLang="en-US" dirty="0" smtClean="0"/>
              <a:t>。</a:t>
            </a:r>
            <a:endParaRPr lang="en-US" altLang="zh-CN" dirty="0" smtClean="0"/>
          </a:p>
          <a:p>
            <a:r>
              <a:rPr lang="en-US" altLang="zh-CN" dirty="0" smtClean="0"/>
              <a:t>3</a:t>
            </a:r>
            <a:r>
              <a:rPr lang="en-US" altLang="zh-CN" dirty="0"/>
              <a:t>. </a:t>
            </a:r>
            <a:r>
              <a:rPr lang="zh-CN" altLang="en-US" dirty="0" smtClean="0"/>
              <a:t>计价</a:t>
            </a:r>
            <a:r>
              <a:rPr lang="zh-CN" altLang="en-US" dirty="0"/>
              <a:t>文件</a:t>
            </a:r>
            <a:r>
              <a:rPr lang="zh-CN" altLang="en-US" dirty="0" smtClean="0"/>
              <a:t>透明化    </a:t>
            </a:r>
            <a:endParaRPr lang="en-US" altLang="zh-CN" dirty="0"/>
          </a:p>
          <a:p>
            <a:r>
              <a:rPr lang="zh-CN" altLang="en-US" dirty="0" smtClean="0"/>
              <a:t>综合</a:t>
            </a:r>
            <a:r>
              <a:rPr lang="zh-CN" altLang="en-US" dirty="0"/>
              <a:t>单价分析表需详细列明人工、材料、机械、风险费等来源及计算依据，增强可追溯性。     </a:t>
            </a:r>
            <a:r>
              <a:rPr lang="zh-CN" altLang="en-US" dirty="0" smtClean="0"/>
              <a:t>风险</a:t>
            </a:r>
            <a:r>
              <a:rPr lang="zh-CN" altLang="en-US" dirty="0"/>
              <a:t>费需说明评估方法（如历史数据模型、市场预测）。</a:t>
            </a:r>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《24清单计价标准》</a:t>
            </a:r>
            <a:r>
              <a:rPr lang="zh-CN" altLang="en-US" dirty="0" smtClean="0"/>
              <a:t>特点</a:t>
            </a:r>
            <a:endParaRPr lang="zh-CN" altLang="en-US" dirty="0"/>
          </a:p>
        </p:txBody>
      </p:sp>
      <p:sp>
        <p:nvSpPr>
          <p:cNvPr id="3" name="内容占位符 2"/>
          <p:cNvSpPr>
            <a:spLocks noGrp="1"/>
          </p:cNvSpPr>
          <p:nvPr>
            <p:ph idx="1"/>
          </p:nvPr>
        </p:nvSpPr>
        <p:spPr/>
        <p:txBody>
          <a:bodyPr>
            <a:normAutofit fontScale="92500" lnSpcReduction="10000"/>
          </a:bodyPr>
          <a:lstStyle/>
          <a:p>
            <a:r>
              <a:rPr lang="zh-CN" altLang="zh-CN" dirty="0" smtClean="0"/>
              <a:t>《</a:t>
            </a:r>
            <a:r>
              <a:rPr lang="en-US" altLang="zh-CN" dirty="0"/>
              <a:t>24</a:t>
            </a:r>
            <a:r>
              <a:rPr lang="zh-CN" altLang="zh-CN" dirty="0"/>
              <a:t>清单计价标准》及《</a:t>
            </a:r>
            <a:r>
              <a:rPr lang="en-US" altLang="zh-CN" dirty="0"/>
              <a:t>24</a:t>
            </a:r>
            <a:r>
              <a:rPr lang="zh-CN" altLang="zh-CN" dirty="0"/>
              <a:t>清单计算标准》内容</a:t>
            </a:r>
            <a:r>
              <a:rPr lang="zh-CN" altLang="zh-CN" dirty="0" smtClean="0"/>
              <a:t>深度</a:t>
            </a:r>
            <a:r>
              <a:rPr lang="zh-CN" altLang="en-US" dirty="0" smtClean="0"/>
              <a:t>比较与特点</a:t>
            </a:r>
            <a:endParaRPr lang="en-US" altLang="zh-CN" dirty="0" smtClean="0"/>
          </a:p>
          <a:p>
            <a:r>
              <a:rPr lang="en-US" altLang="zh-CN" dirty="0" smtClean="0"/>
              <a:t>|  </a:t>
            </a:r>
            <a:r>
              <a:rPr lang="zh-CN" altLang="en-US" dirty="0" smtClean="0"/>
              <a:t>内容        </a:t>
            </a:r>
            <a:r>
              <a:rPr lang="en-US" altLang="zh-CN" dirty="0" smtClean="0"/>
              <a:t>|           2013</a:t>
            </a:r>
            <a:r>
              <a:rPr lang="zh-CN" altLang="en-US" dirty="0" smtClean="0"/>
              <a:t>版    </a:t>
            </a:r>
            <a:r>
              <a:rPr lang="en-US" altLang="zh-CN" dirty="0"/>
              <a:t>| </a:t>
            </a:r>
            <a:r>
              <a:rPr lang="en-US" altLang="zh-CN" dirty="0" smtClean="0"/>
              <a:t>      2024</a:t>
            </a:r>
            <a:r>
              <a:rPr lang="zh-CN" altLang="en-US" dirty="0" smtClean="0"/>
              <a:t>版                         </a:t>
            </a:r>
            <a:endParaRPr lang="en-US" altLang="zh-CN" dirty="0" smtClean="0"/>
          </a:p>
          <a:p>
            <a:pPr marL="0" indent="0">
              <a:buNone/>
            </a:pPr>
            <a:r>
              <a:rPr lang="en-US" altLang="zh-CN" dirty="0" smtClean="0"/>
              <a:t>A</a:t>
            </a:r>
            <a:r>
              <a:rPr lang="zh-CN" altLang="en-US" dirty="0" smtClean="0"/>
              <a:t>风险分担 </a:t>
            </a:r>
            <a:r>
              <a:rPr lang="en-US" altLang="zh-CN" dirty="0"/>
              <a:t>| </a:t>
            </a:r>
            <a:r>
              <a:rPr lang="zh-CN" altLang="en-US" dirty="0"/>
              <a:t>强制要求单价合同，风险分配模糊       </a:t>
            </a:r>
            <a:r>
              <a:rPr lang="en-US" altLang="zh-CN" dirty="0"/>
              <a:t>| </a:t>
            </a:r>
            <a:r>
              <a:rPr lang="zh-CN" altLang="en-US" dirty="0">
                <a:solidFill>
                  <a:srgbClr val="FF0000"/>
                </a:solidFill>
              </a:rPr>
              <a:t>允许总价</a:t>
            </a:r>
            <a:r>
              <a:rPr lang="en-US" altLang="zh-CN" dirty="0">
                <a:solidFill>
                  <a:srgbClr val="FF0000"/>
                </a:solidFill>
              </a:rPr>
              <a:t>/</a:t>
            </a:r>
            <a:r>
              <a:rPr lang="zh-CN" altLang="en-US" dirty="0">
                <a:solidFill>
                  <a:srgbClr val="FF0000"/>
                </a:solidFill>
              </a:rPr>
              <a:t>单价合同，风险按责任划分 </a:t>
            </a:r>
            <a:r>
              <a:rPr lang="zh-CN" altLang="en-US" dirty="0"/>
              <a:t>  </a:t>
            </a:r>
            <a:endParaRPr lang="en-US" altLang="zh-CN" dirty="0" smtClean="0"/>
          </a:p>
          <a:p>
            <a:pPr marL="0" indent="0">
              <a:buNone/>
            </a:pPr>
            <a:r>
              <a:rPr lang="en-US" altLang="zh-CN" dirty="0" smtClean="0"/>
              <a:t>B </a:t>
            </a:r>
            <a:r>
              <a:rPr lang="zh-CN" altLang="en-US" dirty="0" smtClean="0"/>
              <a:t>措施</a:t>
            </a:r>
            <a:r>
              <a:rPr lang="zh-CN" altLang="en-US" dirty="0"/>
              <a:t>项目</a:t>
            </a:r>
            <a:r>
              <a:rPr lang="zh-CN" altLang="en-US" dirty="0" smtClean="0"/>
              <a:t>计价</a:t>
            </a:r>
            <a:r>
              <a:rPr lang="en-US" altLang="zh-CN" dirty="0" smtClean="0"/>
              <a:t>|</a:t>
            </a:r>
            <a:r>
              <a:rPr lang="zh-CN" altLang="en-US" dirty="0" smtClean="0"/>
              <a:t>分</a:t>
            </a:r>
            <a:r>
              <a:rPr lang="zh-CN" altLang="en-US" dirty="0"/>
              <a:t>单价</a:t>
            </a:r>
            <a:r>
              <a:rPr lang="en-US" altLang="zh-CN" dirty="0"/>
              <a:t>/</a:t>
            </a:r>
            <a:r>
              <a:rPr lang="zh-CN" altLang="en-US" dirty="0">
                <a:solidFill>
                  <a:srgbClr val="FF0000"/>
                </a:solidFill>
              </a:rPr>
              <a:t>总价措施</a:t>
            </a:r>
            <a:r>
              <a:rPr lang="zh-CN" altLang="en-US" dirty="0" smtClean="0">
                <a:solidFill>
                  <a:srgbClr val="FF0000"/>
                </a:solidFill>
              </a:rPr>
              <a:t>项目</a:t>
            </a:r>
            <a:r>
              <a:rPr lang="en-US" altLang="zh-CN" dirty="0" smtClean="0">
                <a:solidFill>
                  <a:srgbClr val="FF0000"/>
                </a:solidFill>
              </a:rPr>
              <a:t>|</a:t>
            </a:r>
            <a:r>
              <a:rPr lang="en-US" altLang="zh-CN" dirty="0" smtClean="0"/>
              <a:t> </a:t>
            </a:r>
            <a:r>
              <a:rPr lang="zh-CN" altLang="en-US" dirty="0">
                <a:solidFill>
                  <a:srgbClr val="FF0000"/>
                </a:solidFill>
              </a:rPr>
              <a:t>可计量措施并入分部分项，其余总价计价</a:t>
            </a:r>
            <a:r>
              <a:rPr lang="zh-CN" altLang="en-US" dirty="0"/>
              <a:t> </a:t>
            </a:r>
            <a:r>
              <a:rPr lang="en-US" altLang="zh-CN" dirty="0" smtClean="0"/>
              <a:t> </a:t>
            </a:r>
            <a:endParaRPr lang="en-US" altLang="zh-CN" dirty="0" smtClean="0"/>
          </a:p>
          <a:p>
            <a:pPr marL="0" indent="0">
              <a:buNone/>
            </a:pPr>
            <a:r>
              <a:rPr lang="en-US" altLang="zh-CN" dirty="0" smtClean="0"/>
              <a:t>C</a:t>
            </a:r>
            <a:r>
              <a:rPr lang="zh-CN" altLang="en-US" dirty="0" smtClean="0"/>
              <a:t>物价</a:t>
            </a:r>
            <a:r>
              <a:rPr lang="zh-CN" altLang="en-US" dirty="0"/>
              <a:t>调整</a:t>
            </a:r>
            <a:r>
              <a:rPr lang="zh-CN" altLang="en-US" dirty="0" smtClean="0"/>
              <a:t>机制</a:t>
            </a:r>
            <a:r>
              <a:rPr lang="en-US" altLang="zh-CN" dirty="0" smtClean="0"/>
              <a:t>|</a:t>
            </a:r>
            <a:r>
              <a:rPr lang="zh-CN" altLang="en-US" dirty="0" smtClean="0"/>
              <a:t>无</a:t>
            </a:r>
            <a:r>
              <a:rPr lang="zh-CN" altLang="en-US" dirty="0"/>
              <a:t>明确调价</a:t>
            </a:r>
            <a:r>
              <a:rPr lang="zh-CN" altLang="en-US" dirty="0" smtClean="0"/>
              <a:t>公式</a:t>
            </a:r>
            <a:r>
              <a:rPr lang="en-US" altLang="zh-CN" dirty="0" smtClean="0"/>
              <a:t>|</a:t>
            </a:r>
            <a:r>
              <a:rPr lang="zh-CN" altLang="en-US" dirty="0" smtClean="0">
                <a:solidFill>
                  <a:srgbClr val="FF0000"/>
                </a:solidFill>
              </a:rPr>
              <a:t>细化</a:t>
            </a:r>
            <a:r>
              <a:rPr lang="zh-CN" altLang="en-US" dirty="0">
                <a:solidFill>
                  <a:srgbClr val="FF0000"/>
                </a:solidFill>
              </a:rPr>
              <a:t>调价基准与幅度                   </a:t>
            </a:r>
            <a:endParaRPr lang="en-US" altLang="zh-CN" dirty="0" smtClean="0">
              <a:solidFill>
                <a:srgbClr val="FF0000"/>
              </a:solidFill>
            </a:endParaRPr>
          </a:p>
          <a:p>
            <a:pPr marL="0" indent="0">
              <a:buNone/>
            </a:pPr>
            <a:r>
              <a:rPr lang="en-US" altLang="zh-CN" dirty="0" smtClean="0"/>
              <a:t>D </a:t>
            </a:r>
            <a:r>
              <a:rPr lang="zh-CN" altLang="en-US" dirty="0" smtClean="0"/>
              <a:t>新增</a:t>
            </a:r>
            <a:r>
              <a:rPr lang="zh-CN" altLang="en-US" dirty="0"/>
              <a:t>工程</a:t>
            </a:r>
            <a:r>
              <a:rPr lang="zh-CN" altLang="en-US" dirty="0" smtClean="0"/>
              <a:t>定义 </a:t>
            </a:r>
            <a:r>
              <a:rPr lang="en-US" altLang="zh-CN" dirty="0"/>
              <a:t>| </a:t>
            </a:r>
            <a:r>
              <a:rPr lang="zh-CN" altLang="en-US" dirty="0"/>
              <a:t>未</a:t>
            </a:r>
            <a:r>
              <a:rPr lang="zh-CN" altLang="en-US" dirty="0" smtClean="0"/>
              <a:t>明确</a:t>
            </a:r>
            <a:r>
              <a:rPr lang="en-US" altLang="zh-CN" dirty="0" smtClean="0"/>
              <a:t>/</a:t>
            </a:r>
            <a:r>
              <a:rPr lang="zh-CN" altLang="en-US" dirty="0">
                <a:solidFill>
                  <a:srgbClr val="FF0000"/>
                </a:solidFill>
              </a:rPr>
              <a:t>明确为合同外实体工程 </a:t>
            </a:r>
            <a:endParaRPr lang="en-US" altLang="zh-CN" dirty="0" smtClean="0">
              <a:solidFill>
                <a:srgbClr val="FF0000"/>
              </a:solidFill>
            </a:endParaRPr>
          </a:p>
          <a:p>
            <a:pPr marL="0" indent="0">
              <a:buNone/>
            </a:pPr>
            <a:r>
              <a:rPr lang="en-US" altLang="zh-CN" dirty="0" smtClean="0"/>
              <a:t>E</a:t>
            </a:r>
            <a:r>
              <a:rPr lang="zh-CN" altLang="en-US" dirty="0" smtClean="0"/>
              <a:t>争议解决 </a:t>
            </a:r>
            <a:r>
              <a:rPr lang="en-US" altLang="zh-CN" dirty="0"/>
              <a:t>| </a:t>
            </a:r>
            <a:r>
              <a:rPr lang="zh-CN" altLang="en-US" dirty="0"/>
              <a:t>依赖造价管理机构</a:t>
            </a:r>
            <a:r>
              <a:rPr lang="zh-CN" altLang="en-US" dirty="0" smtClean="0"/>
              <a:t>解释</a:t>
            </a:r>
            <a:r>
              <a:rPr lang="en-US" altLang="zh-CN" dirty="0" smtClean="0">
                <a:solidFill>
                  <a:srgbClr val="FF0000"/>
                </a:solidFill>
              </a:rPr>
              <a:t>| </a:t>
            </a:r>
            <a:r>
              <a:rPr lang="zh-CN" altLang="en-US" dirty="0">
                <a:solidFill>
                  <a:srgbClr val="FF0000"/>
                </a:solidFill>
              </a:rPr>
              <a:t>引入争议评审委员会机制               </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三、变化特点</a:t>
            </a:r>
            <a:endParaRPr lang="en-US" altLang="zh-CN" dirty="0" smtClean="0"/>
          </a:p>
          <a:p>
            <a:r>
              <a:rPr lang="en-US" altLang="zh-CN" dirty="0" smtClean="0"/>
              <a:t>24</a:t>
            </a:r>
            <a:r>
              <a:rPr lang="zh-CN" altLang="en-US" dirty="0"/>
              <a:t>清单</a:t>
            </a:r>
            <a:r>
              <a:rPr lang="zh-CN" altLang="en-US" dirty="0" smtClean="0"/>
              <a:t>通过费用</a:t>
            </a:r>
            <a:r>
              <a:rPr lang="zh-CN" altLang="en-US" dirty="0"/>
              <a:t>透明化、风险量化、市场化</a:t>
            </a:r>
            <a:r>
              <a:rPr lang="zh-CN" altLang="en-US" dirty="0" smtClean="0"/>
              <a:t>定价重构</a:t>
            </a:r>
            <a:r>
              <a:rPr lang="zh-CN" altLang="en-US" dirty="0"/>
              <a:t>了清单组成及费用规则，</a:t>
            </a:r>
            <a:r>
              <a:rPr lang="zh-CN" altLang="en-US" dirty="0" smtClean="0"/>
              <a:t>要求企业应重点</a:t>
            </a:r>
            <a:r>
              <a:rPr lang="zh-CN" altLang="en-US" dirty="0"/>
              <a:t>关注：  </a:t>
            </a:r>
            <a:endParaRPr lang="en-US" altLang="zh-CN" dirty="0" smtClean="0"/>
          </a:p>
          <a:p>
            <a:r>
              <a:rPr lang="en-US" altLang="zh-CN" dirty="0" smtClean="0"/>
              <a:t>1</a:t>
            </a:r>
            <a:r>
              <a:rPr lang="en-US" altLang="zh-CN" dirty="0"/>
              <a:t>. </a:t>
            </a:r>
            <a:r>
              <a:rPr lang="zh-CN" altLang="en-US" dirty="0" smtClean="0"/>
              <a:t>合同</a:t>
            </a:r>
            <a:r>
              <a:rPr lang="zh-CN" altLang="en-US" dirty="0"/>
              <a:t>条款</a:t>
            </a:r>
            <a:r>
              <a:rPr lang="zh-CN" altLang="en-US" dirty="0" smtClean="0"/>
              <a:t>设计：</a:t>
            </a:r>
            <a:r>
              <a:rPr lang="zh-CN" altLang="en-US" dirty="0"/>
              <a:t>明确风险分担、调价机制及新增工程定义；  </a:t>
            </a:r>
            <a:endParaRPr lang="en-US" altLang="zh-CN" dirty="0" smtClean="0"/>
          </a:p>
          <a:p>
            <a:r>
              <a:rPr lang="en-US" altLang="zh-CN" dirty="0" smtClean="0"/>
              <a:t>2</a:t>
            </a:r>
            <a:r>
              <a:rPr lang="en-US" altLang="zh-CN" dirty="0"/>
              <a:t>. </a:t>
            </a:r>
            <a:r>
              <a:rPr lang="zh-CN" altLang="en-US" dirty="0" smtClean="0"/>
              <a:t>数据积累：</a:t>
            </a:r>
            <a:r>
              <a:rPr lang="zh-CN" altLang="en-US" dirty="0"/>
              <a:t>建立企业价格库，提升自主报价竞争力；  </a:t>
            </a:r>
            <a:endParaRPr lang="en-US" altLang="zh-CN" dirty="0" smtClean="0"/>
          </a:p>
          <a:p>
            <a:r>
              <a:rPr lang="en-US" altLang="zh-CN" dirty="0" smtClean="0"/>
              <a:t>3</a:t>
            </a:r>
            <a:r>
              <a:rPr lang="en-US" altLang="zh-CN" dirty="0"/>
              <a:t>. </a:t>
            </a:r>
            <a:r>
              <a:rPr lang="zh-CN" altLang="en-US" dirty="0" smtClean="0"/>
              <a:t>工具应用：</a:t>
            </a:r>
            <a:r>
              <a:rPr lang="zh-CN" altLang="en-US" dirty="0"/>
              <a:t>利用</a:t>
            </a:r>
            <a:r>
              <a:rPr lang="en-US" altLang="zh-CN" dirty="0"/>
              <a:t>BIM</a:t>
            </a:r>
            <a:r>
              <a:rPr lang="zh-CN" altLang="en-US" dirty="0"/>
              <a:t>技术辅助工程量核算，减少清单缺陷争议。</a:t>
            </a:r>
            <a:endParaRPr lang="zh-CN" alt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根据</a:t>
            </a:r>
            <a:r>
              <a:rPr lang="en-US" altLang="zh-CN" dirty="0"/>
              <a:t>2024</a:t>
            </a:r>
            <a:r>
              <a:rPr lang="zh-CN" altLang="en-US" dirty="0"/>
              <a:t>版</a:t>
            </a:r>
            <a:r>
              <a:rPr lang="en-US" altLang="zh-CN" dirty="0"/>
              <a:t>《</a:t>
            </a:r>
            <a:r>
              <a:rPr lang="zh-CN" altLang="en-US" dirty="0"/>
              <a:t>建设工程工程量清单计价标准</a:t>
            </a:r>
            <a:r>
              <a:rPr lang="en-US" altLang="zh-CN" dirty="0"/>
              <a:t>》</a:t>
            </a:r>
            <a:r>
              <a:rPr lang="zh-CN" altLang="en-US" dirty="0"/>
              <a:t>（以下简称“</a:t>
            </a:r>
            <a:r>
              <a:rPr lang="en-US" altLang="zh-CN" dirty="0"/>
              <a:t>24</a:t>
            </a:r>
            <a:r>
              <a:rPr lang="zh-CN" altLang="en-US" dirty="0"/>
              <a:t>清单”）及行业实践，计价风险范围及分担规则经历了显著调整，核心目标是实现市场化定价与风险合理</a:t>
            </a:r>
            <a:r>
              <a:rPr lang="zh-CN" altLang="en-US" dirty="0" smtClean="0"/>
              <a:t>分配。</a:t>
            </a:r>
            <a:endParaRPr lang="en-US" altLang="zh-CN" dirty="0" smtClean="0"/>
          </a:p>
          <a:p>
            <a:r>
              <a:rPr lang="zh-CN" altLang="en-US" dirty="0"/>
              <a:t>一、风险范围</a:t>
            </a:r>
            <a:r>
              <a:rPr lang="zh-CN" altLang="en-US" dirty="0" smtClean="0"/>
              <a:t>划分</a:t>
            </a:r>
            <a:endParaRPr lang="en-US" altLang="zh-CN" dirty="0"/>
          </a:p>
          <a:p>
            <a:r>
              <a:rPr lang="en-US" altLang="zh-CN" dirty="0" smtClean="0"/>
              <a:t>1</a:t>
            </a:r>
            <a:r>
              <a:rPr lang="en-US" altLang="zh-CN" dirty="0"/>
              <a:t>. </a:t>
            </a:r>
            <a:r>
              <a:rPr lang="zh-CN" altLang="en-US" dirty="0" smtClean="0"/>
              <a:t>技术</a:t>
            </a:r>
            <a:r>
              <a:rPr lang="zh-CN" altLang="en-US" dirty="0"/>
              <a:t>与管理</a:t>
            </a:r>
            <a:r>
              <a:rPr lang="zh-CN" altLang="en-US" dirty="0" smtClean="0"/>
              <a:t>风险     </a:t>
            </a:r>
            <a:endParaRPr lang="en-US" altLang="zh-CN" dirty="0"/>
          </a:p>
          <a:p>
            <a:r>
              <a:rPr lang="zh-CN" altLang="en-US" dirty="0" smtClean="0"/>
              <a:t>承包人承担：</a:t>
            </a:r>
            <a:r>
              <a:rPr lang="zh-CN" altLang="en-US" dirty="0"/>
              <a:t>包括施工技术方案缺陷、管理不善导致的成本增加或工期延误。例如，因施工组织设计不当导致的措施费用超支。     </a:t>
            </a:r>
            <a:endParaRPr lang="en-US" altLang="zh-CN" dirty="0"/>
          </a:p>
          <a:p>
            <a:r>
              <a:rPr lang="zh-CN" altLang="en-US" dirty="0" smtClean="0"/>
              <a:t>示例：深基坑施工方案</a:t>
            </a:r>
            <a:r>
              <a:rPr lang="zh-CN" altLang="en-US" dirty="0"/>
              <a:t>错误导致返工，费用由承包人承担。</a:t>
            </a:r>
            <a:endParaRPr lang="zh-CN" alt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2. </a:t>
            </a:r>
            <a:r>
              <a:rPr lang="zh-CN" altLang="en-US" dirty="0" smtClean="0"/>
              <a:t>市场风险</a:t>
            </a:r>
            <a:endParaRPr lang="en-US" altLang="zh-CN" dirty="0"/>
          </a:p>
          <a:p>
            <a:r>
              <a:rPr lang="zh-CN" altLang="en-US" dirty="0" smtClean="0"/>
              <a:t> （</a:t>
            </a:r>
            <a:r>
              <a:rPr lang="en-US" altLang="zh-CN" dirty="0" smtClean="0"/>
              <a:t>1</a:t>
            </a:r>
            <a:r>
              <a:rPr lang="zh-CN" altLang="en-US" dirty="0" smtClean="0"/>
              <a:t>）有限分担：</a:t>
            </a:r>
            <a:r>
              <a:rPr lang="zh-CN" altLang="en-US" dirty="0"/>
              <a:t>材料价格波动、机械租赁费用变化等市场风险通常由双方按约定比例分担。例如，材料价格涨跌幅超过合同约定阈值（如</a:t>
            </a:r>
            <a:r>
              <a:rPr lang="en-US" altLang="zh-CN" dirty="0"/>
              <a:t>±5%</a:t>
            </a:r>
            <a:r>
              <a:rPr lang="zh-CN" altLang="en-US" dirty="0"/>
              <a:t>）时，超出部分由发包人承担。     </a:t>
            </a:r>
            <a:endParaRPr lang="en-US" altLang="zh-CN" dirty="0"/>
          </a:p>
          <a:p>
            <a:r>
              <a:rPr lang="zh-CN" altLang="en-US" dirty="0" smtClean="0"/>
              <a:t>（</a:t>
            </a:r>
            <a:r>
              <a:rPr lang="en-US" altLang="zh-CN" dirty="0" smtClean="0"/>
              <a:t>2</a:t>
            </a:r>
            <a:r>
              <a:rPr lang="zh-CN" altLang="en-US" dirty="0" smtClean="0"/>
              <a:t>）例外：</a:t>
            </a:r>
            <a:r>
              <a:rPr lang="zh-CN" altLang="en-US" dirty="0"/>
              <a:t>总价合同中，若未明确调价机制，承包人需承担全部市场风险</a:t>
            </a:r>
            <a:r>
              <a:rPr lang="zh-CN" altLang="en-US" dirty="0" smtClean="0"/>
              <a:t>。</a:t>
            </a:r>
            <a:endParaRPr lang="en-US" altLang="zh-CN" dirty="0" smtClean="0"/>
          </a:p>
          <a:p>
            <a:r>
              <a:rPr lang="en-US" altLang="zh-CN" dirty="0" smtClean="0"/>
              <a:t>3</a:t>
            </a:r>
            <a:r>
              <a:rPr lang="en-US" altLang="zh-CN" dirty="0"/>
              <a:t>. </a:t>
            </a:r>
            <a:r>
              <a:rPr lang="zh-CN" altLang="en-US" dirty="0" smtClean="0"/>
              <a:t>政策</a:t>
            </a:r>
            <a:r>
              <a:rPr lang="zh-CN" altLang="en-US" dirty="0"/>
              <a:t>与法律</a:t>
            </a:r>
            <a:r>
              <a:rPr lang="zh-CN" altLang="en-US" dirty="0" smtClean="0"/>
              <a:t>风险</a:t>
            </a:r>
            <a:endParaRPr lang="en-US" altLang="zh-CN" dirty="0"/>
          </a:p>
          <a:p>
            <a:r>
              <a:rPr lang="zh-CN" altLang="en-US" dirty="0" smtClean="0"/>
              <a:t>（</a:t>
            </a:r>
            <a:r>
              <a:rPr lang="en-US" altLang="zh-CN" dirty="0" smtClean="0"/>
              <a:t>1</a:t>
            </a:r>
            <a:r>
              <a:rPr lang="zh-CN" altLang="en-US" dirty="0" smtClean="0"/>
              <a:t>）发包人承担：</a:t>
            </a:r>
            <a:r>
              <a:rPr lang="zh-CN" altLang="en-US" dirty="0"/>
              <a:t>因法律法规、税收政策变化导致的费用调整（如增值税税率调整）由发包人承担。</a:t>
            </a:r>
            <a:endParaRPr lang="zh-CN" alt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r>
              <a:rPr lang="zh-CN" altLang="en-US" dirty="0" smtClean="0"/>
              <a:t>（</a:t>
            </a:r>
            <a:r>
              <a:rPr lang="en-US" altLang="zh-CN" dirty="0" smtClean="0"/>
              <a:t>2</a:t>
            </a:r>
            <a:r>
              <a:rPr lang="zh-CN" altLang="en-US" dirty="0" smtClean="0"/>
              <a:t>）工程量清单</a:t>
            </a:r>
            <a:r>
              <a:rPr lang="zh-CN" altLang="en-US" dirty="0"/>
              <a:t>缺陷</a:t>
            </a:r>
            <a:r>
              <a:rPr lang="zh-CN" altLang="en-US" dirty="0" smtClean="0"/>
              <a:t>风险    </a:t>
            </a:r>
            <a:endParaRPr lang="en-US" altLang="zh-CN" dirty="0"/>
          </a:p>
          <a:p>
            <a:r>
              <a:rPr lang="zh-CN" altLang="en-US" dirty="0" smtClean="0"/>
              <a:t>总价合同：</a:t>
            </a:r>
            <a:r>
              <a:rPr lang="zh-CN" altLang="en-US" dirty="0"/>
              <a:t>清单漏项、工程量偏差等风险由承包人承担（除非合同另有约定）。     </a:t>
            </a:r>
            <a:endParaRPr lang="en-US" altLang="zh-CN" dirty="0"/>
          </a:p>
          <a:p>
            <a:r>
              <a:rPr lang="zh-CN" altLang="en-US" dirty="0" smtClean="0"/>
              <a:t>单价合同：</a:t>
            </a:r>
            <a:r>
              <a:rPr lang="zh-CN" altLang="en-US" dirty="0"/>
              <a:t>此类风险由发包人承担，承包人可申请调整综合单价</a:t>
            </a:r>
            <a:r>
              <a:rPr lang="zh-CN" altLang="en-US" dirty="0" smtClean="0"/>
              <a:t>。</a:t>
            </a:r>
            <a:endParaRPr lang="en-US" altLang="zh-CN" dirty="0"/>
          </a:p>
          <a:p>
            <a:r>
              <a:rPr lang="zh-CN" altLang="en-US" dirty="0" smtClean="0"/>
              <a:t>二</a:t>
            </a:r>
            <a:r>
              <a:rPr lang="zh-CN" altLang="en-US" dirty="0"/>
              <a:t>、风险分担</a:t>
            </a:r>
            <a:r>
              <a:rPr lang="zh-CN" altLang="en-US" dirty="0" smtClean="0"/>
              <a:t>规则</a:t>
            </a:r>
            <a:endParaRPr lang="en-US" altLang="zh-CN" dirty="0"/>
          </a:p>
          <a:p>
            <a:r>
              <a:rPr lang="en-US" altLang="zh-CN" dirty="0" smtClean="0"/>
              <a:t>1</a:t>
            </a:r>
            <a:r>
              <a:rPr lang="en-US" altLang="zh-CN" dirty="0"/>
              <a:t>. </a:t>
            </a:r>
            <a:r>
              <a:rPr lang="zh-CN" altLang="en-US" dirty="0" smtClean="0"/>
              <a:t>合同</a:t>
            </a:r>
            <a:r>
              <a:rPr lang="zh-CN" altLang="en-US" dirty="0"/>
              <a:t>类型决定风险</a:t>
            </a:r>
            <a:r>
              <a:rPr lang="zh-CN" altLang="en-US" dirty="0" smtClean="0"/>
              <a:t>分配    </a:t>
            </a:r>
            <a:endParaRPr lang="en-US" altLang="zh-CN" dirty="0"/>
          </a:p>
          <a:p>
            <a:r>
              <a:rPr lang="zh-CN" altLang="en-US" dirty="0" smtClean="0"/>
              <a:t>总价合同：</a:t>
            </a:r>
            <a:r>
              <a:rPr lang="zh-CN" altLang="en-US" dirty="0"/>
              <a:t>承包人承担清单完整性、准确性风险及市场价格波动风险（合同未约定调价时）。     </a:t>
            </a:r>
            <a:endParaRPr lang="en-US" altLang="zh-CN" dirty="0"/>
          </a:p>
          <a:p>
            <a:r>
              <a:rPr lang="zh-CN" altLang="en-US" dirty="0" smtClean="0"/>
              <a:t>单价合同：</a:t>
            </a:r>
            <a:r>
              <a:rPr lang="zh-CN" altLang="en-US" dirty="0"/>
              <a:t>发包人承担工程量偏差风险，承包人承担综合单价风险。     </a:t>
            </a:r>
            <a:endParaRPr lang="en-US" altLang="zh-CN" dirty="0"/>
          </a:p>
          <a:p>
            <a:r>
              <a:rPr lang="zh-CN" altLang="en-US" dirty="0" smtClean="0"/>
              <a:t>成本</a:t>
            </a:r>
            <a:r>
              <a:rPr lang="zh-CN" altLang="en-US" dirty="0"/>
              <a:t>加酬金</a:t>
            </a:r>
            <a:r>
              <a:rPr lang="zh-CN" altLang="en-US" dirty="0" smtClean="0"/>
              <a:t>合同：</a:t>
            </a:r>
            <a:r>
              <a:rPr lang="zh-CN" altLang="en-US" dirty="0"/>
              <a:t>发包人承担主要成本风险，承包人承担酬金相关风险（如绩效目标未达成）。</a:t>
            </a:r>
            <a:endParaRPr lang="zh-CN" alt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85000" lnSpcReduction="20000"/>
          </a:bodyPr>
          <a:lstStyle/>
          <a:p>
            <a:r>
              <a:rPr lang="en-US" altLang="zh-CN" dirty="0"/>
              <a:t>2. </a:t>
            </a:r>
            <a:r>
              <a:rPr lang="zh-CN" altLang="en-US" dirty="0" smtClean="0"/>
              <a:t>措施</a:t>
            </a:r>
            <a:r>
              <a:rPr lang="zh-CN" altLang="en-US" dirty="0"/>
              <a:t>项目</a:t>
            </a:r>
            <a:r>
              <a:rPr lang="zh-CN" altLang="en-US" dirty="0" smtClean="0"/>
              <a:t>风险</a:t>
            </a:r>
            <a:endParaRPr lang="en-US" altLang="zh-CN" dirty="0"/>
          </a:p>
          <a:p>
            <a:r>
              <a:rPr lang="zh-CN" altLang="en-US" dirty="0" smtClean="0"/>
              <a:t> （</a:t>
            </a:r>
            <a:r>
              <a:rPr lang="en-US" altLang="zh-CN" dirty="0" smtClean="0"/>
              <a:t>1</a:t>
            </a:r>
            <a:r>
              <a:rPr lang="zh-CN" altLang="en-US" dirty="0" smtClean="0"/>
              <a:t>）总价</a:t>
            </a:r>
            <a:r>
              <a:rPr lang="zh-CN" altLang="en-US" dirty="0"/>
              <a:t>包干措施</a:t>
            </a:r>
            <a:r>
              <a:rPr lang="zh-CN" altLang="en-US" dirty="0" smtClean="0"/>
              <a:t>项目：</a:t>
            </a:r>
            <a:r>
              <a:rPr lang="zh-CN" altLang="en-US" dirty="0"/>
              <a:t>承包人承担全部风险（如安全文明施工费），即使实际成本超支也不调整。     </a:t>
            </a:r>
            <a:r>
              <a:rPr lang="en-US" altLang="zh-CN" dirty="0"/>
              <a:t> </a:t>
            </a:r>
            <a:r>
              <a:rPr lang="en-US" altLang="zh-CN" dirty="0" smtClean="0"/>
              <a:t>   </a:t>
            </a:r>
            <a:endParaRPr lang="en-US" altLang="zh-CN" dirty="0" smtClean="0"/>
          </a:p>
          <a:p>
            <a:r>
              <a:rPr lang="zh-CN" altLang="en-US" dirty="0" smtClean="0"/>
              <a:t>（</a:t>
            </a:r>
            <a:r>
              <a:rPr lang="en-US" altLang="zh-CN" dirty="0" smtClean="0"/>
              <a:t>2</a:t>
            </a:r>
            <a:r>
              <a:rPr lang="zh-CN" altLang="en-US" dirty="0" smtClean="0"/>
              <a:t>）可</a:t>
            </a:r>
            <a:r>
              <a:rPr lang="zh-CN" altLang="en-US" dirty="0"/>
              <a:t>计量措施</a:t>
            </a:r>
            <a:r>
              <a:rPr lang="zh-CN" altLang="en-US" dirty="0" smtClean="0"/>
              <a:t>项目：</a:t>
            </a:r>
            <a:r>
              <a:rPr lang="zh-CN" altLang="en-US" dirty="0"/>
              <a:t>并入分部分项工程按综合单价计价，风险分担规则与分部分项工程一致</a:t>
            </a:r>
            <a:r>
              <a:rPr lang="zh-CN" altLang="en-US" dirty="0" smtClean="0"/>
              <a:t>。</a:t>
            </a:r>
            <a:endParaRPr lang="en-US" altLang="zh-CN" dirty="0" smtClean="0"/>
          </a:p>
          <a:p>
            <a:r>
              <a:rPr lang="en-US" altLang="zh-CN" dirty="0" smtClean="0"/>
              <a:t>3</a:t>
            </a:r>
            <a:r>
              <a:rPr lang="en-US" altLang="zh-CN" dirty="0"/>
              <a:t>. </a:t>
            </a:r>
            <a:r>
              <a:rPr lang="zh-CN" altLang="en-US" dirty="0" smtClean="0"/>
              <a:t>物价波动调整     </a:t>
            </a:r>
            <a:endParaRPr lang="en-US" altLang="zh-CN" dirty="0"/>
          </a:p>
          <a:p>
            <a:r>
              <a:rPr lang="zh-CN" altLang="en-US" dirty="0" smtClean="0"/>
              <a:t>（</a:t>
            </a:r>
            <a:r>
              <a:rPr lang="en-US" altLang="zh-CN" dirty="0" smtClean="0"/>
              <a:t>1</a:t>
            </a:r>
            <a:r>
              <a:rPr lang="zh-CN" altLang="en-US" dirty="0" smtClean="0"/>
              <a:t>）调价公式：</a:t>
            </a:r>
            <a:r>
              <a:rPr lang="zh-CN" altLang="en-US" dirty="0"/>
              <a:t>材料价格波动超过</a:t>
            </a:r>
            <a:r>
              <a:rPr lang="en-US" altLang="zh-CN" dirty="0"/>
              <a:t>±5%</a:t>
            </a:r>
            <a:r>
              <a:rPr lang="zh-CN" altLang="en-US" dirty="0"/>
              <a:t>时，按合同约定公式调整（仅调整材料费，管理费和利润不变）。     </a:t>
            </a:r>
            <a:endParaRPr lang="en-US" altLang="zh-CN" dirty="0" smtClean="0"/>
          </a:p>
          <a:p>
            <a:r>
              <a:rPr lang="zh-CN" altLang="en-US" dirty="0" smtClean="0"/>
              <a:t>（</a:t>
            </a:r>
            <a:r>
              <a:rPr lang="en-US" altLang="zh-CN" dirty="0" smtClean="0"/>
              <a:t>2</a:t>
            </a:r>
            <a:r>
              <a:rPr lang="zh-CN" altLang="en-US" dirty="0" smtClean="0"/>
              <a:t>）基准</a:t>
            </a:r>
            <a:r>
              <a:rPr lang="zh-CN" altLang="en-US" dirty="0"/>
              <a:t>价</a:t>
            </a:r>
            <a:r>
              <a:rPr lang="zh-CN" altLang="en-US" dirty="0" smtClean="0"/>
              <a:t>确定：</a:t>
            </a:r>
            <a:r>
              <a:rPr lang="zh-CN" altLang="en-US" dirty="0"/>
              <a:t>以招标控制价编制期或合同签订期的信息价为基准</a:t>
            </a:r>
            <a:r>
              <a:rPr lang="zh-CN" altLang="en-US" dirty="0" smtClean="0"/>
              <a:t>。</a:t>
            </a:r>
            <a:endParaRPr lang="en-US" altLang="zh-CN" dirty="0" smtClean="0"/>
          </a:p>
          <a:p>
            <a:r>
              <a:rPr lang="en-US" altLang="zh-CN" dirty="0" smtClean="0"/>
              <a:t>4</a:t>
            </a:r>
            <a:r>
              <a:rPr lang="en-US" altLang="zh-CN" dirty="0"/>
              <a:t>. </a:t>
            </a:r>
            <a:r>
              <a:rPr lang="zh-CN" altLang="en-US" dirty="0" smtClean="0"/>
              <a:t>工期</a:t>
            </a:r>
            <a:r>
              <a:rPr lang="zh-CN" altLang="en-US" dirty="0"/>
              <a:t>相关</a:t>
            </a:r>
            <a:r>
              <a:rPr lang="zh-CN" altLang="en-US" dirty="0" smtClean="0"/>
              <a:t>风险     </a:t>
            </a:r>
            <a:endParaRPr lang="en-US" altLang="zh-CN" dirty="0"/>
          </a:p>
          <a:p>
            <a:r>
              <a:rPr lang="zh-CN" altLang="en-US" dirty="0" smtClean="0"/>
              <a:t>承包人</a:t>
            </a:r>
            <a:r>
              <a:rPr lang="zh-CN" altLang="en-US" dirty="0"/>
              <a:t>原因</a:t>
            </a:r>
            <a:r>
              <a:rPr lang="zh-CN" altLang="en-US" dirty="0" smtClean="0"/>
              <a:t>延误：</a:t>
            </a:r>
            <a:r>
              <a:rPr lang="zh-CN" altLang="en-US" dirty="0"/>
              <a:t>自行承担赶工费用及物价波动风险。     </a:t>
            </a:r>
            <a:r>
              <a:rPr lang="zh-CN" altLang="en-US" dirty="0" smtClean="0"/>
              <a:t>发包人</a:t>
            </a:r>
            <a:r>
              <a:rPr lang="zh-CN" altLang="en-US" dirty="0"/>
              <a:t>原因</a:t>
            </a:r>
            <a:r>
              <a:rPr lang="zh-CN" altLang="en-US" dirty="0" smtClean="0"/>
              <a:t>延误：</a:t>
            </a:r>
            <a:r>
              <a:rPr lang="zh-CN" altLang="en-US" dirty="0"/>
              <a:t>需补偿承包人措施费（如工期延长导致的脚手架租赁费增加）。</a:t>
            </a:r>
            <a:endParaRPr lang="zh-CN" alt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案例分析：某</a:t>
            </a:r>
            <a:r>
              <a:rPr lang="zh-CN" altLang="en-US" dirty="0"/>
              <a:t>城市道路改造</a:t>
            </a:r>
            <a:r>
              <a:rPr lang="zh-CN" altLang="en-US" dirty="0" smtClean="0"/>
              <a:t>工程</a:t>
            </a:r>
            <a:endParaRPr lang="zh-CN" altLang="en-US" dirty="0"/>
          </a:p>
        </p:txBody>
      </p:sp>
      <p:sp>
        <p:nvSpPr>
          <p:cNvPr id="3" name="内容占位符 2"/>
          <p:cNvSpPr>
            <a:spLocks noGrp="1"/>
          </p:cNvSpPr>
          <p:nvPr>
            <p:ph idx="1"/>
          </p:nvPr>
        </p:nvSpPr>
        <p:spPr/>
        <p:txBody>
          <a:bodyPr>
            <a:normAutofit fontScale="77500" lnSpcReduction="20000"/>
          </a:bodyPr>
          <a:lstStyle/>
          <a:p>
            <a:r>
              <a:rPr lang="zh-CN" altLang="en-US" dirty="0" smtClean="0"/>
              <a:t>场景：政府</a:t>
            </a:r>
            <a:r>
              <a:rPr lang="zh-CN" altLang="en-US" dirty="0"/>
              <a:t>投资的城市主干道拓宽及管网改造工程</a:t>
            </a:r>
            <a:r>
              <a:rPr lang="zh-CN" altLang="en-US" dirty="0" smtClean="0"/>
              <a:t>。</a:t>
            </a:r>
            <a:endParaRPr lang="en-US" altLang="zh-CN" dirty="0"/>
          </a:p>
          <a:p>
            <a:r>
              <a:rPr lang="zh-CN" altLang="en-US" dirty="0" smtClean="0"/>
              <a:t>应用：</a:t>
            </a:r>
            <a:r>
              <a:rPr lang="en-US" altLang="zh-CN" dirty="0" smtClean="0"/>
              <a:t>1</a:t>
            </a:r>
            <a:r>
              <a:rPr lang="en-US" altLang="zh-CN" dirty="0"/>
              <a:t>.  **</a:t>
            </a:r>
            <a:r>
              <a:rPr lang="zh-CN" altLang="en-US" dirty="0"/>
              <a:t>招标控制价编制</a:t>
            </a:r>
            <a:r>
              <a:rPr lang="zh-CN" altLang="en-US" dirty="0" smtClean="0"/>
              <a:t>：政府</a:t>
            </a:r>
            <a:r>
              <a:rPr lang="zh-CN" altLang="en-US" dirty="0"/>
              <a:t>委托的造价咨询机构编制招标工程量清单和招标控制价（最高投标限价）。清单需涵盖路基土石方、道路基层面层、人行道、雨水管道、污水管道、检查井、交通标志标线、路灯等专业工程。措施项目清单需特别考虑交通导改、夜间施工、环境保护等市政工程特有的措施。    </a:t>
            </a:r>
            <a:endParaRPr lang="en-US" altLang="zh-CN" dirty="0" smtClean="0"/>
          </a:p>
          <a:p>
            <a:r>
              <a:rPr lang="en-US" altLang="zh-CN" dirty="0" smtClean="0"/>
              <a:t>2</a:t>
            </a:r>
            <a:r>
              <a:rPr lang="en-US" altLang="zh-CN" dirty="0"/>
              <a:t>.  </a:t>
            </a:r>
            <a:r>
              <a:rPr lang="zh-CN" altLang="en-US" dirty="0" smtClean="0"/>
              <a:t>投标</a:t>
            </a:r>
            <a:r>
              <a:rPr lang="zh-CN" altLang="en-US" dirty="0"/>
              <a:t>与评标</a:t>
            </a:r>
            <a:r>
              <a:rPr lang="zh-CN" altLang="en-US" dirty="0" smtClean="0"/>
              <a:t>：市政</a:t>
            </a:r>
            <a:r>
              <a:rPr lang="zh-CN" altLang="en-US" dirty="0"/>
              <a:t>工程公司根据清单报价。评标时，评委重点评审投标人清单综合单价的合理性、措施项目方案的可行性及报价、对项目特征的理解深度等。    </a:t>
            </a:r>
            <a:endParaRPr lang="en-US" altLang="zh-CN" dirty="0" smtClean="0"/>
          </a:p>
          <a:p>
            <a:r>
              <a:rPr lang="en-US" altLang="zh-CN" dirty="0" smtClean="0"/>
              <a:t>3</a:t>
            </a:r>
            <a:r>
              <a:rPr lang="en-US" altLang="zh-CN" dirty="0"/>
              <a:t>.  </a:t>
            </a:r>
            <a:r>
              <a:rPr lang="zh-CN" altLang="en-US" dirty="0" smtClean="0"/>
              <a:t>计量与支付：由于</a:t>
            </a:r>
            <a:r>
              <a:rPr lang="zh-CN" altLang="en-US" dirty="0"/>
              <a:t>市政工程多位于市区，受交通、管线、天气等影响大，工程计量尤为重要。例如，管道铺设按米计量，道路基层</a:t>
            </a:r>
            <a:r>
              <a:rPr lang="en-US" altLang="zh-CN" dirty="0"/>
              <a:t>/</a:t>
            </a:r>
            <a:r>
              <a:rPr lang="zh-CN" altLang="en-US" dirty="0"/>
              <a:t>面层按平方米计量。每月根据清单项目实际完成量申请进度款。    </a:t>
            </a:r>
            <a:endParaRPr lang="en-US" altLang="zh-CN" dirty="0" smtClean="0"/>
          </a:p>
          <a:p>
            <a:r>
              <a:rPr lang="en-US" altLang="zh-CN" dirty="0" smtClean="0"/>
              <a:t>4</a:t>
            </a:r>
            <a:r>
              <a:rPr lang="en-US" altLang="zh-CN" dirty="0"/>
              <a:t>.  </a:t>
            </a:r>
            <a:r>
              <a:rPr lang="zh-CN" altLang="en-US" dirty="0" smtClean="0"/>
              <a:t>变更</a:t>
            </a:r>
            <a:r>
              <a:rPr lang="zh-CN" altLang="en-US" dirty="0"/>
              <a:t>管理</a:t>
            </a:r>
            <a:r>
              <a:rPr lang="zh-CN" altLang="en-US" dirty="0" smtClean="0"/>
              <a:t>：施工</a:t>
            </a:r>
            <a:r>
              <a:rPr lang="zh-CN" altLang="en-US" dirty="0"/>
              <a:t>中发现地下管线冲突或地质条件变化需变更设计。此时，需严格按照清单计价规范，通过现场签证确认新增的管线迁移、特殊地基处理等清单项目及工程量，按合同约定方式计价。</a:t>
            </a:r>
            <a:endParaRPr lang="zh-CN" alt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三、实务操作</a:t>
            </a:r>
            <a:r>
              <a:rPr lang="zh-CN" altLang="en-US" dirty="0" smtClean="0"/>
              <a:t>要点</a:t>
            </a:r>
            <a:endParaRPr lang="en-US" altLang="zh-CN" dirty="0"/>
          </a:p>
          <a:p>
            <a:r>
              <a:rPr lang="en-US" altLang="zh-CN" dirty="0" smtClean="0"/>
              <a:t>1</a:t>
            </a:r>
            <a:r>
              <a:rPr lang="en-US" altLang="zh-CN" dirty="0"/>
              <a:t>. </a:t>
            </a:r>
            <a:r>
              <a:rPr lang="zh-CN" altLang="en-US" dirty="0" smtClean="0"/>
              <a:t>合同</a:t>
            </a:r>
            <a:r>
              <a:rPr lang="zh-CN" altLang="en-US" dirty="0"/>
              <a:t>条款</a:t>
            </a:r>
            <a:r>
              <a:rPr lang="zh-CN" altLang="en-US" dirty="0" smtClean="0"/>
              <a:t>设计     </a:t>
            </a:r>
            <a:endParaRPr lang="en-US" altLang="zh-CN" dirty="0"/>
          </a:p>
          <a:p>
            <a:r>
              <a:rPr lang="zh-CN" altLang="en-US" dirty="0" smtClean="0"/>
              <a:t>明确</a:t>
            </a:r>
            <a:r>
              <a:rPr lang="zh-CN" altLang="en-US" dirty="0"/>
              <a:t>风险幅度（如材料价格</a:t>
            </a:r>
            <a:r>
              <a:rPr lang="en-US" altLang="zh-CN" dirty="0"/>
              <a:t>±5%</a:t>
            </a:r>
            <a:r>
              <a:rPr lang="zh-CN" altLang="en-US" dirty="0"/>
              <a:t>）、调价公式及争议解决机制（如引入争议评审委员会）。     </a:t>
            </a:r>
            <a:r>
              <a:rPr lang="zh-CN" altLang="en-US" dirty="0" smtClean="0"/>
              <a:t>总价</a:t>
            </a:r>
            <a:r>
              <a:rPr lang="zh-CN" altLang="en-US" dirty="0"/>
              <a:t>合同中需约定“暂定数量项目”的调整规则，避免清单缺陷争议</a:t>
            </a:r>
            <a:r>
              <a:rPr lang="zh-CN" altLang="en-US" dirty="0" smtClean="0"/>
              <a:t>。</a:t>
            </a:r>
            <a:endParaRPr lang="en-US" altLang="zh-CN" dirty="0" smtClean="0"/>
          </a:p>
          <a:p>
            <a:r>
              <a:rPr lang="en-US" altLang="zh-CN" dirty="0" smtClean="0"/>
              <a:t>2</a:t>
            </a:r>
            <a:r>
              <a:rPr lang="en-US" altLang="zh-CN" dirty="0"/>
              <a:t>. </a:t>
            </a:r>
            <a:r>
              <a:rPr lang="zh-CN" altLang="en-US" dirty="0" smtClean="0"/>
              <a:t>投标</a:t>
            </a:r>
            <a:r>
              <a:rPr lang="zh-CN" altLang="en-US" dirty="0"/>
              <a:t>与履约</a:t>
            </a:r>
            <a:r>
              <a:rPr lang="zh-CN" altLang="en-US" dirty="0" smtClean="0"/>
              <a:t>管理     </a:t>
            </a:r>
            <a:endParaRPr lang="en-US" altLang="zh-CN" dirty="0"/>
          </a:p>
          <a:p>
            <a:r>
              <a:rPr lang="zh-CN" altLang="en-US" dirty="0" smtClean="0"/>
              <a:t>投标阶段：</a:t>
            </a:r>
            <a:r>
              <a:rPr lang="zh-CN" altLang="en-US" dirty="0"/>
              <a:t>承包人需复核清单完整性，对漏项提出异议或补充报价。     </a:t>
            </a:r>
            <a:endParaRPr lang="en-US" altLang="zh-CN" dirty="0"/>
          </a:p>
          <a:p>
            <a:r>
              <a:rPr lang="zh-CN" altLang="en-US" dirty="0" smtClean="0"/>
              <a:t>施工阶段：</a:t>
            </a:r>
            <a:r>
              <a:rPr lang="zh-CN" altLang="en-US" dirty="0"/>
              <a:t>动态记录变更指令、施工日志及价格波动证据，作为调价依据。</a:t>
            </a:r>
            <a:endParaRPr lang="zh-CN" alt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77500" lnSpcReduction="20000"/>
          </a:bodyPr>
          <a:lstStyle/>
          <a:p>
            <a:pPr lvl="0"/>
            <a:r>
              <a:rPr lang="en-US" altLang="zh-CN" dirty="0"/>
              <a:t>3</a:t>
            </a:r>
            <a:r>
              <a:rPr lang="zh-CN" altLang="zh-CN" dirty="0" smtClean="0"/>
              <a:t>工程</a:t>
            </a:r>
            <a:r>
              <a:rPr lang="zh-CN" altLang="zh-CN" dirty="0"/>
              <a:t>计量方法及</a:t>
            </a:r>
            <a:r>
              <a:rPr lang="zh-CN" altLang="zh-CN" dirty="0" smtClean="0"/>
              <a:t>应用。</a:t>
            </a:r>
            <a:endParaRPr lang="en-US" altLang="zh-CN" dirty="0" smtClean="0"/>
          </a:p>
          <a:p>
            <a:pPr lvl="0"/>
            <a:r>
              <a:rPr lang="zh-CN" altLang="en-US" dirty="0"/>
              <a:t>工程计量是确定工程造价的基础，涉及工程量的精确计算和规范应用</a:t>
            </a:r>
            <a:r>
              <a:rPr lang="zh-CN" altLang="en-US" dirty="0" smtClean="0"/>
              <a:t>。</a:t>
            </a:r>
            <a:endParaRPr lang="en-US" altLang="zh-CN" dirty="0"/>
          </a:p>
          <a:p>
            <a:pPr lvl="0"/>
            <a:r>
              <a:rPr lang="zh-CN" altLang="en-US" dirty="0" smtClean="0"/>
              <a:t>一</a:t>
            </a:r>
            <a:r>
              <a:rPr lang="zh-CN" altLang="en-US" dirty="0"/>
              <a:t>、工程计量的核心</a:t>
            </a:r>
            <a:r>
              <a:rPr lang="zh-CN" altLang="en-US" dirty="0" smtClean="0"/>
              <a:t>方法</a:t>
            </a:r>
            <a:endParaRPr lang="en-US" altLang="zh-CN" dirty="0"/>
          </a:p>
          <a:p>
            <a:pPr lvl="0"/>
            <a:r>
              <a:rPr lang="en-US" altLang="zh-CN" dirty="0" smtClean="0"/>
              <a:t> </a:t>
            </a:r>
            <a:r>
              <a:rPr lang="en-US" altLang="zh-CN" dirty="0"/>
              <a:t>1. </a:t>
            </a:r>
            <a:r>
              <a:rPr lang="zh-CN" altLang="en-US" dirty="0" smtClean="0"/>
              <a:t>传统</a:t>
            </a:r>
            <a:r>
              <a:rPr lang="zh-CN" altLang="en-US" dirty="0"/>
              <a:t>手工计算</a:t>
            </a:r>
            <a:r>
              <a:rPr lang="zh-CN" altLang="en-US" dirty="0" smtClean="0"/>
              <a:t>法  </a:t>
            </a:r>
            <a:endParaRPr lang="en-US" altLang="zh-CN" dirty="0"/>
          </a:p>
          <a:p>
            <a:pPr lvl="0"/>
            <a:r>
              <a:rPr lang="zh-CN" altLang="en-US" dirty="0" smtClean="0"/>
              <a:t>适用场景：</a:t>
            </a:r>
            <a:r>
              <a:rPr lang="zh-CN" altLang="en-US" dirty="0"/>
              <a:t>小型项目、局部补充计量或复核。   </a:t>
            </a:r>
            <a:endParaRPr lang="en-US" altLang="zh-CN" dirty="0"/>
          </a:p>
          <a:p>
            <a:pPr lvl="0"/>
            <a:r>
              <a:rPr lang="zh-CN" altLang="en-US" dirty="0" smtClean="0"/>
              <a:t>步骤：     </a:t>
            </a:r>
            <a:endParaRPr lang="en-US" altLang="zh-CN" dirty="0" smtClean="0"/>
          </a:p>
          <a:p>
            <a:pPr lvl="0"/>
            <a:r>
              <a:rPr lang="en-US" altLang="zh-CN" dirty="0" smtClean="0"/>
              <a:t>1</a:t>
            </a:r>
            <a:r>
              <a:rPr lang="en-US" altLang="zh-CN" dirty="0"/>
              <a:t>. </a:t>
            </a:r>
            <a:r>
              <a:rPr lang="zh-CN" altLang="en-US" dirty="0" smtClean="0"/>
              <a:t>图纸</a:t>
            </a:r>
            <a:r>
              <a:rPr lang="zh-CN" altLang="en-US" dirty="0"/>
              <a:t>识</a:t>
            </a:r>
            <a:r>
              <a:rPr lang="zh-CN" altLang="en-US" dirty="0" smtClean="0"/>
              <a:t>读：</a:t>
            </a:r>
            <a:r>
              <a:rPr lang="zh-CN" altLang="en-US" dirty="0"/>
              <a:t>根据设计图纸划分构件（如柱、梁、板）。     </a:t>
            </a:r>
            <a:r>
              <a:rPr lang="en-US" altLang="zh-CN" dirty="0"/>
              <a:t>2. </a:t>
            </a:r>
            <a:r>
              <a:rPr lang="zh-CN" altLang="en-US" dirty="0" smtClean="0"/>
              <a:t>按</a:t>
            </a:r>
            <a:r>
              <a:rPr lang="zh-CN" altLang="en-US" dirty="0"/>
              <a:t>规则</a:t>
            </a:r>
            <a:r>
              <a:rPr lang="zh-CN" altLang="en-US" dirty="0" smtClean="0"/>
              <a:t>计算：</a:t>
            </a:r>
            <a:r>
              <a:rPr lang="zh-CN" altLang="en-US" dirty="0"/>
              <a:t>依据</a:t>
            </a:r>
            <a:r>
              <a:rPr lang="en-US" altLang="zh-CN" dirty="0"/>
              <a:t>《</a:t>
            </a:r>
            <a:r>
              <a:rPr lang="zh-CN" altLang="en-US" dirty="0"/>
              <a:t>工程量计算规范</a:t>
            </a:r>
            <a:r>
              <a:rPr lang="en-US" altLang="zh-CN" dirty="0"/>
              <a:t>》</a:t>
            </a:r>
            <a:r>
              <a:rPr lang="zh-CN" altLang="en-US" dirty="0"/>
              <a:t>（如</a:t>
            </a:r>
            <a:r>
              <a:rPr lang="en-US" altLang="zh-CN" dirty="0"/>
              <a:t>GB50854-2013</a:t>
            </a:r>
            <a:r>
              <a:rPr lang="zh-CN" altLang="en-US" dirty="0"/>
              <a:t>）逐项计算。     </a:t>
            </a:r>
            <a:endParaRPr lang="en-US" altLang="zh-CN" dirty="0" smtClean="0"/>
          </a:p>
          <a:p>
            <a:pPr lvl="0"/>
            <a:r>
              <a:rPr lang="en-US" altLang="zh-CN" dirty="0" smtClean="0"/>
              <a:t>3</a:t>
            </a:r>
            <a:r>
              <a:rPr lang="en-US" altLang="zh-CN" dirty="0"/>
              <a:t>. </a:t>
            </a:r>
            <a:r>
              <a:rPr lang="zh-CN" altLang="en-US" dirty="0" smtClean="0"/>
              <a:t>公式应用：          </a:t>
            </a:r>
            <a:endParaRPr lang="en-US" altLang="zh-CN" dirty="0"/>
          </a:p>
          <a:p>
            <a:pPr lvl="0"/>
            <a:r>
              <a:rPr lang="zh-CN" altLang="en-US" dirty="0" smtClean="0"/>
              <a:t>混凝土体积：</a:t>
            </a:r>
            <a:r>
              <a:rPr lang="zh-CN" altLang="en-US" dirty="0"/>
              <a:t>长</a:t>
            </a:r>
            <a:r>
              <a:rPr lang="en-US" altLang="zh-CN" dirty="0"/>
              <a:t>×</a:t>
            </a:r>
            <a:r>
              <a:rPr lang="zh-CN" altLang="en-US" dirty="0"/>
              <a:t>宽</a:t>
            </a:r>
            <a:r>
              <a:rPr lang="en-US" altLang="zh-CN" dirty="0"/>
              <a:t>×</a:t>
            </a:r>
            <a:r>
              <a:rPr lang="zh-CN" altLang="en-US" dirty="0"/>
              <a:t>高（扣除梁柱重叠部分）；          </a:t>
            </a:r>
            <a:endParaRPr lang="en-US" altLang="zh-CN" dirty="0" smtClean="0"/>
          </a:p>
          <a:p>
            <a:pPr lvl="0"/>
            <a:r>
              <a:rPr lang="zh-CN" altLang="en-US" dirty="0" smtClean="0"/>
              <a:t>钢筋量：</a:t>
            </a:r>
            <a:r>
              <a:rPr lang="zh-CN" altLang="en-US" dirty="0"/>
              <a:t>长度</a:t>
            </a:r>
            <a:r>
              <a:rPr lang="en-US" altLang="zh-CN" dirty="0"/>
              <a:t>×</a:t>
            </a:r>
            <a:r>
              <a:rPr lang="zh-CN" altLang="en-US" dirty="0"/>
              <a:t>根数</a:t>
            </a:r>
            <a:r>
              <a:rPr lang="en-US" altLang="zh-CN" dirty="0"/>
              <a:t>×</a:t>
            </a:r>
            <a:r>
              <a:rPr lang="zh-CN" altLang="en-US" dirty="0"/>
              <a:t>理论重量（考虑弯钩、搭接长度）。   </a:t>
            </a:r>
            <a:endParaRPr lang="en-US" altLang="zh-CN" dirty="0"/>
          </a:p>
          <a:p>
            <a:pPr lvl="0"/>
            <a:r>
              <a:rPr lang="zh-CN" altLang="en-US" dirty="0" smtClean="0"/>
              <a:t>优点：</a:t>
            </a:r>
            <a:r>
              <a:rPr lang="zh-CN" altLang="en-US" dirty="0"/>
              <a:t>灵活性强，适合个性化调整；     </a:t>
            </a:r>
            <a:endParaRPr lang="en-US" altLang="zh-CN" dirty="0"/>
          </a:p>
          <a:p>
            <a:pPr lvl="0"/>
            <a:r>
              <a:rPr lang="zh-CN" altLang="en-US" dirty="0" smtClean="0"/>
              <a:t>缺点：</a:t>
            </a:r>
            <a:r>
              <a:rPr lang="zh-CN" altLang="en-US" dirty="0"/>
              <a:t>耗时长、易出错。</a:t>
            </a:r>
            <a:endParaRPr lang="zh-CN" altLang="zh-CN" dirty="0"/>
          </a:p>
          <a:p>
            <a:endParaRPr lang="zh-CN" alt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zh-CN" altLang="en-US" dirty="0"/>
              <a:t> </a:t>
            </a:r>
            <a:r>
              <a:rPr lang="en-US" altLang="zh-CN" dirty="0"/>
              <a:t>2. </a:t>
            </a:r>
            <a:r>
              <a:rPr lang="zh-CN" altLang="en-US" dirty="0" smtClean="0"/>
              <a:t>软件</a:t>
            </a:r>
            <a:r>
              <a:rPr lang="zh-CN" altLang="en-US" dirty="0"/>
              <a:t>建模</a:t>
            </a:r>
            <a:r>
              <a:rPr lang="zh-CN" altLang="en-US" dirty="0" smtClean="0"/>
              <a:t>法</a:t>
            </a:r>
            <a:endParaRPr lang="en-US" altLang="zh-CN" dirty="0"/>
          </a:p>
          <a:p>
            <a:r>
              <a:rPr lang="zh-CN" altLang="en-US" dirty="0" smtClean="0"/>
              <a:t>（</a:t>
            </a:r>
            <a:r>
              <a:rPr lang="en-US" altLang="zh-CN" dirty="0" smtClean="0"/>
              <a:t>1</a:t>
            </a:r>
            <a:r>
              <a:rPr lang="zh-CN" altLang="en-US" dirty="0" smtClean="0"/>
              <a:t>）主流工具：</a:t>
            </a:r>
            <a:r>
              <a:rPr lang="zh-CN" altLang="en-US" dirty="0"/>
              <a:t>广联达</a:t>
            </a:r>
            <a:r>
              <a:rPr lang="en-US" altLang="zh-CN" dirty="0"/>
              <a:t>GTJ</a:t>
            </a:r>
            <a:r>
              <a:rPr lang="zh-CN" altLang="en-US" dirty="0"/>
              <a:t>、斯维尔、</a:t>
            </a:r>
            <a:r>
              <a:rPr lang="en-US" altLang="zh-CN" dirty="0"/>
              <a:t>Revit</a:t>
            </a:r>
            <a:r>
              <a:rPr lang="zh-CN" altLang="en-US" dirty="0"/>
              <a:t>（</a:t>
            </a:r>
            <a:r>
              <a:rPr lang="en-US" altLang="zh-CN" dirty="0"/>
              <a:t>BIM</a:t>
            </a:r>
            <a:r>
              <a:rPr lang="zh-CN" altLang="en-US" dirty="0"/>
              <a:t>建模）。   </a:t>
            </a:r>
            <a:endParaRPr lang="en-US" altLang="zh-CN" dirty="0" smtClean="0"/>
          </a:p>
          <a:p>
            <a:r>
              <a:rPr lang="en-US" altLang="zh-CN" dirty="0" smtClean="0"/>
              <a:t>1</a:t>
            </a:r>
            <a:r>
              <a:rPr lang="zh-CN" altLang="en-US" dirty="0" smtClean="0"/>
              <a:t>）流程：     </a:t>
            </a:r>
            <a:endParaRPr lang="en-US" altLang="zh-CN" dirty="0"/>
          </a:p>
          <a:p>
            <a:r>
              <a:rPr lang="zh-CN" altLang="en-US" dirty="0" smtClean="0"/>
              <a:t>三维建模：</a:t>
            </a:r>
            <a:r>
              <a:rPr lang="zh-CN" altLang="en-US" dirty="0"/>
              <a:t>导入</a:t>
            </a:r>
            <a:r>
              <a:rPr lang="en-US" altLang="zh-CN" dirty="0"/>
              <a:t>CAD</a:t>
            </a:r>
            <a:r>
              <a:rPr lang="zh-CN" altLang="en-US" dirty="0"/>
              <a:t>图纸或手动建模，定义构件属性（如混凝土强度、钢筋型号）。     </a:t>
            </a:r>
            <a:endParaRPr lang="en-US" altLang="zh-CN" dirty="0" smtClean="0"/>
          </a:p>
          <a:p>
            <a:r>
              <a:rPr lang="en-US" altLang="zh-CN" dirty="0" smtClean="0"/>
              <a:t>2</a:t>
            </a:r>
            <a:r>
              <a:rPr lang="zh-CN" altLang="en-US" dirty="0" smtClean="0"/>
              <a:t>）</a:t>
            </a:r>
            <a:r>
              <a:rPr lang="en-US" altLang="zh-CN" dirty="0" smtClean="0"/>
              <a:t>.</a:t>
            </a:r>
            <a:r>
              <a:rPr lang="zh-CN" altLang="en-US" dirty="0" smtClean="0"/>
              <a:t>自动扣减：</a:t>
            </a:r>
            <a:r>
              <a:rPr lang="zh-CN" altLang="en-US" dirty="0"/>
              <a:t>软件自动处理构件交叉扣减（如梁板交接处的混凝土量）。    </a:t>
            </a:r>
            <a:endParaRPr lang="en-US" altLang="zh-CN" dirty="0" smtClean="0"/>
          </a:p>
          <a:p>
            <a:r>
              <a:rPr lang="zh-CN" altLang="en-US" dirty="0" smtClean="0"/>
              <a:t> </a:t>
            </a:r>
            <a:r>
              <a:rPr lang="en-US" altLang="zh-CN" dirty="0" smtClean="0"/>
              <a:t>3</a:t>
            </a:r>
            <a:r>
              <a:rPr lang="zh-CN" altLang="en-US" dirty="0" smtClean="0"/>
              <a:t>）</a:t>
            </a:r>
            <a:r>
              <a:rPr lang="en-US" altLang="zh-CN" dirty="0" smtClean="0"/>
              <a:t>. </a:t>
            </a:r>
            <a:r>
              <a:rPr lang="zh-CN" altLang="en-US" dirty="0" smtClean="0"/>
              <a:t>报表生成：</a:t>
            </a:r>
            <a:r>
              <a:rPr lang="zh-CN" altLang="en-US" dirty="0"/>
              <a:t>一键导出分部分项工程量清单。   </a:t>
            </a:r>
            <a:endParaRPr lang="en-US" altLang="zh-CN" dirty="0"/>
          </a:p>
          <a:p>
            <a:r>
              <a:rPr lang="zh-CN" altLang="en-US" dirty="0" smtClean="0"/>
              <a:t>优点：</a:t>
            </a:r>
            <a:r>
              <a:rPr lang="zh-CN" altLang="en-US" dirty="0"/>
              <a:t>效率高、误差小，支持复杂工程（如曲面结构）；     </a:t>
            </a:r>
            <a:endParaRPr lang="en-US" altLang="zh-CN" dirty="0"/>
          </a:p>
          <a:p>
            <a:r>
              <a:rPr lang="zh-CN" altLang="en-US" dirty="0" smtClean="0"/>
              <a:t>缺点：</a:t>
            </a:r>
            <a:r>
              <a:rPr lang="zh-CN" altLang="en-US" dirty="0"/>
              <a:t>依赖建模准确性，需人工复核</a:t>
            </a:r>
            <a:r>
              <a:rPr lang="zh-CN" altLang="en-US" dirty="0" smtClean="0"/>
              <a:t>。</a:t>
            </a:r>
            <a:endParaRPr lang="zh-CN" alt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3</a:t>
            </a:r>
            <a:r>
              <a:rPr lang="en-US" altLang="zh-CN" dirty="0"/>
              <a:t>. </a:t>
            </a:r>
            <a:r>
              <a:rPr lang="zh-CN" altLang="en-US" dirty="0" smtClean="0"/>
              <a:t>经验</a:t>
            </a:r>
            <a:r>
              <a:rPr lang="zh-CN" altLang="en-US" dirty="0"/>
              <a:t>估算</a:t>
            </a:r>
            <a:r>
              <a:rPr lang="zh-CN" altLang="en-US" dirty="0" smtClean="0"/>
              <a:t>法</a:t>
            </a:r>
            <a:endParaRPr lang="en-US" altLang="zh-CN" dirty="0"/>
          </a:p>
          <a:p>
            <a:r>
              <a:rPr lang="zh-CN" altLang="en-US" dirty="0" smtClean="0"/>
              <a:t> （</a:t>
            </a:r>
            <a:r>
              <a:rPr lang="en-US" altLang="zh-CN" dirty="0" smtClean="0"/>
              <a:t>1</a:t>
            </a:r>
            <a:r>
              <a:rPr lang="zh-CN" altLang="en-US" dirty="0" smtClean="0"/>
              <a:t>）适用场景：</a:t>
            </a:r>
            <a:r>
              <a:rPr lang="zh-CN" altLang="en-US" dirty="0"/>
              <a:t>投标阶段快速估算或可行性研究。   </a:t>
            </a:r>
            <a:endParaRPr lang="en-US" altLang="zh-CN" dirty="0"/>
          </a:p>
          <a:p>
            <a:r>
              <a:rPr lang="zh-CN" altLang="en-US" dirty="0" smtClean="0"/>
              <a:t>（</a:t>
            </a:r>
            <a:r>
              <a:rPr lang="en-US" altLang="zh-CN" dirty="0" smtClean="0"/>
              <a:t>2</a:t>
            </a:r>
            <a:r>
              <a:rPr lang="zh-CN" altLang="en-US" dirty="0" smtClean="0"/>
              <a:t>）方法：       </a:t>
            </a:r>
            <a:endParaRPr lang="en-US" altLang="zh-CN" dirty="0"/>
          </a:p>
          <a:p>
            <a:r>
              <a:rPr lang="en-US" altLang="zh-CN" dirty="0" smtClean="0"/>
              <a:t>1</a:t>
            </a:r>
            <a:r>
              <a:rPr lang="zh-CN" altLang="en-US" dirty="0" smtClean="0"/>
              <a:t>）类比法：</a:t>
            </a:r>
            <a:r>
              <a:rPr lang="zh-CN" altLang="en-US" dirty="0"/>
              <a:t>参考类似项目单方指标（如住宅楼钢筋含量</a:t>
            </a:r>
            <a:r>
              <a:rPr lang="en-US" altLang="zh-CN" dirty="0"/>
              <a:t>40-60kg/m²</a:t>
            </a:r>
            <a:r>
              <a:rPr lang="zh-CN" altLang="en-US" dirty="0"/>
              <a:t>）；       </a:t>
            </a:r>
            <a:endParaRPr lang="en-US" altLang="zh-CN" dirty="0"/>
          </a:p>
          <a:p>
            <a:r>
              <a:rPr lang="en-US" altLang="zh-CN" dirty="0" smtClean="0"/>
              <a:t>2</a:t>
            </a:r>
            <a:r>
              <a:rPr lang="zh-CN" altLang="en-US" dirty="0" smtClean="0"/>
              <a:t>）参数法：</a:t>
            </a:r>
            <a:r>
              <a:rPr lang="zh-CN" altLang="en-US" dirty="0"/>
              <a:t>利用单位工程参数（如每延米管道的保温层体积）。   </a:t>
            </a:r>
            <a:endParaRPr lang="en-US" altLang="zh-CN" dirty="0"/>
          </a:p>
          <a:p>
            <a:r>
              <a:rPr lang="zh-CN" altLang="en-US" dirty="0" smtClean="0"/>
              <a:t>优点：</a:t>
            </a:r>
            <a:r>
              <a:rPr lang="zh-CN" altLang="en-US" dirty="0"/>
              <a:t>快速高效；     </a:t>
            </a:r>
            <a:endParaRPr lang="en-US" altLang="zh-CN" dirty="0"/>
          </a:p>
          <a:p>
            <a:r>
              <a:rPr lang="zh-CN" altLang="en-US" dirty="0" smtClean="0"/>
              <a:t>缺点：</a:t>
            </a:r>
            <a:r>
              <a:rPr lang="zh-CN" altLang="en-US" dirty="0"/>
              <a:t>精度低，需结合详细计算验证。</a:t>
            </a:r>
            <a:endParaRPr lang="zh-CN" altLang="en-US" dirty="0"/>
          </a:p>
          <a:p>
            <a:endParaRPr lang="zh-C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pPr lvl="0"/>
            <a:r>
              <a:rPr lang="zh-CN" altLang="zh-CN" sz="2800" dirty="0"/>
              <a:t>《24清单计价标准》及《24清单计算标准》修订的主要</a:t>
            </a:r>
            <a:r>
              <a:rPr lang="zh-CN" altLang="zh-CN" sz="2800" dirty="0" smtClean="0"/>
              <a:t>内容</a:t>
            </a:r>
            <a:br>
              <a:rPr lang="zh-CN" altLang="zh-CN" sz="2800" dirty="0"/>
            </a:br>
            <a:endParaRPr lang="zh-CN" altLang="en-US" sz="2800" dirty="0"/>
          </a:p>
        </p:txBody>
      </p:sp>
      <p:sp>
        <p:nvSpPr>
          <p:cNvPr id="3" name="内容占位符 2"/>
          <p:cNvSpPr>
            <a:spLocks noGrp="1"/>
          </p:cNvSpPr>
          <p:nvPr>
            <p:ph idx="1"/>
          </p:nvPr>
        </p:nvSpPr>
        <p:spPr/>
        <p:txBody>
          <a:bodyPr/>
          <a:lstStyle/>
          <a:p>
            <a:pPr marL="0" lvl="0" indent="0">
              <a:buNone/>
            </a:pPr>
            <a:r>
              <a:rPr lang="en-US" altLang="zh-CN" dirty="0" smtClean="0">
                <a:solidFill>
                  <a:srgbClr val="FF0000"/>
                </a:solidFill>
              </a:rPr>
              <a:t>1</a:t>
            </a:r>
            <a:r>
              <a:rPr lang="zh-CN" altLang="zh-CN" dirty="0" smtClean="0">
                <a:solidFill>
                  <a:srgbClr val="FF0000"/>
                </a:solidFill>
              </a:rPr>
              <a:t>《24清单计价标准》</a:t>
            </a:r>
            <a:r>
              <a:rPr lang="zh-CN" altLang="zh-CN" dirty="0">
                <a:solidFill>
                  <a:srgbClr val="FF0000"/>
                </a:solidFill>
              </a:rPr>
              <a:t>及《24清单计算标准》与《13清单规范》的关键性</a:t>
            </a:r>
            <a:r>
              <a:rPr lang="zh-CN" altLang="zh-CN" dirty="0" smtClean="0">
                <a:solidFill>
                  <a:srgbClr val="FF0000"/>
                </a:solidFill>
              </a:rPr>
              <a:t>区别</a:t>
            </a:r>
            <a:endParaRPr lang="en-US" altLang="zh-CN" dirty="0" smtClean="0">
              <a:solidFill>
                <a:srgbClr val="FF0000"/>
              </a:solidFill>
            </a:endParaRPr>
          </a:p>
          <a:p>
            <a:pPr marL="0" lvl="0" indent="0">
              <a:buNone/>
            </a:pPr>
            <a:r>
              <a:rPr lang="zh-CN" altLang="en-US" dirty="0" smtClean="0"/>
              <a:t>（</a:t>
            </a:r>
            <a:r>
              <a:rPr lang="en-US" altLang="zh-CN" dirty="0" smtClean="0"/>
              <a:t>1</a:t>
            </a:r>
            <a:r>
              <a:rPr lang="zh-CN" altLang="en-US" dirty="0" smtClean="0"/>
              <a:t>）</a:t>
            </a:r>
            <a:r>
              <a:rPr lang="en-US" altLang="zh-CN" dirty="0" smtClean="0"/>
              <a:t>《24</a:t>
            </a:r>
            <a:r>
              <a:rPr lang="zh-CN" altLang="en-US" dirty="0" smtClean="0"/>
              <a:t>清单</a:t>
            </a:r>
            <a:r>
              <a:rPr lang="en-US" altLang="zh-CN" dirty="0"/>
              <a:t>》</a:t>
            </a:r>
            <a:r>
              <a:rPr lang="zh-CN" altLang="en-US" dirty="0" smtClean="0"/>
              <a:t>的</a:t>
            </a:r>
            <a:r>
              <a:rPr lang="zh-CN" altLang="en-US" dirty="0"/>
              <a:t>核心变革在于</a:t>
            </a:r>
            <a:r>
              <a:rPr lang="zh-CN" altLang="en-US" dirty="0">
                <a:solidFill>
                  <a:srgbClr val="FF0000"/>
                </a:solidFill>
              </a:rPr>
              <a:t>市场化导向（如推荐性标准、多合同类型）、风险责任明晰化（总价合同风险承担）、流程优化（过程结算、索赔机制），以及技术要求的提升</a:t>
            </a:r>
            <a:r>
              <a:rPr lang="zh-CN" altLang="en-US" dirty="0"/>
              <a:t>（附录表格复杂化）。这些调整旨在适应工程总承包、智能化技术（如</a:t>
            </a:r>
            <a:r>
              <a:rPr lang="en-US" altLang="zh-CN" dirty="0"/>
              <a:t>BIM</a:t>
            </a:r>
            <a:r>
              <a:rPr lang="zh-CN" altLang="en-US" dirty="0"/>
              <a:t>）的应用趋势，同时</a:t>
            </a:r>
            <a:r>
              <a:rPr lang="zh-CN" altLang="en-US" dirty="0">
                <a:solidFill>
                  <a:srgbClr val="FF0000"/>
                </a:solidFill>
              </a:rPr>
              <a:t>减少发承包双方的争议</a:t>
            </a:r>
            <a:r>
              <a:rPr lang="zh-CN" altLang="en-US" dirty="0" smtClean="0">
                <a:solidFill>
                  <a:srgbClr val="FF0000"/>
                </a:solidFill>
              </a:rPr>
              <a:t>。     </a:t>
            </a:r>
            <a:endParaRPr lang="en-US" altLang="zh-CN" dirty="0" smtClean="0">
              <a:solidFill>
                <a:srgbClr val="FF0000"/>
              </a:solidFill>
            </a:endParaRPr>
          </a:p>
          <a:p>
            <a:pPr marL="0" lvl="0" indent="0">
              <a:buNone/>
            </a:pPr>
            <a:r>
              <a:rPr lang="en-US" altLang="zh-CN" dirty="0">
                <a:solidFill>
                  <a:srgbClr val="FF0000"/>
                </a:solidFill>
              </a:rPr>
              <a:t> </a:t>
            </a:r>
            <a:r>
              <a:rPr lang="zh-CN" altLang="en-US" dirty="0" smtClean="0">
                <a:solidFill>
                  <a:srgbClr val="FF0000"/>
                </a:solidFill>
              </a:rPr>
              <a:t>（</a:t>
            </a:r>
            <a:r>
              <a:rPr lang="en-US" altLang="zh-CN" dirty="0" smtClean="0">
                <a:solidFill>
                  <a:srgbClr val="FF0000"/>
                </a:solidFill>
              </a:rPr>
              <a:t>2</a:t>
            </a:r>
            <a:r>
              <a:rPr lang="zh-CN" altLang="en-US" dirty="0" smtClean="0">
                <a:solidFill>
                  <a:srgbClr val="FF0000"/>
                </a:solidFill>
              </a:rPr>
              <a:t>）应重点</a:t>
            </a:r>
            <a:r>
              <a:rPr lang="zh-CN" altLang="en-US" dirty="0">
                <a:solidFill>
                  <a:srgbClr val="FF0000"/>
                </a:solidFill>
              </a:rPr>
              <a:t>关注合同约定细节、措施项目计价规则及风险分担条款</a:t>
            </a:r>
            <a:r>
              <a:rPr lang="zh-CN" altLang="en-US" dirty="0"/>
              <a:t>，以适应新标准的要求。</a:t>
            </a:r>
            <a:endParaRPr lang="zh-CN" altLang="zh-CN" dirty="0"/>
          </a:p>
          <a:p>
            <a:endParaRPr lang="zh-CN" alt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四</a:t>
            </a:r>
            <a:r>
              <a:rPr lang="zh-CN" altLang="en-US" dirty="0" smtClean="0"/>
              <a:t>、</a:t>
            </a:r>
            <a:r>
              <a:rPr lang="zh-CN" altLang="en-US" dirty="0"/>
              <a:t>分部分项工程计量</a:t>
            </a:r>
            <a:r>
              <a:rPr lang="zh-CN" altLang="en-US" dirty="0" smtClean="0"/>
              <a:t>要点</a:t>
            </a:r>
            <a:endParaRPr lang="en-US" altLang="zh-CN" dirty="0"/>
          </a:p>
          <a:p>
            <a:r>
              <a:rPr lang="zh-CN" altLang="en-US" dirty="0" smtClean="0"/>
              <a:t>土建工程  </a:t>
            </a:r>
            <a:endParaRPr lang="en-US" altLang="zh-CN" dirty="0"/>
          </a:p>
          <a:p>
            <a:r>
              <a:rPr lang="zh-CN" altLang="en-US" dirty="0" smtClean="0"/>
              <a:t>土方工程：   按</a:t>
            </a:r>
            <a:r>
              <a:rPr lang="zh-CN" altLang="en-US" dirty="0"/>
              <a:t>开挖断面计算（考虑放坡系数）；       </a:t>
            </a:r>
            <a:r>
              <a:rPr lang="zh-CN" altLang="en-US" dirty="0" smtClean="0"/>
              <a:t>区分</a:t>
            </a:r>
            <a:r>
              <a:rPr lang="zh-CN" altLang="en-US" dirty="0"/>
              <a:t>挖方、回填方、余方弃置。     </a:t>
            </a:r>
            <a:r>
              <a:rPr lang="zh-CN" altLang="en-US" dirty="0" smtClean="0"/>
              <a:t>混凝土工程： 扣除</a:t>
            </a:r>
            <a:r>
              <a:rPr lang="zh-CN" altLang="en-US" dirty="0"/>
              <a:t>门窗洞口，不扣除钢筋体积；       </a:t>
            </a:r>
            <a:r>
              <a:rPr lang="zh-CN" altLang="en-US" dirty="0" smtClean="0"/>
              <a:t>模板</a:t>
            </a:r>
            <a:r>
              <a:rPr lang="zh-CN" altLang="en-US" dirty="0"/>
              <a:t>工程量按接触面积计算。     </a:t>
            </a:r>
            <a:endParaRPr lang="en-US" altLang="zh-CN" dirty="0"/>
          </a:p>
          <a:p>
            <a:r>
              <a:rPr lang="zh-CN" altLang="en-US" dirty="0" smtClean="0"/>
              <a:t>钢筋工程：       </a:t>
            </a:r>
            <a:endParaRPr lang="en-US" altLang="zh-CN" dirty="0" smtClean="0"/>
          </a:p>
          <a:p>
            <a:r>
              <a:rPr lang="zh-CN" altLang="en-US" dirty="0" smtClean="0"/>
              <a:t>平</a:t>
            </a:r>
            <a:r>
              <a:rPr lang="zh-CN" altLang="en-US" dirty="0"/>
              <a:t>法图集（如</a:t>
            </a:r>
            <a:r>
              <a:rPr lang="en-US" altLang="zh-CN" dirty="0"/>
              <a:t>22G101</a:t>
            </a:r>
            <a:r>
              <a:rPr lang="zh-CN" altLang="en-US" dirty="0"/>
              <a:t>）确定锚固长度；       </a:t>
            </a:r>
            <a:endParaRPr lang="en-US" altLang="zh-CN" dirty="0" smtClean="0"/>
          </a:p>
          <a:p>
            <a:r>
              <a:rPr lang="zh-CN" altLang="en-US" dirty="0" smtClean="0"/>
              <a:t>区分</a:t>
            </a:r>
            <a:r>
              <a:rPr lang="zh-CN" altLang="en-US" dirty="0"/>
              <a:t>不同直径、等级（如</a:t>
            </a:r>
            <a:r>
              <a:rPr lang="en-US" altLang="zh-CN" dirty="0"/>
              <a:t>HRB400</a:t>
            </a:r>
            <a:r>
              <a:rPr lang="zh-CN" altLang="en-US" dirty="0"/>
              <a:t>与</a:t>
            </a:r>
            <a:r>
              <a:rPr lang="en-US" altLang="zh-CN" dirty="0"/>
              <a:t>HPB300</a:t>
            </a:r>
            <a:r>
              <a:rPr lang="zh-CN" altLang="en-US" dirty="0"/>
              <a:t>）。</a:t>
            </a:r>
            <a:endParaRPr lang="zh-CN" alt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zh-CN" altLang="en-US" dirty="0"/>
              <a:t> </a:t>
            </a:r>
            <a:r>
              <a:rPr lang="en-US" altLang="zh-CN" dirty="0"/>
              <a:t>2. </a:t>
            </a:r>
            <a:r>
              <a:rPr lang="zh-CN" altLang="en-US" dirty="0" smtClean="0"/>
              <a:t>安装工程   </a:t>
            </a:r>
            <a:endParaRPr lang="en-US" altLang="zh-CN" dirty="0"/>
          </a:p>
          <a:p>
            <a:r>
              <a:rPr lang="zh-CN" altLang="en-US" dirty="0" smtClean="0"/>
              <a:t>管线工程： 按</a:t>
            </a:r>
            <a:r>
              <a:rPr lang="zh-CN" altLang="en-US" dirty="0"/>
              <a:t>延长米计算，扣除阀门、管件长度；       </a:t>
            </a:r>
            <a:r>
              <a:rPr lang="zh-CN" altLang="en-US" dirty="0" smtClean="0"/>
              <a:t>支架</a:t>
            </a:r>
            <a:r>
              <a:rPr lang="zh-CN" altLang="en-US" dirty="0"/>
              <a:t>单独计量（如</a:t>
            </a:r>
            <a:r>
              <a:rPr lang="en-US" altLang="zh-CN" dirty="0"/>
              <a:t>DN100</a:t>
            </a:r>
            <a:r>
              <a:rPr lang="zh-CN" altLang="en-US" dirty="0"/>
              <a:t>管道支架间距</a:t>
            </a:r>
            <a:r>
              <a:rPr lang="en-US" altLang="zh-CN" dirty="0"/>
              <a:t>3m</a:t>
            </a:r>
            <a:r>
              <a:rPr lang="zh-CN" altLang="en-US" dirty="0"/>
              <a:t>）。     </a:t>
            </a:r>
            <a:endParaRPr lang="en-US" altLang="zh-CN" dirty="0"/>
          </a:p>
          <a:p>
            <a:r>
              <a:rPr lang="zh-CN" altLang="en-US" dirty="0" smtClean="0"/>
              <a:t>设备安装：   区分</a:t>
            </a:r>
            <a:r>
              <a:rPr lang="zh-CN" altLang="en-US" dirty="0"/>
              <a:t>本体安装与二次灌浆；       </a:t>
            </a:r>
            <a:r>
              <a:rPr lang="en-US" altLang="zh-CN" dirty="0" smtClean="0"/>
              <a:t> </a:t>
            </a:r>
            <a:r>
              <a:rPr lang="zh-CN" altLang="en-US" dirty="0"/>
              <a:t>电气工程中电缆预留量按规范计算（如终端头</a:t>
            </a:r>
            <a:r>
              <a:rPr lang="en-US" altLang="zh-CN" dirty="0"/>
              <a:t>+1.5m</a:t>
            </a:r>
            <a:r>
              <a:rPr lang="zh-CN" altLang="en-US" dirty="0"/>
              <a:t>）</a:t>
            </a:r>
            <a:r>
              <a:rPr lang="zh-CN" altLang="en-US" dirty="0" smtClean="0"/>
              <a:t>。</a:t>
            </a:r>
            <a:endParaRPr lang="en-US" altLang="zh-CN" dirty="0"/>
          </a:p>
          <a:p>
            <a:r>
              <a:rPr lang="en-US" altLang="zh-CN" dirty="0" smtClean="0"/>
              <a:t>3</a:t>
            </a:r>
            <a:r>
              <a:rPr lang="en-US" altLang="zh-CN" dirty="0"/>
              <a:t>. </a:t>
            </a:r>
            <a:r>
              <a:rPr lang="zh-CN" altLang="en-US" dirty="0" smtClean="0"/>
              <a:t>装饰工程   </a:t>
            </a:r>
            <a:endParaRPr lang="en-US" altLang="zh-CN" dirty="0"/>
          </a:p>
          <a:p>
            <a:r>
              <a:rPr lang="zh-CN" altLang="en-US" dirty="0" smtClean="0"/>
              <a:t>块料面层：</a:t>
            </a:r>
            <a:r>
              <a:rPr lang="zh-CN" altLang="en-US" dirty="0"/>
              <a:t>按实铺面积计算，扣除</a:t>
            </a:r>
            <a:r>
              <a:rPr lang="en-US" altLang="zh-CN" dirty="0"/>
              <a:t>0.3m²</a:t>
            </a:r>
            <a:r>
              <a:rPr lang="zh-CN" altLang="en-US" dirty="0"/>
              <a:t>以上孔洞；     </a:t>
            </a:r>
            <a:endParaRPr lang="en-US" altLang="zh-CN" dirty="0"/>
          </a:p>
          <a:p>
            <a:r>
              <a:rPr lang="zh-CN" altLang="en-US" dirty="0" smtClean="0"/>
              <a:t>天棚吊顶：</a:t>
            </a:r>
            <a:r>
              <a:rPr lang="zh-CN" altLang="en-US" dirty="0"/>
              <a:t>按投影面积计算，不扣除灯槽、检查口。</a:t>
            </a:r>
            <a:endParaRPr lang="zh-CN" alt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案例分析：通用安装工程</a:t>
            </a:r>
            <a:endParaRPr lang="zh-CN" altLang="en-US" dirty="0"/>
          </a:p>
        </p:txBody>
      </p:sp>
      <p:sp>
        <p:nvSpPr>
          <p:cNvPr id="3" name="内容占位符 2"/>
          <p:cNvSpPr>
            <a:spLocks noGrp="1"/>
          </p:cNvSpPr>
          <p:nvPr>
            <p:ph idx="1"/>
          </p:nvPr>
        </p:nvSpPr>
        <p:spPr/>
        <p:txBody>
          <a:bodyPr>
            <a:normAutofit fontScale="77500" lnSpcReduction="20000"/>
          </a:bodyPr>
          <a:lstStyle/>
          <a:p>
            <a:r>
              <a:rPr lang="zh-CN" altLang="en-US" dirty="0" smtClean="0"/>
              <a:t>某</a:t>
            </a:r>
            <a:r>
              <a:rPr lang="zh-CN" altLang="en-US" dirty="0"/>
              <a:t>办公楼机电安装</a:t>
            </a:r>
            <a:r>
              <a:rPr lang="zh-CN" altLang="en-US" dirty="0" smtClean="0"/>
              <a:t>项目</a:t>
            </a:r>
            <a:endParaRPr lang="en-US" altLang="zh-CN" dirty="0"/>
          </a:p>
          <a:p>
            <a:r>
              <a:rPr lang="zh-CN" altLang="en-US" dirty="0" smtClean="0"/>
              <a:t>场景：新建</a:t>
            </a:r>
            <a:r>
              <a:rPr lang="zh-CN" altLang="en-US" dirty="0"/>
              <a:t>办公楼的给排水、暖通、电气、消防、智能化系统安装</a:t>
            </a:r>
            <a:r>
              <a:rPr lang="zh-CN" altLang="en-US" dirty="0" smtClean="0"/>
              <a:t>。应用：</a:t>
            </a:r>
            <a:endParaRPr lang="en-US" altLang="zh-CN" dirty="0"/>
          </a:p>
          <a:p>
            <a:r>
              <a:rPr lang="en-US" altLang="zh-CN" dirty="0" smtClean="0"/>
              <a:t>1</a:t>
            </a:r>
            <a:r>
              <a:rPr lang="en-US" altLang="zh-CN" dirty="0"/>
              <a:t>.  </a:t>
            </a:r>
            <a:r>
              <a:rPr lang="zh-CN" altLang="en-US" dirty="0" smtClean="0"/>
              <a:t>专业</a:t>
            </a:r>
            <a:r>
              <a:rPr lang="zh-CN" altLang="en-US" dirty="0"/>
              <a:t>分包与总包管理</a:t>
            </a:r>
            <a:r>
              <a:rPr lang="zh-CN" altLang="en-US" dirty="0" smtClean="0"/>
              <a:t>：总</a:t>
            </a:r>
            <a:r>
              <a:rPr lang="zh-CN" altLang="en-US" dirty="0"/>
              <a:t>包清单中包含整个机电安装的工程量清单。实际操作中，常由专业分包单位（如空调、消防、智能化公司）负责各自专业的施工。总包根据清单对分包进行管理和结算。    </a:t>
            </a:r>
            <a:endParaRPr lang="en-US" altLang="zh-CN" dirty="0" smtClean="0"/>
          </a:p>
          <a:p>
            <a:r>
              <a:rPr lang="en-US" altLang="zh-CN" dirty="0" smtClean="0"/>
              <a:t>2</a:t>
            </a:r>
            <a:r>
              <a:rPr lang="en-US" altLang="zh-CN" dirty="0"/>
              <a:t>.  </a:t>
            </a:r>
            <a:r>
              <a:rPr lang="zh-CN" altLang="en-US" dirty="0" smtClean="0"/>
              <a:t>清单</a:t>
            </a:r>
            <a:r>
              <a:rPr lang="zh-CN" altLang="en-US" dirty="0"/>
              <a:t>深度</a:t>
            </a:r>
            <a:r>
              <a:rPr lang="zh-CN" altLang="en-US" dirty="0" smtClean="0"/>
              <a:t>：安装</a:t>
            </a:r>
            <a:r>
              <a:rPr lang="zh-CN" altLang="en-US" dirty="0"/>
              <a:t>清单项目描述需精确到设备型号规格、管道材质管径、线缆型号规格敷设方式等。例如：“镀锌钢管 </a:t>
            </a:r>
            <a:r>
              <a:rPr lang="en-US" altLang="zh-CN" dirty="0"/>
              <a:t>DN50 </a:t>
            </a:r>
            <a:r>
              <a:rPr lang="zh-CN" altLang="en-US" dirty="0"/>
              <a:t>螺纹连接”、“</a:t>
            </a:r>
            <a:r>
              <a:rPr lang="en-US" altLang="zh-CN" dirty="0"/>
              <a:t>YJV-5*16mm² </a:t>
            </a:r>
            <a:r>
              <a:rPr lang="zh-CN" altLang="en-US" dirty="0"/>
              <a:t>电缆桥架内敷设”、“离心式冷水机组 </a:t>
            </a:r>
            <a:r>
              <a:rPr lang="en-US" altLang="zh-CN" dirty="0"/>
              <a:t>XXX</a:t>
            </a:r>
            <a:r>
              <a:rPr lang="zh-CN" altLang="en-US" dirty="0"/>
              <a:t>型号 </a:t>
            </a:r>
            <a:r>
              <a:rPr lang="en-US" altLang="zh-CN" dirty="0"/>
              <a:t>XXX</a:t>
            </a:r>
            <a:r>
              <a:rPr lang="zh-CN" altLang="en-US" dirty="0"/>
              <a:t>冷吨”等。    </a:t>
            </a:r>
            <a:endParaRPr lang="en-US" altLang="zh-CN" dirty="0" smtClean="0"/>
          </a:p>
          <a:p>
            <a:r>
              <a:rPr lang="en-US" altLang="zh-CN" dirty="0" smtClean="0"/>
              <a:t>3</a:t>
            </a:r>
            <a:r>
              <a:rPr lang="en-US" altLang="zh-CN" dirty="0"/>
              <a:t>.  </a:t>
            </a:r>
            <a:r>
              <a:rPr lang="zh-CN" altLang="en-US" dirty="0" smtClean="0"/>
              <a:t>综合</a:t>
            </a:r>
            <a:r>
              <a:rPr lang="zh-CN" altLang="en-US" dirty="0"/>
              <a:t>单价包含内容</a:t>
            </a:r>
            <a:r>
              <a:rPr lang="zh-CN" altLang="en-US" dirty="0" smtClean="0"/>
              <a:t>：需</a:t>
            </a:r>
            <a:r>
              <a:rPr lang="zh-CN" altLang="en-US" dirty="0"/>
              <a:t>清晰界定单价包含的工作内容（如管道安装是否包含支架、刷油、保温，设备安装是否包含基础、调试等），避免结算争议。    </a:t>
            </a:r>
            <a:endParaRPr lang="en-US" altLang="zh-CN" dirty="0" smtClean="0"/>
          </a:p>
          <a:p>
            <a:r>
              <a:rPr lang="en-US" altLang="zh-CN" dirty="0" smtClean="0"/>
              <a:t>4</a:t>
            </a:r>
            <a:r>
              <a:rPr lang="en-US" altLang="zh-CN" dirty="0"/>
              <a:t>.  </a:t>
            </a:r>
            <a:r>
              <a:rPr lang="zh-CN" altLang="en-US" dirty="0" smtClean="0"/>
              <a:t>设备</a:t>
            </a:r>
            <a:r>
              <a:rPr lang="zh-CN" altLang="en-US" dirty="0"/>
              <a:t>费处理</a:t>
            </a:r>
            <a:r>
              <a:rPr lang="zh-CN" altLang="en-US" dirty="0" smtClean="0"/>
              <a:t>：主要</a:t>
            </a:r>
            <a:r>
              <a:rPr lang="zh-CN" altLang="en-US" dirty="0"/>
              <a:t>设备常在清单中单列，其本身价格（设备购置费）和安装费（安装工程费）可能分别列项或合并报价，需按清单要求执行。</a:t>
            </a:r>
            <a:endParaRPr lang="zh-CN" alt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zh-CN" altLang="en-US" dirty="0"/>
              <a:t>五</a:t>
            </a:r>
            <a:r>
              <a:rPr lang="zh-CN" altLang="en-US" dirty="0" smtClean="0"/>
              <a:t>、</a:t>
            </a:r>
            <a:r>
              <a:rPr lang="zh-CN" altLang="en-US" dirty="0"/>
              <a:t>计量工具与技术</a:t>
            </a:r>
            <a:r>
              <a:rPr lang="zh-CN" altLang="en-US" dirty="0" smtClean="0"/>
              <a:t>应用</a:t>
            </a:r>
            <a:endParaRPr lang="en-US" altLang="zh-CN" dirty="0"/>
          </a:p>
          <a:p>
            <a:r>
              <a:rPr lang="en-US" altLang="zh-CN" dirty="0" smtClean="0"/>
              <a:t>1</a:t>
            </a:r>
            <a:r>
              <a:rPr lang="en-US" altLang="zh-CN" dirty="0"/>
              <a:t>. </a:t>
            </a:r>
            <a:r>
              <a:rPr lang="en-US" altLang="zh-CN" dirty="0" smtClean="0"/>
              <a:t>BIM</a:t>
            </a:r>
            <a:r>
              <a:rPr lang="zh-CN" altLang="en-US" dirty="0" smtClean="0"/>
              <a:t>技术    </a:t>
            </a:r>
            <a:endParaRPr lang="en-US" altLang="zh-CN" dirty="0"/>
          </a:p>
          <a:p>
            <a:r>
              <a:rPr lang="zh-CN" altLang="en-US" dirty="0" smtClean="0"/>
              <a:t>协同计量：</a:t>
            </a:r>
            <a:r>
              <a:rPr lang="zh-CN" altLang="en-US" dirty="0"/>
              <a:t>通过</a:t>
            </a:r>
            <a:r>
              <a:rPr lang="en-US" altLang="zh-CN" dirty="0"/>
              <a:t>BIM</a:t>
            </a:r>
            <a:r>
              <a:rPr lang="zh-CN" altLang="en-US" dirty="0"/>
              <a:t>模型实现多专业工程量自动统计（如土建与机电碰撞检查后的调整量）；     </a:t>
            </a:r>
            <a:endParaRPr lang="en-US" altLang="zh-CN" dirty="0" smtClean="0"/>
          </a:p>
          <a:p>
            <a:r>
              <a:rPr lang="en-US" altLang="zh-CN" dirty="0" smtClean="0"/>
              <a:t>4D</a:t>
            </a:r>
            <a:r>
              <a:rPr lang="zh-CN" altLang="en-US" dirty="0"/>
              <a:t>进度</a:t>
            </a:r>
            <a:r>
              <a:rPr lang="zh-CN" altLang="en-US" dirty="0" smtClean="0"/>
              <a:t>关联：</a:t>
            </a:r>
            <a:r>
              <a:rPr lang="zh-CN" altLang="en-US" dirty="0"/>
              <a:t>工程量与进度计划联动，支持动态资源调配</a:t>
            </a:r>
            <a:r>
              <a:rPr lang="zh-CN" altLang="en-US" dirty="0" smtClean="0"/>
              <a:t>。</a:t>
            </a:r>
            <a:endParaRPr lang="en-US" altLang="zh-CN" dirty="0" smtClean="0"/>
          </a:p>
          <a:p>
            <a:r>
              <a:rPr lang="en-US" altLang="zh-CN" dirty="0" smtClean="0"/>
              <a:t>2</a:t>
            </a:r>
            <a:r>
              <a:rPr lang="en-US" altLang="zh-CN" dirty="0"/>
              <a:t>. </a:t>
            </a:r>
            <a:r>
              <a:rPr lang="zh-CN" altLang="en-US" dirty="0" smtClean="0"/>
              <a:t>移动</a:t>
            </a:r>
            <a:r>
              <a:rPr lang="zh-CN" altLang="en-US" dirty="0"/>
              <a:t>端</a:t>
            </a:r>
            <a:r>
              <a:rPr lang="zh-CN" altLang="en-US" dirty="0" smtClean="0"/>
              <a:t>应用</a:t>
            </a:r>
            <a:endParaRPr lang="en-US" altLang="zh-CN" dirty="0"/>
          </a:p>
          <a:p>
            <a:r>
              <a:rPr lang="zh-CN" altLang="en-US" dirty="0" smtClean="0"/>
              <a:t>现场</a:t>
            </a:r>
            <a:r>
              <a:rPr lang="zh-CN" altLang="en-US" dirty="0"/>
              <a:t>计量</a:t>
            </a:r>
            <a:r>
              <a:rPr lang="en-US" altLang="zh-CN" dirty="0" smtClean="0"/>
              <a:t>APP</a:t>
            </a:r>
            <a:r>
              <a:rPr lang="zh-CN" altLang="en-US" dirty="0" smtClean="0"/>
              <a:t>： 拍照</a:t>
            </a:r>
            <a:r>
              <a:rPr lang="zh-CN" altLang="en-US" dirty="0"/>
              <a:t>标记构件尺寸（如钢筋间距）；       </a:t>
            </a:r>
            <a:r>
              <a:rPr lang="zh-CN" altLang="en-US" dirty="0" smtClean="0"/>
              <a:t>实时</a:t>
            </a:r>
            <a:r>
              <a:rPr lang="zh-CN" altLang="en-US" dirty="0"/>
              <a:t>录入隐蔽工程数据（如防水层厚度）</a:t>
            </a:r>
            <a:r>
              <a:rPr lang="zh-CN" altLang="en-US" dirty="0" smtClean="0"/>
              <a:t>。</a:t>
            </a:r>
            <a:endParaRPr lang="en-US" altLang="zh-CN" dirty="0" smtClean="0"/>
          </a:p>
          <a:p>
            <a:r>
              <a:rPr lang="en-US" altLang="zh-CN" dirty="0" smtClean="0"/>
              <a:t>3</a:t>
            </a:r>
            <a:r>
              <a:rPr lang="en-US" altLang="zh-CN" dirty="0"/>
              <a:t>. </a:t>
            </a:r>
            <a:r>
              <a:rPr lang="zh-CN" altLang="en-US" dirty="0" smtClean="0"/>
              <a:t>无人机</a:t>
            </a:r>
            <a:r>
              <a:rPr lang="zh-CN" altLang="en-US" dirty="0"/>
              <a:t>与激光</a:t>
            </a:r>
            <a:r>
              <a:rPr lang="zh-CN" altLang="en-US" dirty="0" smtClean="0"/>
              <a:t>扫描</a:t>
            </a:r>
            <a:endParaRPr lang="en-US" altLang="zh-CN" dirty="0"/>
          </a:p>
          <a:p>
            <a:r>
              <a:rPr lang="zh-CN" altLang="en-US" dirty="0" smtClean="0"/>
              <a:t>地形测绘：</a:t>
            </a:r>
            <a:r>
              <a:rPr lang="zh-CN" altLang="en-US" dirty="0"/>
              <a:t>无人机快速获取土方开挖量；     </a:t>
            </a:r>
            <a:endParaRPr lang="en-US" altLang="zh-CN" dirty="0"/>
          </a:p>
          <a:p>
            <a:r>
              <a:rPr lang="zh-CN" altLang="en-US" dirty="0" smtClean="0"/>
              <a:t>点</a:t>
            </a:r>
            <a:r>
              <a:rPr lang="zh-CN" altLang="en-US" dirty="0"/>
              <a:t>云</a:t>
            </a:r>
            <a:r>
              <a:rPr lang="zh-CN" altLang="en-US" dirty="0" smtClean="0"/>
              <a:t>建模：</a:t>
            </a:r>
            <a:r>
              <a:rPr lang="zh-CN" altLang="en-US" dirty="0"/>
              <a:t>激光扫描生成既有建筑改造工程量。</a:t>
            </a:r>
            <a:endParaRPr lang="zh-CN" alt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五、案例</a:t>
            </a:r>
            <a:r>
              <a:rPr lang="zh-CN" altLang="en-US" dirty="0" smtClean="0"/>
              <a:t>分析</a:t>
            </a:r>
            <a:endParaRPr lang="en-US" altLang="zh-CN" dirty="0"/>
          </a:p>
          <a:p>
            <a:r>
              <a:rPr lang="zh-CN" altLang="en-US" dirty="0" smtClean="0"/>
              <a:t>案例</a:t>
            </a:r>
            <a:r>
              <a:rPr lang="en-US" altLang="zh-CN" dirty="0"/>
              <a:t>1</a:t>
            </a:r>
            <a:r>
              <a:rPr lang="zh-CN" altLang="en-US" dirty="0"/>
              <a:t>：某商业综合体混凝土计量</a:t>
            </a:r>
            <a:r>
              <a:rPr lang="zh-CN" altLang="en-US" dirty="0" smtClean="0"/>
              <a:t>争议</a:t>
            </a:r>
            <a:endParaRPr lang="en-US" altLang="zh-CN" dirty="0"/>
          </a:p>
          <a:p>
            <a:r>
              <a:rPr lang="zh-CN" altLang="en-US" dirty="0" smtClean="0"/>
              <a:t>问题：</a:t>
            </a:r>
            <a:r>
              <a:rPr lang="zh-CN" altLang="en-US" dirty="0"/>
              <a:t>施工方与审计方对梁柱节点扣减范围存在分歧。     </a:t>
            </a:r>
            <a:endParaRPr lang="en-US" altLang="zh-CN" dirty="0"/>
          </a:p>
          <a:p>
            <a:r>
              <a:rPr lang="zh-CN" altLang="en-US" dirty="0" smtClean="0"/>
              <a:t>解决：</a:t>
            </a:r>
            <a:r>
              <a:rPr lang="zh-CN" altLang="en-US" dirty="0"/>
              <a:t>依据</a:t>
            </a:r>
            <a:r>
              <a:rPr lang="en-US" altLang="zh-CN" dirty="0"/>
              <a:t>《</a:t>
            </a:r>
            <a:r>
              <a:rPr lang="zh-CN" altLang="en-US" dirty="0"/>
              <a:t>房屋建筑与装饰工程计算规范</a:t>
            </a:r>
            <a:r>
              <a:rPr lang="en-US" altLang="zh-CN" dirty="0"/>
              <a:t>》</a:t>
            </a:r>
            <a:r>
              <a:rPr lang="zh-CN" altLang="en-US" dirty="0"/>
              <a:t>第</a:t>
            </a:r>
            <a:r>
              <a:rPr lang="en-US" altLang="zh-CN" dirty="0"/>
              <a:t>3.5.2</a:t>
            </a:r>
            <a:r>
              <a:rPr lang="zh-CN" altLang="en-US" dirty="0"/>
              <a:t>条，确认梁高＞</a:t>
            </a:r>
            <a:r>
              <a:rPr lang="en-US" altLang="zh-CN" dirty="0"/>
              <a:t>500mm</a:t>
            </a:r>
            <a:r>
              <a:rPr lang="zh-CN" altLang="en-US" dirty="0"/>
              <a:t>时，板与梁重叠部分计入梁体积。     </a:t>
            </a:r>
            <a:endParaRPr lang="en-US" altLang="zh-CN" dirty="0"/>
          </a:p>
          <a:p>
            <a:r>
              <a:rPr lang="zh-CN" altLang="en-US" dirty="0" smtClean="0"/>
              <a:t>工具：</a:t>
            </a:r>
            <a:r>
              <a:rPr lang="zh-CN" altLang="en-US" dirty="0"/>
              <a:t>广联达</a:t>
            </a:r>
            <a:r>
              <a:rPr lang="en-US" altLang="zh-CN" dirty="0"/>
              <a:t>GTJ</a:t>
            </a:r>
            <a:r>
              <a:rPr lang="zh-CN" altLang="en-US" dirty="0"/>
              <a:t>模型复核，误差修正</a:t>
            </a:r>
            <a:r>
              <a:rPr lang="en-US" altLang="zh-CN" dirty="0"/>
              <a:t>2.3%</a:t>
            </a:r>
            <a:r>
              <a:rPr lang="zh-CN" altLang="en-US" dirty="0"/>
              <a:t>。</a:t>
            </a:r>
            <a:endParaRPr lang="zh-CN" alt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案例</a:t>
            </a:r>
            <a:r>
              <a:rPr lang="en-US" altLang="zh-CN" dirty="0"/>
              <a:t>2</a:t>
            </a:r>
            <a:r>
              <a:rPr lang="zh-CN" altLang="en-US" dirty="0"/>
              <a:t>：市政道路土方</a:t>
            </a:r>
            <a:r>
              <a:rPr lang="zh-CN" altLang="en-US" dirty="0" smtClean="0"/>
              <a:t>计量</a:t>
            </a:r>
            <a:endParaRPr lang="en-US" altLang="zh-CN" dirty="0"/>
          </a:p>
          <a:p>
            <a:r>
              <a:rPr lang="zh-CN" altLang="en-US" dirty="0" smtClean="0"/>
              <a:t>方法：</a:t>
            </a:r>
            <a:r>
              <a:rPr lang="zh-CN" altLang="en-US" dirty="0"/>
              <a:t>无人机航测生成三维地形模型，对比设计标高计算挖填方量，较传统断面法效率提升</a:t>
            </a:r>
            <a:r>
              <a:rPr lang="en-US" altLang="zh-CN" dirty="0"/>
              <a:t>80%</a:t>
            </a:r>
            <a:r>
              <a:rPr lang="zh-CN" altLang="en-US" dirty="0" smtClean="0"/>
              <a:t>。</a:t>
            </a:r>
            <a:endParaRPr lang="en-US" altLang="zh-CN" dirty="0"/>
          </a:p>
          <a:p>
            <a:r>
              <a:rPr lang="zh-CN" altLang="en-US" dirty="0" smtClean="0"/>
              <a:t>六</a:t>
            </a:r>
            <a:r>
              <a:rPr lang="zh-CN" altLang="en-US" dirty="0"/>
              <a:t>、未来</a:t>
            </a:r>
            <a:r>
              <a:rPr lang="zh-CN" altLang="en-US" dirty="0" smtClean="0"/>
              <a:t>趋势</a:t>
            </a:r>
            <a:endParaRPr lang="en-US" altLang="zh-CN" dirty="0"/>
          </a:p>
          <a:p>
            <a:r>
              <a:rPr lang="en-US" altLang="zh-CN" dirty="0" smtClean="0"/>
              <a:t>1</a:t>
            </a:r>
            <a:r>
              <a:rPr lang="en-US" altLang="zh-CN" dirty="0"/>
              <a:t>. </a:t>
            </a:r>
            <a:r>
              <a:rPr lang="en-US" altLang="zh-CN" dirty="0" smtClean="0"/>
              <a:t>AI</a:t>
            </a:r>
            <a:r>
              <a:rPr lang="zh-CN" altLang="en-US" dirty="0"/>
              <a:t>辅助</a:t>
            </a:r>
            <a:r>
              <a:rPr lang="zh-CN" altLang="en-US" dirty="0" smtClean="0"/>
              <a:t>计量：</a:t>
            </a:r>
            <a:r>
              <a:rPr lang="zh-CN" altLang="en-US" dirty="0"/>
              <a:t>机器学习自动识别图纸构件，生成初步工程量；  </a:t>
            </a:r>
            <a:endParaRPr lang="en-US" altLang="zh-CN" dirty="0" smtClean="0"/>
          </a:p>
          <a:p>
            <a:r>
              <a:rPr lang="en-US" altLang="zh-CN" dirty="0" smtClean="0"/>
              <a:t>2</a:t>
            </a:r>
            <a:r>
              <a:rPr lang="en-US" altLang="zh-CN" dirty="0"/>
              <a:t>. </a:t>
            </a:r>
            <a:r>
              <a:rPr lang="zh-CN" altLang="en-US" dirty="0" smtClean="0"/>
              <a:t>区</a:t>
            </a:r>
            <a:r>
              <a:rPr lang="zh-CN" altLang="en-US" dirty="0"/>
              <a:t>块链存</a:t>
            </a:r>
            <a:r>
              <a:rPr lang="zh-CN" altLang="en-US" dirty="0" smtClean="0"/>
              <a:t>证：</a:t>
            </a:r>
            <a:r>
              <a:rPr lang="zh-CN" altLang="en-US" dirty="0"/>
              <a:t>计量数据上链，确保过程透明可追溯；  </a:t>
            </a:r>
            <a:endParaRPr lang="en-US" altLang="zh-CN" dirty="0" smtClean="0"/>
          </a:p>
          <a:p>
            <a:r>
              <a:rPr lang="en-US" altLang="zh-CN" dirty="0" smtClean="0"/>
              <a:t>3</a:t>
            </a:r>
            <a:r>
              <a:rPr lang="en-US" altLang="zh-CN" dirty="0"/>
              <a:t>. </a:t>
            </a:r>
            <a:r>
              <a:rPr lang="zh-CN" altLang="en-US" dirty="0" smtClean="0"/>
              <a:t>云端协同：</a:t>
            </a:r>
            <a:r>
              <a:rPr lang="zh-CN" altLang="en-US" dirty="0"/>
              <a:t>多参与方实时共享计量数据，减少信息差。</a:t>
            </a:r>
            <a:r>
              <a:rPr lang="en-US" altLang="zh-CN" dirty="0"/>
              <a:t>---</a:t>
            </a:r>
            <a:endParaRPr lang="zh-CN" alt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260648"/>
            <a:ext cx="7239000" cy="1143000"/>
          </a:xfrm>
        </p:spPr>
        <p:txBody>
          <a:bodyPr>
            <a:normAutofit fontScale="90000"/>
          </a:bodyPr>
          <a:lstStyle/>
          <a:p>
            <a:r>
              <a:rPr lang="zh-CN" altLang="zh-CN" sz="3100" b="1" dirty="0"/>
              <a:t>清单计价工程招标合同环节的造价管理与筹划</a:t>
            </a:r>
            <a:br>
              <a:rPr lang="zh-CN" altLang="zh-CN" dirty="0"/>
            </a:br>
            <a:endParaRPr lang="zh-CN" altLang="en-US" dirty="0"/>
          </a:p>
        </p:txBody>
      </p:sp>
      <p:sp>
        <p:nvSpPr>
          <p:cNvPr id="3" name="内容占位符 2"/>
          <p:cNvSpPr>
            <a:spLocks noGrp="1"/>
          </p:cNvSpPr>
          <p:nvPr>
            <p:ph idx="1"/>
          </p:nvPr>
        </p:nvSpPr>
        <p:spPr/>
        <p:txBody>
          <a:bodyPr>
            <a:normAutofit/>
          </a:bodyPr>
          <a:lstStyle/>
          <a:p>
            <a:pPr marL="0" indent="0">
              <a:buNone/>
            </a:pPr>
            <a:r>
              <a:rPr lang="en-US" altLang="zh-CN" dirty="0"/>
              <a:t> </a:t>
            </a:r>
            <a:r>
              <a:rPr lang="en-US" altLang="zh-CN" dirty="0" smtClean="0"/>
              <a:t> </a:t>
            </a:r>
            <a:r>
              <a:rPr lang="en-US" altLang="zh-CN" dirty="0" smtClean="0">
                <a:solidFill>
                  <a:srgbClr val="FF0000"/>
                </a:solidFill>
              </a:rPr>
              <a:t>1</a:t>
            </a:r>
            <a:r>
              <a:rPr lang="en-US" altLang="zh-CN" dirty="0">
                <a:solidFill>
                  <a:srgbClr val="FF0000"/>
                </a:solidFill>
              </a:rPr>
              <a:t>.</a:t>
            </a:r>
            <a:r>
              <a:rPr lang="zh-CN" altLang="zh-CN" dirty="0">
                <a:solidFill>
                  <a:srgbClr val="FF0000"/>
                </a:solidFill>
              </a:rPr>
              <a:t>清单价格的组成与性质</a:t>
            </a:r>
            <a:r>
              <a:rPr lang="zh-CN" altLang="zh-CN" dirty="0" smtClean="0">
                <a:solidFill>
                  <a:srgbClr val="FF0000"/>
                </a:solidFill>
              </a:rPr>
              <a:t>分析</a:t>
            </a:r>
            <a:endParaRPr lang="en-US" altLang="zh-CN" dirty="0" smtClean="0">
              <a:solidFill>
                <a:srgbClr val="FF0000"/>
              </a:solidFill>
            </a:endParaRPr>
          </a:p>
          <a:p>
            <a:pPr marL="0" indent="0">
              <a:buNone/>
            </a:pPr>
            <a:r>
              <a:rPr lang="zh-CN" altLang="en-US" dirty="0" smtClean="0"/>
              <a:t>（</a:t>
            </a:r>
            <a:r>
              <a:rPr lang="en-US" altLang="zh-CN" dirty="0" smtClean="0"/>
              <a:t>1</a:t>
            </a:r>
            <a:r>
              <a:rPr lang="zh-CN" altLang="en-US" dirty="0" smtClean="0"/>
              <a:t>）确定费用构成与性质</a:t>
            </a:r>
            <a:endParaRPr lang="en-US" altLang="zh-CN" dirty="0" smtClean="0"/>
          </a:p>
          <a:p>
            <a:pPr marL="0" indent="0">
              <a:buNone/>
            </a:pPr>
            <a:r>
              <a:rPr lang="zh-CN" altLang="en-US" dirty="0" smtClean="0"/>
              <a:t>（</a:t>
            </a:r>
            <a:r>
              <a:rPr lang="en-US" altLang="zh-CN" dirty="0" smtClean="0"/>
              <a:t>2</a:t>
            </a:r>
            <a:r>
              <a:rPr lang="zh-CN" altLang="en-US" dirty="0" smtClean="0"/>
              <a:t>）</a:t>
            </a:r>
            <a:r>
              <a:rPr lang="en-US" altLang="zh-CN" dirty="0" smtClean="0"/>
              <a:t>5</a:t>
            </a:r>
            <a:r>
              <a:rPr lang="zh-CN" altLang="en-US" dirty="0" smtClean="0"/>
              <a:t>大部分</a:t>
            </a:r>
            <a:endParaRPr lang="en-US" altLang="zh-CN" dirty="0" smtClean="0"/>
          </a:p>
          <a:p>
            <a:pPr marL="0" indent="0">
              <a:buNone/>
            </a:pPr>
            <a:r>
              <a:rPr lang="zh-CN" altLang="en-US" dirty="0" smtClean="0"/>
              <a:t>（</a:t>
            </a:r>
            <a:r>
              <a:rPr lang="en-US" altLang="zh-CN" dirty="0" smtClean="0"/>
              <a:t>3</a:t>
            </a:r>
            <a:r>
              <a:rPr lang="zh-CN" altLang="en-US" dirty="0" smtClean="0"/>
              <a:t>）价格清单计价的基本原则</a:t>
            </a:r>
            <a:endParaRPr lang="en-US" altLang="zh-CN" dirty="0" smtClean="0"/>
          </a:p>
          <a:p>
            <a:pPr marL="0" indent="0">
              <a:buNone/>
            </a:pPr>
            <a:r>
              <a:rPr lang="zh-CN" altLang="en-US" dirty="0" smtClean="0">
                <a:solidFill>
                  <a:srgbClr val="FF0000"/>
                </a:solidFill>
              </a:rPr>
              <a:t> 市场化</a:t>
            </a:r>
            <a:r>
              <a:rPr lang="zh-CN" altLang="en-US" dirty="0">
                <a:solidFill>
                  <a:srgbClr val="FF0000"/>
                </a:solidFill>
              </a:rPr>
              <a:t>定价</a:t>
            </a:r>
            <a:r>
              <a:rPr lang="zh-CN" altLang="en-US" dirty="0" smtClean="0">
                <a:solidFill>
                  <a:srgbClr val="FF0000"/>
                </a:solidFill>
              </a:rPr>
              <a:t>导向</a:t>
            </a:r>
            <a:endParaRPr lang="en-US" altLang="zh-CN" dirty="0" smtClean="0">
              <a:solidFill>
                <a:srgbClr val="FF0000"/>
              </a:solidFill>
            </a:endParaRPr>
          </a:p>
          <a:p>
            <a:pPr marL="0" indent="0">
              <a:buNone/>
            </a:pPr>
            <a:r>
              <a:rPr lang="en-US" altLang="zh-CN" dirty="0">
                <a:solidFill>
                  <a:srgbClr val="FF0000"/>
                </a:solidFill>
              </a:rPr>
              <a:t> </a:t>
            </a:r>
            <a:r>
              <a:rPr lang="zh-CN" altLang="en-US" dirty="0" smtClean="0">
                <a:solidFill>
                  <a:srgbClr val="FF0000"/>
                </a:solidFill>
              </a:rPr>
              <a:t>费用透明化</a:t>
            </a:r>
            <a:endParaRPr lang="en-US" altLang="zh-CN" dirty="0" smtClean="0">
              <a:solidFill>
                <a:srgbClr val="FF0000"/>
              </a:solidFill>
            </a:endParaRPr>
          </a:p>
          <a:p>
            <a:pPr marL="0" indent="0">
              <a:buNone/>
            </a:pPr>
            <a:r>
              <a:rPr lang="en-US" altLang="zh-CN" dirty="0">
                <a:solidFill>
                  <a:srgbClr val="FF0000"/>
                </a:solidFill>
              </a:rPr>
              <a:t> </a:t>
            </a:r>
            <a:r>
              <a:rPr lang="zh-CN" altLang="en-US" dirty="0" smtClean="0">
                <a:solidFill>
                  <a:srgbClr val="FF0000"/>
                </a:solidFill>
              </a:rPr>
              <a:t>风险</a:t>
            </a:r>
            <a:r>
              <a:rPr lang="zh-CN" altLang="en-US" dirty="0">
                <a:solidFill>
                  <a:srgbClr val="FF0000"/>
                </a:solidFill>
              </a:rPr>
              <a:t>责任明晰化</a:t>
            </a:r>
            <a:endParaRPr lang="zh-CN" altLang="zh-CN" dirty="0"/>
          </a:p>
          <a:p>
            <a:endParaRPr lang="zh-CN" alt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solidFill>
                  <a:srgbClr val="FF0000"/>
                </a:solidFill>
              </a:rPr>
              <a:t>2.</a:t>
            </a:r>
            <a:r>
              <a:rPr lang="zh-CN" altLang="zh-CN" dirty="0">
                <a:solidFill>
                  <a:srgbClr val="FF0000"/>
                </a:solidFill>
              </a:rPr>
              <a:t>最高投标限价编制依据与编制缺陷</a:t>
            </a:r>
            <a:r>
              <a:rPr lang="zh-CN" altLang="zh-CN" dirty="0" smtClean="0">
                <a:solidFill>
                  <a:srgbClr val="FF0000"/>
                </a:solidFill>
              </a:rPr>
              <a:t>责任</a:t>
            </a:r>
            <a:endParaRPr lang="en-US" altLang="zh-CN" dirty="0">
              <a:solidFill>
                <a:srgbClr val="FF0000"/>
              </a:solidFill>
            </a:endParaRPr>
          </a:p>
          <a:p>
            <a:r>
              <a:rPr lang="zh-CN" altLang="en-US" dirty="0" smtClean="0"/>
              <a:t>（</a:t>
            </a:r>
            <a:r>
              <a:rPr lang="en-US" altLang="zh-CN" dirty="0" smtClean="0"/>
              <a:t>1</a:t>
            </a:r>
            <a:r>
              <a:rPr lang="zh-CN" altLang="en-US" dirty="0" smtClean="0"/>
              <a:t>）</a:t>
            </a:r>
            <a:r>
              <a:rPr lang="zh-CN" altLang="zh-CN" dirty="0"/>
              <a:t>最高投标限价编制依据</a:t>
            </a:r>
            <a:endParaRPr lang="en-US" altLang="zh-CN" dirty="0" smtClean="0"/>
          </a:p>
          <a:p>
            <a:r>
              <a:rPr lang="en-US" altLang="zh-CN" dirty="0" smtClean="0"/>
              <a:t>1</a:t>
            </a:r>
            <a:r>
              <a:rPr lang="zh-CN" altLang="en-US" dirty="0" smtClean="0"/>
              <a:t>）法律</a:t>
            </a:r>
            <a:r>
              <a:rPr lang="zh-CN" altLang="en-US" dirty="0"/>
              <a:t>法规与政策框架 </a:t>
            </a:r>
            <a:endParaRPr lang="en-US" altLang="zh-CN" dirty="0" smtClean="0"/>
          </a:p>
          <a:p>
            <a:r>
              <a:rPr lang="en-US" altLang="zh-CN" dirty="0" smtClean="0"/>
              <a:t>2</a:t>
            </a:r>
            <a:r>
              <a:rPr lang="zh-CN" altLang="en-US" dirty="0" smtClean="0"/>
              <a:t>）市场化</a:t>
            </a:r>
            <a:r>
              <a:rPr lang="zh-CN" altLang="en-US" dirty="0"/>
              <a:t>数据与成本</a:t>
            </a:r>
            <a:r>
              <a:rPr lang="zh-CN" altLang="en-US" dirty="0" smtClean="0"/>
              <a:t>分析</a:t>
            </a:r>
            <a:endParaRPr lang="en-US" altLang="zh-CN" dirty="0" smtClean="0"/>
          </a:p>
          <a:p>
            <a:r>
              <a:rPr lang="en-US" altLang="zh-CN" dirty="0" smtClean="0"/>
              <a:t>3</a:t>
            </a:r>
            <a:r>
              <a:rPr lang="zh-CN" altLang="en-US" dirty="0" smtClean="0"/>
              <a:t>）合同</a:t>
            </a:r>
            <a:r>
              <a:rPr lang="zh-CN" altLang="en-US" dirty="0"/>
              <a:t>类型与风险分担规则 </a:t>
            </a:r>
            <a:endParaRPr lang="en-US" altLang="zh-CN" dirty="0" smtClean="0"/>
          </a:p>
          <a:p>
            <a:r>
              <a:rPr lang="en-US" altLang="zh-CN" dirty="0" smtClean="0"/>
              <a:t>4</a:t>
            </a:r>
            <a:r>
              <a:rPr lang="zh-CN" altLang="en-US" dirty="0" smtClean="0"/>
              <a:t>）专业资质与审核要求</a:t>
            </a:r>
            <a:endParaRPr lang="en-US" altLang="zh-CN" dirty="0" smtClean="0"/>
          </a:p>
          <a:p>
            <a:r>
              <a:rPr lang="zh-CN" altLang="en-US" dirty="0" smtClean="0"/>
              <a:t>（</a:t>
            </a:r>
            <a:r>
              <a:rPr lang="en-US" altLang="zh-CN" dirty="0" smtClean="0"/>
              <a:t>2</a:t>
            </a:r>
            <a:r>
              <a:rPr lang="zh-CN" altLang="en-US" dirty="0" smtClean="0"/>
              <a:t>）</a:t>
            </a:r>
            <a:r>
              <a:rPr lang="zh-CN" altLang="zh-CN" dirty="0"/>
              <a:t>编制缺陷责任</a:t>
            </a:r>
            <a:endParaRPr lang="en-US" altLang="zh-CN" dirty="0"/>
          </a:p>
          <a:p>
            <a:r>
              <a:rPr lang="en-US" altLang="zh-CN" dirty="0" smtClean="0"/>
              <a:t>1</a:t>
            </a:r>
            <a:r>
              <a:rPr lang="zh-CN" altLang="en-US" dirty="0" smtClean="0"/>
              <a:t>）总价合同</a:t>
            </a:r>
            <a:endParaRPr lang="en-US" altLang="zh-CN" dirty="0" smtClean="0"/>
          </a:p>
          <a:p>
            <a:r>
              <a:rPr lang="en-US" altLang="zh-CN" dirty="0" smtClean="0"/>
              <a:t>2</a:t>
            </a:r>
            <a:r>
              <a:rPr lang="zh-CN" altLang="en-US" dirty="0" smtClean="0"/>
              <a:t>）单价合同</a:t>
            </a:r>
            <a:endParaRPr lang="en-US" altLang="zh-CN" dirty="0"/>
          </a:p>
          <a:p>
            <a:r>
              <a:rPr lang="zh-CN" altLang="en-US" dirty="0" smtClean="0"/>
              <a:t> </a:t>
            </a:r>
            <a:endParaRPr lang="en-US" altLang="zh-CN" dirty="0"/>
          </a:p>
          <a:p>
            <a:endParaRPr lang="zh-CN" altLang="zh-CN"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solidFill>
                  <a:srgbClr val="FF0000"/>
                </a:solidFill>
              </a:rPr>
              <a:t>3.</a:t>
            </a:r>
            <a:r>
              <a:rPr lang="zh-CN" altLang="zh-CN" dirty="0">
                <a:solidFill>
                  <a:srgbClr val="FF0000"/>
                </a:solidFill>
              </a:rPr>
              <a:t>单价合同的计价特征分析及案例</a:t>
            </a:r>
            <a:r>
              <a:rPr lang="zh-CN" altLang="zh-CN" dirty="0" smtClean="0"/>
              <a:t>；</a:t>
            </a:r>
            <a:endParaRPr lang="en-US" altLang="zh-CN" dirty="0" smtClean="0"/>
          </a:p>
          <a:p>
            <a:r>
              <a:rPr lang="zh-CN" altLang="en-US" dirty="0" smtClean="0"/>
              <a:t>（</a:t>
            </a:r>
            <a:r>
              <a:rPr lang="en-US" altLang="zh-CN" dirty="0" smtClean="0"/>
              <a:t>1</a:t>
            </a:r>
            <a:r>
              <a:rPr lang="zh-CN" altLang="en-US" dirty="0" smtClean="0"/>
              <a:t>）</a:t>
            </a:r>
            <a:r>
              <a:rPr lang="zh-CN" altLang="zh-CN" dirty="0"/>
              <a:t>单价合同的计价特征</a:t>
            </a:r>
            <a:r>
              <a:rPr lang="zh-CN" altLang="zh-CN" dirty="0" smtClean="0"/>
              <a:t>分析</a:t>
            </a:r>
            <a:endParaRPr lang="en-US" altLang="zh-CN" dirty="0" smtClean="0"/>
          </a:p>
          <a:p>
            <a:r>
              <a:rPr lang="en-US" altLang="zh-CN" dirty="0" smtClean="0"/>
              <a:t>1</a:t>
            </a:r>
            <a:r>
              <a:rPr lang="zh-CN" altLang="en-US" dirty="0" smtClean="0"/>
              <a:t>）据实结算</a:t>
            </a:r>
            <a:endParaRPr lang="en-US" altLang="zh-CN" dirty="0" smtClean="0"/>
          </a:p>
          <a:p>
            <a:r>
              <a:rPr lang="en-US" altLang="zh-CN" dirty="0" smtClean="0"/>
              <a:t>2</a:t>
            </a:r>
            <a:r>
              <a:rPr lang="zh-CN" altLang="en-US" dirty="0" smtClean="0"/>
              <a:t>）工程量计量计价</a:t>
            </a:r>
            <a:endParaRPr lang="en-US" altLang="zh-CN" dirty="0" smtClean="0"/>
          </a:p>
          <a:p>
            <a:r>
              <a:rPr lang="en-US" altLang="zh-CN" dirty="0" smtClean="0"/>
              <a:t>3</a:t>
            </a:r>
            <a:r>
              <a:rPr lang="zh-CN" altLang="en-US" dirty="0" smtClean="0"/>
              <a:t>）合同条件</a:t>
            </a:r>
            <a:endParaRPr lang="en-US" altLang="zh-CN" dirty="0" smtClean="0"/>
          </a:p>
          <a:p>
            <a:r>
              <a:rPr lang="zh-CN" altLang="en-US" dirty="0" smtClean="0"/>
              <a:t>（</a:t>
            </a:r>
            <a:r>
              <a:rPr lang="en-US" altLang="zh-CN" dirty="0" smtClean="0"/>
              <a:t>2</a:t>
            </a:r>
            <a:r>
              <a:rPr lang="zh-CN" altLang="en-US" dirty="0" smtClean="0"/>
              <a:t>）案例</a:t>
            </a:r>
            <a:endParaRPr lang="zh-CN" altLang="zh-CN" dirty="0"/>
          </a:p>
          <a:p>
            <a:endParaRPr lang="zh-CN" alt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solidFill>
                  <a:srgbClr val="FF0000"/>
                </a:solidFill>
              </a:rPr>
              <a:t>4.</a:t>
            </a:r>
            <a:r>
              <a:rPr lang="zh-CN" altLang="zh-CN" dirty="0">
                <a:solidFill>
                  <a:srgbClr val="FF0000"/>
                </a:solidFill>
              </a:rPr>
              <a:t>总价合同的计价特征分析及</a:t>
            </a:r>
            <a:r>
              <a:rPr lang="zh-CN" altLang="zh-CN" dirty="0" smtClean="0">
                <a:solidFill>
                  <a:srgbClr val="FF0000"/>
                </a:solidFill>
              </a:rPr>
              <a:t>案例</a:t>
            </a:r>
            <a:endParaRPr lang="en-US" altLang="zh-CN" dirty="0" smtClean="0">
              <a:solidFill>
                <a:srgbClr val="FF0000"/>
              </a:solidFill>
            </a:endParaRPr>
          </a:p>
          <a:p>
            <a:r>
              <a:rPr lang="zh-CN" altLang="en-US" dirty="0"/>
              <a:t>（</a:t>
            </a:r>
            <a:r>
              <a:rPr lang="en-US" altLang="zh-CN" dirty="0"/>
              <a:t>1</a:t>
            </a:r>
            <a:r>
              <a:rPr lang="zh-CN" altLang="en-US" dirty="0" smtClean="0"/>
              <a:t>）总</a:t>
            </a:r>
            <a:r>
              <a:rPr lang="zh-CN" altLang="zh-CN" dirty="0" smtClean="0"/>
              <a:t>价</a:t>
            </a:r>
            <a:r>
              <a:rPr lang="zh-CN" altLang="zh-CN" dirty="0"/>
              <a:t>合同的计价特征分析</a:t>
            </a:r>
            <a:endParaRPr lang="en-US" altLang="zh-CN" dirty="0"/>
          </a:p>
          <a:p>
            <a:r>
              <a:rPr lang="en-US" altLang="zh-CN" dirty="0"/>
              <a:t>1</a:t>
            </a:r>
            <a:r>
              <a:rPr lang="zh-CN" altLang="en-US" dirty="0" smtClean="0"/>
              <a:t>）</a:t>
            </a:r>
            <a:r>
              <a:rPr lang="zh-CN" altLang="en-US" dirty="0"/>
              <a:t>总价</a:t>
            </a:r>
            <a:r>
              <a:rPr lang="zh-CN" altLang="en-US" dirty="0" smtClean="0"/>
              <a:t>结算</a:t>
            </a:r>
            <a:endParaRPr lang="en-US" altLang="zh-CN" dirty="0"/>
          </a:p>
          <a:p>
            <a:r>
              <a:rPr lang="en-US" altLang="zh-CN" dirty="0"/>
              <a:t>2</a:t>
            </a:r>
            <a:r>
              <a:rPr lang="zh-CN" altLang="en-US" dirty="0" smtClean="0"/>
              <a:t>）变更部分计量</a:t>
            </a:r>
            <a:r>
              <a:rPr lang="zh-CN" altLang="en-US" dirty="0"/>
              <a:t>计价</a:t>
            </a:r>
            <a:endParaRPr lang="en-US" altLang="zh-CN" dirty="0"/>
          </a:p>
          <a:p>
            <a:r>
              <a:rPr lang="en-US" altLang="zh-CN" dirty="0"/>
              <a:t>3</a:t>
            </a:r>
            <a:r>
              <a:rPr lang="zh-CN" altLang="en-US" dirty="0"/>
              <a:t>）合同条件</a:t>
            </a:r>
            <a:endParaRPr lang="en-US" altLang="zh-CN" dirty="0"/>
          </a:p>
          <a:p>
            <a:r>
              <a:rPr lang="zh-CN" altLang="en-US" dirty="0"/>
              <a:t>（</a:t>
            </a:r>
            <a:r>
              <a:rPr lang="en-US" altLang="zh-CN" dirty="0"/>
              <a:t>2</a:t>
            </a:r>
            <a:r>
              <a:rPr lang="zh-CN" altLang="en-US" dirty="0"/>
              <a:t>）案例</a:t>
            </a:r>
            <a:endParaRPr lang="zh-CN" altLang="zh-CN" dirty="0"/>
          </a:p>
          <a:p>
            <a:endParaRPr lang="zh-CN" altLang="zh-CN" dirty="0"/>
          </a:p>
          <a:p>
            <a:endParaRPr lang="zh-CN" altLang="en-US" dirty="0"/>
          </a:p>
          <a:p>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一、标准性质与适用范围</a:t>
            </a:r>
            <a:r>
              <a:rPr lang="zh-CN" altLang="en-US" dirty="0" smtClean="0"/>
              <a:t>变化</a:t>
            </a:r>
            <a:endParaRPr lang="en-US" altLang="zh-CN" dirty="0"/>
          </a:p>
          <a:p>
            <a:r>
              <a:rPr lang="en-US" altLang="zh-CN" dirty="0" smtClean="0"/>
              <a:t>1</a:t>
            </a:r>
            <a:r>
              <a:rPr lang="en-US" altLang="zh-CN" dirty="0"/>
              <a:t>. </a:t>
            </a:r>
            <a:r>
              <a:rPr lang="zh-CN" altLang="en-US" dirty="0" smtClean="0"/>
              <a:t>标准属性</a:t>
            </a:r>
            <a:endParaRPr lang="en-US" altLang="zh-CN" dirty="0"/>
          </a:p>
          <a:p>
            <a:r>
              <a:rPr lang="zh-CN" altLang="en-US" dirty="0" smtClean="0"/>
              <a:t>（</a:t>
            </a:r>
            <a:r>
              <a:rPr lang="en-US" altLang="zh-CN" dirty="0" smtClean="0"/>
              <a:t>1</a:t>
            </a:r>
            <a:r>
              <a:rPr lang="zh-CN" altLang="en-US" dirty="0" smtClean="0"/>
              <a:t>）</a:t>
            </a:r>
            <a:r>
              <a:rPr lang="en-US" altLang="zh-CN" dirty="0" smtClean="0"/>
              <a:t>24</a:t>
            </a:r>
            <a:r>
              <a:rPr lang="zh-CN" altLang="en-US" dirty="0" smtClean="0"/>
              <a:t>清单：</a:t>
            </a:r>
            <a:endParaRPr lang="en-US" altLang="zh-CN" dirty="0" smtClean="0"/>
          </a:p>
          <a:p>
            <a:r>
              <a:rPr lang="zh-CN" altLang="en-US" dirty="0" smtClean="0"/>
              <a:t>由</a:t>
            </a:r>
            <a:r>
              <a:rPr lang="zh-CN" altLang="en-US" dirty="0"/>
              <a:t>强制性国家标准（</a:t>
            </a:r>
            <a:r>
              <a:rPr lang="en-US" altLang="zh-CN" dirty="0"/>
              <a:t>GB</a:t>
            </a:r>
            <a:r>
              <a:rPr lang="zh-CN" altLang="en-US" dirty="0"/>
              <a:t>）调整为推荐性国家标准（</a:t>
            </a:r>
            <a:r>
              <a:rPr lang="en-US" altLang="zh-CN" dirty="0"/>
              <a:t>GB/T</a:t>
            </a:r>
            <a:r>
              <a:rPr lang="zh-CN" altLang="en-US" dirty="0"/>
              <a:t>），条文不再具有强制约束力，更强调市场化原则和合同约定优先。     </a:t>
            </a:r>
            <a:r>
              <a:rPr lang="en-US" altLang="zh-CN" dirty="0"/>
              <a:t> </a:t>
            </a:r>
            <a:r>
              <a:rPr lang="en-US" altLang="zh-CN" dirty="0" smtClean="0"/>
              <a:t>  </a:t>
            </a:r>
            <a:endParaRPr lang="en-US" altLang="zh-CN" dirty="0" smtClean="0"/>
          </a:p>
          <a:p>
            <a:r>
              <a:rPr lang="zh-CN" altLang="en-US" dirty="0" smtClean="0"/>
              <a:t>（</a:t>
            </a:r>
            <a:r>
              <a:rPr lang="en-US" altLang="zh-CN" dirty="0" smtClean="0"/>
              <a:t>2</a:t>
            </a:r>
            <a:r>
              <a:rPr lang="zh-CN" altLang="en-US" dirty="0" smtClean="0"/>
              <a:t>）</a:t>
            </a:r>
            <a:r>
              <a:rPr lang="en-US" altLang="zh-CN" dirty="0" smtClean="0"/>
              <a:t>13</a:t>
            </a:r>
            <a:r>
              <a:rPr lang="zh-CN" altLang="en-US" dirty="0" smtClean="0"/>
              <a:t>清单：</a:t>
            </a:r>
            <a:endParaRPr lang="en-US" altLang="zh-CN" dirty="0" smtClean="0"/>
          </a:p>
          <a:p>
            <a:r>
              <a:rPr lang="zh-CN" altLang="en-US" dirty="0" smtClean="0"/>
              <a:t>部分</a:t>
            </a:r>
            <a:r>
              <a:rPr lang="zh-CN" altLang="en-US" dirty="0"/>
              <a:t>条文为强制性（如必须采用综合单价计价），违反需承担法律责任。</a:t>
            </a:r>
            <a:endParaRPr lang="zh-CN" alt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solidFill>
                  <a:srgbClr val="FF0000"/>
                </a:solidFill>
              </a:rPr>
              <a:t>5.</a:t>
            </a:r>
            <a:r>
              <a:rPr lang="zh-CN" altLang="zh-CN" dirty="0">
                <a:solidFill>
                  <a:srgbClr val="FF0000"/>
                </a:solidFill>
              </a:rPr>
              <a:t>招标计价条款的设计筹划及</a:t>
            </a:r>
            <a:r>
              <a:rPr lang="zh-CN" altLang="zh-CN" dirty="0" smtClean="0">
                <a:solidFill>
                  <a:srgbClr val="FF0000"/>
                </a:solidFill>
              </a:rPr>
              <a:t>案例</a:t>
            </a:r>
            <a:endParaRPr lang="en-US" altLang="zh-CN" dirty="0">
              <a:solidFill>
                <a:srgbClr val="FF0000"/>
              </a:solidFill>
            </a:endParaRPr>
          </a:p>
          <a:p>
            <a:r>
              <a:rPr lang="zh-CN" altLang="en-US" dirty="0" smtClean="0"/>
              <a:t>（</a:t>
            </a:r>
            <a:r>
              <a:rPr lang="en-US" altLang="zh-CN" dirty="0" smtClean="0"/>
              <a:t>1</a:t>
            </a:r>
            <a:r>
              <a:rPr lang="zh-CN" altLang="en-US" dirty="0" smtClean="0"/>
              <a:t>）合同类型</a:t>
            </a:r>
            <a:endParaRPr lang="en-US" altLang="zh-CN" dirty="0" smtClean="0"/>
          </a:p>
          <a:p>
            <a:r>
              <a:rPr lang="zh-CN" altLang="en-US" dirty="0" smtClean="0"/>
              <a:t>（</a:t>
            </a:r>
            <a:r>
              <a:rPr lang="en-US" altLang="zh-CN" dirty="0" smtClean="0"/>
              <a:t>2</a:t>
            </a:r>
            <a:r>
              <a:rPr lang="zh-CN" altLang="en-US" dirty="0" smtClean="0"/>
              <a:t>）合同变更</a:t>
            </a:r>
            <a:endParaRPr lang="en-US" altLang="zh-CN" dirty="0" smtClean="0"/>
          </a:p>
          <a:p>
            <a:r>
              <a:rPr lang="zh-CN" altLang="en-US" dirty="0" smtClean="0"/>
              <a:t>（</a:t>
            </a:r>
            <a:r>
              <a:rPr lang="en-US" altLang="zh-CN" dirty="0" smtClean="0"/>
              <a:t>3</a:t>
            </a:r>
            <a:r>
              <a:rPr lang="zh-CN" altLang="en-US" dirty="0" smtClean="0"/>
              <a:t>）工程量计量</a:t>
            </a:r>
            <a:endParaRPr lang="en-US" altLang="zh-CN" dirty="0" smtClean="0"/>
          </a:p>
          <a:p>
            <a:r>
              <a:rPr lang="zh-CN" altLang="en-US" dirty="0" smtClean="0"/>
              <a:t>（</a:t>
            </a:r>
            <a:r>
              <a:rPr lang="en-US" altLang="zh-CN" dirty="0" smtClean="0"/>
              <a:t>4</a:t>
            </a:r>
            <a:r>
              <a:rPr lang="zh-CN" altLang="en-US" dirty="0" smtClean="0"/>
              <a:t>）变更预见性的调整</a:t>
            </a:r>
            <a:endParaRPr lang="en-US" altLang="zh-CN" dirty="0" smtClean="0"/>
          </a:p>
          <a:p>
            <a:r>
              <a:rPr lang="zh-CN" altLang="en-US" dirty="0" smtClean="0"/>
              <a:t>（</a:t>
            </a:r>
            <a:r>
              <a:rPr lang="en-US" altLang="zh-CN" dirty="0" smtClean="0"/>
              <a:t>5</a:t>
            </a:r>
            <a:r>
              <a:rPr lang="zh-CN" altLang="en-US" dirty="0" smtClean="0"/>
              <a:t>）索赔</a:t>
            </a:r>
            <a:endParaRPr lang="en-US" altLang="zh-CN" dirty="0" smtClean="0"/>
          </a:p>
          <a:p>
            <a:r>
              <a:rPr lang="zh-CN" altLang="en-US" dirty="0" smtClean="0"/>
              <a:t>（</a:t>
            </a:r>
            <a:r>
              <a:rPr lang="en-US" altLang="zh-CN" dirty="0" smtClean="0"/>
              <a:t>6</a:t>
            </a:r>
            <a:r>
              <a:rPr lang="zh-CN" altLang="en-US" dirty="0" smtClean="0"/>
              <a:t>）合理化建议</a:t>
            </a:r>
            <a:endParaRPr lang="en-US" altLang="zh-CN" dirty="0" smtClean="0"/>
          </a:p>
          <a:p>
            <a:r>
              <a:rPr lang="zh-CN" altLang="en-US" dirty="0"/>
              <a:t>案例</a:t>
            </a:r>
            <a:endParaRPr lang="zh-CN" altLang="zh-CN"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en-US" altLang="zh-CN" dirty="0">
                <a:solidFill>
                  <a:srgbClr val="FF0000"/>
                </a:solidFill>
              </a:rPr>
              <a:t>6.</a:t>
            </a:r>
            <a:r>
              <a:rPr lang="zh-CN" altLang="zh-CN" dirty="0">
                <a:solidFill>
                  <a:srgbClr val="FF0000"/>
                </a:solidFill>
              </a:rPr>
              <a:t>合同价招标形成的合规性审查及</a:t>
            </a:r>
            <a:r>
              <a:rPr lang="zh-CN" altLang="zh-CN" dirty="0" smtClean="0">
                <a:solidFill>
                  <a:srgbClr val="FF0000"/>
                </a:solidFill>
              </a:rPr>
              <a:t>实例</a:t>
            </a:r>
            <a:endParaRPr lang="en-US" altLang="zh-CN" dirty="0" smtClean="0">
              <a:solidFill>
                <a:srgbClr val="FF0000"/>
              </a:solidFill>
            </a:endParaRPr>
          </a:p>
          <a:p>
            <a:r>
              <a:rPr lang="zh-CN" altLang="en-US" dirty="0"/>
              <a:t>合同价招标的合规性审查是确保招标过程及合同价形成符合法律法规、行业标准及公平竞争原则的关键环节。以下是具体审查步骤与核心要点</a:t>
            </a:r>
            <a:r>
              <a:rPr lang="zh-CN" altLang="en-US" dirty="0" smtClean="0"/>
              <a:t>：</a:t>
            </a:r>
            <a:endParaRPr lang="en-US" altLang="zh-CN" dirty="0"/>
          </a:p>
          <a:p>
            <a:r>
              <a:rPr lang="zh-CN" altLang="en-US" dirty="0" smtClean="0"/>
              <a:t>一</a:t>
            </a:r>
            <a:r>
              <a:rPr lang="zh-CN" altLang="en-US" dirty="0"/>
              <a:t>、招标文件合规性</a:t>
            </a:r>
            <a:r>
              <a:rPr lang="zh-CN" altLang="en-US" dirty="0" smtClean="0"/>
              <a:t>审查</a:t>
            </a:r>
            <a:endParaRPr lang="en-US" altLang="zh-CN" dirty="0"/>
          </a:p>
          <a:p>
            <a:r>
              <a:rPr lang="en-US" altLang="zh-CN" dirty="0" smtClean="0"/>
              <a:t>1</a:t>
            </a:r>
            <a:r>
              <a:rPr lang="en-US" altLang="zh-CN" dirty="0"/>
              <a:t>. </a:t>
            </a:r>
            <a:r>
              <a:rPr lang="zh-CN" altLang="en-US" dirty="0" smtClean="0"/>
              <a:t>计价</a:t>
            </a:r>
            <a:r>
              <a:rPr lang="zh-CN" altLang="en-US" dirty="0"/>
              <a:t>依据</a:t>
            </a:r>
            <a:r>
              <a:rPr lang="zh-CN" altLang="en-US" dirty="0" smtClean="0"/>
              <a:t>合法性     </a:t>
            </a:r>
            <a:endParaRPr lang="en-US" altLang="zh-CN" dirty="0"/>
          </a:p>
          <a:p>
            <a:r>
              <a:rPr lang="zh-CN" altLang="en-US" dirty="0" smtClean="0"/>
              <a:t>依据标准：</a:t>
            </a:r>
            <a:r>
              <a:rPr lang="zh-CN" altLang="en-US" dirty="0"/>
              <a:t>是否符合</a:t>
            </a:r>
            <a:r>
              <a:rPr lang="en-US" altLang="zh-CN" dirty="0"/>
              <a:t>《</a:t>
            </a:r>
            <a:r>
              <a:rPr lang="zh-CN" altLang="en-US" dirty="0"/>
              <a:t>建设工程工程量清单计价标准</a:t>
            </a:r>
            <a:r>
              <a:rPr lang="en-US" altLang="zh-CN" dirty="0"/>
              <a:t>》</a:t>
            </a:r>
            <a:r>
              <a:rPr lang="zh-CN" altLang="en-US" dirty="0"/>
              <a:t>（</a:t>
            </a:r>
            <a:r>
              <a:rPr lang="en-US" altLang="zh-CN" dirty="0"/>
              <a:t>GB/T 50500-2024</a:t>
            </a:r>
            <a:r>
              <a:rPr lang="zh-CN" altLang="en-US" dirty="0"/>
              <a:t>）要求，如综合单价是否包含风险费用、是否采用税前全费用价格。     </a:t>
            </a:r>
            <a:endParaRPr lang="en-US" altLang="zh-CN" dirty="0"/>
          </a:p>
          <a:p>
            <a:r>
              <a:rPr lang="zh-CN" altLang="en-US" dirty="0" smtClean="0"/>
              <a:t>市场化定价：</a:t>
            </a:r>
            <a:r>
              <a:rPr lang="zh-CN" altLang="en-US" dirty="0"/>
              <a:t>是否弱化定额依赖，允许投标人基于市场价、企业成本自主报价（如措施项目包干总价由企业自定）。</a:t>
            </a:r>
            <a:endParaRPr lang="zh-CN" altLang="zh-CN" dirty="0"/>
          </a:p>
          <a:p>
            <a:endParaRPr lang="zh-CN" altLang="en-US" dirty="0"/>
          </a:p>
          <a:p>
            <a:endParaRPr lang="zh-CN" alt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2. </a:t>
            </a:r>
            <a:r>
              <a:rPr lang="zh-CN" altLang="en-US" dirty="0" smtClean="0"/>
              <a:t>风险</a:t>
            </a:r>
            <a:r>
              <a:rPr lang="zh-CN" altLang="en-US" dirty="0"/>
              <a:t>分担</a:t>
            </a:r>
            <a:r>
              <a:rPr lang="zh-CN" altLang="en-US" dirty="0" smtClean="0"/>
              <a:t>条款    </a:t>
            </a:r>
            <a:endParaRPr lang="en-US" altLang="zh-CN" dirty="0"/>
          </a:p>
          <a:p>
            <a:r>
              <a:rPr lang="zh-CN" altLang="en-US" dirty="0" smtClean="0"/>
              <a:t>合同</a:t>
            </a:r>
            <a:r>
              <a:rPr lang="zh-CN" altLang="en-US" dirty="0"/>
              <a:t>类型</a:t>
            </a:r>
            <a:r>
              <a:rPr lang="zh-CN" altLang="en-US" dirty="0" smtClean="0"/>
              <a:t>匹配：</a:t>
            </a:r>
            <a:r>
              <a:rPr lang="zh-CN" altLang="en-US" dirty="0"/>
              <a:t>总价合同是否明确清单缺陷风险由承包人承担，单价合同是否明确工程量风险由发包人承担。     </a:t>
            </a:r>
            <a:endParaRPr lang="en-US" altLang="zh-CN" dirty="0"/>
          </a:p>
          <a:p>
            <a:r>
              <a:rPr lang="zh-CN" altLang="en-US" dirty="0" smtClean="0"/>
              <a:t>调价机制：</a:t>
            </a:r>
            <a:r>
              <a:rPr lang="zh-CN" altLang="en-US" dirty="0"/>
              <a:t>是否约定材料价格波动阈值（如</a:t>
            </a:r>
            <a:r>
              <a:rPr lang="en-US" altLang="zh-CN" dirty="0"/>
              <a:t>±5%</a:t>
            </a:r>
            <a:r>
              <a:rPr lang="zh-CN" altLang="en-US" dirty="0"/>
              <a:t>）及调价公式，避免后期争议</a:t>
            </a:r>
            <a:r>
              <a:rPr lang="zh-CN" altLang="en-US" dirty="0" smtClean="0"/>
              <a:t>。</a:t>
            </a:r>
            <a:endParaRPr lang="en-US" altLang="zh-CN" dirty="0" smtClean="0"/>
          </a:p>
          <a:p>
            <a:r>
              <a:rPr lang="en-US" altLang="zh-CN" dirty="0" smtClean="0"/>
              <a:t>3</a:t>
            </a:r>
            <a:r>
              <a:rPr lang="en-US" altLang="zh-CN" dirty="0"/>
              <a:t>. </a:t>
            </a:r>
            <a:r>
              <a:rPr lang="zh-CN" altLang="en-US" dirty="0" smtClean="0"/>
              <a:t>公平性条款    </a:t>
            </a:r>
            <a:endParaRPr lang="en-US" altLang="zh-CN" dirty="0"/>
          </a:p>
          <a:p>
            <a:r>
              <a:rPr lang="zh-CN" altLang="en-US" dirty="0" smtClean="0"/>
              <a:t>无</a:t>
            </a:r>
            <a:r>
              <a:rPr lang="zh-CN" altLang="en-US" dirty="0"/>
              <a:t>歧视性</a:t>
            </a:r>
            <a:r>
              <a:rPr lang="zh-CN" altLang="en-US" dirty="0" smtClean="0"/>
              <a:t>要求：</a:t>
            </a:r>
            <a:r>
              <a:rPr lang="zh-CN" altLang="en-US" dirty="0"/>
              <a:t>招标文件不得设置地域限制、不合理资质门槛或倾向性技术参数。     </a:t>
            </a:r>
            <a:endParaRPr lang="en-US" altLang="zh-CN" dirty="0"/>
          </a:p>
          <a:p>
            <a:r>
              <a:rPr lang="zh-CN" altLang="en-US" dirty="0" smtClean="0"/>
              <a:t>投标</a:t>
            </a:r>
            <a:r>
              <a:rPr lang="zh-CN" altLang="en-US" dirty="0"/>
              <a:t>保证金合</a:t>
            </a:r>
            <a:r>
              <a:rPr lang="zh-CN" altLang="en-US" dirty="0" smtClean="0"/>
              <a:t>规：</a:t>
            </a:r>
            <a:r>
              <a:rPr lang="zh-CN" altLang="en-US" dirty="0"/>
              <a:t>金额不得超过项目估算价的</a:t>
            </a:r>
            <a:r>
              <a:rPr lang="en-US" altLang="zh-CN" dirty="0"/>
              <a:t>2%</a:t>
            </a:r>
            <a:r>
              <a:rPr lang="zh-CN" altLang="en-US" dirty="0"/>
              <a:t>，且需明确退还时间。</a:t>
            </a:r>
            <a:endParaRPr lang="zh-CN" alt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二、招标程序合规性</a:t>
            </a:r>
            <a:r>
              <a:rPr lang="zh-CN" altLang="en-US" dirty="0" smtClean="0"/>
              <a:t>审查</a:t>
            </a:r>
            <a:endParaRPr lang="en-US" altLang="zh-CN" dirty="0"/>
          </a:p>
          <a:p>
            <a:r>
              <a:rPr lang="en-US" altLang="zh-CN" dirty="0" smtClean="0"/>
              <a:t>1</a:t>
            </a:r>
            <a:r>
              <a:rPr lang="en-US" altLang="zh-CN" dirty="0"/>
              <a:t>. </a:t>
            </a:r>
            <a:r>
              <a:rPr lang="zh-CN" altLang="en-US" dirty="0" smtClean="0"/>
              <a:t>公告</a:t>
            </a:r>
            <a:r>
              <a:rPr lang="zh-CN" altLang="en-US" dirty="0"/>
              <a:t>发布</a:t>
            </a:r>
            <a:r>
              <a:rPr lang="zh-CN" altLang="en-US" dirty="0" smtClean="0"/>
              <a:t>合法性    </a:t>
            </a:r>
            <a:endParaRPr lang="en-US" altLang="zh-CN" dirty="0"/>
          </a:p>
          <a:p>
            <a:r>
              <a:rPr lang="zh-CN" altLang="en-US" dirty="0" smtClean="0"/>
              <a:t>是否</a:t>
            </a:r>
            <a:r>
              <a:rPr lang="zh-CN" altLang="en-US" dirty="0"/>
              <a:t>在指定媒介（如中国招标投标公共服务平台）公开发布，公告期是否符合法定要求（如依法必须招标项目不少于</a:t>
            </a:r>
            <a:r>
              <a:rPr lang="en-US" altLang="zh-CN" dirty="0"/>
              <a:t>5</a:t>
            </a:r>
            <a:r>
              <a:rPr lang="zh-CN" altLang="en-US" dirty="0"/>
              <a:t>日）</a:t>
            </a:r>
            <a:r>
              <a:rPr lang="zh-CN" altLang="en-US" dirty="0" smtClean="0"/>
              <a:t>。</a:t>
            </a:r>
            <a:endParaRPr lang="en-US" altLang="zh-CN" dirty="0" smtClean="0"/>
          </a:p>
          <a:p>
            <a:r>
              <a:rPr lang="en-US" altLang="zh-CN" dirty="0" smtClean="0"/>
              <a:t>2</a:t>
            </a:r>
            <a:r>
              <a:rPr lang="en-US" altLang="zh-CN" dirty="0"/>
              <a:t>. </a:t>
            </a:r>
            <a:r>
              <a:rPr lang="zh-CN" altLang="en-US" dirty="0" smtClean="0"/>
              <a:t>评标</a:t>
            </a:r>
            <a:r>
              <a:rPr lang="zh-CN" altLang="en-US" dirty="0"/>
              <a:t>委员会</a:t>
            </a:r>
            <a:r>
              <a:rPr lang="zh-CN" altLang="en-US" dirty="0" smtClean="0"/>
              <a:t>组成    </a:t>
            </a:r>
            <a:endParaRPr lang="en-US" altLang="zh-CN" dirty="0"/>
          </a:p>
          <a:p>
            <a:r>
              <a:rPr lang="zh-CN" altLang="en-US" dirty="0" smtClean="0"/>
              <a:t>成员</a:t>
            </a:r>
            <a:r>
              <a:rPr lang="zh-CN" altLang="en-US" dirty="0"/>
              <a:t>是否包含招标人代表及技术、经济专家（比例≥</a:t>
            </a:r>
            <a:r>
              <a:rPr lang="en-US" altLang="zh-CN" dirty="0"/>
              <a:t>2/3</a:t>
            </a:r>
            <a:r>
              <a:rPr lang="zh-CN" altLang="en-US" dirty="0"/>
              <a:t>），专家是否从省级专家库随机抽取。     </a:t>
            </a:r>
            <a:r>
              <a:rPr lang="en-US" altLang="zh-CN" dirty="0"/>
              <a:t>- </a:t>
            </a:r>
            <a:r>
              <a:rPr lang="zh-CN" altLang="en-US" dirty="0"/>
              <a:t>是否存在利益冲突（如专家与投标单位存在关联关系）。</a:t>
            </a:r>
            <a:endParaRPr lang="zh-CN" alt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en-US" altLang="zh-CN" dirty="0"/>
              <a:t>3. </a:t>
            </a:r>
            <a:r>
              <a:rPr lang="zh-CN" altLang="en-US" dirty="0" smtClean="0"/>
              <a:t>评标</a:t>
            </a:r>
            <a:r>
              <a:rPr lang="zh-CN" altLang="en-US" dirty="0"/>
              <a:t>过程</a:t>
            </a:r>
            <a:r>
              <a:rPr lang="zh-CN" altLang="en-US" dirty="0" smtClean="0"/>
              <a:t>规范性    </a:t>
            </a:r>
            <a:endParaRPr lang="en-US" altLang="zh-CN" dirty="0"/>
          </a:p>
          <a:p>
            <a:r>
              <a:rPr lang="zh-CN" altLang="en-US" dirty="0" smtClean="0"/>
              <a:t>是否</a:t>
            </a:r>
            <a:r>
              <a:rPr lang="zh-CN" altLang="en-US" dirty="0"/>
              <a:t>采用经批准的评标办法（如综合评估法、经评审的最低投标价法）。     </a:t>
            </a:r>
            <a:endParaRPr lang="en-US" altLang="zh-CN" dirty="0"/>
          </a:p>
          <a:p>
            <a:r>
              <a:rPr lang="zh-CN" altLang="en-US" dirty="0" smtClean="0"/>
              <a:t>是否</a:t>
            </a:r>
            <a:r>
              <a:rPr lang="zh-CN" altLang="en-US" dirty="0"/>
              <a:t>存在随意废标、未按招标文件标准评分等违规行为</a:t>
            </a:r>
            <a:r>
              <a:rPr lang="zh-CN" altLang="en-US" dirty="0" smtClean="0"/>
              <a:t>。</a:t>
            </a:r>
            <a:endParaRPr lang="en-US" altLang="zh-CN" dirty="0"/>
          </a:p>
          <a:p>
            <a:r>
              <a:rPr lang="zh-CN" altLang="en-US" dirty="0" smtClean="0"/>
              <a:t>三</a:t>
            </a:r>
            <a:r>
              <a:rPr lang="zh-CN" altLang="en-US" dirty="0"/>
              <a:t>、合同价形成过程</a:t>
            </a:r>
            <a:r>
              <a:rPr lang="zh-CN" altLang="en-US" dirty="0" smtClean="0"/>
              <a:t>审查</a:t>
            </a:r>
            <a:endParaRPr lang="en-US" altLang="zh-CN" dirty="0"/>
          </a:p>
          <a:p>
            <a:r>
              <a:rPr lang="en-US" altLang="zh-CN" dirty="0" smtClean="0"/>
              <a:t>1</a:t>
            </a:r>
            <a:r>
              <a:rPr lang="en-US" altLang="zh-CN" dirty="0"/>
              <a:t>. </a:t>
            </a:r>
            <a:r>
              <a:rPr lang="zh-CN" altLang="en-US" dirty="0" smtClean="0"/>
              <a:t>最高</a:t>
            </a:r>
            <a:r>
              <a:rPr lang="zh-CN" altLang="en-US" dirty="0"/>
              <a:t>投标限价</a:t>
            </a:r>
            <a:r>
              <a:rPr lang="zh-CN" altLang="en-US" dirty="0" smtClean="0"/>
              <a:t>合理性     </a:t>
            </a:r>
            <a:endParaRPr lang="en-US" altLang="zh-CN" dirty="0"/>
          </a:p>
          <a:p>
            <a:r>
              <a:rPr lang="zh-CN" altLang="en-US" dirty="0" smtClean="0"/>
              <a:t>是否</a:t>
            </a:r>
            <a:r>
              <a:rPr lang="zh-CN" altLang="en-US" dirty="0"/>
              <a:t>参考市场价、企业成本数据编制，而非单纯依赖政府定额。     </a:t>
            </a:r>
            <a:endParaRPr lang="en-US" altLang="zh-CN" dirty="0"/>
          </a:p>
          <a:p>
            <a:r>
              <a:rPr lang="zh-CN" altLang="en-US" dirty="0" smtClean="0"/>
              <a:t>是否</a:t>
            </a:r>
            <a:r>
              <a:rPr lang="zh-CN" altLang="en-US" dirty="0"/>
              <a:t>包含完整费用（如风险费、税金），避免漏项导致低价中标。</a:t>
            </a:r>
            <a:endParaRPr lang="zh-CN" alt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2. </a:t>
            </a:r>
            <a:r>
              <a:rPr lang="zh-CN" altLang="en-US" dirty="0" smtClean="0"/>
              <a:t>投标</a:t>
            </a:r>
            <a:r>
              <a:rPr lang="zh-CN" altLang="en-US" dirty="0"/>
              <a:t>报价合规</a:t>
            </a:r>
            <a:r>
              <a:rPr lang="zh-CN" altLang="en-US" dirty="0" smtClean="0"/>
              <a:t>性    </a:t>
            </a:r>
            <a:endParaRPr lang="en-US" altLang="zh-CN" dirty="0"/>
          </a:p>
          <a:p>
            <a:r>
              <a:rPr lang="zh-CN" altLang="en-US" dirty="0" smtClean="0"/>
              <a:t>不平衡</a:t>
            </a:r>
            <a:r>
              <a:rPr lang="zh-CN" altLang="en-US" dirty="0"/>
              <a:t>报价</a:t>
            </a:r>
            <a:r>
              <a:rPr lang="zh-CN" altLang="en-US" dirty="0" smtClean="0"/>
              <a:t>检查：</a:t>
            </a:r>
            <a:r>
              <a:rPr lang="zh-CN" altLang="en-US" dirty="0"/>
              <a:t>分部分项工程单价是否偏离市场价</a:t>
            </a:r>
            <a:r>
              <a:rPr lang="en-US" altLang="zh-CN" dirty="0"/>
              <a:t>30%</a:t>
            </a:r>
            <a:r>
              <a:rPr lang="zh-CN" altLang="en-US" dirty="0"/>
              <a:t>以上，是否存在恶意压低措施费、抬高主材费行为。     </a:t>
            </a:r>
            <a:endParaRPr lang="en-US" altLang="zh-CN" dirty="0"/>
          </a:p>
          <a:p>
            <a:r>
              <a:rPr lang="zh-CN" altLang="en-US" dirty="0" smtClean="0"/>
              <a:t>风险</a:t>
            </a:r>
            <a:r>
              <a:rPr lang="zh-CN" altLang="en-US" dirty="0"/>
              <a:t>费用列</a:t>
            </a:r>
            <a:r>
              <a:rPr lang="zh-CN" altLang="en-US" dirty="0" smtClean="0"/>
              <a:t>示：</a:t>
            </a:r>
            <a:r>
              <a:rPr lang="zh-CN" altLang="en-US" dirty="0"/>
              <a:t>投标文件是否单独列明风险费用及计算依据（如材料涨价风险费占比）</a:t>
            </a:r>
            <a:r>
              <a:rPr lang="zh-CN" altLang="en-US" dirty="0" smtClean="0"/>
              <a:t>。</a:t>
            </a:r>
            <a:endParaRPr lang="en-US" altLang="zh-CN" dirty="0" smtClean="0"/>
          </a:p>
          <a:p>
            <a:r>
              <a:rPr lang="en-US" altLang="zh-CN" dirty="0" smtClean="0"/>
              <a:t>3</a:t>
            </a:r>
            <a:r>
              <a:rPr lang="en-US" altLang="zh-CN" dirty="0"/>
              <a:t>. </a:t>
            </a:r>
            <a:r>
              <a:rPr lang="zh-CN" altLang="en-US" dirty="0" smtClean="0"/>
              <a:t>中</a:t>
            </a:r>
            <a:r>
              <a:rPr lang="zh-CN" altLang="en-US" dirty="0"/>
              <a:t>标价</a:t>
            </a:r>
            <a:r>
              <a:rPr lang="zh-CN" altLang="en-US" dirty="0" smtClean="0"/>
              <a:t>确认     </a:t>
            </a:r>
            <a:endParaRPr lang="en-US" altLang="zh-CN" dirty="0"/>
          </a:p>
          <a:p>
            <a:r>
              <a:rPr lang="zh-CN" altLang="en-US" dirty="0" smtClean="0"/>
              <a:t>是否</a:t>
            </a:r>
            <a:r>
              <a:rPr lang="zh-CN" altLang="en-US" dirty="0"/>
              <a:t>以评标委员会推荐的中标候选人为依据，是否存在场外议价或篡改中标结果。     </a:t>
            </a:r>
            <a:endParaRPr lang="en-US" altLang="zh-CN" dirty="0"/>
          </a:p>
          <a:p>
            <a:r>
              <a:rPr lang="zh-CN" altLang="en-US" dirty="0" smtClean="0"/>
              <a:t>中</a:t>
            </a:r>
            <a:r>
              <a:rPr lang="zh-CN" altLang="en-US" dirty="0"/>
              <a:t>标价是否与投标文件一致，无擅自调整（如“阴阳合同”）</a:t>
            </a:r>
            <a:endParaRPr lang="zh-CN" altLang="en-US"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四、合同条款与风险</a:t>
            </a:r>
            <a:r>
              <a:rPr lang="zh-CN" altLang="en-US" dirty="0" smtClean="0"/>
              <a:t>审查</a:t>
            </a:r>
            <a:endParaRPr lang="en-US" altLang="zh-CN" dirty="0"/>
          </a:p>
          <a:p>
            <a:r>
              <a:rPr lang="en-US" altLang="zh-CN" dirty="0" smtClean="0"/>
              <a:t>1</a:t>
            </a:r>
            <a:r>
              <a:rPr lang="en-US" altLang="zh-CN" dirty="0"/>
              <a:t>. </a:t>
            </a:r>
            <a:r>
              <a:rPr lang="zh-CN" altLang="en-US" dirty="0" smtClean="0"/>
              <a:t>合同</a:t>
            </a:r>
            <a:r>
              <a:rPr lang="zh-CN" altLang="en-US" dirty="0"/>
              <a:t>价构成</a:t>
            </a:r>
            <a:r>
              <a:rPr lang="zh-CN" altLang="en-US" dirty="0" smtClean="0"/>
              <a:t>透明性     </a:t>
            </a:r>
            <a:endParaRPr lang="en-US" altLang="zh-CN" dirty="0" smtClean="0"/>
          </a:p>
          <a:p>
            <a:r>
              <a:rPr lang="en-US" altLang="zh-CN" dirty="0" smtClean="0"/>
              <a:t> </a:t>
            </a:r>
            <a:r>
              <a:rPr lang="zh-CN" altLang="en-US" dirty="0"/>
              <a:t>是否明确分部分项工程费、措施项目费、规费、税金的计算方式及风险范围。     </a:t>
            </a:r>
            <a:endParaRPr lang="en-US" altLang="zh-CN" dirty="0" smtClean="0"/>
          </a:p>
          <a:p>
            <a:r>
              <a:rPr lang="en-US" altLang="zh-CN" dirty="0" smtClean="0"/>
              <a:t> </a:t>
            </a:r>
            <a:r>
              <a:rPr lang="zh-CN" altLang="en-US" dirty="0"/>
              <a:t>甲供材是否单独列示损耗率，未计入综合单价。</a:t>
            </a:r>
            <a:r>
              <a:rPr lang="en-US" altLang="zh-CN" dirty="0"/>
              <a:t>2. </a:t>
            </a:r>
            <a:r>
              <a:rPr lang="zh-CN" altLang="en-US" dirty="0" smtClean="0"/>
              <a:t>变更</a:t>
            </a:r>
            <a:r>
              <a:rPr lang="zh-CN" altLang="en-US" dirty="0"/>
              <a:t>与索赔</a:t>
            </a:r>
            <a:r>
              <a:rPr lang="zh-CN" altLang="en-US" dirty="0" smtClean="0"/>
              <a:t>机制</a:t>
            </a:r>
            <a:endParaRPr lang="en-US" altLang="zh-CN" dirty="0"/>
          </a:p>
          <a:p>
            <a:r>
              <a:rPr lang="en-US" altLang="zh-CN" dirty="0" smtClean="0"/>
              <a:t> </a:t>
            </a:r>
            <a:r>
              <a:rPr lang="zh-CN" altLang="en-US" dirty="0"/>
              <a:t>是否约定新增工程定价规则（如参考市场价或类似项目单价）。     </a:t>
            </a:r>
            <a:endParaRPr lang="en-US" altLang="zh-CN" dirty="0"/>
          </a:p>
          <a:p>
            <a:r>
              <a:rPr lang="zh-CN" altLang="en-US" dirty="0" smtClean="0"/>
              <a:t>索赔</a:t>
            </a:r>
            <a:r>
              <a:rPr lang="zh-CN" altLang="en-US" dirty="0"/>
              <a:t>程序是否明确（如</a:t>
            </a:r>
            <a:r>
              <a:rPr lang="en-US" altLang="zh-CN" dirty="0"/>
              <a:t>28</a:t>
            </a:r>
            <a:r>
              <a:rPr lang="zh-CN" altLang="en-US" dirty="0"/>
              <a:t>天内提交意向通知，附证据材料）。</a:t>
            </a:r>
            <a:endParaRPr lang="zh-CN" alt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zh-CN" altLang="en-US" dirty="0"/>
              <a:t>六、审查工具与案例</a:t>
            </a:r>
            <a:r>
              <a:rPr lang="zh-CN" altLang="en-US" dirty="0" smtClean="0"/>
              <a:t>参考</a:t>
            </a:r>
            <a:endParaRPr lang="en-US" altLang="zh-CN" dirty="0" smtClean="0"/>
          </a:p>
          <a:p>
            <a:r>
              <a:rPr lang="en-US" altLang="zh-CN" dirty="0" smtClean="0"/>
              <a:t>1</a:t>
            </a:r>
            <a:r>
              <a:rPr lang="en-US" altLang="zh-CN" dirty="0"/>
              <a:t>. </a:t>
            </a:r>
            <a:r>
              <a:rPr lang="zh-CN" altLang="en-US" dirty="0" smtClean="0"/>
              <a:t>数字化工具    </a:t>
            </a:r>
            <a:endParaRPr lang="en-US" altLang="zh-CN" dirty="0"/>
          </a:p>
          <a:p>
            <a:r>
              <a:rPr lang="zh-CN" altLang="en-US" dirty="0" smtClean="0"/>
              <a:t>电子</a:t>
            </a:r>
            <a:r>
              <a:rPr lang="zh-CN" altLang="en-US" dirty="0"/>
              <a:t>招标</a:t>
            </a:r>
            <a:r>
              <a:rPr lang="zh-CN" altLang="en-US" dirty="0" smtClean="0"/>
              <a:t>平台：</a:t>
            </a:r>
            <a:r>
              <a:rPr lang="zh-CN" altLang="en-US" dirty="0"/>
              <a:t>通过区块链技术固化招标流程数据，确保不可篡改。     </a:t>
            </a:r>
            <a:endParaRPr lang="en-US" altLang="zh-CN" dirty="0"/>
          </a:p>
          <a:p>
            <a:r>
              <a:rPr lang="en-US" altLang="zh-CN" dirty="0" smtClean="0"/>
              <a:t>AI</a:t>
            </a:r>
            <a:r>
              <a:rPr lang="zh-CN" altLang="en-US" dirty="0"/>
              <a:t>辅助</a:t>
            </a:r>
            <a:r>
              <a:rPr lang="zh-CN" altLang="en-US" dirty="0" smtClean="0"/>
              <a:t>审查：</a:t>
            </a:r>
            <a:r>
              <a:rPr lang="zh-CN" altLang="en-US" dirty="0"/>
              <a:t>利用自然语言处理（</a:t>
            </a:r>
            <a:r>
              <a:rPr lang="en-US" altLang="zh-CN" dirty="0"/>
              <a:t>NLP</a:t>
            </a:r>
            <a:r>
              <a:rPr lang="zh-CN" altLang="en-US" dirty="0"/>
              <a:t>）自动识别招标文件中的歧视性条款</a:t>
            </a:r>
            <a:r>
              <a:rPr lang="zh-CN" altLang="en-US" dirty="0" smtClean="0"/>
              <a:t>。</a:t>
            </a:r>
            <a:endParaRPr lang="en-US" altLang="zh-CN" dirty="0" smtClean="0"/>
          </a:p>
          <a:p>
            <a:r>
              <a:rPr lang="en-US" altLang="zh-CN" dirty="0" smtClean="0"/>
              <a:t>2</a:t>
            </a:r>
            <a:r>
              <a:rPr lang="en-US" altLang="zh-CN" dirty="0"/>
              <a:t>. </a:t>
            </a:r>
            <a:r>
              <a:rPr lang="zh-CN" altLang="en-US" dirty="0" smtClean="0"/>
              <a:t>典型案例     </a:t>
            </a:r>
            <a:endParaRPr lang="en-US" altLang="zh-CN" dirty="0"/>
          </a:p>
          <a:p>
            <a:r>
              <a:rPr lang="zh-CN" altLang="en-US" dirty="0" smtClean="0"/>
              <a:t>案例</a:t>
            </a:r>
            <a:r>
              <a:rPr lang="en-US" altLang="zh-CN" dirty="0" smtClean="0"/>
              <a:t>1</a:t>
            </a:r>
            <a:r>
              <a:rPr lang="zh-CN" altLang="en-US" dirty="0" smtClean="0"/>
              <a:t>：</a:t>
            </a:r>
            <a:r>
              <a:rPr lang="zh-CN" altLang="en-US" dirty="0"/>
              <a:t>某</a:t>
            </a:r>
            <a:r>
              <a:rPr lang="en-US" altLang="zh-CN" dirty="0"/>
              <a:t>EPC</a:t>
            </a:r>
            <a:r>
              <a:rPr lang="zh-CN" altLang="en-US" dirty="0"/>
              <a:t>项目因未在招标文件中明确总价合同风险范围，施工中因设计变更引发争议，法院判定发包人承担新增费用。     </a:t>
            </a:r>
            <a:endParaRPr lang="en-US" altLang="zh-CN" dirty="0"/>
          </a:p>
          <a:p>
            <a:r>
              <a:rPr lang="zh-CN" altLang="en-US" dirty="0" smtClean="0"/>
              <a:t>案例</a:t>
            </a:r>
            <a:r>
              <a:rPr lang="en-US" altLang="zh-CN" dirty="0" smtClean="0"/>
              <a:t>2</a:t>
            </a:r>
            <a:r>
              <a:rPr lang="zh-CN" altLang="en-US" dirty="0" smtClean="0"/>
              <a:t>：</a:t>
            </a:r>
            <a:r>
              <a:rPr lang="zh-CN" altLang="en-US" dirty="0"/>
              <a:t>投标人通过不平衡报价抬高主材单价，中标后以材料涨价为由索赔，因招标文件未约定调价机制，发包人被迫承担额外成本。</a:t>
            </a:r>
            <a:endParaRPr lang="zh-CN" altLang="en-US"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sz="3100" b="1" dirty="0"/>
              <a:t>清单计价工程结算环节的造价控制与审计</a:t>
            </a:r>
            <a:br>
              <a:rPr lang="zh-CN" altLang="zh-CN" dirty="0"/>
            </a:br>
            <a:endParaRPr lang="zh-CN" altLang="en-US" dirty="0"/>
          </a:p>
        </p:txBody>
      </p:sp>
      <p:sp>
        <p:nvSpPr>
          <p:cNvPr id="3" name="内容占位符 2"/>
          <p:cNvSpPr>
            <a:spLocks noGrp="1"/>
          </p:cNvSpPr>
          <p:nvPr>
            <p:ph idx="1"/>
          </p:nvPr>
        </p:nvSpPr>
        <p:spPr/>
        <p:txBody>
          <a:bodyPr>
            <a:normAutofit fontScale="92500" lnSpcReduction="20000"/>
          </a:bodyPr>
          <a:lstStyle/>
          <a:p>
            <a:pPr lvl="0"/>
            <a:r>
              <a:rPr lang="en-US" altLang="zh-CN" dirty="0" smtClean="0">
                <a:solidFill>
                  <a:srgbClr val="FF0000"/>
                </a:solidFill>
              </a:rPr>
              <a:t>1</a:t>
            </a:r>
            <a:r>
              <a:rPr lang="zh-CN" altLang="zh-CN" dirty="0" smtClean="0">
                <a:solidFill>
                  <a:srgbClr val="FF0000"/>
                </a:solidFill>
              </a:rPr>
              <a:t>计量</a:t>
            </a:r>
            <a:r>
              <a:rPr lang="zh-CN" altLang="zh-CN" dirty="0">
                <a:solidFill>
                  <a:srgbClr val="FF0000"/>
                </a:solidFill>
              </a:rPr>
              <a:t>支付与过程结算</a:t>
            </a:r>
            <a:r>
              <a:rPr lang="zh-CN" altLang="zh-CN" dirty="0" smtClean="0"/>
              <a:t>；</a:t>
            </a:r>
            <a:endParaRPr lang="en-US" altLang="zh-CN" dirty="0" smtClean="0"/>
          </a:p>
          <a:p>
            <a:pPr lvl="0"/>
            <a:r>
              <a:rPr lang="zh-CN" altLang="en-US" dirty="0" smtClean="0"/>
              <a:t>一</a:t>
            </a:r>
            <a:r>
              <a:rPr lang="zh-CN" altLang="en-US" dirty="0"/>
              <a:t>、计量支付的核心</a:t>
            </a:r>
            <a:r>
              <a:rPr lang="zh-CN" altLang="en-US" dirty="0" smtClean="0"/>
              <a:t>规则</a:t>
            </a:r>
            <a:endParaRPr lang="en-US" altLang="zh-CN" dirty="0" smtClean="0"/>
          </a:p>
          <a:p>
            <a:pPr lvl="0"/>
            <a:r>
              <a:rPr lang="en-US" altLang="zh-CN" dirty="0" smtClean="0"/>
              <a:t>1</a:t>
            </a:r>
            <a:r>
              <a:rPr lang="en-US" altLang="zh-CN" dirty="0"/>
              <a:t>. </a:t>
            </a:r>
            <a:r>
              <a:rPr lang="zh-CN" altLang="en-US" dirty="0" smtClean="0"/>
              <a:t>计量依据    </a:t>
            </a:r>
            <a:endParaRPr lang="en-US" altLang="zh-CN" dirty="0"/>
          </a:p>
          <a:p>
            <a:pPr lvl="0"/>
            <a:r>
              <a:rPr lang="zh-CN" altLang="en-US" dirty="0" smtClean="0"/>
              <a:t>实体</a:t>
            </a:r>
            <a:r>
              <a:rPr lang="zh-CN" altLang="en-US" dirty="0"/>
              <a:t>工程</a:t>
            </a:r>
            <a:r>
              <a:rPr lang="zh-CN" altLang="en-US" dirty="0" smtClean="0"/>
              <a:t>量：</a:t>
            </a:r>
            <a:r>
              <a:rPr lang="zh-CN" altLang="en-US" dirty="0"/>
              <a:t>按设计图纸及变更签证确认的完成量，如混凝土浇筑体积、钢筋绑扎吨数。     </a:t>
            </a:r>
            <a:endParaRPr lang="en-US" altLang="zh-CN" dirty="0"/>
          </a:p>
          <a:p>
            <a:pPr lvl="0"/>
            <a:r>
              <a:rPr lang="zh-CN" altLang="en-US" dirty="0" smtClean="0"/>
              <a:t>隐蔽工程：</a:t>
            </a:r>
            <a:r>
              <a:rPr lang="zh-CN" altLang="en-US" dirty="0"/>
              <a:t>需联合监理、业主验收并留存影像资料（如防水层厚度、管线预埋位置）</a:t>
            </a:r>
            <a:r>
              <a:rPr lang="zh-CN" altLang="en-US" dirty="0" smtClean="0"/>
              <a:t>。</a:t>
            </a:r>
            <a:endParaRPr lang="en-US" altLang="zh-CN" dirty="0" smtClean="0"/>
          </a:p>
          <a:p>
            <a:pPr lvl="0"/>
            <a:r>
              <a:rPr lang="en-US" altLang="zh-CN" dirty="0" smtClean="0"/>
              <a:t>2</a:t>
            </a:r>
            <a:r>
              <a:rPr lang="en-US" altLang="zh-CN" dirty="0"/>
              <a:t>. </a:t>
            </a:r>
            <a:r>
              <a:rPr lang="zh-CN" altLang="en-US" dirty="0" smtClean="0"/>
              <a:t>支付</a:t>
            </a:r>
            <a:r>
              <a:rPr lang="zh-CN" altLang="en-US" dirty="0"/>
              <a:t>节点与</a:t>
            </a:r>
            <a:r>
              <a:rPr lang="zh-CN" altLang="en-US" dirty="0" smtClean="0"/>
              <a:t>比例</a:t>
            </a:r>
            <a:endParaRPr lang="en-US" altLang="zh-CN" dirty="0"/>
          </a:p>
          <a:p>
            <a:pPr lvl="0"/>
            <a:r>
              <a:rPr lang="zh-CN" altLang="en-US" dirty="0" smtClean="0"/>
              <a:t>节点划分：</a:t>
            </a:r>
            <a:r>
              <a:rPr lang="zh-CN" altLang="en-US" dirty="0"/>
              <a:t>按施工阶段划分（如基础完成、主体封顶、装饰完工），或按月</a:t>
            </a:r>
            <a:r>
              <a:rPr lang="en-US" altLang="zh-CN" dirty="0"/>
              <a:t>/</a:t>
            </a:r>
            <a:r>
              <a:rPr lang="zh-CN" altLang="en-US" dirty="0"/>
              <a:t>季度划分。     </a:t>
            </a:r>
            <a:endParaRPr lang="en-US" altLang="zh-CN" dirty="0"/>
          </a:p>
          <a:p>
            <a:pPr lvl="0"/>
            <a:r>
              <a:rPr lang="zh-CN" altLang="en-US" dirty="0" smtClean="0"/>
              <a:t>支付比例： </a:t>
            </a:r>
            <a:r>
              <a:rPr lang="en-US" altLang="zh-CN" dirty="0" smtClean="0"/>
              <a:t>24</a:t>
            </a:r>
            <a:r>
              <a:rPr lang="zh-CN" altLang="en-US" dirty="0"/>
              <a:t>清单要求过程结算金额不低于已完成合格工程价款</a:t>
            </a:r>
            <a:r>
              <a:rPr lang="zh-CN" altLang="en-US" dirty="0" smtClean="0"/>
              <a:t>的</a:t>
            </a:r>
            <a:r>
              <a:rPr lang="en-US" altLang="zh-CN" dirty="0" smtClean="0"/>
              <a:t>80%</a:t>
            </a:r>
            <a:r>
              <a:rPr lang="zh-CN" altLang="en-US" dirty="0" smtClean="0"/>
              <a:t>；       </a:t>
            </a:r>
            <a:endParaRPr lang="en-US" altLang="zh-CN" dirty="0"/>
          </a:p>
          <a:p>
            <a:pPr lvl="0"/>
            <a:r>
              <a:rPr lang="zh-CN" altLang="en-US" dirty="0" smtClean="0"/>
              <a:t>质</a:t>
            </a:r>
            <a:r>
              <a:rPr lang="zh-CN" altLang="en-US" dirty="0"/>
              <a:t>保金预留比例不超过工程结算总额的</a:t>
            </a:r>
            <a:r>
              <a:rPr lang="en-US" altLang="zh-CN" dirty="0"/>
              <a:t>3%</a:t>
            </a:r>
            <a:r>
              <a:rPr lang="zh-CN" altLang="en-US" dirty="0"/>
              <a:t>（旧规为</a:t>
            </a:r>
            <a:r>
              <a:rPr lang="en-US" altLang="zh-CN" dirty="0"/>
              <a:t>5%</a:t>
            </a:r>
            <a:r>
              <a:rPr lang="zh-CN" altLang="en-US" dirty="0"/>
              <a:t>）</a:t>
            </a:r>
            <a:r>
              <a:rPr lang="zh-CN" altLang="en-US" dirty="0" smtClean="0"/>
              <a:t>。</a:t>
            </a:r>
            <a:endParaRPr lang="zh-CN" altLang="zh-CN"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70000" lnSpcReduction="20000"/>
          </a:bodyPr>
          <a:lstStyle/>
          <a:p>
            <a:r>
              <a:rPr lang="zh-CN" altLang="en-US" dirty="0" smtClean="0"/>
              <a:t>支付流程</a:t>
            </a:r>
            <a:endParaRPr lang="en-US" altLang="zh-CN" dirty="0"/>
          </a:p>
          <a:p>
            <a:r>
              <a:rPr lang="en-US" altLang="zh-CN" dirty="0" smtClean="0"/>
              <a:t>[</a:t>
            </a:r>
            <a:r>
              <a:rPr lang="zh-CN" altLang="en-US" dirty="0"/>
              <a:t>承包人提交计量申请</a:t>
            </a:r>
            <a:r>
              <a:rPr lang="en-US" altLang="zh-CN" dirty="0"/>
              <a:t>] --&gt; B[</a:t>
            </a:r>
            <a:r>
              <a:rPr lang="zh-CN" altLang="en-US" dirty="0"/>
              <a:t>监理审核工程量</a:t>
            </a:r>
            <a:r>
              <a:rPr lang="en-US" altLang="zh-CN" dirty="0"/>
              <a:t>]   B --&gt; C[</a:t>
            </a:r>
            <a:r>
              <a:rPr lang="zh-CN" altLang="en-US" dirty="0"/>
              <a:t>业主造价部门复核</a:t>
            </a:r>
            <a:r>
              <a:rPr lang="en-US" altLang="zh-CN" dirty="0"/>
              <a:t>]   C --&gt; D[</a:t>
            </a:r>
            <a:r>
              <a:rPr lang="zh-CN" altLang="en-US" dirty="0"/>
              <a:t>签发支付证书</a:t>
            </a:r>
            <a:r>
              <a:rPr lang="en-US" altLang="zh-CN" dirty="0"/>
              <a:t>]   D --&gt; E[</a:t>
            </a:r>
            <a:r>
              <a:rPr lang="zh-CN" altLang="en-US" dirty="0"/>
              <a:t>财务拨付至约定账户</a:t>
            </a:r>
            <a:r>
              <a:rPr lang="en-US" altLang="zh-CN" dirty="0" smtClean="0"/>
              <a:t>]</a:t>
            </a:r>
            <a:endParaRPr lang="en-US" altLang="zh-CN" dirty="0" smtClean="0"/>
          </a:p>
          <a:p>
            <a:r>
              <a:rPr lang="zh-CN" altLang="en-US" dirty="0"/>
              <a:t>二、过程结算的实操</a:t>
            </a:r>
            <a:r>
              <a:rPr lang="zh-CN" altLang="en-US" dirty="0" smtClean="0"/>
              <a:t>要点</a:t>
            </a:r>
            <a:endParaRPr lang="en-US" altLang="zh-CN" dirty="0"/>
          </a:p>
          <a:p>
            <a:r>
              <a:rPr lang="en-US" altLang="zh-CN" dirty="0" smtClean="0"/>
              <a:t>1</a:t>
            </a:r>
            <a:r>
              <a:rPr lang="en-US" altLang="zh-CN" dirty="0"/>
              <a:t>. </a:t>
            </a:r>
            <a:r>
              <a:rPr lang="zh-CN" altLang="en-US" dirty="0" smtClean="0"/>
              <a:t>结算周期     </a:t>
            </a:r>
            <a:endParaRPr lang="en-US" altLang="zh-CN" dirty="0" smtClean="0"/>
          </a:p>
          <a:p>
            <a:r>
              <a:rPr lang="zh-CN" altLang="en-US" dirty="0" smtClean="0"/>
              <a:t>短</a:t>
            </a:r>
            <a:r>
              <a:rPr lang="zh-CN" altLang="en-US" dirty="0"/>
              <a:t>周期</a:t>
            </a:r>
            <a:r>
              <a:rPr lang="zh-CN" altLang="en-US" dirty="0" smtClean="0"/>
              <a:t>结算：</a:t>
            </a:r>
            <a:r>
              <a:rPr lang="zh-CN" altLang="en-US" dirty="0"/>
              <a:t>建议按月或按形象进度结算（如每完成</a:t>
            </a:r>
            <a:r>
              <a:rPr lang="en-US" altLang="zh-CN" dirty="0"/>
              <a:t>3</a:t>
            </a:r>
            <a:r>
              <a:rPr lang="zh-CN" altLang="en-US" dirty="0"/>
              <a:t>层主体结构结算一次）；     </a:t>
            </a:r>
            <a:endParaRPr lang="en-US" altLang="zh-CN" dirty="0"/>
          </a:p>
          <a:p>
            <a:r>
              <a:rPr lang="zh-CN" altLang="en-US" dirty="0" smtClean="0"/>
              <a:t>长周期结算：</a:t>
            </a:r>
            <a:r>
              <a:rPr lang="zh-CN" altLang="en-US" dirty="0"/>
              <a:t>适用于小型项目，可按基础、主体、竣工三阶段结算</a:t>
            </a:r>
            <a:r>
              <a:rPr lang="zh-CN" altLang="en-US" dirty="0" smtClean="0"/>
              <a:t>。</a:t>
            </a:r>
            <a:endParaRPr lang="en-US" altLang="zh-CN" dirty="0" smtClean="0"/>
          </a:p>
          <a:p>
            <a:r>
              <a:rPr lang="en-US" altLang="zh-CN" dirty="0" smtClean="0"/>
              <a:t>2</a:t>
            </a:r>
            <a:r>
              <a:rPr lang="en-US" altLang="zh-CN" dirty="0"/>
              <a:t>. </a:t>
            </a:r>
            <a:r>
              <a:rPr lang="zh-CN" altLang="en-US" dirty="0" smtClean="0"/>
              <a:t>结算内容     </a:t>
            </a:r>
            <a:endParaRPr lang="en-US" altLang="zh-CN" dirty="0"/>
          </a:p>
          <a:p>
            <a:r>
              <a:rPr lang="zh-CN" altLang="en-US" dirty="0" smtClean="0"/>
              <a:t>分部</a:t>
            </a:r>
            <a:r>
              <a:rPr lang="zh-CN" altLang="en-US" dirty="0"/>
              <a:t>分项工程</a:t>
            </a:r>
            <a:r>
              <a:rPr lang="zh-CN" altLang="en-US" dirty="0" smtClean="0"/>
              <a:t>费：</a:t>
            </a:r>
            <a:r>
              <a:rPr lang="zh-CN" altLang="en-US" dirty="0"/>
              <a:t>按实际完成工程量</a:t>
            </a:r>
            <a:r>
              <a:rPr lang="en-US" altLang="zh-CN" dirty="0"/>
              <a:t>×</a:t>
            </a:r>
            <a:r>
              <a:rPr lang="zh-CN" altLang="en-US" dirty="0"/>
              <a:t>综合单价（含风险费用）；     </a:t>
            </a:r>
            <a:endParaRPr lang="en-US" altLang="zh-CN" dirty="0"/>
          </a:p>
          <a:p>
            <a:r>
              <a:rPr lang="zh-CN" altLang="en-US" dirty="0" smtClean="0"/>
              <a:t>措施</a:t>
            </a:r>
            <a:r>
              <a:rPr lang="zh-CN" altLang="en-US" dirty="0"/>
              <a:t>项目</a:t>
            </a:r>
            <a:r>
              <a:rPr lang="zh-CN" altLang="en-US" dirty="0" smtClean="0"/>
              <a:t>费：</a:t>
            </a:r>
            <a:r>
              <a:rPr lang="zh-CN" altLang="en-US" dirty="0"/>
              <a:t>总价包干项目按约定比例支付（如安全文明施工费支付</a:t>
            </a:r>
            <a:r>
              <a:rPr lang="en-US" altLang="zh-CN" dirty="0"/>
              <a:t>80%</a:t>
            </a:r>
            <a:r>
              <a:rPr lang="zh-CN" altLang="en-US" dirty="0"/>
              <a:t>）；     </a:t>
            </a:r>
            <a:endParaRPr lang="en-US" altLang="zh-CN" dirty="0"/>
          </a:p>
          <a:p>
            <a:r>
              <a:rPr lang="zh-CN" altLang="en-US" dirty="0" smtClean="0"/>
              <a:t>变更</a:t>
            </a:r>
            <a:r>
              <a:rPr lang="zh-CN" altLang="en-US" dirty="0"/>
              <a:t>与</a:t>
            </a:r>
            <a:r>
              <a:rPr lang="zh-CN" altLang="en-US" dirty="0" smtClean="0"/>
              <a:t>索赔：</a:t>
            </a:r>
            <a:r>
              <a:rPr lang="zh-CN" altLang="en-US" dirty="0"/>
              <a:t>设计变更、签证费用需附证据链（如变更指令、会议纪要）</a:t>
            </a:r>
            <a:r>
              <a:rPr lang="zh-CN" altLang="en-US" dirty="0" smtClean="0"/>
              <a:t>。</a:t>
            </a:r>
            <a:endParaRPr lang="en-US" altLang="zh-CN" dirty="0" smtClean="0"/>
          </a:p>
          <a:p>
            <a:pPr lvl="0"/>
            <a:endParaRPr lang="en-US" altLang="zh-CN" dirty="0" smtClean="0"/>
          </a:p>
          <a:p>
            <a:pPr lvl="0"/>
            <a:r>
              <a:rPr lang="en-US" altLang="zh-CN" dirty="0" smtClean="0"/>
              <a:t>2</a:t>
            </a:r>
            <a:r>
              <a:rPr lang="zh-CN" altLang="zh-CN" dirty="0"/>
              <a:t>物价波动调整中的量价确定方法与案例；</a:t>
            </a:r>
            <a:endParaRPr lang="zh-CN" altLang="zh-CN" dirty="0"/>
          </a:p>
          <a:p>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2. </a:t>
            </a:r>
            <a:r>
              <a:rPr lang="zh-CN" altLang="en-US" dirty="0" smtClean="0"/>
              <a:t>适用范围</a:t>
            </a:r>
            <a:endParaRPr lang="en-US" altLang="zh-CN" dirty="0" smtClean="0"/>
          </a:p>
          <a:p>
            <a:r>
              <a:rPr lang="zh-CN" altLang="en-US" dirty="0" smtClean="0"/>
              <a:t> </a:t>
            </a:r>
            <a:r>
              <a:rPr lang="en-US" altLang="zh-CN" dirty="0" smtClean="0"/>
              <a:t>24</a:t>
            </a:r>
            <a:r>
              <a:rPr lang="zh-CN" altLang="en-US" dirty="0" smtClean="0"/>
              <a:t>清单：</a:t>
            </a:r>
            <a:r>
              <a:rPr lang="zh-CN" altLang="en-US" dirty="0"/>
              <a:t>明确适用于“施工发承包”阶段的计价活动，排除工程总承包（</a:t>
            </a:r>
            <a:r>
              <a:rPr lang="en-US" altLang="zh-CN" dirty="0"/>
              <a:t>EPC</a:t>
            </a:r>
            <a:r>
              <a:rPr lang="zh-CN" altLang="en-US" dirty="0"/>
              <a:t>）、</a:t>
            </a:r>
            <a:r>
              <a:rPr lang="en-US" altLang="zh-CN" dirty="0"/>
              <a:t>PPP</a:t>
            </a:r>
            <a:r>
              <a:rPr lang="zh-CN" altLang="en-US" dirty="0"/>
              <a:t>等非传统施工发包模式。     </a:t>
            </a:r>
            <a:endParaRPr lang="en-US" altLang="zh-CN" dirty="0"/>
          </a:p>
          <a:p>
            <a:r>
              <a:rPr lang="en-US" altLang="zh-CN" dirty="0" smtClean="0"/>
              <a:t>13</a:t>
            </a:r>
            <a:r>
              <a:rPr lang="zh-CN" altLang="en-US" dirty="0" smtClean="0"/>
              <a:t>清单：</a:t>
            </a:r>
            <a:r>
              <a:rPr lang="zh-CN" altLang="en-US" dirty="0" smtClean="0"/>
              <a:t>适用范围比较小，涵盖</a:t>
            </a:r>
            <a:r>
              <a:rPr lang="zh-CN" altLang="en-US" dirty="0" smtClean="0"/>
              <a:t>施工总承包</a:t>
            </a:r>
            <a:r>
              <a:rPr lang="zh-CN" altLang="en-US" dirty="0" smtClean="0"/>
              <a:t>发</a:t>
            </a:r>
            <a:r>
              <a:rPr lang="zh-CN" altLang="en-US" dirty="0"/>
              <a:t>承包阶段的计价活动</a:t>
            </a:r>
            <a:endParaRPr lang="zh-CN" altLang="en-US"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lvl="0"/>
            <a:r>
              <a:rPr lang="en-US" altLang="zh-CN" dirty="0">
                <a:solidFill>
                  <a:srgbClr val="FF0000"/>
                </a:solidFill>
              </a:rPr>
              <a:t>3</a:t>
            </a:r>
            <a:r>
              <a:rPr lang="zh-CN" altLang="zh-CN" dirty="0">
                <a:solidFill>
                  <a:srgbClr val="FF0000"/>
                </a:solidFill>
              </a:rPr>
              <a:t>不平衡报价情形下结算处置方法与案例</a:t>
            </a:r>
            <a:r>
              <a:rPr lang="zh-CN" altLang="zh-CN" dirty="0" smtClean="0">
                <a:solidFill>
                  <a:srgbClr val="FF0000"/>
                </a:solidFill>
              </a:rPr>
              <a:t>；</a:t>
            </a:r>
            <a:endParaRPr lang="en-US" altLang="zh-CN" dirty="0" smtClean="0">
              <a:solidFill>
                <a:srgbClr val="FF0000"/>
              </a:solidFill>
            </a:endParaRPr>
          </a:p>
          <a:p>
            <a:pPr lvl="0"/>
            <a:r>
              <a:rPr lang="zh-CN" altLang="en-US" dirty="0" smtClean="0"/>
              <a:t>（</a:t>
            </a:r>
            <a:r>
              <a:rPr lang="en-US" altLang="zh-CN" dirty="0" smtClean="0"/>
              <a:t>1</a:t>
            </a:r>
            <a:r>
              <a:rPr lang="zh-CN" altLang="en-US" dirty="0" smtClean="0"/>
              <a:t>）不平衡报价特点</a:t>
            </a:r>
            <a:endParaRPr lang="en-US" altLang="zh-CN" dirty="0" smtClean="0"/>
          </a:p>
          <a:p>
            <a:pPr lvl="0"/>
            <a:r>
              <a:rPr lang="en-US" altLang="zh-CN" dirty="0" smtClean="0"/>
              <a:t>1</a:t>
            </a:r>
            <a:r>
              <a:rPr lang="zh-CN" altLang="en-US" dirty="0" smtClean="0"/>
              <a:t>）投标的不平衡报价（单价、总价合同不同）</a:t>
            </a:r>
            <a:endParaRPr lang="en-US" altLang="zh-CN" dirty="0" smtClean="0"/>
          </a:p>
          <a:p>
            <a:pPr lvl="0"/>
            <a:r>
              <a:rPr lang="en-US" altLang="zh-CN" dirty="0" smtClean="0"/>
              <a:t>2</a:t>
            </a:r>
            <a:r>
              <a:rPr lang="zh-CN" altLang="en-US" dirty="0" smtClean="0"/>
              <a:t>）合同履行与不平衡报价实施</a:t>
            </a:r>
            <a:endParaRPr lang="en-US" altLang="zh-CN" dirty="0" smtClean="0"/>
          </a:p>
          <a:p>
            <a:pPr lvl="0"/>
            <a:r>
              <a:rPr lang="zh-CN" altLang="en-US" dirty="0" smtClean="0"/>
              <a:t>（</a:t>
            </a:r>
            <a:r>
              <a:rPr lang="en-US" altLang="zh-CN" dirty="0" smtClean="0"/>
              <a:t>2</a:t>
            </a:r>
            <a:r>
              <a:rPr lang="zh-CN" altLang="en-US" dirty="0" smtClean="0"/>
              <a:t>）</a:t>
            </a:r>
            <a:r>
              <a:rPr lang="zh-CN" altLang="en-US" b="1" dirty="0" smtClean="0"/>
              <a:t>不平衡报价情况下结算处置</a:t>
            </a:r>
            <a:endParaRPr lang="en-US" altLang="zh-CN" b="1" dirty="0" smtClean="0"/>
          </a:p>
          <a:p>
            <a:pPr lvl="0"/>
            <a:r>
              <a:rPr lang="en-US" altLang="zh-CN" b="1" dirty="0" smtClean="0"/>
              <a:t>1</a:t>
            </a:r>
            <a:r>
              <a:rPr lang="zh-CN" altLang="en-US" b="1" dirty="0" smtClean="0"/>
              <a:t>）结算依据</a:t>
            </a:r>
            <a:endParaRPr lang="en-US" altLang="zh-CN" b="1" dirty="0" smtClean="0"/>
          </a:p>
          <a:p>
            <a:pPr lvl="0"/>
            <a:r>
              <a:rPr lang="en-US" altLang="zh-CN" b="1" dirty="0" smtClean="0"/>
              <a:t>2</a:t>
            </a:r>
            <a:r>
              <a:rPr lang="zh-CN" altLang="en-US" b="1" dirty="0" smtClean="0"/>
              <a:t>）结算证据</a:t>
            </a:r>
            <a:endParaRPr lang="en-US" altLang="zh-CN" b="1" dirty="0" smtClean="0"/>
          </a:p>
          <a:p>
            <a:pPr lvl="0"/>
            <a:r>
              <a:rPr lang="zh-CN" altLang="en-US" b="1" dirty="0" smtClean="0"/>
              <a:t>（</a:t>
            </a:r>
            <a:r>
              <a:rPr lang="en-US" altLang="zh-CN" b="1" dirty="0" smtClean="0"/>
              <a:t>3</a:t>
            </a:r>
            <a:r>
              <a:rPr lang="zh-CN" altLang="en-US" b="1" dirty="0" smtClean="0"/>
              <a:t>）不平衡报价条件下的结算案例</a:t>
            </a:r>
            <a:endParaRPr lang="zh-CN" altLang="zh-CN" dirty="0"/>
          </a:p>
          <a:p>
            <a:endParaRPr lang="zh-CN" alt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lvl="0"/>
            <a:r>
              <a:rPr lang="en-US" altLang="zh-CN" dirty="0">
                <a:solidFill>
                  <a:srgbClr val="FF0000"/>
                </a:solidFill>
              </a:rPr>
              <a:t>4</a:t>
            </a:r>
            <a:r>
              <a:rPr lang="zh-CN" altLang="zh-CN" dirty="0">
                <a:solidFill>
                  <a:srgbClr val="FF0000"/>
                </a:solidFill>
              </a:rPr>
              <a:t>工程实体内容变更价格的确定方法与</a:t>
            </a:r>
            <a:r>
              <a:rPr lang="zh-CN" altLang="zh-CN" dirty="0" smtClean="0">
                <a:solidFill>
                  <a:srgbClr val="FF0000"/>
                </a:solidFill>
              </a:rPr>
              <a:t>案例</a:t>
            </a:r>
            <a:endParaRPr lang="en-US" altLang="zh-CN" dirty="0" smtClean="0">
              <a:solidFill>
                <a:srgbClr val="FF0000"/>
              </a:solidFill>
            </a:endParaRPr>
          </a:p>
          <a:p>
            <a:pPr lvl="0"/>
            <a:r>
              <a:rPr lang="zh-CN" altLang="en-US" dirty="0" smtClean="0"/>
              <a:t>（</a:t>
            </a:r>
            <a:r>
              <a:rPr lang="en-US" altLang="zh-CN" dirty="0" smtClean="0"/>
              <a:t>1</a:t>
            </a:r>
            <a:r>
              <a:rPr lang="zh-CN" altLang="en-US" dirty="0" smtClean="0"/>
              <a:t>）</a:t>
            </a:r>
            <a:r>
              <a:rPr lang="zh-CN" altLang="zh-CN" dirty="0"/>
              <a:t>工程实体</a:t>
            </a:r>
            <a:r>
              <a:rPr lang="zh-CN" altLang="zh-CN" dirty="0" smtClean="0"/>
              <a:t>内容</a:t>
            </a:r>
            <a:endParaRPr lang="en-US" altLang="zh-CN" dirty="0" smtClean="0"/>
          </a:p>
          <a:p>
            <a:pPr lvl="0"/>
            <a:r>
              <a:rPr lang="en-US" altLang="zh-CN" dirty="0" smtClean="0"/>
              <a:t>1</a:t>
            </a:r>
            <a:r>
              <a:rPr lang="zh-CN" altLang="en-US" dirty="0" smtClean="0"/>
              <a:t>）质量标准</a:t>
            </a:r>
            <a:endParaRPr lang="en-US" altLang="zh-CN" dirty="0" smtClean="0"/>
          </a:p>
          <a:p>
            <a:pPr lvl="0"/>
            <a:r>
              <a:rPr lang="en-US" altLang="zh-CN" dirty="0" smtClean="0"/>
              <a:t>2</a:t>
            </a:r>
            <a:r>
              <a:rPr lang="zh-CN" altLang="en-US" dirty="0" smtClean="0"/>
              <a:t>）分部分项</a:t>
            </a:r>
            <a:endParaRPr lang="en-US" altLang="zh-CN" dirty="0" smtClean="0"/>
          </a:p>
          <a:p>
            <a:pPr lvl="0"/>
            <a:r>
              <a:rPr lang="en-US" altLang="zh-CN" dirty="0" smtClean="0"/>
              <a:t>3</a:t>
            </a:r>
            <a:r>
              <a:rPr lang="zh-CN" altLang="en-US" dirty="0" smtClean="0"/>
              <a:t>）工程造价</a:t>
            </a:r>
            <a:endParaRPr lang="en-US" altLang="zh-CN" dirty="0" smtClean="0"/>
          </a:p>
          <a:p>
            <a:pPr lvl="0"/>
            <a:r>
              <a:rPr lang="zh-CN" altLang="en-US" dirty="0" smtClean="0"/>
              <a:t>（</a:t>
            </a:r>
            <a:r>
              <a:rPr lang="en-US" altLang="zh-CN" dirty="0" smtClean="0"/>
              <a:t>2</a:t>
            </a:r>
            <a:r>
              <a:rPr lang="zh-CN" altLang="en-US" dirty="0" smtClean="0"/>
              <a:t>）</a:t>
            </a:r>
            <a:r>
              <a:rPr lang="zh-CN" altLang="zh-CN" dirty="0"/>
              <a:t>工程实体</a:t>
            </a:r>
            <a:r>
              <a:rPr lang="zh-CN" altLang="zh-CN" dirty="0" smtClean="0"/>
              <a:t>内容</a:t>
            </a:r>
            <a:r>
              <a:rPr lang="zh-CN" altLang="en-US" dirty="0" smtClean="0"/>
              <a:t>变更价格</a:t>
            </a:r>
            <a:endParaRPr lang="en-US" altLang="zh-CN" dirty="0" smtClean="0"/>
          </a:p>
          <a:p>
            <a:pPr lvl="0"/>
            <a:r>
              <a:rPr lang="zh-CN" altLang="en-US" dirty="0" smtClean="0"/>
              <a:t>变更依据</a:t>
            </a:r>
            <a:endParaRPr lang="en-US" altLang="zh-CN" dirty="0" smtClean="0"/>
          </a:p>
          <a:p>
            <a:pPr lvl="0"/>
            <a:r>
              <a:rPr lang="zh-CN" altLang="en-US" dirty="0" smtClean="0"/>
              <a:t>变更幅度</a:t>
            </a:r>
            <a:endParaRPr lang="en-US" altLang="zh-CN" dirty="0" smtClean="0"/>
          </a:p>
          <a:p>
            <a:pPr lvl="0"/>
            <a:r>
              <a:rPr lang="zh-CN" altLang="en-US" dirty="0" smtClean="0"/>
              <a:t>（</a:t>
            </a:r>
            <a:r>
              <a:rPr lang="en-US" altLang="zh-CN" dirty="0" smtClean="0"/>
              <a:t>3</a:t>
            </a:r>
            <a:r>
              <a:rPr lang="zh-CN" altLang="en-US" dirty="0" smtClean="0"/>
              <a:t>）</a:t>
            </a:r>
            <a:r>
              <a:rPr lang="zh-CN" altLang="zh-CN" dirty="0"/>
              <a:t>工程实体内容变更价格的确定</a:t>
            </a:r>
            <a:r>
              <a:rPr lang="zh-CN" altLang="zh-CN" dirty="0" smtClean="0"/>
              <a:t>方法</a:t>
            </a:r>
            <a:endParaRPr lang="en-US" altLang="zh-CN" dirty="0" smtClean="0"/>
          </a:p>
          <a:p>
            <a:pPr lvl="0"/>
            <a:r>
              <a:rPr lang="zh-CN" altLang="en-US" dirty="0" smtClean="0"/>
              <a:t>（</a:t>
            </a:r>
            <a:r>
              <a:rPr lang="en-US" altLang="zh-CN" dirty="0"/>
              <a:t>4</a:t>
            </a:r>
            <a:r>
              <a:rPr lang="zh-CN" altLang="en-US" dirty="0" smtClean="0"/>
              <a:t>）案例分析</a:t>
            </a:r>
            <a:endParaRPr lang="zh-CN" altLang="zh-CN" dirty="0"/>
          </a:p>
          <a:p>
            <a:endParaRPr lang="zh-CN" alt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lvl="0"/>
            <a:r>
              <a:rPr lang="en-US" altLang="zh-CN" dirty="0"/>
              <a:t>5</a:t>
            </a:r>
            <a:r>
              <a:rPr lang="zh-CN" altLang="zh-CN" dirty="0"/>
              <a:t>工程措施方案变更与优化的计价处理与案例</a:t>
            </a:r>
            <a:r>
              <a:rPr lang="zh-CN" altLang="zh-CN" dirty="0" smtClean="0"/>
              <a:t>；</a:t>
            </a:r>
            <a:endParaRPr lang="en-US" altLang="zh-CN" dirty="0" smtClean="0"/>
          </a:p>
          <a:p>
            <a:pPr lvl="0"/>
            <a:r>
              <a:rPr lang="zh-CN" altLang="en-US" dirty="0" smtClean="0"/>
              <a:t>（</a:t>
            </a:r>
            <a:r>
              <a:rPr lang="en-US" altLang="zh-CN" dirty="0" smtClean="0"/>
              <a:t>1</a:t>
            </a:r>
            <a:r>
              <a:rPr lang="zh-CN" altLang="en-US" dirty="0" smtClean="0"/>
              <a:t>）工程措施</a:t>
            </a:r>
            <a:r>
              <a:rPr lang="zh-CN" altLang="zh-CN" dirty="0"/>
              <a:t>方案变更与</a:t>
            </a:r>
            <a:r>
              <a:rPr lang="zh-CN" altLang="zh-CN" dirty="0" smtClean="0"/>
              <a:t>优化</a:t>
            </a:r>
            <a:endParaRPr lang="en-US" altLang="zh-CN" dirty="0" smtClean="0"/>
          </a:p>
          <a:p>
            <a:pPr lvl="0"/>
            <a:r>
              <a:rPr lang="en-US" altLang="zh-CN" dirty="0" smtClean="0"/>
              <a:t>1</a:t>
            </a:r>
            <a:r>
              <a:rPr lang="zh-CN" altLang="en-US" dirty="0" smtClean="0"/>
              <a:t>）变更</a:t>
            </a:r>
            <a:endParaRPr lang="en-US" altLang="zh-CN" dirty="0" smtClean="0"/>
          </a:p>
          <a:p>
            <a:pPr lvl="0"/>
            <a:r>
              <a:rPr lang="en-US" altLang="zh-CN" dirty="0" smtClean="0"/>
              <a:t>2</a:t>
            </a:r>
            <a:r>
              <a:rPr lang="zh-CN" altLang="en-US" dirty="0" smtClean="0"/>
              <a:t>）优化</a:t>
            </a:r>
            <a:endParaRPr lang="en-US" altLang="zh-CN" dirty="0" smtClean="0"/>
          </a:p>
          <a:p>
            <a:pPr lvl="0"/>
            <a:r>
              <a:rPr lang="zh-CN" altLang="en-US" dirty="0" smtClean="0"/>
              <a:t>（</a:t>
            </a:r>
            <a:r>
              <a:rPr lang="en-US" altLang="zh-CN" dirty="0" smtClean="0"/>
              <a:t>2</a:t>
            </a:r>
            <a:r>
              <a:rPr lang="zh-CN" altLang="en-US" dirty="0" smtClean="0"/>
              <a:t>）</a:t>
            </a:r>
            <a:r>
              <a:rPr lang="zh-CN" altLang="zh-CN" dirty="0"/>
              <a:t>工程措施方案变更与优化的计价</a:t>
            </a:r>
            <a:r>
              <a:rPr lang="zh-CN" altLang="zh-CN" dirty="0" smtClean="0"/>
              <a:t>处理</a:t>
            </a:r>
            <a:endParaRPr lang="en-US" altLang="zh-CN" dirty="0" smtClean="0"/>
          </a:p>
          <a:p>
            <a:pPr lvl="0"/>
            <a:r>
              <a:rPr lang="zh-CN" altLang="en-US" dirty="0" smtClean="0"/>
              <a:t>处理方法</a:t>
            </a:r>
            <a:endParaRPr lang="en-US" altLang="zh-CN" dirty="0" smtClean="0"/>
          </a:p>
          <a:p>
            <a:pPr lvl="0"/>
            <a:r>
              <a:rPr lang="zh-CN" altLang="en-US" dirty="0" smtClean="0"/>
              <a:t>（</a:t>
            </a:r>
            <a:r>
              <a:rPr lang="en-US" altLang="zh-CN" dirty="0" smtClean="0"/>
              <a:t>3</a:t>
            </a:r>
            <a:r>
              <a:rPr lang="zh-CN" altLang="en-US" dirty="0" smtClean="0"/>
              <a:t>）</a:t>
            </a:r>
            <a:r>
              <a:rPr lang="zh-CN" altLang="zh-CN" dirty="0"/>
              <a:t>工程措施方案变更与优化的计价处理与</a:t>
            </a:r>
            <a:r>
              <a:rPr lang="zh-CN" altLang="zh-CN" dirty="0" smtClean="0"/>
              <a:t>案例</a:t>
            </a:r>
            <a:endParaRPr lang="en-US" altLang="zh-CN" dirty="0" smtClean="0"/>
          </a:p>
          <a:p>
            <a:pPr lvl="0"/>
            <a:r>
              <a:rPr lang="zh-CN" altLang="en-US" dirty="0" smtClean="0"/>
              <a:t>案例剖析</a:t>
            </a:r>
            <a:endParaRPr lang="zh-CN" altLang="zh-CN" dirty="0"/>
          </a:p>
          <a:p>
            <a:endParaRPr lang="zh-CN" alt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lvl="0"/>
            <a:r>
              <a:rPr lang="en-US" altLang="zh-CN" dirty="0">
                <a:solidFill>
                  <a:srgbClr val="FF0000"/>
                </a:solidFill>
              </a:rPr>
              <a:t>6</a:t>
            </a:r>
            <a:r>
              <a:rPr lang="zh-CN" altLang="zh-CN" dirty="0">
                <a:solidFill>
                  <a:srgbClr val="FF0000"/>
                </a:solidFill>
              </a:rPr>
              <a:t>暂估价项目认价的合规性</a:t>
            </a:r>
            <a:r>
              <a:rPr lang="zh-CN" altLang="zh-CN" dirty="0" smtClean="0">
                <a:solidFill>
                  <a:srgbClr val="FF0000"/>
                </a:solidFill>
              </a:rPr>
              <a:t>审查</a:t>
            </a:r>
            <a:endParaRPr lang="en-US" altLang="zh-CN" dirty="0" smtClean="0">
              <a:solidFill>
                <a:srgbClr val="FF0000"/>
              </a:solidFill>
            </a:endParaRPr>
          </a:p>
          <a:p>
            <a:pPr lvl="0"/>
            <a:r>
              <a:rPr lang="zh-CN" altLang="en-US" dirty="0" smtClean="0"/>
              <a:t>（</a:t>
            </a:r>
            <a:r>
              <a:rPr lang="en-US" altLang="zh-CN" dirty="0" smtClean="0"/>
              <a:t>1</a:t>
            </a:r>
            <a:r>
              <a:rPr lang="zh-CN" altLang="en-US" dirty="0" smtClean="0"/>
              <a:t>）暂估价特点</a:t>
            </a:r>
            <a:endParaRPr lang="en-US" altLang="zh-CN" dirty="0" smtClean="0"/>
          </a:p>
          <a:p>
            <a:pPr lvl="0"/>
            <a:r>
              <a:rPr lang="zh-CN" altLang="en-US" dirty="0" smtClean="0"/>
              <a:t>（</a:t>
            </a:r>
            <a:r>
              <a:rPr lang="en-US" altLang="zh-CN" dirty="0" smtClean="0"/>
              <a:t>2</a:t>
            </a:r>
            <a:r>
              <a:rPr lang="zh-CN" altLang="en-US" dirty="0" smtClean="0"/>
              <a:t>）</a:t>
            </a:r>
            <a:r>
              <a:rPr lang="zh-CN" altLang="zh-CN" dirty="0"/>
              <a:t>暂估价项目认</a:t>
            </a:r>
            <a:r>
              <a:rPr lang="zh-CN" altLang="zh-CN" dirty="0" smtClean="0"/>
              <a:t>价</a:t>
            </a:r>
            <a:r>
              <a:rPr lang="zh-CN" altLang="en-US" dirty="0" smtClean="0"/>
              <a:t>的合规性审查的依据、原则</a:t>
            </a:r>
            <a:endParaRPr lang="en-US" altLang="zh-CN" dirty="0" smtClean="0"/>
          </a:p>
          <a:p>
            <a:pPr lvl="0"/>
            <a:r>
              <a:rPr lang="zh-CN" altLang="en-US" dirty="0" smtClean="0"/>
              <a:t>（</a:t>
            </a:r>
            <a:r>
              <a:rPr lang="en-US" altLang="zh-CN" dirty="0" smtClean="0"/>
              <a:t>3</a:t>
            </a:r>
            <a:r>
              <a:rPr lang="zh-CN" altLang="en-US" dirty="0" smtClean="0"/>
              <a:t>）合规性审查</a:t>
            </a:r>
            <a:endParaRPr lang="en-US" altLang="zh-CN" dirty="0" smtClean="0"/>
          </a:p>
          <a:p>
            <a:pPr lvl="0"/>
            <a:r>
              <a:rPr lang="en-US" altLang="zh-CN" dirty="0" smtClean="0"/>
              <a:t>1</a:t>
            </a:r>
            <a:r>
              <a:rPr lang="zh-CN" altLang="en-US" dirty="0" smtClean="0"/>
              <a:t>）程序合规性</a:t>
            </a:r>
            <a:endParaRPr lang="en-US" altLang="zh-CN" dirty="0" smtClean="0"/>
          </a:p>
          <a:p>
            <a:pPr lvl="0"/>
            <a:r>
              <a:rPr lang="en-US" altLang="zh-CN" dirty="0" smtClean="0"/>
              <a:t>2</a:t>
            </a:r>
            <a:r>
              <a:rPr lang="zh-CN" altLang="en-US" dirty="0" smtClean="0"/>
              <a:t>）材料与价格管理</a:t>
            </a:r>
            <a:endParaRPr lang="en-US" altLang="zh-CN" dirty="0" smtClean="0"/>
          </a:p>
          <a:p>
            <a:pPr lvl="0"/>
            <a:r>
              <a:rPr lang="en-US" altLang="zh-CN" dirty="0" smtClean="0"/>
              <a:t>3</a:t>
            </a:r>
            <a:r>
              <a:rPr lang="zh-CN" altLang="en-US" dirty="0" smtClean="0"/>
              <a:t>）合同条件与风险控制</a:t>
            </a:r>
            <a:endParaRPr lang="en-US" altLang="zh-CN" dirty="0" smtClean="0"/>
          </a:p>
          <a:p>
            <a:pPr lvl="0"/>
            <a:r>
              <a:rPr lang="en-US" altLang="zh-CN" dirty="0" smtClean="0"/>
              <a:t>4</a:t>
            </a:r>
            <a:r>
              <a:rPr lang="zh-CN" altLang="en-US" dirty="0" smtClean="0"/>
              <a:t>）审计与监督管理要求</a:t>
            </a:r>
            <a:endParaRPr lang="zh-CN" altLang="zh-CN" dirty="0"/>
          </a:p>
          <a:p>
            <a:endParaRPr lang="zh-CN" alt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lvl="0"/>
            <a:r>
              <a:rPr lang="en-US" altLang="zh-CN" dirty="0">
                <a:solidFill>
                  <a:srgbClr val="FF0000"/>
                </a:solidFill>
              </a:rPr>
              <a:t>7</a:t>
            </a:r>
            <a:r>
              <a:rPr lang="zh-CN" altLang="zh-CN" dirty="0">
                <a:solidFill>
                  <a:srgbClr val="FF0000"/>
                </a:solidFill>
              </a:rPr>
              <a:t>工程签证与索赔典型案例</a:t>
            </a:r>
            <a:r>
              <a:rPr lang="zh-CN" altLang="zh-CN" dirty="0" smtClean="0">
                <a:solidFill>
                  <a:srgbClr val="FF0000"/>
                </a:solidFill>
              </a:rPr>
              <a:t>分析</a:t>
            </a:r>
            <a:endParaRPr lang="en-US" altLang="zh-CN" dirty="0" smtClean="0">
              <a:solidFill>
                <a:srgbClr val="FF0000"/>
              </a:solidFill>
            </a:endParaRPr>
          </a:p>
          <a:p>
            <a:pPr lvl="0"/>
            <a:r>
              <a:rPr lang="zh-CN" altLang="en-US" dirty="0" smtClean="0"/>
              <a:t>（</a:t>
            </a:r>
            <a:r>
              <a:rPr lang="en-US" altLang="zh-CN" dirty="0" smtClean="0"/>
              <a:t>1</a:t>
            </a:r>
            <a:r>
              <a:rPr lang="zh-CN" altLang="en-US" dirty="0" smtClean="0"/>
              <a:t>）工程签证</a:t>
            </a:r>
            <a:endParaRPr lang="en-US" altLang="zh-CN" dirty="0" smtClean="0"/>
          </a:p>
          <a:p>
            <a:pPr lvl="0"/>
            <a:r>
              <a:rPr lang="en-US" altLang="zh-CN" dirty="0" smtClean="0"/>
              <a:t>1</a:t>
            </a:r>
            <a:r>
              <a:rPr lang="zh-CN" altLang="en-US" dirty="0" smtClean="0"/>
              <a:t>）签证</a:t>
            </a:r>
            <a:endParaRPr lang="en-US" altLang="zh-CN" dirty="0" smtClean="0"/>
          </a:p>
          <a:p>
            <a:pPr lvl="0"/>
            <a:r>
              <a:rPr lang="en-US" altLang="zh-CN" dirty="0" smtClean="0"/>
              <a:t>2</a:t>
            </a:r>
            <a:r>
              <a:rPr lang="zh-CN" altLang="en-US" dirty="0" smtClean="0"/>
              <a:t>）意义</a:t>
            </a:r>
            <a:endParaRPr lang="en-US" altLang="zh-CN" dirty="0" smtClean="0"/>
          </a:p>
          <a:p>
            <a:pPr lvl="0"/>
            <a:r>
              <a:rPr lang="zh-CN" altLang="en-US" dirty="0" smtClean="0"/>
              <a:t>（</a:t>
            </a:r>
            <a:r>
              <a:rPr lang="en-US" altLang="zh-CN" dirty="0" smtClean="0"/>
              <a:t>2</a:t>
            </a:r>
            <a:r>
              <a:rPr lang="zh-CN" altLang="en-US" dirty="0" smtClean="0"/>
              <a:t>）工程索赔</a:t>
            </a:r>
            <a:endParaRPr lang="en-US" altLang="zh-CN" dirty="0" smtClean="0"/>
          </a:p>
          <a:p>
            <a:pPr lvl="0"/>
            <a:r>
              <a:rPr lang="en-US" altLang="zh-CN" dirty="0" smtClean="0"/>
              <a:t>1</a:t>
            </a:r>
            <a:r>
              <a:rPr lang="zh-CN" altLang="en-US" dirty="0" smtClean="0"/>
              <a:t>）索赔</a:t>
            </a:r>
            <a:endParaRPr lang="en-US" altLang="zh-CN" dirty="0" smtClean="0"/>
          </a:p>
          <a:p>
            <a:pPr lvl="0"/>
            <a:r>
              <a:rPr lang="en-US" altLang="zh-CN" dirty="0" smtClean="0"/>
              <a:t>2</a:t>
            </a:r>
            <a:r>
              <a:rPr lang="zh-CN" altLang="en-US" dirty="0" smtClean="0"/>
              <a:t>）意义</a:t>
            </a:r>
            <a:endParaRPr lang="en-US" altLang="zh-CN" dirty="0" smtClean="0"/>
          </a:p>
          <a:p>
            <a:pPr lvl="0"/>
            <a:r>
              <a:rPr lang="zh-CN" altLang="en-US" dirty="0" smtClean="0"/>
              <a:t>（</a:t>
            </a:r>
            <a:r>
              <a:rPr lang="en-US" altLang="zh-CN" dirty="0" smtClean="0"/>
              <a:t>3</a:t>
            </a:r>
            <a:r>
              <a:rPr lang="zh-CN" altLang="en-US" dirty="0" smtClean="0"/>
              <a:t>）</a:t>
            </a:r>
            <a:r>
              <a:rPr lang="zh-CN" altLang="zh-CN" dirty="0"/>
              <a:t>工程签证与索赔典型案例</a:t>
            </a:r>
            <a:r>
              <a:rPr lang="zh-CN" altLang="zh-CN" dirty="0" smtClean="0"/>
              <a:t>分析</a:t>
            </a:r>
            <a:endParaRPr lang="en-US" altLang="zh-CN" dirty="0" smtClean="0"/>
          </a:p>
          <a:p>
            <a:pPr lvl="0"/>
            <a:r>
              <a:rPr lang="zh-CN" altLang="en-US" dirty="0" smtClean="0"/>
              <a:t>深圳项目案例</a:t>
            </a:r>
            <a:endParaRPr lang="zh-CN" altLang="zh-CN" dirty="0"/>
          </a:p>
          <a:p>
            <a:endParaRPr lang="zh-CN" alt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pPr lvl="0"/>
            <a:r>
              <a:rPr lang="en-US" altLang="zh-CN" dirty="0">
                <a:solidFill>
                  <a:srgbClr val="FF0000"/>
                </a:solidFill>
              </a:rPr>
              <a:t>8</a:t>
            </a:r>
            <a:r>
              <a:rPr lang="zh-CN" altLang="zh-CN" dirty="0">
                <a:solidFill>
                  <a:srgbClr val="FF0000"/>
                </a:solidFill>
              </a:rPr>
              <a:t>竣工结算审计争议焦点</a:t>
            </a:r>
            <a:r>
              <a:rPr lang="zh-CN" altLang="zh-CN" dirty="0" smtClean="0">
                <a:solidFill>
                  <a:srgbClr val="FF0000"/>
                </a:solidFill>
              </a:rPr>
              <a:t>分析</a:t>
            </a:r>
            <a:endParaRPr lang="en-US" altLang="zh-CN" dirty="0" smtClean="0">
              <a:solidFill>
                <a:srgbClr val="FF0000"/>
              </a:solidFill>
            </a:endParaRPr>
          </a:p>
          <a:p>
            <a:pPr lvl="0"/>
            <a:r>
              <a:rPr lang="zh-CN" altLang="en-US" dirty="0" smtClean="0"/>
              <a:t>竣工</a:t>
            </a:r>
            <a:r>
              <a:rPr lang="zh-CN" altLang="en-US" dirty="0"/>
              <a:t>结算审计争议的根源多在于合同约定不清晰、过程管理不规范。通过完善合同条款、加强过程资料管理、引入专业第三方，可显著降低争议风险。若已发生争议，需理性分析各方立场，优先通过协商解决，必要时依法维权</a:t>
            </a:r>
            <a:r>
              <a:rPr lang="zh-CN" altLang="en-US" dirty="0" smtClean="0"/>
              <a:t>。</a:t>
            </a:r>
            <a:endParaRPr lang="en-US" altLang="zh-CN" dirty="0" smtClean="0"/>
          </a:p>
          <a:p>
            <a:pPr lvl="0"/>
            <a:r>
              <a:rPr lang="zh-CN" altLang="en-US" dirty="0"/>
              <a:t>一、争议常见类型及</a:t>
            </a:r>
            <a:r>
              <a:rPr lang="zh-CN" altLang="en-US" dirty="0" smtClean="0"/>
              <a:t>原因</a:t>
            </a:r>
            <a:endParaRPr lang="en-US" altLang="zh-CN" dirty="0"/>
          </a:p>
          <a:p>
            <a:pPr lvl="0"/>
            <a:r>
              <a:rPr lang="en-US" altLang="zh-CN" dirty="0" smtClean="0"/>
              <a:t>1</a:t>
            </a:r>
            <a:r>
              <a:rPr lang="en-US" altLang="zh-CN" dirty="0"/>
              <a:t>. </a:t>
            </a:r>
            <a:r>
              <a:rPr lang="zh-CN" altLang="en-US" dirty="0" smtClean="0"/>
              <a:t>工程</a:t>
            </a:r>
            <a:r>
              <a:rPr lang="zh-CN" altLang="en-US" dirty="0"/>
              <a:t>量差异</a:t>
            </a:r>
            <a:r>
              <a:rPr lang="zh-CN" altLang="en-US" dirty="0" smtClean="0"/>
              <a:t>争议   </a:t>
            </a:r>
            <a:endParaRPr lang="en-US" altLang="zh-CN" dirty="0"/>
          </a:p>
          <a:p>
            <a:pPr lvl="0"/>
            <a:r>
              <a:rPr lang="zh-CN" altLang="en-US" dirty="0" smtClean="0"/>
              <a:t>原因：</a:t>
            </a:r>
            <a:r>
              <a:rPr lang="zh-CN" altLang="en-US" dirty="0"/>
              <a:t>实际施工量与图纸或合同清单不符（如隐蔽工程记录缺失、施工变更未及时签证）。   </a:t>
            </a:r>
            <a:r>
              <a:rPr lang="zh-CN" altLang="en-US" dirty="0" smtClean="0"/>
              <a:t>典型案例：</a:t>
            </a:r>
            <a:r>
              <a:rPr lang="zh-CN" altLang="en-US" dirty="0"/>
              <a:t>土方开挖量因地质条件变化增加，但施工方未办理签证单，审计时被核减。</a:t>
            </a:r>
            <a:endParaRPr lang="zh-CN" altLang="zh-CN" dirty="0"/>
          </a:p>
          <a:p>
            <a:endParaRPr lang="zh-CN" alt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dirty="0" smtClean="0"/>
              <a:t>解决依据：</a:t>
            </a:r>
            <a:r>
              <a:rPr lang="zh-CN" altLang="en-US" dirty="0"/>
              <a:t>需核查施工日志、监理记录、影像资料等佐证实际工程量</a:t>
            </a:r>
            <a:r>
              <a:rPr lang="zh-CN" altLang="en-US" dirty="0" smtClean="0"/>
              <a:t>。</a:t>
            </a:r>
            <a:endParaRPr lang="en-US" altLang="zh-CN" dirty="0" smtClean="0"/>
          </a:p>
          <a:p>
            <a:r>
              <a:rPr lang="en-US" altLang="zh-CN" dirty="0" smtClean="0"/>
              <a:t>2</a:t>
            </a:r>
            <a:r>
              <a:rPr lang="en-US" altLang="zh-CN" dirty="0"/>
              <a:t>. </a:t>
            </a:r>
            <a:r>
              <a:rPr lang="zh-CN" altLang="en-US" dirty="0" smtClean="0"/>
              <a:t>合同</a:t>
            </a:r>
            <a:r>
              <a:rPr lang="zh-CN" altLang="en-US" dirty="0"/>
              <a:t>条款解释</a:t>
            </a:r>
            <a:r>
              <a:rPr lang="zh-CN" altLang="en-US" dirty="0" smtClean="0"/>
              <a:t>分歧</a:t>
            </a:r>
            <a:endParaRPr lang="en-US" altLang="zh-CN" dirty="0"/>
          </a:p>
          <a:p>
            <a:r>
              <a:rPr lang="zh-CN" altLang="en-US" dirty="0" smtClean="0"/>
              <a:t>常见</a:t>
            </a:r>
            <a:r>
              <a:rPr lang="zh-CN" altLang="en-US" dirty="0"/>
              <a:t>争议</a:t>
            </a:r>
            <a:r>
              <a:rPr lang="zh-CN" altLang="en-US" dirty="0" smtClean="0"/>
              <a:t>点：     </a:t>
            </a:r>
            <a:endParaRPr lang="en-US" altLang="zh-CN" dirty="0"/>
          </a:p>
          <a:p>
            <a:r>
              <a:rPr lang="zh-CN" altLang="en-US" dirty="0" smtClean="0"/>
              <a:t>计价</a:t>
            </a:r>
            <a:r>
              <a:rPr lang="zh-CN" altLang="en-US" dirty="0"/>
              <a:t>方式（如固定单价与可调单价）；     </a:t>
            </a:r>
            <a:endParaRPr lang="en-US" altLang="zh-CN" dirty="0"/>
          </a:p>
          <a:p>
            <a:r>
              <a:rPr lang="zh-CN" altLang="en-US" dirty="0" smtClean="0"/>
              <a:t>风险</a:t>
            </a:r>
            <a:r>
              <a:rPr lang="zh-CN" altLang="en-US" dirty="0"/>
              <a:t>范围（如材料价格波动超</a:t>
            </a:r>
            <a:r>
              <a:rPr lang="en-US" altLang="zh-CN" dirty="0"/>
              <a:t>5%</a:t>
            </a:r>
            <a:r>
              <a:rPr lang="zh-CN" altLang="en-US" dirty="0"/>
              <a:t>是否调整）；     </a:t>
            </a:r>
            <a:r>
              <a:rPr lang="zh-CN" altLang="en-US" dirty="0" smtClean="0"/>
              <a:t>奖惩</a:t>
            </a:r>
            <a:r>
              <a:rPr lang="zh-CN" altLang="en-US" dirty="0"/>
              <a:t>条款（如工期延误罚款计算方式）。   </a:t>
            </a:r>
            <a:endParaRPr lang="en-US" altLang="zh-CN" dirty="0"/>
          </a:p>
          <a:p>
            <a:r>
              <a:rPr lang="zh-CN" altLang="en-US" dirty="0" smtClean="0"/>
              <a:t>建议：</a:t>
            </a:r>
            <a:r>
              <a:rPr lang="zh-CN" altLang="en-US" dirty="0"/>
              <a:t>合同签订时需明确条款细节，避免模糊表述（如“市场价”应注明参考信息源）。</a:t>
            </a:r>
            <a:endParaRPr lang="zh-CN" alt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85000" lnSpcReduction="10000"/>
          </a:bodyPr>
          <a:lstStyle/>
          <a:p>
            <a:r>
              <a:rPr lang="en-US" altLang="zh-CN" dirty="0"/>
              <a:t>3. </a:t>
            </a:r>
            <a:r>
              <a:rPr lang="zh-CN" altLang="en-US" dirty="0" smtClean="0"/>
              <a:t>工程</a:t>
            </a:r>
            <a:r>
              <a:rPr lang="zh-CN" altLang="en-US" dirty="0"/>
              <a:t>变更</a:t>
            </a:r>
            <a:r>
              <a:rPr lang="zh-CN" altLang="en-US" dirty="0" smtClean="0"/>
              <a:t>与索赔有效性</a:t>
            </a:r>
            <a:endParaRPr lang="en-US" altLang="zh-CN" dirty="0"/>
          </a:p>
          <a:p>
            <a:r>
              <a:rPr lang="zh-CN" altLang="en-US" dirty="0" smtClean="0"/>
              <a:t>争议焦点：     </a:t>
            </a:r>
            <a:endParaRPr lang="en-US" altLang="zh-CN" dirty="0"/>
          </a:p>
          <a:p>
            <a:r>
              <a:rPr lang="zh-CN" altLang="en-US" dirty="0" smtClean="0"/>
              <a:t>变更</a:t>
            </a:r>
            <a:r>
              <a:rPr lang="zh-CN" altLang="en-US" dirty="0"/>
              <a:t>程序不合规（如仅有口头指令，无书面确认）；     </a:t>
            </a:r>
            <a:endParaRPr lang="en-US" altLang="zh-CN" dirty="0"/>
          </a:p>
          <a:p>
            <a:r>
              <a:rPr lang="zh-CN" altLang="en-US" dirty="0" smtClean="0"/>
              <a:t>签证</a:t>
            </a:r>
            <a:r>
              <a:rPr lang="zh-CN" altLang="en-US" dirty="0"/>
              <a:t>内容不明确（如未注明变更原因、工程量及单价）；     </a:t>
            </a:r>
            <a:endParaRPr lang="en-US" altLang="zh-CN" dirty="0"/>
          </a:p>
          <a:p>
            <a:r>
              <a:rPr lang="zh-CN" altLang="en-US" dirty="0" smtClean="0"/>
              <a:t>事</a:t>
            </a:r>
            <a:r>
              <a:rPr lang="zh-CN" altLang="en-US" dirty="0"/>
              <a:t>后补签的真实性质疑。   </a:t>
            </a:r>
            <a:endParaRPr lang="en-US" altLang="zh-CN" dirty="0"/>
          </a:p>
          <a:p>
            <a:r>
              <a:rPr lang="zh-CN" altLang="en-US" dirty="0" smtClean="0"/>
              <a:t>案例：</a:t>
            </a:r>
            <a:r>
              <a:rPr lang="zh-CN" altLang="en-US" dirty="0"/>
              <a:t>某项目施工方在竣工后补交变更签证，因无监理签字被审计驳回</a:t>
            </a:r>
            <a:r>
              <a:rPr lang="zh-CN" altLang="en-US" dirty="0" smtClean="0"/>
              <a:t>。</a:t>
            </a:r>
            <a:endParaRPr lang="en-US" altLang="zh-CN" dirty="0" smtClean="0"/>
          </a:p>
          <a:p>
            <a:r>
              <a:rPr lang="en-US" altLang="zh-CN" dirty="0" smtClean="0"/>
              <a:t>4</a:t>
            </a:r>
            <a:r>
              <a:rPr lang="en-US" altLang="zh-CN" dirty="0"/>
              <a:t>. </a:t>
            </a:r>
            <a:r>
              <a:rPr lang="zh-CN" altLang="en-US" dirty="0" smtClean="0"/>
              <a:t>材料</a:t>
            </a:r>
            <a:r>
              <a:rPr lang="zh-CN" altLang="en-US" dirty="0"/>
              <a:t>价差调整</a:t>
            </a:r>
            <a:r>
              <a:rPr lang="zh-CN" altLang="en-US" dirty="0" smtClean="0"/>
              <a:t>争议  </a:t>
            </a:r>
            <a:endParaRPr lang="en-US" altLang="zh-CN" dirty="0"/>
          </a:p>
          <a:p>
            <a:r>
              <a:rPr lang="zh-CN" altLang="en-US" dirty="0" smtClean="0"/>
              <a:t>争议场景：     </a:t>
            </a:r>
            <a:r>
              <a:rPr lang="en-US" altLang="zh-CN" dirty="0" smtClean="0"/>
              <a:t>-</a:t>
            </a:r>
            <a:endParaRPr lang="en-US" altLang="zh-CN" dirty="0" smtClean="0"/>
          </a:p>
          <a:p>
            <a:r>
              <a:rPr lang="zh-CN" altLang="en-US" dirty="0" smtClean="0"/>
              <a:t>合同</a:t>
            </a:r>
            <a:r>
              <a:rPr lang="zh-CN" altLang="en-US" dirty="0"/>
              <a:t>未约定调价方式，但施工期间材料价格大幅波动；     </a:t>
            </a:r>
            <a:endParaRPr lang="en-US" altLang="zh-CN" dirty="0"/>
          </a:p>
          <a:p>
            <a:r>
              <a:rPr lang="zh-CN" altLang="en-US" dirty="0" smtClean="0"/>
              <a:t>甲</a:t>
            </a:r>
            <a:r>
              <a:rPr lang="zh-CN" altLang="en-US" dirty="0"/>
              <a:t>供材料超领或损耗率认定分歧。   </a:t>
            </a:r>
            <a:endParaRPr lang="en-US" altLang="zh-CN" dirty="0"/>
          </a:p>
          <a:p>
            <a:r>
              <a:rPr lang="zh-CN" altLang="en-US" dirty="0" smtClean="0"/>
              <a:t>解决依据：</a:t>
            </a:r>
            <a:r>
              <a:rPr lang="zh-CN" altLang="en-US" dirty="0"/>
              <a:t>参考地方造价信息网发布的价格指数，或合同约定的调价公式。</a:t>
            </a:r>
            <a:endParaRPr lang="zh-CN" alt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24</a:t>
            </a:r>
            <a:r>
              <a:rPr lang="zh-CN" altLang="en-US" dirty="0" smtClean="0"/>
              <a:t>清单计价标准的应用特点剖析</a:t>
            </a:r>
            <a:endParaRPr lang="zh-CN" altLang="en-US" dirty="0"/>
          </a:p>
        </p:txBody>
      </p:sp>
      <p:sp>
        <p:nvSpPr>
          <p:cNvPr id="3" name="内容占位符 2"/>
          <p:cNvSpPr>
            <a:spLocks noGrp="1"/>
          </p:cNvSpPr>
          <p:nvPr>
            <p:ph idx="1"/>
          </p:nvPr>
        </p:nvSpPr>
        <p:spPr/>
        <p:txBody>
          <a:bodyPr>
            <a:normAutofit fontScale="85000" lnSpcReduction="20000"/>
          </a:bodyPr>
          <a:lstStyle/>
          <a:p>
            <a:r>
              <a:rPr lang="en-US" altLang="zh-CN" dirty="0"/>
              <a:t>1.  </a:t>
            </a:r>
            <a:r>
              <a:rPr lang="zh-CN" altLang="en-US" dirty="0" smtClean="0"/>
              <a:t>标准化</a:t>
            </a:r>
            <a:r>
              <a:rPr lang="zh-CN" altLang="en-US" dirty="0"/>
              <a:t>与规范化</a:t>
            </a:r>
            <a:r>
              <a:rPr lang="zh-CN" altLang="en-US" dirty="0" smtClean="0"/>
              <a:t>：为</a:t>
            </a:r>
            <a:r>
              <a:rPr lang="zh-CN" altLang="en-US" dirty="0"/>
              <a:t>工程计价提供了全国统一的“语言”和格式，极大提高了招投标、结算的效率和透明度，减少了争议</a:t>
            </a:r>
            <a:r>
              <a:rPr lang="zh-CN" altLang="en-US" dirty="0" smtClean="0"/>
              <a:t>。</a:t>
            </a:r>
            <a:endParaRPr lang="en-US" altLang="zh-CN" dirty="0" smtClean="0"/>
          </a:p>
          <a:p>
            <a:r>
              <a:rPr lang="en-US" altLang="zh-CN" dirty="0" smtClean="0"/>
              <a:t>2</a:t>
            </a:r>
            <a:r>
              <a:rPr lang="en-US" altLang="zh-CN" dirty="0"/>
              <a:t>.  </a:t>
            </a:r>
            <a:r>
              <a:rPr lang="zh-CN" altLang="en-US" dirty="0" smtClean="0"/>
              <a:t>风险</a:t>
            </a:r>
            <a:r>
              <a:rPr lang="zh-CN" altLang="en-US" dirty="0"/>
              <a:t>合理分担</a:t>
            </a:r>
            <a:r>
              <a:rPr lang="zh-CN" altLang="en-US" dirty="0" smtClean="0"/>
              <a:t>：明确</a:t>
            </a:r>
            <a:r>
              <a:rPr lang="zh-CN" altLang="en-US" dirty="0"/>
              <a:t>“量”的风险主要由招标人（业主）承担（清单工程量错误由业主负责调整），“价”的风险主要由投标人（承包商）承担（综合单价在合同约定条件下固定），符合国际惯例</a:t>
            </a:r>
            <a:r>
              <a:rPr lang="zh-CN" altLang="en-US" dirty="0" smtClean="0"/>
              <a:t>。</a:t>
            </a:r>
            <a:endParaRPr lang="en-US" altLang="zh-CN" dirty="0" smtClean="0"/>
          </a:p>
          <a:p>
            <a:r>
              <a:rPr lang="en-US" altLang="zh-CN" dirty="0" smtClean="0"/>
              <a:t>3</a:t>
            </a:r>
            <a:r>
              <a:rPr lang="en-US" altLang="zh-CN" dirty="0"/>
              <a:t>.  </a:t>
            </a:r>
            <a:r>
              <a:rPr lang="zh-CN" altLang="en-US" dirty="0" smtClean="0"/>
              <a:t>招</a:t>
            </a:r>
            <a:r>
              <a:rPr lang="zh-CN" altLang="en-US" dirty="0"/>
              <a:t>投标的核心</a:t>
            </a:r>
            <a:r>
              <a:rPr lang="zh-CN" altLang="en-US" dirty="0" smtClean="0"/>
              <a:t>：是</a:t>
            </a:r>
            <a:r>
              <a:rPr lang="zh-CN" altLang="en-US" dirty="0"/>
              <a:t>招标文件的核心组成部分，是投标人报价的基础，是评标的重要依据（尤其是综合单价的评审）</a:t>
            </a:r>
            <a:r>
              <a:rPr lang="zh-CN" altLang="en-US" dirty="0" smtClean="0"/>
              <a:t>。</a:t>
            </a:r>
            <a:endParaRPr lang="en-US" altLang="zh-CN" dirty="0" smtClean="0"/>
          </a:p>
          <a:p>
            <a:r>
              <a:rPr lang="en-US" altLang="zh-CN" dirty="0" smtClean="0"/>
              <a:t>4</a:t>
            </a:r>
            <a:r>
              <a:rPr lang="en-US" altLang="zh-CN" dirty="0"/>
              <a:t>.  </a:t>
            </a:r>
            <a:r>
              <a:rPr lang="zh-CN" altLang="en-US" dirty="0" smtClean="0"/>
              <a:t>合同管理</a:t>
            </a:r>
            <a:r>
              <a:rPr lang="zh-CN" altLang="en-US" dirty="0"/>
              <a:t>的基石</a:t>
            </a:r>
            <a:r>
              <a:rPr lang="zh-CN" altLang="en-US" dirty="0" smtClean="0"/>
              <a:t>：是</a:t>
            </a:r>
            <a:r>
              <a:rPr lang="zh-CN" altLang="en-US" dirty="0"/>
              <a:t>签订合同、确定合同价款形式（单价合同最常见）、约定各方权利义务（特别是计量支付和变更计价）的核心文件</a:t>
            </a:r>
            <a:r>
              <a:rPr lang="zh-CN" altLang="en-US" dirty="0" smtClean="0"/>
              <a:t>。</a:t>
            </a:r>
            <a:endParaRPr lang="en-US" altLang="zh-CN" dirty="0" smtClean="0"/>
          </a:p>
          <a:p>
            <a:r>
              <a:rPr lang="en-US" altLang="zh-CN" dirty="0" smtClean="0"/>
              <a:t>5</a:t>
            </a:r>
            <a:r>
              <a:rPr lang="en-US" altLang="zh-CN" dirty="0"/>
              <a:t>.  </a:t>
            </a:r>
            <a:r>
              <a:rPr lang="zh-CN" altLang="en-US" dirty="0" smtClean="0"/>
              <a:t>工程</a:t>
            </a:r>
            <a:r>
              <a:rPr lang="zh-CN" altLang="en-US" dirty="0"/>
              <a:t>计量与支付的依据</a:t>
            </a:r>
            <a:r>
              <a:rPr lang="zh-CN" altLang="en-US" dirty="0" smtClean="0"/>
              <a:t>：进度</a:t>
            </a:r>
            <a:r>
              <a:rPr lang="zh-CN" altLang="en-US" dirty="0"/>
              <a:t>款支付、中期结算、最终结算都以实际完成的、经核实的清单项目工程量乘以合同单价为主要计算</a:t>
            </a:r>
            <a:r>
              <a:rPr lang="zh-CN" altLang="en-US" dirty="0" smtClean="0"/>
              <a:t>方式。</a:t>
            </a:r>
            <a:endParaRPr lang="zh-CN" alt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pPr marL="0" indent="0">
              <a:buNone/>
            </a:pPr>
            <a:r>
              <a:rPr lang="en-US" altLang="zh-CN" dirty="0" smtClean="0"/>
              <a:t>6.</a:t>
            </a:r>
            <a:r>
              <a:rPr lang="zh-CN" altLang="en-US" dirty="0" smtClean="0"/>
              <a:t>变更</a:t>
            </a:r>
            <a:r>
              <a:rPr lang="zh-CN" altLang="en-US" dirty="0"/>
              <a:t>与索赔的计价基础</a:t>
            </a:r>
            <a:r>
              <a:rPr lang="zh-CN" altLang="en-US" dirty="0" smtClean="0"/>
              <a:t>：发生</a:t>
            </a:r>
            <a:r>
              <a:rPr lang="zh-CN" altLang="en-US" dirty="0"/>
              <a:t>工程变更时，新增或调整项目的计价均需参照清单计价规范和合同约定的类似项目单价或组价原则执行</a:t>
            </a:r>
            <a:r>
              <a:rPr lang="zh-CN" altLang="en-US" dirty="0" smtClean="0"/>
              <a:t>。</a:t>
            </a:r>
            <a:endParaRPr lang="en-US" altLang="zh-CN" dirty="0" smtClean="0"/>
          </a:p>
          <a:p>
            <a:pPr marL="0" indent="0">
              <a:buNone/>
            </a:pPr>
            <a:r>
              <a:rPr lang="en-US" altLang="zh-CN" dirty="0" smtClean="0"/>
              <a:t>7.</a:t>
            </a:r>
            <a:r>
              <a:rPr lang="zh-CN" altLang="en-US" dirty="0" smtClean="0"/>
              <a:t>投资</a:t>
            </a:r>
            <a:r>
              <a:rPr lang="zh-CN" altLang="en-US" dirty="0"/>
              <a:t>控制的有效工具</a:t>
            </a:r>
            <a:r>
              <a:rPr lang="zh-CN" altLang="en-US" dirty="0" smtClean="0"/>
              <a:t>：业主</a:t>
            </a:r>
            <a:r>
              <a:rPr lang="zh-CN" altLang="en-US" dirty="0"/>
              <a:t>方可以通过清单预算（招标控制价）、过程计量支付、变更控制和最终结算审核，有效控制项目总投资</a:t>
            </a:r>
            <a:r>
              <a:rPr lang="zh-CN" altLang="en-US" dirty="0" smtClean="0"/>
              <a:t>。</a:t>
            </a:r>
            <a:endParaRPr lang="en-US" altLang="zh-CN" dirty="0" smtClean="0"/>
          </a:p>
          <a:p>
            <a:pPr marL="0" indent="0">
              <a:buNone/>
            </a:pPr>
            <a:r>
              <a:rPr lang="en-US" altLang="zh-CN" dirty="0" smtClean="0"/>
              <a:t>8.</a:t>
            </a:r>
            <a:r>
              <a:rPr lang="zh-CN" altLang="en-US" dirty="0" smtClean="0"/>
              <a:t>适应</a:t>
            </a:r>
            <a:r>
              <a:rPr lang="zh-CN" altLang="en-US" dirty="0"/>
              <a:t>不同专业和模式</a:t>
            </a:r>
            <a:r>
              <a:rPr lang="zh-CN" altLang="en-US" dirty="0" smtClean="0"/>
              <a:t>：</a:t>
            </a:r>
            <a:r>
              <a:rPr lang="en-US" altLang="zh-CN" dirty="0" smtClean="0"/>
              <a:t>24</a:t>
            </a:r>
            <a:r>
              <a:rPr lang="zh-CN" altLang="en-US" dirty="0"/>
              <a:t>个专业划分覆盖了绝大多数工程项目，</a:t>
            </a:r>
            <a:r>
              <a:rPr lang="zh-CN" altLang="en-US" dirty="0">
                <a:solidFill>
                  <a:srgbClr val="FF0000"/>
                </a:solidFill>
              </a:rPr>
              <a:t>其</a:t>
            </a:r>
            <a:r>
              <a:rPr lang="zh-CN" altLang="en-US" dirty="0">
                <a:solidFill>
                  <a:srgbClr val="00B0F0"/>
                </a:solidFill>
              </a:rPr>
              <a:t>原则</a:t>
            </a:r>
            <a:r>
              <a:rPr lang="zh-CN" altLang="en-US" dirty="0">
                <a:solidFill>
                  <a:srgbClr val="FF0000"/>
                </a:solidFill>
              </a:rPr>
              <a:t>也</a:t>
            </a:r>
            <a:r>
              <a:rPr lang="zh-CN" altLang="en-US" dirty="0" smtClean="0">
                <a:solidFill>
                  <a:srgbClr val="FF0000"/>
                </a:solidFill>
              </a:rPr>
              <a:t>适用（借鉴）于</a:t>
            </a:r>
            <a:r>
              <a:rPr lang="en-US" altLang="zh-CN" dirty="0">
                <a:solidFill>
                  <a:srgbClr val="FF0000"/>
                </a:solidFill>
              </a:rPr>
              <a:t>EPC</a:t>
            </a:r>
            <a:r>
              <a:rPr lang="zh-CN" altLang="en-US" dirty="0">
                <a:solidFill>
                  <a:srgbClr val="FF0000"/>
                </a:solidFill>
              </a:rPr>
              <a:t>、</a:t>
            </a:r>
            <a:r>
              <a:rPr lang="en-US" altLang="zh-CN" dirty="0">
                <a:solidFill>
                  <a:srgbClr val="FF0000"/>
                </a:solidFill>
              </a:rPr>
              <a:t>PPP</a:t>
            </a:r>
            <a:r>
              <a:rPr lang="zh-CN" altLang="en-US" dirty="0">
                <a:solidFill>
                  <a:srgbClr val="FF0000"/>
                </a:solidFill>
              </a:rPr>
              <a:t>等不同承包模式（形式可能有调整如模拟清单）</a:t>
            </a:r>
            <a:r>
              <a:rPr lang="zh-CN" altLang="en-US" dirty="0" smtClean="0">
                <a:solidFill>
                  <a:srgbClr val="FF0000"/>
                </a:solidFill>
              </a:rPr>
              <a:t>。</a:t>
            </a:r>
            <a:endParaRPr lang="en-US" altLang="zh-CN" dirty="0">
              <a:solidFill>
                <a:srgbClr val="FF0000"/>
              </a:solidFill>
            </a:endParaRPr>
          </a:p>
          <a:p>
            <a:pPr marL="0" indent="0">
              <a:buNone/>
            </a:pPr>
            <a:r>
              <a:rPr lang="zh-CN" altLang="en-US" dirty="0" smtClean="0"/>
              <a:t>总之</a:t>
            </a:r>
            <a:r>
              <a:rPr lang="zh-CN" altLang="en-US" dirty="0"/>
              <a:t>，</a:t>
            </a:r>
            <a:r>
              <a:rPr lang="en-US" altLang="zh-CN" dirty="0"/>
              <a:t>24</a:t>
            </a:r>
            <a:r>
              <a:rPr lang="zh-CN" altLang="en-US" dirty="0"/>
              <a:t>计价清单是现代工程管理，特别是工程造价管理的核心工具，贯穿于项目全生命周期（估算、概算、预算、招标、投标、签约、施工、结算），是实现工程造价市场化、规范化、精细化管理不可或缺的载体</a:t>
            </a:r>
            <a:r>
              <a:rPr lang="zh-CN" altLang="en-US" dirty="0" smtClean="0"/>
              <a:t>。理解</a:t>
            </a:r>
            <a:r>
              <a:rPr lang="zh-CN" altLang="en-US" dirty="0"/>
              <a:t>并熟练应用工程量清单计价，对于建设方、施工方、咨询方等各方参与者都至关重要。</a:t>
            </a:r>
            <a:endParaRPr lang="zh-CN" altLang="en-US" dirty="0"/>
          </a:p>
          <a:p>
            <a:endParaRPr lang="zh-CN"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华丽">
  <a:themeElements>
    <a:clrScheme name="华丽">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华丽">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华丽">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Opulent</Template>
  <TotalTime>0</TotalTime>
  <Words>32608</Words>
  <Application>WPS 演示</Application>
  <PresentationFormat>全屏显示(4:3)</PresentationFormat>
  <Paragraphs>1357</Paragraphs>
  <Slides>179</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179</vt:i4>
      </vt:variant>
    </vt:vector>
  </HeadingPairs>
  <TitlesOfParts>
    <vt:vector size="191" baseType="lpstr">
      <vt:lpstr>Arial</vt:lpstr>
      <vt:lpstr>宋体</vt:lpstr>
      <vt:lpstr>Wingdings</vt:lpstr>
      <vt:lpstr>Wingdings 2</vt:lpstr>
      <vt:lpstr>Wingdings</vt:lpstr>
      <vt:lpstr>Trebuchet MS</vt:lpstr>
      <vt:lpstr>黑体</vt:lpstr>
      <vt:lpstr>华文新魏</vt:lpstr>
      <vt:lpstr>微软雅黑</vt:lpstr>
      <vt:lpstr>Arial Unicode MS</vt:lpstr>
      <vt:lpstr>Calibri</vt:lpstr>
      <vt:lpstr>华丽</vt:lpstr>
      <vt:lpstr>24（施工）清单标准与22 （总承包）计价规范 </vt:lpstr>
      <vt:lpstr>课程设置</vt:lpstr>
      <vt:lpstr>《＜24清单标准＞解读及清单计价与结算应用实务》</vt:lpstr>
      <vt:lpstr>引子</vt:lpstr>
      <vt:lpstr>《24清单计价标准》的背景</vt:lpstr>
      <vt:lpstr>《24清单计价标准》特点</vt:lpstr>
      <vt:lpstr>《24清单计价标准》及《24清单计算标准》修订的主要内容 </vt:lpstr>
      <vt:lpstr>PowerPoint 演示文稿</vt:lpstr>
      <vt:lpstr>PowerPoint 演示文稿</vt:lpstr>
      <vt:lpstr>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标准应用的常见问题剖析   </vt:lpstr>
      <vt:lpstr>不同合同形式的风险范围及承担规则的新规定的应对</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典型案例与实操建议</vt:lpstr>
      <vt:lpstr>过程结算与竣工结算的新规定应用</vt:lpstr>
      <vt:lpstr>标准的适用范围（两种发承包模式两种计价方法两种标准体系）与合同类型 </vt:lpstr>
      <vt:lpstr>资金来源与适用范围管理应用 </vt:lpstr>
      <vt:lpstr>工程类型与计价规则应用</vt:lpstr>
      <vt:lpstr>案例一：房屋建筑工程</vt:lpstr>
      <vt:lpstr>PowerPoint 演示文稿</vt:lpstr>
      <vt:lpstr>合同类型的不同计价方式</vt:lpstr>
      <vt:lpstr>PowerPoint 演示文稿</vt:lpstr>
      <vt:lpstr>PowerPoint 演示文稿</vt:lpstr>
      <vt:lpstr>PowerPoint 演示文稿</vt:lpstr>
      <vt:lpstr>PowerPoint 演示文稿</vt:lpstr>
      <vt:lpstr>PowerPoint 演示文稿</vt:lpstr>
      <vt:lpstr>24清单的关键变革与合同管理</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案例分析：某城市道路改造工程</vt:lpstr>
      <vt:lpstr>PowerPoint 演示文稿</vt:lpstr>
      <vt:lpstr>PowerPoint 演示文稿</vt:lpstr>
      <vt:lpstr>PowerPoint 演示文稿</vt:lpstr>
      <vt:lpstr>PowerPoint 演示文稿</vt:lpstr>
      <vt:lpstr>PowerPoint 演示文稿</vt:lpstr>
      <vt:lpstr>PowerPoint 演示文稿</vt:lpstr>
      <vt:lpstr>案例分析：通用安装工程</vt:lpstr>
      <vt:lpstr>PowerPoint 演示文稿</vt:lpstr>
      <vt:lpstr>PowerPoint 演示文稿</vt:lpstr>
      <vt:lpstr>PowerPoint 演示文稿</vt:lpstr>
      <vt:lpstr>清单计价工程招标合同环节的造价管理与筹划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清单计价工程结算环节的造价控制与审计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24清单计价标准的应用特点剖析</vt:lpstr>
      <vt:lpstr>PowerPoint 演示文稿</vt:lpstr>
      <vt:lpstr>《＜22总承包计价规范＞解读及EPC计价与结算实务》内容 </vt:lpstr>
      <vt:lpstr>《22总计规》、《20总合范》、《19总管法》等最新EPC造价法规政策解读 </vt:lpstr>
      <vt:lpstr>工程总承包管理的政策法规</vt:lpstr>
      <vt:lpstr>PowerPoint 演示文稿</vt:lpstr>
      <vt:lpstr>PowerPoint 演示文稿</vt:lpstr>
      <vt:lpstr>建设项目工程总承包计价规范 </vt:lpstr>
      <vt:lpstr>PowerPoint 演示文稿</vt:lpstr>
      <vt:lpstr>工程总承包费用项目组成 </vt:lpstr>
      <vt:lpstr>PowerPoint 演示文稿</vt:lpstr>
      <vt:lpstr>PowerPoint 演示文稿</vt:lpstr>
      <vt:lpstr>PowerPoint 演示文稿</vt:lpstr>
      <vt:lpstr>工程总承包计价风险</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总承包工程(EPC)招标合同环节的造价管理与筹划 </vt:lpstr>
      <vt:lpstr>PowerPoint 演示文稿</vt:lpstr>
      <vt:lpstr>案例分析</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案例分析：EPC工程总承包项目</vt:lpstr>
      <vt:lpstr>总承包工程(EPC)结算环节的造价控制与审计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lenovo</dc:creator>
  <cp:lastModifiedBy>安晨 </cp:lastModifiedBy>
  <cp:revision>104</cp:revision>
  <dcterms:created xsi:type="dcterms:W3CDTF">2025-04-11T11:22:00Z</dcterms:created>
  <dcterms:modified xsi:type="dcterms:W3CDTF">2025-07-21T03:33:40Z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5C4C25557CB64EDF8E2FDE55D7754B57_13</vt:lpwstr>
  </property>
  <property fmtid="{D5CDD505-2E9C-101B-9397-08002B2CF9AE}" pid="3" name="KSOProductBuildVer">
    <vt:lpwstr>2052-12.1.0.21915</vt:lpwstr>
  </property>
</Properties>
</file>