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8"/>
  </p:notesMasterIdLst>
  <p:handoutMasterIdLst>
    <p:handoutMasterId r:id="rId139"/>
  </p:handoutMasterIdLst>
  <p:sldIdLst>
    <p:sldId id="9886" r:id="rId3"/>
    <p:sldId id="7261" r:id="rId4"/>
    <p:sldId id="8234" r:id="rId5"/>
    <p:sldId id="9082" r:id="rId6"/>
    <p:sldId id="9083" r:id="rId7"/>
    <p:sldId id="9084" r:id="rId8"/>
    <p:sldId id="9085" r:id="rId9"/>
    <p:sldId id="9086" r:id="rId10"/>
    <p:sldId id="9087" r:id="rId11"/>
    <p:sldId id="9088" r:id="rId12"/>
    <p:sldId id="7262" r:id="rId13"/>
    <p:sldId id="8334" r:id="rId14"/>
    <p:sldId id="8335" r:id="rId15"/>
    <p:sldId id="8336" r:id="rId16"/>
    <p:sldId id="7263" r:id="rId17"/>
    <p:sldId id="8337" r:id="rId18"/>
    <p:sldId id="8449" r:id="rId19"/>
    <p:sldId id="8912" r:id="rId20"/>
    <p:sldId id="9768" r:id="rId21"/>
    <p:sldId id="9769" r:id="rId22"/>
    <p:sldId id="8133" r:id="rId23"/>
    <p:sldId id="9503" r:id="rId24"/>
    <p:sldId id="9502" r:id="rId25"/>
    <p:sldId id="9625" r:id="rId26"/>
    <p:sldId id="7264" r:id="rId27"/>
    <p:sldId id="8444" r:id="rId28"/>
    <p:sldId id="8339" r:id="rId29"/>
    <p:sldId id="7265" r:id="rId30"/>
    <p:sldId id="7266" r:id="rId31"/>
    <p:sldId id="9626" r:id="rId32"/>
    <p:sldId id="9627" r:id="rId33"/>
    <p:sldId id="9628" r:id="rId34"/>
    <p:sldId id="8345" r:id="rId35"/>
    <p:sldId id="7267" r:id="rId36"/>
    <p:sldId id="8445" r:id="rId37"/>
    <p:sldId id="8446" r:id="rId38"/>
    <p:sldId id="8447" r:id="rId39"/>
    <p:sldId id="8655" r:id="rId40"/>
    <p:sldId id="8905" r:id="rId41"/>
    <p:sldId id="9629" r:id="rId42"/>
    <p:sldId id="8913" r:id="rId43"/>
    <p:sldId id="7268" r:id="rId44"/>
    <p:sldId id="7269" r:id="rId45"/>
    <p:sldId id="7270" r:id="rId46"/>
    <p:sldId id="9630" r:id="rId47"/>
    <p:sldId id="8563" r:id="rId48"/>
    <p:sldId id="8564" r:id="rId49"/>
    <p:sldId id="7271" r:id="rId50"/>
    <p:sldId id="8656" r:id="rId51"/>
    <p:sldId id="8453" r:id="rId52"/>
    <p:sldId id="9505" r:id="rId53"/>
    <p:sldId id="8766" r:id="rId54"/>
    <p:sldId id="8907" r:id="rId55"/>
    <p:sldId id="9103" r:id="rId56"/>
    <p:sldId id="8901" r:id="rId57"/>
    <p:sldId id="8883" r:id="rId58"/>
    <p:sldId id="9631" r:id="rId59"/>
    <p:sldId id="9422" r:id="rId60"/>
    <p:sldId id="8884" r:id="rId61"/>
    <p:sldId id="7273" r:id="rId62"/>
    <p:sldId id="8660" r:id="rId63"/>
    <p:sldId id="7274" r:id="rId64"/>
    <p:sldId id="9632" r:id="rId65"/>
    <p:sldId id="9634" r:id="rId66"/>
    <p:sldId id="8130" r:id="rId67"/>
    <p:sldId id="8899" r:id="rId68"/>
    <p:sldId id="7292" r:id="rId69"/>
    <p:sldId id="9099" r:id="rId70"/>
    <p:sldId id="9097" r:id="rId71"/>
    <p:sldId id="8903" r:id="rId72"/>
    <p:sldId id="9096" r:id="rId73"/>
    <p:sldId id="8137" r:id="rId74"/>
    <p:sldId id="8877" r:id="rId75"/>
    <p:sldId id="8878" r:id="rId76"/>
    <p:sldId id="8879" r:id="rId77"/>
    <p:sldId id="8880" r:id="rId78"/>
    <p:sldId id="8881" r:id="rId79"/>
    <p:sldId id="8882" r:id="rId80"/>
    <p:sldId id="7293" r:id="rId81"/>
    <p:sldId id="9362" r:id="rId82"/>
    <p:sldId id="9363" r:id="rId83"/>
    <p:sldId id="9364" r:id="rId84"/>
    <p:sldId id="9365" r:id="rId85"/>
    <p:sldId id="7294" r:id="rId86"/>
    <p:sldId id="8136" r:id="rId87"/>
    <p:sldId id="8232" r:id="rId88"/>
    <p:sldId id="8910" r:id="rId89"/>
    <p:sldId id="8760" r:id="rId90"/>
    <p:sldId id="8761" r:id="rId91"/>
    <p:sldId id="7296" r:id="rId92"/>
    <p:sldId id="9637" r:id="rId93"/>
    <p:sldId id="9638" r:id="rId94"/>
    <p:sldId id="9636" r:id="rId95"/>
    <p:sldId id="7298" r:id="rId96"/>
    <p:sldId id="8769" r:id="rId97"/>
    <p:sldId id="8772" r:id="rId98"/>
    <p:sldId id="7301" r:id="rId99"/>
    <p:sldId id="8774" r:id="rId100"/>
    <p:sldId id="8773" r:id="rId101"/>
    <p:sldId id="8775" r:id="rId102"/>
    <p:sldId id="8776" r:id="rId103"/>
    <p:sldId id="8777" r:id="rId104"/>
    <p:sldId id="8778" r:id="rId105"/>
    <p:sldId id="8908" r:id="rId106"/>
    <p:sldId id="9091" r:id="rId107"/>
    <p:sldId id="9092" r:id="rId108"/>
    <p:sldId id="7305" r:id="rId109"/>
    <p:sldId id="7307" r:id="rId110"/>
    <p:sldId id="8906" r:id="rId111"/>
    <p:sldId id="9739" r:id="rId112"/>
    <p:sldId id="9100" r:id="rId113"/>
    <p:sldId id="7308" r:id="rId114"/>
    <p:sldId id="7609" r:id="rId115"/>
    <p:sldId id="7311" r:id="rId116"/>
    <p:sldId id="8889" r:id="rId117"/>
    <p:sldId id="8890" r:id="rId118"/>
    <p:sldId id="8891" r:id="rId119"/>
    <p:sldId id="8892" r:id="rId120"/>
    <p:sldId id="7312" r:id="rId121"/>
    <p:sldId id="7314" r:id="rId122"/>
    <p:sldId id="7335" r:id="rId123"/>
    <p:sldId id="9098" r:id="rId124"/>
    <p:sldId id="8888" r:id="rId125"/>
    <p:sldId id="8885" r:id="rId126"/>
    <p:sldId id="8886" r:id="rId127"/>
    <p:sldId id="8887" r:id="rId128"/>
    <p:sldId id="7355" r:id="rId129"/>
    <p:sldId id="7374" r:id="rId130"/>
    <p:sldId id="7864" r:id="rId131"/>
    <p:sldId id="7866" r:id="rId132"/>
    <p:sldId id="7931" r:id="rId133"/>
    <p:sldId id="7932" r:id="rId134"/>
    <p:sldId id="7933" r:id="rId135"/>
    <p:sldId id="7332" r:id="rId136"/>
    <p:sldId id="7692" r:id="rId137"/>
  </p:sldIdLst>
  <p:sldSz cx="9144000" cy="6858000" type="screen4x3"/>
  <p:notesSz cx="7103745" cy="10234295"/>
  <p:custDataLst>
    <p:tags r:id="rId143"/>
  </p:custDataLst>
  <p:defaultTextStyle>
    <a:defPPr>
      <a:defRPr lang="zh-CN"/>
    </a:defPPr>
    <a:lvl1pPr algn="ctr" rtl="0" eaLnBrk="0" fontAlgn="base" hangingPunct="0">
      <a:spcBef>
        <a:spcPct val="0"/>
      </a:spcBef>
      <a:spcAft>
        <a:spcPct val="0"/>
      </a:spcAft>
      <a:defRPr b="1" kern="1200">
        <a:solidFill>
          <a:srgbClr val="0000CC"/>
        </a:solidFill>
        <a:latin typeface="Arial" panose="020B0604020202020204" pitchFamily="34" charset="0"/>
        <a:ea typeface="宋体" panose="02010600030101010101" pitchFamily="2" charset="-122"/>
        <a:cs typeface="+mn-cs"/>
      </a:defRPr>
    </a:lvl1pPr>
    <a:lvl2pPr marL="457200" algn="ctr" rtl="0" eaLnBrk="0" fontAlgn="base" hangingPunct="0">
      <a:spcBef>
        <a:spcPct val="0"/>
      </a:spcBef>
      <a:spcAft>
        <a:spcPct val="0"/>
      </a:spcAft>
      <a:defRPr b="1" kern="1200">
        <a:solidFill>
          <a:srgbClr val="0000CC"/>
        </a:solidFill>
        <a:latin typeface="Arial" panose="020B0604020202020204" pitchFamily="34" charset="0"/>
        <a:ea typeface="宋体" panose="02010600030101010101" pitchFamily="2" charset="-122"/>
        <a:cs typeface="+mn-cs"/>
      </a:defRPr>
    </a:lvl2pPr>
    <a:lvl3pPr marL="914400" algn="ctr" rtl="0" eaLnBrk="0" fontAlgn="base" hangingPunct="0">
      <a:spcBef>
        <a:spcPct val="0"/>
      </a:spcBef>
      <a:spcAft>
        <a:spcPct val="0"/>
      </a:spcAft>
      <a:defRPr b="1" kern="1200">
        <a:solidFill>
          <a:srgbClr val="0000CC"/>
        </a:solidFill>
        <a:latin typeface="Arial" panose="020B0604020202020204" pitchFamily="34" charset="0"/>
        <a:ea typeface="宋体" panose="02010600030101010101" pitchFamily="2" charset="-122"/>
        <a:cs typeface="+mn-cs"/>
      </a:defRPr>
    </a:lvl3pPr>
    <a:lvl4pPr marL="1371600" algn="ctr" rtl="0" eaLnBrk="0" fontAlgn="base" hangingPunct="0">
      <a:spcBef>
        <a:spcPct val="0"/>
      </a:spcBef>
      <a:spcAft>
        <a:spcPct val="0"/>
      </a:spcAft>
      <a:defRPr b="1" kern="1200">
        <a:solidFill>
          <a:srgbClr val="0000CC"/>
        </a:solidFill>
        <a:latin typeface="Arial" panose="020B0604020202020204" pitchFamily="34" charset="0"/>
        <a:ea typeface="宋体" panose="02010600030101010101" pitchFamily="2" charset="-122"/>
        <a:cs typeface="+mn-cs"/>
      </a:defRPr>
    </a:lvl4pPr>
    <a:lvl5pPr marL="1828800" algn="ctr" rtl="0" eaLnBrk="0" fontAlgn="base" hangingPunct="0">
      <a:spcBef>
        <a:spcPct val="0"/>
      </a:spcBef>
      <a:spcAft>
        <a:spcPct val="0"/>
      </a:spcAft>
      <a:defRPr b="1" kern="1200">
        <a:solidFill>
          <a:srgbClr val="0000CC"/>
        </a:solidFill>
        <a:latin typeface="Arial" panose="020B0604020202020204" pitchFamily="34" charset="0"/>
        <a:ea typeface="宋体" panose="02010600030101010101" pitchFamily="2" charset="-122"/>
        <a:cs typeface="+mn-cs"/>
      </a:defRPr>
    </a:lvl5pPr>
    <a:lvl6pPr marL="2286000" algn="l" defTabSz="914400" rtl="0" eaLnBrk="1" latinLnBrk="0" hangingPunct="1">
      <a:defRPr b="1" kern="1200">
        <a:solidFill>
          <a:srgbClr val="0000CC"/>
        </a:solidFill>
        <a:latin typeface="Arial" panose="020B0604020202020204" pitchFamily="34" charset="0"/>
        <a:ea typeface="宋体" panose="02010600030101010101" pitchFamily="2" charset="-122"/>
        <a:cs typeface="+mn-cs"/>
      </a:defRPr>
    </a:lvl6pPr>
    <a:lvl7pPr marL="2743200" algn="l" defTabSz="914400" rtl="0" eaLnBrk="1" latinLnBrk="0" hangingPunct="1">
      <a:defRPr b="1" kern="1200">
        <a:solidFill>
          <a:srgbClr val="0000CC"/>
        </a:solidFill>
        <a:latin typeface="Arial" panose="020B0604020202020204" pitchFamily="34" charset="0"/>
        <a:ea typeface="宋体" panose="02010600030101010101" pitchFamily="2" charset="-122"/>
        <a:cs typeface="+mn-cs"/>
      </a:defRPr>
    </a:lvl7pPr>
    <a:lvl8pPr marL="3200400" algn="l" defTabSz="914400" rtl="0" eaLnBrk="1" latinLnBrk="0" hangingPunct="1">
      <a:defRPr b="1" kern="1200">
        <a:solidFill>
          <a:srgbClr val="0000CC"/>
        </a:solidFill>
        <a:latin typeface="Arial" panose="020B0604020202020204" pitchFamily="34" charset="0"/>
        <a:ea typeface="宋体" panose="02010600030101010101" pitchFamily="2" charset="-122"/>
        <a:cs typeface="+mn-cs"/>
      </a:defRPr>
    </a:lvl8pPr>
    <a:lvl9pPr marL="3657600" algn="l" defTabSz="914400" rtl="0" eaLnBrk="1" latinLnBrk="0" hangingPunct="1">
      <a:defRPr b="1" kern="1200">
        <a:solidFill>
          <a:srgbClr val="0000CC"/>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339933"/>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48" autoAdjust="0"/>
    <p:restoredTop sz="94608" autoAdjust="0"/>
  </p:normalViewPr>
  <p:slideViewPr>
    <p:cSldViewPr showGuides="1">
      <p:cViewPr varScale="1">
        <p:scale>
          <a:sx n="78" d="100"/>
          <a:sy n="78" d="100"/>
        </p:scale>
        <p:origin x="1680"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7.xml"/><Relationship Id="rId98" Type="http://schemas.openxmlformats.org/officeDocument/2006/relationships/slide" Target="slides/slide96.xml"/><Relationship Id="rId97" Type="http://schemas.openxmlformats.org/officeDocument/2006/relationships/slide" Target="slides/slide95.xml"/><Relationship Id="rId96" Type="http://schemas.openxmlformats.org/officeDocument/2006/relationships/slide" Target="slides/slide94.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3" Type="http://schemas.openxmlformats.org/officeDocument/2006/relationships/tags" Target="tags/tag1.xml"/><Relationship Id="rId142" Type="http://schemas.openxmlformats.org/officeDocument/2006/relationships/tableStyles" Target="tableStyles.xml"/><Relationship Id="rId141" Type="http://schemas.openxmlformats.org/officeDocument/2006/relationships/viewProps" Target="viewProps.xml"/><Relationship Id="rId140" Type="http://schemas.openxmlformats.org/officeDocument/2006/relationships/presProps" Target="presProps.xml"/><Relationship Id="rId14" Type="http://schemas.openxmlformats.org/officeDocument/2006/relationships/slide" Target="slides/slide12.xml"/><Relationship Id="rId139" Type="http://schemas.openxmlformats.org/officeDocument/2006/relationships/handoutMaster" Target="handoutMasters/handoutMaster1.xml"/><Relationship Id="rId138" Type="http://schemas.openxmlformats.org/officeDocument/2006/relationships/notesMaster" Target="notesMasters/notesMaster1.xml"/><Relationship Id="rId137" Type="http://schemas.openxmlformats.org/officeDocument/2006/relationships/slide" Target="slides/slide135.xml"/><Relationship Id="rId136" Type="http://schemas.openxmlformats.org/officeDocument/2006/relationships/slide" Target="slides/slide134.xml"/><Relationship Id="rId135" Type="http://schemas.openxmlformats.org/officeDocument/2006/relationships/slide" Target="slides/slide133.xml"/><Relationship Id="rId134" Type="http://schemas.openxmlformats.org/officeDocument/2006/relationships/slide" Target="slides/slide132.xml"/><Relationship Id="rId133" Type="http://schemas.openxmlformats.org/officeDocument/2006/relationships/slide" Target="slides/slide131.xml"/><Relationship Id="rId132" Type="http://schemas.openxmlformats.org/officeDocument/2006/relationships/slide" Target="slides/slide130.xml"/><Relationship Id="rId131" Type="http://schemas.openxmlformats.org/officeDocument/2006/relationships/slide" Target="slides/slide129.xml"/><Relationship Id="rId130" Type="http://schemas.openxmlformats.org/officeDocument/2006/relationships/slide" Target="slides/slide128.xml"/><Relationship Id="rId13" Type="http://schemas.openxmlformats.org/officeDocument/2006/relationships/slide" Target="slides/slide11.xml"/><Relationship Id="rId129" Type="http://schemas.openxmlformats.org/officeDocument/2006/relationships/slide" Target="slides/slide127.xml"/><Relationship Id="rId128" Type="http://schemas.openxmlformats.org/officeDocument/2006/relationships/slide" Target="slides/slide126.xml"/><Relationship Id="rId127" Type="http://schemas.openxmlformats.org/officeDocument/2006/relationships/slide" Target="slides/slide125.xml"/><Relationship Id="rId126" Type="http://schemas.openxmlformats.org/officeDocument/2006/relationships/slide" Target="slides/slide124.xml"/><Relationship Id="rId125" Type="http://schemas.openxmlformats.org/officeDocument/2006/relationships/slide" Target="slides/slide123.xml"/><Relationship Id="rId124" Type="http://schemas.openxmlformats.org/officeDocument/2006/relationships/slide" Target="slides/slide122.xml"/><Relationship Id="rId123" Type="http://schemas.openxmlformats.org/officeDocument/2006/relationships/slide" Target="slides/slide121.xml"/><Relationship Id="rId122" Type="http://schemas.openxmlformats.org/officeDocument/2006/relationships/slide" Target="slides/slide120.xml"/><Relationship Id="rId121" Type="http://schemas.openxmlformats.org/officeDocument/2006/relationships/slide" Target="slides/slide119.xml"/><Relationship Id="rId120" Type="http://schemas.openxmlformats.org/officeDocument/2006/relationships/slide" Target="slides/slide118.xml"/><Relationship Id="rId12" Type="http://schemas.openxmlformats.org/officeDocument/2006/relationships/slide" Target="slides/slide10.xml"/><Relationship Id="rId119" Type="http://schemas.openxmlformats.org/officeDocument/2006/relationships/slide" Target="slides/slide117.xml"/><Relationship Id="rId118" Type="http://schemas.openxmlformats.org/officeDocument/2006/relationships/slide" Target="slides/slide116.xml"/><Relationship Id="rId117" Type="http://schemas.openxmlformats.org/officeDocument/2006/relationships/slide" Target="slides/slide115.xml"/><Relationship Id="rId116" Type="http://schemas.openxmlformats.org/officeDocument/2006/relationships/slide" Target="slides/slide114.xml"/><Relationship Id="rId115" Type="http://schemas.openxmlformats.org/officeDocument/2006/relationships/slide" Target="slides/slide113.xml"/><Relationship Id="rId114" Type="http://schemas.openxmlformats.org/officeDocument/2006/relationships/slide" Target="slides/slide112.xml"/><Relationship Id="rId113" Type="http://schemas.openxmlformats.org/officeDocument/2006/relationships/slide" Target="slides/slide111.xml"/><Relationship Id="rId112" Type="http://schemas.openxmlformats.org/officeDocument/2006/relationships/slide" Target="slides/slide110.xml"/><Relationship Id="rId111" Type="http://schemas.openxmlformats.org/officeDocument/2006/relationships/slide" Target="slides/slide109.xml"/><Relationship Id="rId110" Type="http://schemas.openxmlformats.org/officeDocument/2006/relationships/slide" Target="slides/slide108.xml"/><Relationship Id="rId11" Type="http://schemas.openxmlformats.org/officeDocument/2006/relationships/slide" Target="slides/slide9.xml"/><Relationship Id="rId109" Type="http://schemas.openxmlformats.org/officeDocument/2006/relationships/slide" Target="slides/slide107.xml"/><Relationship Id="rId108" Type="http://schemas.openxmlformats.org/officeDocument/2006/relationships/slide" Target="slides/slide106.xml"/><Relationship Id="rId107" Type="http://schemas.openxmlformats.org/officeDocument/2006/relationships/slide" Target="slides/slide105.xml"/><Relationship Id="rId106" Type="http://schemas.openxmlformats.org/officeDocument/2006/relationships/slide" Target="slides/slide104.xml"/><Relationship Id="rId105" Type="http://schemas.openxmlformats.org/officeDocument/2006/relationships/slide" Target="slides/slide103.xml"/><Relationship Id="rId104" Type="http://schemas.openxmlformats.org/officeDocument/2006/relationships/slide" Target="slides/slide102.xml"/><Relationship Id="rId103" Type="http://schemas.openxmlformats.org/officeDocument/2006/relationships/slide" Target="slides/slide101.xml"/><Relationship Id="rId102" Type="http://schemas.openxmlformats.org/officeDocument/2006/relationships/slide" Target="slides/slide100.xml"/><Relationship Id="rId101" Type="http://schemas.openxmlformats.org/officeDocument/2006/relationships/slide" Target="slides/slide99.xml"/><Relationship Id="rId100" Type="http://schemas.openxmlformats.org/officeDocument/2006/relationships/slide" Target="slides/slide98.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1175"/>
          </a:xfrm>
          <a:prstGeom prst="rect">
            <a:avLst/>
          </a:prstGeom>
        </p:spPr>
        <p:txBody>
          <a:bodyPr vert="horz" lIns="99075" tIns="49538" rIns="99075" bIns="49538" rtlCol="0"/>
          <a:lstStyle>
            <a:lvl1pPr algn="l">
              <a:defRPr sz="1300"/>
            </a:lvl1pPr>
          </a:lstStyle>
          <a:p>
            <a:pPr>
              <a:defRPr/>
            </a:pPr>
            <a:endParaRPr lang="zh-CN" altLang="en-US"/>
          </a:p>
        </p:txBody>
      </p:sp>
      <p:sp>
        <p:nvSpPr>
          <p:cNvPr id="3" name="日期占位符 2"/>
          <p:cNvSpPr>
            <a:spLocks noGrp="1"/>
          </p:cNvSpPr>
          <p:nvPr>
            <p:ph type="dt" sz="quarter" idx="1"/>
          </p:nvPr>
        </p:nvSpPr>
        <p:spPr>
          <a:xfrm>
            <a:off x="4024313" y="0"/>
            <a:ext cx="3078162" cy="511175"/>
          </a:xfrm>
          <a:prstGeom prst="rect">
            <a:avLst/>
          </a:prstGeom>
        </p:spPr>
        <p:txBody>
          <a:bodyPr vert="horz" lIns="99075" tIns="49538" rIns="99075" bIns="49538" rtlCol="0"/>
          <a:lstStyle>
            <a:lvl1pPr algn="r">
              <a:defRPr sz="1300"/>
            </a:lvl1pPr>
          </a:lstStyle>
          <a:p>
            <a:pPr>
              <a:defRPr/>
            </a:pPr>
            <a:endParaRPr lang="zh-CN" altLang="en-US"/>
          </a:p>
        </p:txBody>
      </p:sp>
      <p:sp>
        <p:nvSpPr>
          <p:cNvPr id="4" name="页脚占位符 3"/>
          <p:cNvSpPr>
            <a:spLocks noGrp="1"/>
          </p:cNvSpPr>
          <p:nvPr>
            <p:ph type="ftr" sz="quarter" idx="2"/>
          </p:nvPr>
        </p:nvSpPr>
        <p:spPr>
          <a:xfrm>
            <a:off x="0" y="9721850"/>
            <a:ext cx="3078163" cy="511175"/>
          </a:xfrm>
          <a:prstGeom prst="rect">
            <a:avLst/>
          </a:prstGeom>
        </p:spPr>
        <p:txBody>
          <a:bodyPr vert="horz" lIns="99075" tIns="49538" rIns="99075" bIns="49538" rtlCol="0" anchor="b"/>
          <a:lstStyle>
            <a:lvl1pPr algn="l">
              <a:defRPr sz="1300"/>
            </a:lvl1pPr>
          </a:lstStyle>
          <a:p>
            <a:pPr>
              <a:defRPr/>
            </a:pPr>
            <a:endParaRPr lang="zh-CN" altLang="en-US"/>
          </a:p>
        </p:txBody>
      </p:sp>
      <p:sp>
        <p:nvSpPr>
          <p:cNvPr id="5" name="灯片编号占位符 4"/>
          <p:cNvSpPr>
            <a:spLocks noGrp="1"/>
          </p:cNvSpPr>
          <p:nvPr>
            <p:ph type="sldNum" sz="quarter" idx="3"/>
          </p:nvPr>
        </p:nvSpPr>
        <p:spPr>
          <a:xfrm>
            <a:off x="4024313" y="9721850"/>
            <a:ext cx="3078162" cy="511175"/>
          </a:xfrm>
          <a:prstGeom prst="rect">
            <a:avLst/>
          </a:prstGeom>
        </p:spPr>
        <p:txBody>
          <a:bodyPr vert="horz" wrap="square" lIns="99075" tIns="49538" rIns="99075" bIns="49538" numCol="1" anchor="b" anchorCtr="0" compatLnSpc="1"/>
          <a:lstStyle>
            <a:lvl1pPr algn="r">
              <a:defRPr sz="1300"/>
            </a:lvl1pPr>
          </a:lstStyle>
          <a:p>
            <a:fld id="{72D70A02-18F1-41E0-92CB-BD63A88038D1}" type="slidenum">
              <a:rPr lang="zh-CN" altLang="en-US"/>
            </a:fld>
            <a:endParaRPr lang="zh-CN" alt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2146" name="Rectangle 2"/>
          <p:cNvSpPr>
            <a:spLocks noGrp="1" noChangeArrowheads="1"/>
          </p:cNvSpPr>
          <p:nvPr>
            <p:ph type="hdr" sz="quarter"/>
          </p:nvPr>
        </p:nvSpPr>
        <p:spPr bwMode="auto">
          <a:xfrm>
            <a:off x="0" y="0"/>
            <a:ext cx="3078163" cy="511175"/>
          </a:xfrm>
          <a:prstGeom prst="rect">
            <a:avLst/>
          </a:prstGeom>
          <a:noFill/>
          <a:ln w="9525">
            <a:noFill/>
            <a:miter lim="800000"/>
          </a:ln>
          <a:effectLst/>
        </p:spPr>
        <p:txBody>
          <a:bodyPr vert="horz" wrap="square" lIns="99075" tIns="49538" rIns="99075" bIns="49538" numCol="1" anchor="t" anchorCtr="0" compatLnSpc="1"/>
          <a:lstStyle>
            <a:lvl1pPr algn="l" eaLnBrk="1" hangingPunct="1">
              <a:defRPr sz="1300" b="0">
                <a:solidFill>
                  <a:schemeClr val="tx1"/>
                </a:solidFill>
              </a:defRPr>
            </a:lvl1pPr>
          </a:lstStyle>
          <a:p>
            <a:pPr>
              <a:defRPr/>
            </a:pPr>
            <a:endParaRPr lang="en-US" altLang="zh-CN"/>
          </a:p>
        </p:txBody>
      </p:sp>
      <p:sp>
        <p:nvSpPr>
          <p:cNvPr id="262147" name="Rectangle 3"/>
          <p:cNvSpPr>
            <a:spLocks noGrp="1" noChangeArrowheads="1"/>
          </p:cNvSpPr>
          <p:nvPr>
            <p:ph type="dt" idx="1"/>
          </p:nvPr>
        </p:nvSpPr>
        <p:spPr bwMode="auto">
          <a:xfrm>
            <a:off x="4024313" y="0"/>
            <a:ext cx="3078162" cy="511175"/>
          </a:xfrm>
          <a:prstGeom prst="rect">
            <a:avLst/>
          </a:prstGeom>
          <a:noFill/>
          <a:ln w="9525">
            <a:noFill/>
            <a:miter lim="800000"/>
          </a:ln>
          <a:effectLst/>
        </p:spPr>
        <p:txBody>
          <a:bodyPr vert="horz" wrap="square" lIns="99075" tIns="49538" rIns="99075" bIns="49538" numCol="1" anchor="t" anchorCtr="0" compatLnSpc="1"/>
          <a:lstStyle>
            <a:lvl1pPr algn="r" eaLnBrk="1" hangingPunct="1">
              <a:defRPr sz="1300" b="0">
                <a:solidFill>
                  <a:schemeClr val="tx1"/>
                </a:solidFill>
              </a:defRPr>
            </a:lvl1pPr>
          </a:lstStyle>
          <a:p>
            <a:pPr>
              <a:defRPr/>
            </a:pPr>
            <a:endParaRPr lang="en-US" altLang="zh-CN"/>
          </a:p>
        </p:txBody>
      </p:sp>
      <p:sp>
        <p:nvSpPr>
          <p:cNvPr id="382980" name="Rectangle 4"/>
          <p:cNvSpPr>
            <a:spLocks noGrp="1" noRot="1" noChangeAspect="1" noChangeArrowheads="1" noTextEdit="1"/>
          </p:cNvSpPr>
          <p:nvPr>
            <p:ph type="sldImg" idx="2"/>
          </p:nvPr>
        </p:nvSpPr>
        <p:spPr bwMode="auto">
          <a:xfrm>
            <a:off x="995363" y="768350"/>
            <a:ext cx="5113337" cy="3836988"/>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Lst>
        </p:spPr>
      </p:sp>
      <p:sp>
        <p:nvSpPr>
          <p:cNvPr id="262149" name="Rectangle 5"/>
          <p:cNvSpPr>
            <a:spLocks noGrp="1" noChangeArrowheads="1"/>
          </p:cNvSpPr>
          <p:nvPr>
            <p:ph type="body" sz="quarter" idx="3"/>
          </p:nvPr>
        </p:nvSpPr>
        <p:spPr bwMode="auto">
          <a:xfrm>
            <a:off x="711200" y="4860925"/>
            <a:ext cx="5683250" cy="4605338"/>
          </a:xfrm>
          <a:prstGeom prst="rect">
            <a:avLst/>
          </a:prstGeom>
          <a:noFill/>
          <a:ln w="9525">
            <a:noFill/>
            <a:miter lim="800000"/>
          </a:ln>
          <a:effectLst/>
        </p:spPr>
        <p:txBody>
          <a:bodyPr vert="horz" wrap="square" lIns="99075" tIns="49538" rIns="99075" bIns="49538" numCol="1" anchor="t" anchorCtr="0" compatLnSpc="1"/>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262150" name="Rectangle 6"/>
          <p:cNvSpPr>
            <a:spLocks noGrp="1" noChangeArrowheads="1"/>
          </p:cNvSpPr>
          <p:nvPr>
            <p:ph type="ftr" sz="quarter" idx="4"/>
          </p:nvPr>
        </p:nvSpPr>
        <p:spPr bwMode="auto">
          <a:xfrm>
            <a:off x="0" y="9721850"/>
            <a:ext cx="3078163" cy="511175"/>
          </a:xfrm>
          <a:prstGeom prst="rect">
            <a:avLst/>
          </a:prstGeom>
          <a:noFill/>
          <a:ln w="9525">
            <a:noFill/>
            <a:miter lim="800000"/>
          </a:ln>
          <a:effectLst/>
        </p:spPr>
        <p:txBody>
          <a:bodyPr vert="horz" wrap="square" lIns="99075" tIns="49538" rIns="99075" bIns="49538" numCol="1" anchor="b" anchorCtr="0" compatLnSpc="1"/>
          <a:lstStyle>
            <a:lvl1pPr algn="l" eaLnBrk="1" hangingPunct="1">
              <a:defRPr sz="1300" b="0">
                <a:solidFill>
                  <a:schemeClr val="tx1"/>
                </a:solidFill>
              </a:defRPr>
            </a:lvl1pPr>
          </a:lstStyle>
          <a:p>
            <a:pPr>
              <a:defRPr/>
            </a:pPr>
            <a:endParaRPr lang="en-US" altLang="zh-CN"/>
          </a:p>
        </p:txBody>
      </p:sp>
      <p:sp>
        <p:nvSpPr>
          <p:cNvPr id="262151" name="Rectangle 7"/>
          <p:cNvSpPr>
            <a:spLocks noGrp="1" noChangeArrowheads="1"/>
          </p:cNvSpPr>
          <p:nvPr>
            <p:ph type="sldNum" sz="quarter" idx="5"/>
          </p:nvPr>
        </p:nvSpPr>
        <p:spPr bwMode="auto">
          <a:xfrm>
            <a:off x="4024313" y="9721850"/>
            <a:ext cx="3078162" cy="511175"/>
          </a:xfrm>
          <a:prstGeom prst="rect">
            <a:avLst/>
          </a:prstGeom>
          <a:noFill/>
          <a:ln w="9525">
            <a:noFill/>
            <a:miter lim="800000"/>
          </a:ln>
          <a:effectLst/>
        </p:spPr>
        <p:txBody>
          <a:bodyPr vert="horz" wrap="square" lIns="99075" tIns="49538" rIns="99075" bIns="49538" numCol="1" anchor="b" anchorCtr="0" compatLnSpc="1"/>
          <a:lstStyle>
            <a:lvl1pPr algn="r" eaLnBrk="1" hangingPunct="1">
              <a:defRPr sz="1300" b="0">
                <a:solidFill>
                  <a:schemeClr val="tx1"/>
                </a:solidFill>
              </a:defRPr>
            </a:lvl1pPr>
          </a:lstStyle>
          <a:p>
            <a:fld id="{2341D418-4222-40EE-BD52-CB6904D495E1}" type="slidenum">
              <a:rPr lang="en-US" altLang="zh-CN"/>
            </a:fld>
            <a:endParaRPr lang="en-US" altLang="zh-CN"/>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lvl1pPr>
              <a:defRPr sz="4000">
                <a:latin typeface="+mn-ea"/>
                <a:ea typeface="+mn-ea"/>
              </a:defRPr>
            </a:lvl1p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
        <p:nvSpPr>
          <p:cNvPr id="4" name="Rectangle 6"/>
          <p:cNvSpPr>
            <a:spLocks noGrp="1" noChangeArrowheads="1"/>
          </p:cNvSpPr>
          <p:nvPr>
            <p:ph type="sldNum" sz="quarter" idx="10"/>
          </p:nvPr>
        </p:nvSpPr>
        <p:spPr/>
        <p:txBody>
          <a:bodyPr/>
          <a:lstStyle>
            <a:lvl1pPr>
              <a:defRPr/>
            </a:lvl1pPr>
          </a:lstStyle>
          <a:p>
            <a:fld id="{24A2A3FC-CBE6-4A1F-8AA3-546294096140}" type="slidenum">
              <a:rPr lang="en-US" altLang="zh-CN"/>
            </a:fld>
            <a:endParaRPr lang="en-US" altLang="zh-CN"/>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1295400" y="304800"/>
            <a:ext cx="7391400" cy="1143000"/>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6"/>
          <p:cNvSpPr>
            <a:spLocks noGrp="1" noChangeArrowheads="1"/>
          </p:cNvSpPr>
          <p:nvPr>
            <p:ph type="sldNum" sz="quarter" idx="10"/>
          </p:nvPr>
        </p:nvSpPr>
        <p:spPr/>
        <p:txBody>
          <a:bodyPr/>
          <a:lstStyle>
            <a:lvl1pPr>
              <a:defRPr/>
            </a:lvl1pPr>
          </a:lstStyle>
          <a:p>
            <a:fld id="{2452B4F8-8D15-4D69-B296-F40F399152BC}" type="slidenum">
              <a:rPr lang="en-US" altLang="zh-CN"/>
            </a:fld>
            <a:endParaRPr lang="en-US" altLang="zh-CN"/>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24650" y="304800"/>
            <a:ext cx="2114550" cy="6248400"/>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381000" y="304800"/>
            <a:ext cx="6191250" cy="6248400"/>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6"/>
          <p:cNvSpPr>
            <a:spLocks noGrp="1" noChangeArrowheads="1"/>
          </p:cNvSpPr>
          <p:nvPr>
            <p:ph type="sldNum" sz="quarter" idx="10"/>
          </p:nvPr>
        </p:nvSpPr>
        <p:spPr/>
        <p:txBody>
          <a:bodyPr/>
          <a:lstStyle>
            <a:lvl1pPr>
              <a:defRPr/>
            </a:lvl1pPr>
          </a:lstStyle>
          <a:p>
            <a:fld id="{D627D1B7-EFDE-4738-8621-A6BDD4B74692}" type="slidenum">
              <a:rPr lang="en-US" altLang="zh-CN"/>
            </a:fld>
            <a:endParaRPr lang="en-US" altLang="zh-CN"/>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a:xfrm>
            <a:off x="0" y="76200"/>
            <a:ext cx="9144000" cy="65532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Rectangle 6"/>
          <p:cNvSpPr>
            <a:spLocks noGrp="1" noChangeArrowheads="1"/>
          </p:cNvSpPr>
          <p:nvPr>
            <p:ph type="sldNum" sz="quarter" idx="10"/>
          </p:nvPr>
        </p:nvSpPr>
        <p:spPr/>
        <p:txBody>
          <a:bodyPr/>
          <a:lstStyle>
            <a:lvl1pPr>
              <a:defRPr/>
            </a:lvl1pPr>
          </a:lstStyle>
          <a:p>
            <a:fld id="{C3C0D645-C9F2-43D6-B91D-3B3E8BBA47A5}" type="slidenum">
              <a:rPr lang="en-US" altLang="zh-CN"/>
            </a:fld>
            <a:endParaRPr lang="en-US" altLang="zh-CN"/>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4" name="Rectangle 6"/>
          <p:cNvSpPr>
            <a:spLocks noGrp="1" noChangeArrowheads="1"/>
          </p:cNvSpPr>
          <p:nvPr>
            <p:ph type="sldNum" sz="quarter" idx="10"/>
          </p:nvPr>
        </p:nvSpPr>
        <p:spPr/>
        <p:txBody>
          <a:bodyPr/>
          <a:lstStyle>
            <a:lvl1pPr>
              <a:defRPr/>
            </a:lvl1pPr>
          </a:lstStyle>
          <a:p>
            <a:fld id="{E29137E3-BB9C-4FB6-8BE1-A8436546A6CA}" type="slidenum">
              <a:rPr lang="en-US" altLang="zh-CN"/>
            </a:fld>
            <a:endParaRPr lang="en-US" altLang="zh-CN"/>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295400" y="304800"/>
            <a:ext cx="73914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381000" y="1524000"/>
            <a:ext cx="41529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86300" y="1524000"/>
            <a:ext cx="41529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Rectangle 6"/>
          <p:cNvSpPr>
            <a:spLocks noGrp="1" noChangeArrowheads="1"/>
          </p:cNvSpPr>
          <p:nvPr>
            <p:ph type="sldNum" sz="quarter" idx="10"/>
          </p:nvPr>
        </p:nvSpPr>
        <p:spPr/>
        <p:txBody>
          <a:bodyPr/>
          <a:lstStyle>
            <a:lvl1pPr>
              <a:defRPr/>
            </a:lvl1pPr>
          </a:lstStyle>
          <a:p>
            <a:fld id="{25F35814-A318-4D7D-80C9-C1F7848C6FA6}" type="slidenum">
              <a:rPr lang="en-US" altLang="zh-CN"/>
            </a:fld>
            <a:endParaRPr lang="en-US" altLang="zh-CN"/>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Rectangle 6"/>
          <p:cNvSpPr>
            <a:spLocks noGrp="1" noChangeArrowheads="1"/>
          </p:cNvSpPr>
          <p:nvPr>
            <p:ph type="sldNum" sz="quarter" idx="10"/>
          </p:nvPr>
        </p:nvSpPr>
        <p:spPr/>
        <p:txBody>
          <a:bodyPr/>
          <a:lstStyle>
            <a:lvl1pPr>
              <a:defRPr/>
            </a:lvl1pPr>
          </a:lstStyle>
          <a:p>
            <a:fld id="{86B98E66-EB2F-46FA-BDF3-A3985C2AFD94}" type="slidenum">
              <a:rPr lang="en-US" altLang="zh-CN"/>
            </a:fld>
            <a:endParaRPr lang="en-US" altLang="zh-CN"/>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295400" y="304800"/>
            <a:ext cx="7391400" cy="1143000"/>
          </a:xfrm>
          <a:prstGeom prst="rect">
            <a:avLst/>
          </a:prstGeom>
        </p:spPr>
        <p:txBody>
          <a:bodyPr/>
          <a:lstStyle/>
          <a:p>
            <a:r>
              <a:rPr lang="zh-CN" altLang="en-US"/>
              <a:t>单击此处编辑母版标题样式</a:t>
            </a:r>
            <a:endParaRPr lang="zh-CN" altLang="en-US"/>
          </a:p>
        </p:txBody>
      </p:sp>
      <p:sp>
        <p:nvSpPr>
          <p:cNvPr id="3" name="Rectangle 6"/>
          <p:cNvSpPr>
            <a:spLocks noGrp="1" noChangeArrowheads="1"/>
          </p:cNvSpPr>
          <p:nvPr>
            <p:ph type="sldNum" sz="quarter" idx="10"/>
          </p:nvPr>
        </p:nvSpPr>
        <p:spPr/>
        <p:txBody>
          <a:bodyPr/>
          <a:lstStyle>
            <a:lvl1pPr>
              <a:defRPr/>
            </a:lvl1pPr>
          </a:lstStyle>
          <a:p>
            <a:fld id="{ED361391-21B3-4D57-924E-207C0FBBC251}" type="slidenum">
              <a:rPr lang="en-US" altLang="zh-CN"/>
            </a:fld>
            <a:endParaRPr lang="en-US" altLang="zh-CN"/>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a:defRPr/>
            </a:lvl1pPr>
          </a:lstStyle>
          <a:p>
            <a:fld id="{479E21D5-BCC7-4ADD-A95F-DFDBAAD19CD5}" type="slidenum">
              <a:rPr lang="en-US" altLang="zh-CN"/>
            </a:fld>
            <a:endParaRPr lang="en-US" altLang="zh-CN"/>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Rectangle 6"/>
          <p:cNvSpPr>
            <a:spLocks noGrp="1" noChangeArrowheads="1"/>
          </p:cNvSpPr>
          <p:nvPr>
            <p:ph type="sldNum" sz="quarter" idx="10"/>
          </p:nvPr>
        </p:nvSpPr>
        <p:spPr/>
        <p:txBody>
          <a:bodyPr/>
          <a:lstStyle>
            <a:lvl1pPr>
              <a:defRPr/>
            </a:lvl1pPr>
          </a:lstStyle>
          <a:p>
            <a:fld id="{249051E1-794D-4D25-9F11-B7C06CF0C852}" type="slidenum">
              <a:rPr lang="en-US" altLang="zh-CN"/>
            </a:fld>
            <a:endParaRPr lang="en-US" altLang="zh-CN"/>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Rectangle 6"/>
          <p:cNvSpPr>
            <a:spLocks noGrp="1" noChangeArrowheads="1"/>
          </p:cNvSpPr>
          <p:nvPr>
            <p:ph type="sldNum" sz="quarter" idx="10"/>
          </p:nvPr>
        </p:nvSpPr>
        <p:spPr/>
        <p:txBody>
          <a:bodyPr/>
          <a:lstStyle>
            <a:lvl1pPr>
              <a:defRPr/>
            </a:lvl1pPr>
          </a:lstStyle>
          <a:p>
            <a:fld id="{031AC0FA-B607-4B35-B86E-391CBDA8689E}" type="slidenum">
              <a:rPr lang="en-US" altLang="zh-CN"/>
            </a:fld>
            <a:endParaRPr lang="en-US" altLang="zh-CN"/>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381000" y="457200"/>
            <a:ext cx="84582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2"/>
            <a:endParaRPr lang="en-US" altLang="zh-CN" dirty="0"/>
          </a:p>
        </p:txBody>
      </p:sp>
      <p:sp>
        <p:nvSpPr>
          <p:cNvPr id="7173" name="Rectangle 3"/>
          <p:cNvSpPr>
            <a:spLocks noChangeArrowheads="1"/>
          </p:cNvSpPr>
          <p:nvPr/>
        </p:nvSpPr>
        <p:spPr bwMode="auto">
          <a:xfrm>
            <a:off x="1712913" y="214313"/>
            <a:ext cx="7046912" cy="1063625"/>
          </a:xfrm>
          <a:prstGeom prst="rect">
            <a:avLst/>
          </a:prstGeom>
          <a:noFill/>
          <a:ln w="9525">
            <a:noFill/>
            <a:miter lim="800000"/>
          </a:ln>
        </p:spPr>
        <p:txBody>
          <a:bodyPr/>
          <a:lstStyle/>
          <a:p>
            <a:pPr marL="342900" indent="-342900" algn="l">
              <a:spcBef>
                <a:spcPct val="20000"/>
              </a:spcBef>
              <a:buClr>
                <a:srgbClr val="076AD7"/>
              </a:buClr>
              <a:buFont typeface="Wingdings" panose="05000000000000000000" pitchFamily="2" charset="2"/>
              <a:buChar char=""/>
              <a:defRPr/>
            </a:pPr>
            <a:endParaRPr lang="en-US" altLang="zh-CN" sz="3000">
              <a:solidFill>
                <a:srgbClr val="0066FF"/>
              </a:solidFill>
              <a:ea typeface="黑体" panose="02010609060101010101" pitchFamily="49" charset="-122"/>
            </a:endParaRPr>
          </a:p>
          <a:p>
            <a:pPr marL="342900" indent="-342900" algn="l">
              <a:spcBef>
                <a:spcPct val="20000"/>
              </a:spcBef>
              <a:buClr>
                <a:srgbClr val="076AD7"/>
              </a:buClr>
              <a:buFont typeface="Wingdings" panose="05000000000000000000" pitchFamily="2" charset="2"/>
              <a:buChar char=""/>
              <a:defRPr/>
            </a:pPr>
            <a:endParaRPr lang="en-US" altLang="zh-CN" sz="3000">
              <a:solidFill>
                <a:srgbClr val="0066FF"/>
              </a:solidFill>
              <a:ea typeface="黑体" panose="02010609060101010101" pitchFamily="49" charset="-122"/>
            </a:endParaRPr>
          </a:p>
        </p:txBody>
      </p:sp>
      <p:sp>
        <p:nvSpPr>
          <p:cNvPr id="7174" name="Rectangle 6"/>
          <p:cNvSpPr>
            <a:spLocks noGrp="1" noChangeArrowheads="1"/>
          </p:cNvSpPr>
          <p:nvPr>
            <p:ph type="sldNum" sz="quarter" idx="4"/>
          </p:nvPr>
        </p:nvSpPr>
        <p:spPr bwMode="auto">
          <a:xfrm>
            <a:off x="-1558925" y="6381750"/>
            <a:ext cx="2133600" cy="47625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400" b="0">
                <a:solidFill>
                  <a:schemeClr val="tx1"/>
                </a:solidFill>
              </a:defRPr>
            </a:lvl1pPr>
          </a:lstStyle>
          <a:p>
            <a:fld id="{01F1BEF6-1A3C-46B2-ACE0-37E82AF0BC6E}" type="slidenum">
              <a:rPr lang="en-US" altLang="zh-CN"/>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hf hdr="0" ftr="0" dt="0"/>
  <p:txStyles>
    <p:titleStyle>
      <a:lvl1pPr algn="ctr" rtl="0" eaLnBrk="0" fontAlgn="base" hangingPunct="0">
        <a:spcBef>
          <a:spcPct val="0"/>
        </a:spcBef>
        <a:spcAft>
          <a:spcPct val="0"/>
        </a:spcAft>
        <a:defRPr sz="2800" b="1">
          <a:solidFill>
            <a:srgbClr val="0000CC"/>
          </a:solidFill>
          <a:latin typeface="+mj-lt"/>
          <a:ea typeface="+mj-ea"/>
          <a:cs typeface="+mj-cs"/>
        </a:defRPr>
      </a:lvl1pPr>
      <a:lvl2pPr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2pPr>
      <a:lvl3pPr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3pPr>
      <a:lvl4pPr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4pPr>
      <a:lvl5pPr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5pPr>
      <a:lvl6pPr marL="457200"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6pPr>
      <a:lvl7pPr marL="914400"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7pPr>
      <a:lvl8pPr marL="1371600"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8pPr>
      <a:lvl9pPr marL="1828800" algn="ctr" rtl="0" eaLnBrk="0" fontAlgn="base" hangingPunct="0">
        <a:spcBef>
          <a:spcPct val="0"/>
        </a:spcBef>
        <a:spcAft>
          <a:spcPct val="0"/>
        </a:spcAft>
        <a:defRPr sz="2800" b="1">
          <a:solidFill>
            <a:srgbClr val="0000CC"/>
          </a:solidFill>
          <a:latin typeface="Arial Black" panose="020B0A04020102020204" pitchFamily="34" charset="0"/>
          <a:ea typeface="楷体_GB2312"/>
          <a:cs typeface="楷体_GB2312"/>
        </a:defRPr>
      </a:lvl9pPr>
    </p:titleStyle>
    <p:bodyStyle>
      <a:lvl1pPr marL="342900" indent="-342900" algn="l" rtl="0" eaLnBrk="0" fontAlgn="base" hangingPunct="0">
        <a:spcBef>
          <a:spcPct val="20000"/>
        </a:spcBef>
        <a:spcAft>
          <a:spcPct val="0"/>
        </a:spcAft>
        <a:buClr>
          <a:srgbClr val="076AD7"/>
        </a:buClr>
        <a:buFont typeface="Wingdings" panose="05000000000000000000" pitchFamily="2" charset="2"/>
        <a:buChar char=""/>
        <a:defRPr sz="3000" b="1">
          <a:solidFill>
            <a:srgbClr val="0066FF"/>
          </a:solidFill>
          <a:latin typeface="+mn-lt"/>
          <a:ea typeface="+mn-ea"/>
          <a:cs typeface="+mn-cs"/>
        </a:defRPr>
      </a:lvl1pPr>
      <a:lvl2pPr marL="742950" indent="-285750" algn="l" rtl="0" eaLnBrk="0" fontAlgn="base" hangingPunct="0">
        <a:spcBef>
          <a:spcPct val="20000"/>
        </a:spcBef>
        <a:spcAft>
          <a:spcPct val="0"/>
        </a:spcAft>
        <a:buClr>
          <a:srgbClr val="990000"/>
        </a:buClr>
        <a:buFont typeface="Wingdings" panose="05000000000000000000" pitchFamily="2" charset="2"/>
        <a:buChar char=""/>
        <a:defRPr sz="2800" b="1">
          <a:solidFill>
            <a:schemeClr val="tx1"/>
          </a:solidFill>
          <a:latin typeface="+mn-lt"/>
          <a:ea typeface="+mn-ea"/>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
        <a:defRPr sz="2400" b="1">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150000"/>
        <a:buChar char="•"/>
        <a:defRPr sz="2000" b="1">
          <a:solidFill>
            <a:schemeClr val="tx1"/>
          </a:solidFill>
          <a:latin typeface="+mn-lt"/>
          <a:ea typeface="+mn-ea"/>
          <a:cs typeface="+mn-cs"/>
        </a:defRPr>
      </a:lvl4pPr>
      <a:lvl5pPr marL="2057400" indent="-228600" algn="l" rtl="0" eaLnBrk="0" fontAlgn="base" hangingPunct="0">
        <a:spcBef>
          <a:spcPct val="20000"/>
        </a:spcBef>
        <a:spcAft>
          <a:spcPct val="0"/>
        </a:spcAft>
        <a:buClr>
          <a:schemeClr val="folHlink"/>
        </a:buClr>
        <a:buSzPct val="150000"/>
        <a:buChar char="•"/>
        <a:defRPr sz="2000">
          <a:solidFill>
            <a:schemeClr val="tx1"/>
          </a:solidFill>
          <a:latin typeface="+mn-lt"/>
          <a:ea typeface="宋体" panose="02010600030101010101" pitchFamily="2" charset="-122"/>
          <a:cs typeface="+mn-cs"/>
        </a:defRPr>
      </a:lvl5pPr>
      <a:lvl6pPr marL="2514600" indent="-228600" algn="l" rtl="0" eaLnBrk="0" fontAlgn="base" hangingPunct="0">
        <a:spcBef>
          <a:spcPct val="20000"/>
        </a:spcBef>
        <a:spcAft>
          <a:spcPct val="0"/>
        </a:spcAft>
        <a:buClr>
          <a:schemeClr val="folHlink"/>
        </a:buClr>
        <a:buSzPct val="150000"/>
        <a:buChar char="•"/>
        <a:defRPr sz="2000">
          <a:solidFill>
            <a:schemeClr val="tx1"/>
          </a:solidFill>
          <a:latin typeface="+mn-lt"/>
          <a:ea typeface="宋体" panose="02010600030101010101" pitchFamily="2" charset="-122"/>
          <a:cs typeface="+mn-cs"/>
        </a:defRPr>
      </a:lvl6pPr>
      <a:lvl7pPr marL="2971800" indent="-228600" algn="l" rtl="0" eaLnBrk="0" fontAlgn="base" hangingPunct="0">
        <a:spcBef>
          <a:spcPct val="20000"/>
        </a:spcBef>
        <a:spcAft>
          <a:spcPct val="0"/>
        </a:spcAft>
        <a:buClr>
          <a:schemeClr val="folHlink"/>
        </a:buClr>
        <a:buSzPct val="150000"/>
        <a:buChar char="•"/>
        <a:defRPr sz="2000">
          <a:solidFill>
            <a:schemeClr val="tx1"/>
          </a:solidFill>
          <a:latin typeface="+mn-lt"/>
          <a:ea typeface="宋体" panose="02010600030101010101" pitchFamily="2" charset="-122"/>
          <a:cs typeface="+mn-cs"/>
        </a:defRPr>
      </a:lvl7pPr>
      <a:lvl8pPr marL="3429000" indent="-228600" algn="l" rtl="0" eaLnBrk="0" fontAlgn="base" hangingPunct="0">
        <a:spcBef>
          <a:spcPct val="20000"/>
        </a:spcBef>
        <a:spcAft>
          <a:spcPct val="0"/>
        </a:spcAft>
        <a:buClr>
          <a:schemeClr val="folHlink"/>
        </a:buClr>
        <a:buSzPct val="150000"/>
        <a:buChar char="•"/>
        <a:defRPr sz="2000">
          <a:solidFill>
            <a:schemeClr val="tx1"/>
          </a:solidFill>
          <a:latin typeface="+mn-lt"/>
          <a:ea typeface="宋体" panose="02010600030101010101" pitchFamily="2" charset="-122"/>
          <a:cs typeface="+mn-cs"/>
        </a:defRPr>
      </a:lvl8pPr>
      <a:lvl9pPr marL="3886200" indent="-228600" algn="l" rtl="0" eaLnBrk="0" fontAlgn="base" hangingPunct="0">
        <a:spcBef>
          <a:spcPct val="20000"/>
        </a:spcBef>
        <a:spcAft>
          <a:spcPct val="0"/>
        </a:spcAft>
        <a:buClr>
          <a:schemeClr val="folHlink"/>
        </a:buClr>
        <a:buSzPct val="150000"/>
        <a:buChar char="•"/>
        <a:defRPr sz="2000">
          <a:solidFill>
            <a:schemeClr val="tx1"/>
          </a:solidFill>
          <a:latin typeface="+mn-lt"/>
          <a:ea typeface="宋体" panose="02010600030101010101" pitchFamily="2" charset="-122"/>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ctrTitle"/>
          </p:nvPr>
        </p:nvSpPr>
        <p:spPr>
          <a:xfrm>
            <a:off x="683261" y="2204724"/>
            <a:ext cx="7772400" cy="1470025"/>
          </a:xfrm>
        </p:spPr>
        <p:txBody>
          <a:bodyPr/>
          <a:p>
            <a:r>
              <a:rPr lang="zh-CN" altLang="zh-CN" dirty="0">
                <a:sym typeface="+mn-ea"/>
              </a:rPr>
              <a:t>国有投资项目造价管控、财政评审与结算审计专题培训</a:t>
            </a:r>
            <a:endParaRPr lang="zh-CN" altLang="en-US"/>
          </a:p>
        </p:txBody>
      </p:sp>
      <p:sp>
        <p:nvSpPr>
          <p:cNvPr id="5" name="副标题 4"/>
          <p:cNvSpPr>
            <a:spLocks noGrp="1"/>
          </p:cNvSpPr>
          <p:nvPr>
            <p:ph type="subTitle" idx="1"/>
          </p:nvPr>
        </p:nvSpPr>
        <p:spPr/>
        <p:txBody>
          <a:bodyPr/>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合同工期</a:t>
            </a:r>
            <a:r>
              <a:rPr lang="en-US" altLang="zh-CN" dirty="0">
                <a:sym typeface="+mn-ea"/>
              </a:rPr>
              <a:t>200</a:t>
            </a:r>
            <a:r>
              <a:rPr lang="zh-CN" altLang="en-US" dirty="0">
                <a:sym typeface="+mn-ea"/>
              </a:rPr>
              <a:t>天，正常</a:t>
            </a:r>
            <a:r>
              <a:rPr lang="en-US" altLang="zh-CN" dirty="0">
                <a:sym typeface="+mn-ea"/>
              </a:rPr>
              <a:t>300</a:t>
            </a:r>
            <a:r>
              <a:rPr lang="zh-CN" altLang="en-US" dirty="0">
                <a:sym typeface="+mn-ea"/>
              </a:rPr>
              <a:t>天，实际工期</a:t>
            </a:r>
            <a:r>
              <a:rPr lang="en-US" altLang="zh-CN" dirty="0">
                <a:sym typeface="+mn-ea"/>
              </a:rPr>
              <a:t>200</a:t>
            </a:r>
            <a:r>
              <a:rPr lang="zh-CN" altLang="en-US" dirty="0">
                <a:sym typeface="+mn-ea"/>
              </a:rPr>
              <a:t>天，招标文件要求报赶工费，结算审计，赶工费不给，模板*</a:t>
            </a:r>
            <a:r>
              <a:rPr lang="en-US" altLang="zh-CN" dirty="0">
                <a:sym typeface="+mn-ea"/>
              </a:rPr>
              <a:t>3</a:t>
            </a:r>
            <a:r>
              <a:rPr lang="zh-CN" altLang="en-US" dirty="0">
                <a:sym typeface="+mn-ea"/>
              </a:rPr>
              <a:t>，夜间施工增加费，不给认</a:t>
            </a:r>
            <a:endParaRPr lang="zh-CN" altLang="en-US" dirty="0">
              <a:sym typeface="+mn-ea"/>
            </a:endParaRPr>
          </a:p>
          <a:p>
            <a:r>
              <a:rPr lang="zh-CN" altLang="en-US" dirty="0">
                <a:solidFill>
                  <a:srgbClr val="FF0000"/>
                </a:solidFill>
                <a:sym typeface="+mn-ea"/>
              </a:rPr>
              <a:t>重点：</a:t>
            </a:r>
            <a:r>
              <a:rPr lang="zh-CN" altLang="en-US">
                <a:sym typeface="+mn-ea"/>
              </a:rPr>
              <a:t>招标文件500天，中标通知书300天</a:t>
            </a:r>
            <a:endParaRPr lang="zh-CN" altLang="en-US">
              <a:sym typeface="+mn-ea"/>
            </a:endParaRPr>
          </a:p>
          <a:p>
            <a:r>
              <a:rPr lang="zh-CN" altLang="en-US">
                <a:solidFill>
                  <a:srgbClr val="FF0000"/>
                </a:solidFill>
                <a:sym typeface="+mn-ea"/>
              </a:rPr>
              <a:t>《民法典》第</a:t>
            </a:r>
            <a:r>
              <a:rPr lang="en-US" altLang="zh-CN">
                <a:solidFill>
                  <a:srgbClr val="FF0000"/>
                </a:solidFill>
                <a:sym typeface="+mn-ea"/>
              </a:rPr>
              <a:t>488</a:t>
            </a:r>
            <a:r>
              <a:rPr lang="zh-CN" altLang="en-US">
                <a:solidFill>
                  <a:srgbClr val="FF0000"/>
                </a:solidFill>
                <a:sym typeface="+mn-ea"/>
              </a:rPr>
              <a:t>条</a:t>
            </a:r>
            <a:r>
              <a:rPr lang="zh-CN" altLang="en-US">
                <a:sym typeface="+mn-ea"/>
              </a:rPr>
              <a:t>　承诺的内容应当与要约的内容一致。受要约人对要约的内容作出</a:t>
            </a:r>
            <a:r>
              <a:rPr lang="zh-CN" altLang="en-US">
                <a:solidFill>
                  <a:srgbClr val="00B050"/>
                </a:solidFill>
                <a:sym typeface="+mn-ea"/>
              </a:rPr>
              <a:t>实质性变更</a:t>
            </a:r>
            <a:r>
              <a:rPr lang="zh-CN" altLang="en-US">
                <a:sym typeface="+mn-ea"/>
              </a:rPr>
              <a:t>的，为</a:t>
            </a:r>
            <a:r>
              <a:rPr lang="zh-CN" altLang="en-US">
                <a:solidFill>
                  <a:srgbClr val="00B050"/>
                </a:solidFill>
                <a:sym typeface="+mn-ea"/>
              </a:rPr>
              <a:t>新要约</a:t>
            </a:r>
            <a:r>
              <a:rPr lang="zh-CN" altLang="en-US">
                <a:sym typeface="+mn-ea"/>
              </a:rPr>
              <a:t>。有关合同标的、数量、质量、价款或者报酬、履行期限、履行地点和方式、违约责任和解决争议方法等的变更，是对要约内容的实质性变更。</a:t>
            </a:r>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甲方原因停工，乙方能获得什么赔偿？临建措施索赔依据？</a:t>
            </a:r>
            <a:endParaRPr lang="zh-CN" altLang="en-US" dirty="0">
              <a:sym typeface="+mn-ea"/>
            </a:endParaRPr>
          </a:p>
          <a:p>
            <a:r>
              <a:rPr lang="zh-CN" altLang="en-US">
                <a:solidFill>
                  <a:srgbClr val="FF0000"/>
                </a:solidFill>
                <a:sym typeface="+mn-ea"/>
              </a:rPr>
              <a:t>《民法典》</a:t>
            </a:r>
            <a:r>
              <a:rPr lang="zh-CN" altLang="en-US">
                <a:solidFill>
                  <a:srgbClr val="FF0000"/>
                </a:solidFill>
                <a:sym typeface="+mn-ea"/>
              </a:rPr>
              <a:t>第</a:t>
            </a:r>
            <a:r>
              <a:rPr lang="en-US" altLang="zh-CN">
                <a:solidFill>
                  <a:srgbClr val="FF0000"/>
                </a:solidFill>
                <a:sym typeface="+mn-ea"/>
              </a:rPr>
              <a:t>804</a:t>
            </a:r>
            <a:r>
              <a:rPr lang="zh-CN" altLang="en-US">
                <a:solidFill>
                  <a:srgbClr val="FF0000"/>
                </a:solidFill>
                <a:sym typeface="+mn-ea"/>
              </a:rPr>
              <a:t>条</a:t>
            </a:r>
            <a:r>
              <a:rPr lang="zh-CN" altLang="en-US">
                <a:sym typeface="+mn-ea"/>
              </a:rPr>
              <a:t>　因发包人的原因致使工程中途停建、缓建的，发包人应当采取措施弥补或者减少损失，赔偿承包人因此造成的停工、窝工、倒运、机械设备调迁、材料和构件积压等损失和实际费用。</a:t>
            </a:r>
            <a:endParaRPr lang="zh-CN" altLang="en-US">
              <a:sym typeface="+mn-ea"/>
            </a:endParaRPr>
          </a:p>
          <a:p>
            <a:r>
              <a:rPr lang="en-US" altLang="zh-CN" dirty="0">
                <a:solidFill>
                  <a:srgbClr val="FF0000"/>
                </a:solidFill>
                <a:sym typeface="+mn-ea"/>
              </a:rPr>
              <a:t>《</a:t>
            </a:r>
            <a:r>
              <a:rPr lang="zh-CN" altLang="en-US" dirty="0">
                <a:solidFill>
                  <a:srgbClr val="FF0000"/>
                </a:solidFill>
                <a:sym typeface="+mn-ea"/>
              </a:rPr>
              <a:t>民法典</a:t>
            </a:r>
            <a:r>
              <a:rPr lang="en-US" altLang="zh-CN" dirty="0">
                <a:solidFill>
                  <a:srgbClr val="FF0000"/>
                </a:solidFill>
                <a:sym typeface="+mn-ea"/>
              </a:rPr>
              <a:t>》</a:t>
            </a:r>
            <a:r>
              <a:rPr lang="zh-CN" altLang="zh-CN" dirty="0">
                <a:solidFill>
                  <a:srgbClr val="FF0000"/>
                </a:solidFill>
                <a:sym typeface="+mn-ea"/>
              </a:rPr>
              <a:t>第</a:t>
            </a:r>
            <a:r>
              <a:rPr lang="en-US" altLang="zh-CN" dirty="0">
                <a:solidFill>
                  <a:srgbClr val="FF0000"/>
                </a:solidFill>
                <a:sym typeface="+mn-ea"/>
              </a:rPr>
              <a:t>591</a:t>
            </a:r>
            <a:r>
              <a:rPr lang="zh-CN" altLang="zh-CN" dirty="0">
                <a:solidFill>
                  <a:srgbClr val="FF0000"/>
                </a:solidFill>
                <a:sym typeface="+mn-ea"/>
              </a:rPr>
              <a:t>条</a:t>
            </a:r>
            <a:r>
              <a:rPr lang="zh-CN" altLang="zh-CN" dirty="0">
                <a:solidFill>
                  <a:srgbClr val="339933"/>
                </a:solidFill>
                <a:sym typeface="+mn-ea"/>
              </a:rPr>
              <a:t>　</a:t>
            </a:r>
            <a:r>
              <a:rPr lang="zh-CN" altLang="zh-CN" dirty="0">
                <a:sym typeface="+mn-ea"/>
              </a:rPr>
              <a:t>当事人一方违约后，对方应当采取适当措施</a:t>
            </a:r>
            <a:r>
              <a:rPr lang="zh-CN" altLang="zh-CN" dirty="0">
                <a:solidFill>
                  <a:srgbClr val="FF0000"/>
                </a:solidFill>
                <a:sym typeface="+mn-ea"/>
              </a:rPr>
              <a:t>防止损失的扩大</a:t>
            </a:r>
            <a:r>
              <a:rPr lang="en-US" altLang="zh-CN" dirty="0">
                <a:sym typeface="+mn-ea"/>
              </a:rPr>
              <a:t>;</a:t>
            </a:r>
            <a:r>
              <a:rPr lang="zh-CN" altLang="zh-CN" dirty="0">
                <a:sym typeface="+mn-ea"/>
              </a:rPr>
              <a:t>没有采取适当措施致使</a:t>
            </a:r>
            <a:r>
              <a:rPr lang="zh-CN" altLang="zh-CN" dirty="0">
                <a:solidFill>
                  <a:srgbClr val="FF0000"/>
                </a:solidFill>
                <a:sym typeface="+mn-ea"/>
              </a:rPr>
              <a:t>损失扩大</a:t>
            </a:r>
            <a:r>
              <a:rPr lang="zh-CN" altLang="zh-CN" dirty="0">
                <a:sym typeface="+mn-ea"/>
              </a:rPr>
              <a:t>的，不得就扩大的损失要求</a:t>
            </a:r>
            <a:r>
              <a:rPr lang="zh-CN" altLang="zh-CN" dirty="0">
                <a:solidFill>
                  <a:srgbClr val="FF0000"/>
                </a:solidFill>
                <a:sym typeface="+mn-ea"/>
              </a:rPr>
              <a:t>赔偿</a:t>
            </a:r>
            <a:r>
              <a:rPr lang="zh-CN" altLang="zh-CN" dirty="0">
                <a:sym typeface="+mn-ea"/>
              </a:rPr>
              <a:t>。</a:t>
            </a:r>
            <a:endParaRPr lang="zh-CN" altLang="zh-CN" dirty="0"/>
          </a:p>
          <a:p>
            <a:r>
              <a:rPr lang="zh-CN" altLang="zh-CN" dirty="0">
                <a:sym typeface="+mn-ea"/>
              </a:rPr>
              <a:t>当事人因防止损失扩大而</a:t>
            </a:r>
            <a:r>
              <a:rPr lang="zh-CN" altLang="zh-CN" dirty="0">
                <a:solidFill>
                  <a:srgbClr val="FF0000"/>
                </a:solidFill>
                <a:sym typeface="+mn-ea"/>
              </a:rPr>
              <a:t>支出的合理费用</a:t>
            </a:r>
            <a:r>
              <a:rPr lang="zh-CN" altLang="zh-CN" dirty="0">
                <a:sym typeface="+mn-ea"/>
              </a:rPr>
              <a:t>，由</a:t>
            </a:r>
            <a:r>
              <a:rPr lang="zh-CN" altLang="zh-CN" dirty="0">
                <a:solidFill>
                  <a:srgbClr val="FF0000"/>
                </a:solidFill>
                <a:sym typeface="+mn-ea"/>
              </a:rPr>
              <a:t>违约方</a:t>
            </a:r>
            <a:r>
              <a:rPr lang="zh-CN" altLang="zh-CN" dirty="0">
                <a:sym typeface="+mn-ea"/>
              </a:rPr>
              <a:t>承担。</a:t>
            </a:r>
            <a:endParaRPr lang="zh-CN" altLang="zh-CN" dirty="0"/>
          </a:p>
          <a:p>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《民法典》</a:t>
            </a:r>
            <a:r>
              <a:rPr lang="zh-CN" altLang="en-US" dirty="0">
                <a:solidFill>
                  <a:srgbClr val="FF0000"/>
                </a:solidFill>
                <a:sym typeface="+mn-ea"/>
              </a:rPr>
              <a:t>第</a:t>
            </a:r>
            <a:r>
              <a:rPr lang="en-US" altLang="zh-CN" dirty="0">
                <a:solidFill>
                  <a:srgbClr val="FF0000"/>
                </a:solidFill>
                <a:sym typeface="+mn-ea"/>
              </a:rPr>
              <a:t>803</a:t>
            </a:r>
            <a:r>
              <a:rPr lang="zh-CN" altLang="en-US" dirty="0">
                <a:solidFill>
                  <a:srgbClr val="FF0000"/>
                </a:solidFill>
                <a:sym typeface="+mn-ea"/>
              </a:rPr>
              <a:t>条</a:t>
            </a:r>
            <a:r>
              <a:rPr lang="zh-CN" altLang="en-US" dirty="0">
                <a:sym typeface="+mn-ea"/>
              </a:rPr>
              <a:t>　发包人未按照约定的时间和要求提供原材料、设备、场地、资金、技术资料的，承包人可以顺延工程日期，并有权请求赔偿停工、窝工等损失。</a:t>
            </a:r>
            <a:endParaRPr lang="zh-CN" altLang="en-US" dirty="0">
              <a:sym typeface="+mn-ea"/>
            </a:endParaRPr>
          </a:p>
          <a:p>
            <a:r>
              <a:rPr lang="zh-CN" altLang="en-US">
                <a:solidFill>
                  <a:srgbClr val="FF0000"/>
                </a:solidFill>
                <a:sym typeface="+mn-ea"/>
              </a:rPr>
              <a:t>《建筑法》</a:t>
            </a:r>
            <a:r>
              <a:rPr lang="zh-CN" altLang="en-US" dirty="0">
                <a:solidFill>
                  <a:srgbClr val="FF0000"/>
                </a:solidFill>
                <a:sym typeface="+mn-ea"/>
              </a:rPr>
              <a:t>第</a:t>
            </a:r>
            <a:r>
              <a:rPr lang="en-US" altLang="zh-CN" dirty="0">
                <a:solidFill>
                  <a:srgbClr val="FF0000"/>
                </a:solidFill>
                <a:sym typeface="+mn-ea"/>
              </a:rPr>
              <a:t>40</a:t>
            </a:r>
            <a:r>
              <a:rPr lang="zh-CN" altLang="en-US" dirty="0">
                <a:solidFill>
                  <a:srgbClr val="FF0000"/>
                </a:solidFill>
                <a:sym typeface="+mn-ea"/>
              </a:rPr>
              <a:t>条</a:t>
            </a:r>
            <a:r>
              <a:rPr lang="zh-CN" altLang="en-US" b="0" dirty="0">
                <a:sym typeface="+mn-ea"/>
              </a:rPr>
              <a:t>建设单位应当向建筑施工企业提供与施工现场相关的地下管线资料，建筑施工企业应当采取措施加以保护。</a:t>
            </a:r>
            <a:endParaRPr lang="zh-CN" altLang="en-US" b="0" dirty="0"/>
          </a:p>
          <a:p>
            <a:endParaRPr lang="zh-CN" altLang="en-US" dirty="0">
              <a:sym typeface="+mn-ea"/>
            </a:endParaRPr>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《施工合同示范文本》</a:t>
            </a:r>
            <a:r>
              <a:rPr lang="zh-CN" altLang="en-US">
                <a:solidFill>
                  <a:srgbClr val="FF0000"/>
                </a:solidFill>
              </a:rPr>
              <a:t>2.4.3 </a:t>
            </a:r>
            <a:r>
              <a:rPr lang="zh-CN" altLang="en-US"/>
              <a:t>提供基础资料</a:t>
            </a:r>
            <a:endParaRPr lang="zh-CN" altLang="en-US"/>
          </a:p>
          <a:p>
            <a:r>
              <a:rPr lang="zh-CN" altLang="en-US"/>
              <a:t>发包人应当在移交施工现场前向承包人提供施工现场及工程施工所必需的毗邻区域内供水、排水、供电、供气、供热、通信、广播电视等地下管线资料，气象和水文观测资料，地质勘察资料，相邻建筑物、构筑物和地下工程等有关基础资料，并对所提供资料的真实性、准确性和完整性负责。</a:t>
            </a:r>
            <a:endParaRPr lang="zh-CN" altLang="en-US"/>
          </a:p>
          <a:p>
            <a:r>
              <a:rPr lang="zh-CN" altLang="en-US"/>
              <a:t>按照法律规定确需在开工后方能提供的基础资料，发包人应尽其努力及时地在相应工程施工前的合理期限内提供，合理期限应以不影响承包人的正常施工为限。</a:t>
            </a:r>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《施工合同示范文本》</a:t>
            </a:r>
            <a:r>
              <a:rPr lang="zh-CN" altLang="en-US">
                <a:solidFill>
                  <a:srgbClr val="FF0000"/>
                </a:solidFill>
              </a:rPr>
              <a:t>7.3.2</a:t>
            </a:r>
            <a:r>
              <a:rPr lang="zh-CN" altLang="en-US"/>
              <a:t> 开工通知</a:t>
            </a:r>
            <a:endParaRPr lang="zh-CN" altLang="en-US"/>
          </a:p>
          <a:p>
            <a:r>
              <a:rPr lang="zh-CN" altLang="en-US"/>
              <a:t>发包人应按照法律规定获得工程施工所需的许可。经发包人同意后，监理人发出的开工通知应符合法律规定。监理人应在计划开工日期7天前向承包人发出开工通知，工期自开工通知中载明的开工日期起算。</a:t>
            </a:r>
            <a:endParaRPr lang="zh-CN" altLang="en-US"/>
          </a:p>
          <a:p>
            <a:r>
              <a:rPr lang="zh-CN" altLang="en-US"/>
              <a:t>除专用合同条款另有约定外，因发包人原因造成监理人未能在计划开工日期之日起</a:t>
            </a:r>
            <a:r>
              <a:rPr lang="zh-CN" altLang="en-US">
                <a:solidFill>
                  <a:srgbClr val="FF0000"/>
                </a:solidFill>
              </a:rPr>
              <a:t>90天</a:t>
            </a:r>
            <a:r>
              <a:rPr lang="zh-CN" altLang="en-US"/>
              <a:t>内发出开工通知的，承包人有权提出价格调整要求，或者解除合同。发包人应当承担由此增加的费用和（或）延误的工期，并向承包人支付合理利润。</a:t>
            </a:r>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sz="2600">
                <a:solidFill>
                  <a:srgbClr val="FF0000"/>
                </a:solidFill>
                <a:sym typeface="+mn-ea"/>
              </a:rPr>
              <a:t>《建工司法解释（一）》</a:t>
            </a:r>
            <a:r>
              <a:rPr lang="zh-CN" altLang="zh-CN" sz="2600" dirty="0">
                <a:solidFill>
                  <a:srgbClr val="FF0000"/>
                </a:solidFill>
                <a:sym typeface="+mn-ea"/>
              </a:rPr>
              <a:t>第</a:t>
            </a:r>
            <a:r>
              <a:rPr lang="en-US" altLang="zh-CN" sz="2600" dirty="0">
                <a:solidFill>
                  <a:srgbClr val="FF0000"/>
                </a:solidFill>
                <a:sym typeface="+mn-ea"/>
              </a:rPr>
              <a:t>8</a:t>
            </a:r>
            <a:r>
              <a:rPr lang="zh-CN" altLang="zh-CN" sz="2600" dirty="0">
                <a:solidFill>
                  <a:srgbClr val="FF0000"/>
                </a:solidFill>
                <a:sym typeface="+mn-ea"/>
              </a:rPr>
              <a:t>条</a:t>
            </a:r>
            <a:r>
              <a:rPr lang="en-US" altLang="zh-CN" sz="2600" dirty="0">
                <a:solidFill>
                  <a:srgbClr val="FF0000"/>
                </a:solidFill>
                <a:sym typeface="+mn-ea"/>
              </a:rPr>
              <a:t>  </a:t>
            </a:r>
            <a:r>
              <a:rPr lang="zh-CN" altLang="zh-CN" sz="2600" dirty="0">
                <a:sym typeface="+mn-ea"/>
              </a:rPr>
              <a:t>当事人对建设工程</a:t>
            </a:r>
            <a:r>
              <a:rPr lang="zh-CN" altLang="zh-CN" sz="2600" dirty="0">
                <a:solidFill>
                  <a:srgbClr val="FF0000"/>
                </a:solidFill>
                <a:sym typeface="+mn-ea"/>
              </a:rPr>
              <a:t>开工日期</a:t>
            </a:r>
            <a:r>
              <a:rPr lang="zh-CN" altLang="zh-CN" sz="2600" dirty="0">
                <a:sym typeface="+mn-ea"/>
              </a:rPr>
              <a:t>有争议的，人民法院应当分别按照以下情形予以认定：</a:t>
            </a:r>
            <a:endParaRPr lang="zh-CN" altLang="zh-CN" sz="2600" dirty="0"/>
          </a:p>
          <a:p>
            <a:r>
              <a:rPr lang="en-US" altLang="zh-CN" sz="2600" dirty="0">
                <a:sym typeface="+mn-ea"/>
              </a:rPr>
              <a:t> </a:t>
            </a:r>
            <a:r>
              <a:rPr lang="zh-CN" altLang="zh-CN" sz="2600" dirty="0">
                <a:sym typeface="+mn-ea"/>
              </a:rPr>
              <a:t>（一）开工日期为发包人或者监理人发出的</a:t>
            </a:r>
            <a:r>
              <a:rPr lang="zh-CN" altLang="zh-CN" sz="2600" dirty="0">
                <a:solidFill>
                  <a:srgbClr val="FF0000"/>
                </a:solidFill>
                <a:sym typeface="+mn-ea"/>
              </a:rPr>
              <a:t>开工通知</a:t>
            </a:r>
            <a:r>
              <a:rPr lang="zh-CN" altLang="zh-CN" sz="2600" dirty="0">
                <a:sym typeface="+mn-ea"/>
              </a:rPr>
              <a:t>载明的开工日期；</a:t>
            </a:r>
            <a:endParaRPr lang="en-US" altLang="zh-CN" sz="2600" dirty="0"/>
          </a:p>
          <a:p>
            <a:r>
              <a:rPr lang="zh-CN" altLang="zh-CN" sz="2600" dirty="0">
                <a:sym typeface="+mn-ea"/>
              </a:rPr>
              <a:t>开工通知发出后，尚</a:t>
            </a:r>
            <a:r>
              <a:rPr lang="zh-CN" altLang="zh-CN" sz="2600" dirty="0">
                <a:solidFill>
                  <a:srgbClr val="FF0000"/>
                </a:solidFill>
                <a:sym typeface="+mn-ea"/>
              </a:rPr>
              <a:t>不具备</a:t>
            </a:r>
            <a:r>
              <a:rPr lang="zh-CN" altLang="zh-CN" sz="2600" dirty="0">
                <a:sym typeface="+mn-ea"/>
              </a:rPr>
              <a:t>开工条件的，以开工条件</a:t>
            </a:r>
            <a:r>
              <a:rPr lang="zh-CN" altLang="zh-CN" sz="2600" dirty="0">
                <a:solidFill>
                  <a:srgbClr val="FF0000"/>
                </a:solidFill>
                <a:sym typeface="+mn-ea"/>
              </a:rPr>
              <a:t>具备</a:t>
            </a:r>
            <a:r>
              <a:rPr lang="zh-CN" altLang="zh-CN" sz="2600" dirty="0">
                <a:sym typeface="+mn-ea"/>
              </a:rPr>
              <a:t>的时间为开工日期；</a:t>
            </a:r>
            <a:endParaRPr lang="en-US" altLang="zh-CN" sz="2600" dirty="0"/>
          </a:p>
          <a:p>
            <a:r>
              <a:rPr lang="zh-CN" altLang="zh-CN" sz="2600" dirty="0">
                <a:sym typeface="+mn-ea"/>
              </a:rPr>
              <a:t>因</a:t>
            </a:r>
            <a:r>
              <a:rPr lang="zh-CN" altLang="zh-CN" sz="2600" dirty="0">
                <a:solidFill>
                  <a:srgbClr val="FF0000"/>
                </a:solidFill>
                <a:sym typeface="+mn-ea"/>
              </a:rPr>
              <a:t>承包人</a:t>
            </a:r>
            <a:r>
              <a:rPr lang="zh-CN" altLang="zh-CN" sz="2600" dirty="0">
                <a:sym typeface="+mn-ea"/>
              </a:rPr>
              <a:t>原因导致开工时间推迟的，以</a:t>
            </a:r>
            <a:r>
              <a:rPr lang="zh-CN" altLang="zh-CN" sz="2600" dirty="0">
                <a:solidFill>
                  <a:srgbClr val="FF0000"/>
                </a:solidFill>
                <a:sym typeface="+mn-ea"/>
              </a:rPr>
              <a:t>开工通知</a:t>
            </a:r>
            <a:r>
              <a:rPr lang="zh-CN" altLang="zh-CN" sz="2600" dirty="0">
                <a:sym typeface="+mn-ea"/>
              </a:rPr>
              <a:t>载明的时间为开工日期。</a:t>
            </a:r>
            <a:endParaRPr lang="zh-CN" altLang="zh-CN" sz="2600" dirty="0">
              <a:sym typeface="+mn-ea"/>
            </a:endParaRPr>
          </a:p>
          <a:p>
            <a:r>
              <a:rPr lang="zh-CN" altLang="zh-CN" sz="2600" dirty="0">
                <a:sym typeface="+mn-ea"/>
              </a:rPr>
              <a:t>（二）承包人经发包人</a:t>
            </a:r>
            <a:r>
              <a:rPr lang="zh-CN" altLang="zh-CN" sz="2600" dirty="0">
                <a:solidFill>
                  <a:srgbClr val="FF0000"/>
                </a:solidFill>
                <a:sym typeface="+mn-ea"/>
              </a:rPr>
              <a:t>同意</a:t>
            </a:r>
            <a:r>
              <a:rPr lang="zh-CN" altLang="zh-CN" sz="2600" dirty="0">
                <a:sym typeface="+mn-ea"/>
              </a:rPr>
              <a:t>已经</a:t>
            </a:r>
            <a:r>
              <a:rPr lang="zh-CN" altLang="zh-CN" sz="2600" dirty="0">
                <a:solidFill>
                  <a:srgbClr val="FF0000"/>
                </a:solidFill>
                <a:sym typeface="+mn-ea"/>
              </a:rPr>
              <a:t>实际进场</a:t>
            </a:r>
            <a:r>
              <a:rPr lang="zh-CN" altLang="zh-CN" sz="2600" dirty="0">
                <a:sym typeface="+mn-ea"/>
              </a:rPr>
              <a:t>施工的，以</a:t>
            </a:r>
            <a:r>
              <a:rPr lang="zh-CN" altLang="zh-CN" sz="2600" dirty="0">
                <a:solidFill>
                  <a:srgbClr val="FF0000"/>
                </a:solidFill>
                <a:sym typeface="+mn-ea"/>
              </a:rPr>
              <a:t>实际进场</a:t>
            </a:r>
            <a:r>
              <a:rPr lang="zh-CN" altLang="zh-CN" sz="2600" dirty="0">
                <a:sym typeface="+mn-ea"/>
              </a:rPr>
              <a:t>施工时间为开工日期。</a:t>
            </a:r>
            <a:endParaRPr lang="zh-CN" altLang="zh-CN" sz="2600" dirty="0"/>
          </a:p>
          <a:p>
            <a:r>
              <a:rPr lang="en-US" altLang="zh-CN" sz="2600" dirty="0">
                <a:sym typeface="+mn-ea"/>
              </a:rPr>
              <a:t> </a:t>
            </a:r>
            <a:r>
              <a:rPr lang="zh-CN" altLang="zh-CN" sz="2600" dirty="0">
                <a:sym typeface="+mn-ea"/>
              </a:rPr>
              <a:t>（三）发包人或者监理人</a:t>
            </a:r>
            <a:r>
              <a:rPr lang="zh-CN" altLang="zh-CN" sz="2600" dirty="0">
                <a:solidFill>
                  <a:srgbClr val="FF0000"/>
                </a:solidFill>
                <a:sym typeface="+mn-ea"/>
              </a:rPr>
              <a:t>未发出</a:t>
            </a:r>
            <a:r>
              <a:rPr lang="zh-CN" altLang="zh-CN" sz="2600" dirty="0">
                <a:sym typeface="+mn-ea"/>
              </a:rPr>
              <a:t>开工通知，亦无相关证据证明实际开工日期的，应当</a:t>
            </a:r>
            <a:r>
              <a:rPr lang="zh-CN" altLang="zh-CN" sz="2600" dirty="0">
                <a:solidFill>
                  <a:srgbClr val="339933"/>
                </a:solidFill>
                <a:sym typeface="+mn-ea"/>
              </a:rPr>
              <a:t>综合考虑</a:t>
            </a:r>
            <a:r>
              <a:rPr lang="zh-CN" altLang="zh-CN" sz="2600" dirty="0">
                <a:solidFill>
                  <a:srgbClr val="FF0000"/>
                </a:solidFill>
                <a:sym typeface="+mn-ea"/>
              </a:rPr>
              <a:t>开工报告</a:t>
            </a:r>
            <a:r>
              <a:rPr lang="zh-CN" altLang="zh-CN" sz="2600" dirty="0">
                <a:sym typeface="+mn-ea"/>
              </a:rPr>
              <a:t>、合同、施工许可证、竣工验收报告或者</a:t>
            </a:r>
            <a:r>
              <a:rPr lang="zh-CN" altLang="zh-CN" sz="2600" dirty="0">
                <a:solidFill>
                  <a:srgbClr val="FF0000"/>
                </a:solidFill>
                <a:sym typeface="+mn-ea"/>
              </a:rPr>
              <a:t>竣工验收备案表</a:t>
            </a:r>
            <a:r>
              <a:rPr lang="zh-CN" altLang="zh-CN" sz="2600" dirty="0">
                <a:sym typeface="+mn-ea"/>
              </a:rPr>
              <a:t>等载明的时间，并结合</a:t>
            </a:r>
            <a:r>
              <a:rPr lang="zh-CN" altLang="zh-CN" sz="2600" dirty="0">
                <a:solidFill>
                  <a:srgbClr val="FF0000"/>
                </a:solidFill>
                <a:sym typeface="+mn-ea"/>
              </a:rPr>
              <a:t>是否具备</a:t>
            </a:r>
            <a:r>
              <a:rPr lang="zh-CN" altLang="zh-CN" sz="2600" dirty="0">
                <a:sym typeface="+mn-ea"/>
              </a:rPr>
              <a:t>开工条件的事实，认定开工日期。</a:t>
            </a:r>
            <a:endParaRPr lang="zh-CN" altLang="zh-CN" sz="2600" dirty="0"/>
          </a:p>
          <a:p>
            <a:endParaRPr lang="zh-CN" altLang="en-US" sz="2600"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sym typeface="+mn-ea"/>
              </a:rPr>
              <a:t>通知停工2个月，人员机械都在项目等复工通知，2个月后没复工，留1人看工地，其余人员及机械都退场，如何处理？</a:t>
            </a:r>
            <a:endParaRPr lang="zh-CN" altLang="zh-CN" dirty="0"/>
          </a:p>
          <a:p>
            <a:r>
              <a:rPr lang="zh-CN" altLang="en-US" dirty="0">
                <a:solidFill>
                  <a:srgbClr val="339933"/>
                </a:solidFill>
                <a:sym typeface="+mn-ea"/>
              </a:rPr>
              <a:t>重点：</a:t>
            </a:r>
            <a:r>
              <a:rPr lang="en-US" altLang="zh-CN" dirty="0">
                <a:solidFill>
                  <a:srgbClr val="FF0000"/>
                </a:solidFill>
                <a:sym typeface="+mn-ea"/>
              </a:rPr>
              <a:t>《</a:t>
            </a:r>
            <a:r>
              <a:rPr lang="zh-CN" altLang="en-US" dirty="0">
                <a:solidFill>
                  <a:srgbClr val="FF0000"/>
                </a:solidFill>
                <a:sym typeface="+mn-ea"/>
              </a:rPr>
              <a:t>民法典</a:t>
            </a:r>
            <a:r>
              <a:rPr lang="en-US" altLang="zh-CN" dirty="0">
                <a:solidFill>
                  <a:srgbClr val="FF0000"/>
                </a:solidFill>
                <a:sym typeface="+mn-ea"/>
              </a:rPr>
              <a:t>》</a:t>
            </a:r>
            <a:r>
              <a:rPr lang="zh-CN" altLang="zh-CN" dirty="0">
                <a:solidFill>
                  <a:srgbClr val="339933"/>
                </a:solidFill>
                <a:sym typeface="+mn-ea"/>
              </a:rPr>
              <a:t>第</a:t>
            </a:r>
            <a:r>
              <a:rPr lang="en-US" altLang="zh-CN" dirty="0">
                <a:solidFill>
                  <a:srgbClr val="339933"/>
                </a:solidFill>
                <a:sym typeface="+mn-ea"/>
              </a:rPr>
              <a:t>591</a:t>
            </a:r>
            <a:r>
              <a:rPr lang="zh-CN" altLang="zh-CN" dirty="0">
                <a:solidFill>
                  <a:srgbClr val="339933"/>
                </a:solidFill>
                <a:sym typeface="+mn-ea"/>
              </a:rPr>
              <a:t>条　</a:t>
            </a:r>
            <a:r>
              <a:rPr lang="zh-CN" altLang="zh-CN" dirty="0">
                <a:sym typeface="+mn-ea"/>
              </a:rPr>
              <a:t>当事人一方违约后，对方应当采取适当措施</a:t>
            </a:r>
            <a:r>
              <a:rPr lang="zh-CN" altLang="zh-CN" dirty="0">
                <a:solidFill>
                  <a:srgbClr val="FF0000"/>
                </a:solidFill>
                <a:sym typeface="+mn-ea"/>
              </a:rPr>
              <a:t>防止损失的扩大</a:t>
            </a:r>
            <a:r>
              <a:rPr lang="en-US" altLang="zh-CN" dirty="0">
                <a:sym typeface="+mn-ea"/>
              </a:rPr>
              <a:t>;</a:t>
            </a:r>
            <a:r>
              <a:rPr lang="zh-CN" altLang="zh-CN" dirty="0">
                <a:sym typeface="+mn-ea"/>
              </a:rPr>
              <a:t>没有采取适当措施致使</a:t>
            </a:r>
            <a:r>
              <a:rPr lang="zh-CN" altLang="zh-CN" dirty="0">
                <a:solidFill>
                  <a:srgbClr val="FF0000"/>
                </a:solidFill>
                <a:sym typeface="+mn-ea"/>
              </a:rPr>
              <a:t>损失扩大</a:t>
            </a:r>
            <a:r>
              <a:rPr lang="zh-CN" altLang="zh-CN" dirty="0">
                <a:sym typeface="+mn-ea"/>
              </a:rPr>
              <a:t>的，不得就扩大的损失要求</a:t>
            </a:r>
            <a:r>
              <a:rPr lang="zh-CN" altLang="zh-CN" dirty="0">
                <a:solidFill>
                  <a:srgbClr val="FF0000"/>
                </a:solidFill>
                <a:sym typeface="+mn-ea"/>
              </a:rPr>
              <a:t>赔偿</a:t>
            </a:r>
            <a:r>
              <a:rPr lang="zh-CN" altLang="zh-CN" dirty="0">
                <a:sym typeface="+mn-ea"/>
              </a:rPr>
              <a:t>。</a:t>
            </a:r>
            <a:endParaRPr lang="zh-CN" altLang="zh-CN" dirty="0"/>
          </a:p>
          <a:p>
            <a:r>
              <a:rPr lang="zh-CN" altLang="zh-CN" dirty="0">
                <a:sym typeface="+mn-ea"/>
              </a:rPr>
              <a:t>当事人因防止损失扩大而</a:t>
            </a:r>
            <a:r>
              <a:rPr lang="zh-CN" altLang="zh-CN" dirty="0">
                <a:solidFill>
                  <a:srgbClr val="FF0000"/>
                </a:solidFill>
                <a:sym typeface="+mn-ea"/>
              </a:rPr>
              <a:t>支出的合理费用</a:t>
            </a:r>
            <a:r>
              <a:rPr lang="zh-CN" altLang="zh-CN" dirty="0">
                <a:sym typeface="+mn-ea"/>
              </a:rPr>
              <a:t>，由</a:t>
            </a:r>
            <a:r>
              <a:rPr lang="zh-CN" altLang="zh-CN" dirty="0">
                <a:solidFill>
                  <a:srgbClr val="FF0000"/>
                </a:solidFill>
                <a:sym typeface="+mn-ea"/>
              </a:rPr>
              <a:t>违约方</a:t>
            </a:r>
            <a:r>
              <a:rPr lang="zh-CN" altLang="zh-CN" dirty="0">
                <a:sym typeface="+mn-ea"/>
              </a:rPr>
              <a:t>承担。</a:t>
            </a:r>
            <a:endParaRPr lang="zh-CN" altLang="zh-CN" dirty="0">
              <a:sym typeface="+mn-ea"/>
            </a:endParaRPr>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sym typeface="+mn-ea"/>
              </a:rPr>
              <a:t>误工时间怎么计算</a:t>
            </a:r>
            <a:r>
              <a:rPr lang="en-US" altLang="zh-CN" dirty="0">
                <a:sym typeface="+mn-ea"/>
              </a:rPr>
              <a:t>?</a:t>
            </a:r>
            <a:r>
              <a:rPr lang="zh-CN" altLang="en-US" dirty="0">
                <a:sym typeface="+mn-ea"/>
              </a:rPr>
              <a:t>停窝工损失如何计算？</a:t>
            </a:r>
            <a:endParaRPr lang="zh-CN" altLang="en-US" dirty="0">
              <a:sym typeface="+mn-ea"/>
            </a:endParaRPr>
          </a:p>
          <a:p>
            <a:r>
              <a:rPr lang="zh-CN" altLang="en-US" dirty="0">
                <a:solidFill>
                  <a:srgbClr val="FF0000"/>
                </a:solidFill>
                <a:sym typeface="+mn-ea"/>
              </a:rPr>
              <a:t>重点：</a:t>
            </a:r>
            <a:r>
              <a:rPr lang="zh-CN" altLang="en-US" dirty="0"/>
              <a:t>合同中通常对停工、窝工、赶工等，有明确累计超过多少天才增加费用，但实际操作较为困难，一是引起的时间天数较难举证，过程零碎时间影响无签证，往往是承包人最后阶段才进行清理，难以拿出佐证资料；二是增加的费用计算较难，费用增加是一个综合的内容，除了人工、材料、机械，也会增加临时设施、措施、管理费、工效降低等等费用增加。业主通常也不予受理，如何有效解决？或者有无成功案例的具体操作借鉴？</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sym typeface="+mn-ea"/>
              </a:rPr>
              <a:t>据实结算，是按实际人工费和机械费做书面签证，还是按信息价调整？</a:t>
            </a:r>
            <a:endParaRPr lang="zh-CN" altLang="en-US" dirty="0"/>
          </a:p>
          <a:p>
            <a:r>
              <a:rPr lang="zh-CN" altLang="en-US" dirty="0">
                <a:solidFill>
                  <a:srgbClr val="FF0000"/>
                </a:solidFill>
                <a:sym typeface="+mn-ea"/>
              </a:rPr>
              <a:t>重点：</a:t>
            </a:r>
            <a:r>
              <a:rPr lang="zh-CN" altLang="en-US" dirty="0">
                <a:sym typeface="+mn-ea"/>
              </a:rPr>
              <a:t>工程已验收合格，实际做法与原设计做法有偏差，能否执行原投标单价？</a:t>
            </a:r>
            <a:endParaRPr lang="zh-CN" altLang="en-US" dirty="0"/>
          </a:p>
          <a:p>
            <a:r>
              <a:rPr lang="zh-CN" altLang="en-US" dirty="0">
                <a:solidFill>
                  <a:srgbClr val="FF0000"/>
                </a:solidFill>
                <a:sym typeface="+mn-ea"/>
              </a:rPr>
              <a:t>重点：</a:t>
            </a:r>
            <a:r>
              <a:rPr lang="zh-CN" altLang="en-US" dirty="0">
                <a:sym typeface="+mn-ea"/>
              </a:rPr>
              <a:t>结算单价应在招标控制价</a:t>
            </a:r>
            <a:r>
              <a:rPr lang="en-US" altLang="zh-CN" dirty="0">
                <a:sym typeface="+mn-ea"/>
              </a:rPr>
              <a:t>120%</a:t>
            </a:r>
            <a:r>
              <a:rPr lang="zh-CN" altLang="en-US" dirty="0">
                <a:sym typeface="+mn-ea"/>
              </a:rPr>
              <a:t>内，合理吗？</a:t>
            </a:r>
            <a:endParaRPr lang="zh-CN" altLang="en-US" dirty="0"/>
          </a:p>
          <a:p>
            <a:r>
              <a:rPr lang="zh-CN" altLang="en-US" dirty="0">
                <a:solidFill>
                  <a:srgbClr val="FF0000"/>
                </a:solidFill>
                <a:sym typeface="+mn-ea"/>
              </a:rPr>
              <a:t>重点：</a:t>
            </a:r>
            <a:r>
              <a:rPr lang="zh-CN" altLang="en-US" dirty="0">
                <a:sym typeface="+mn-ea"/>
              </a:rPr>
              <a:t>价高量减，如何结算</a:t>
            </a:r>
            <a:r>
              <a:rPr lang="en-US" altLang="zh-CN" dirty="0">
                <a:sym typeface="+mn-ea"/>
              </a:rPr>
              <a:t>?</a:t>
            </a:r>
            <a:endParaRPr lang="en-US" altLang="zh-CN" dirty="0">
              <a:sym typeface="+mn-ea"/>
            </a:endParaRPr>
          </a:p>
          <a:p>
            <a:r>
              <a:rPr lang="zh-CN" altLang="en-US" dirty="0">
                <a:solidFill>
                  <a:srgbClr val="FF0000"/>
                </a:solidFill>
                <a:sym typeface="+mn-ea"/>
              </a:rPr>
              <a:t>重点：</a:t>
            </a:r>
            <a:r>
              <a:rPr lang="zh-CN" altLang="en-US" dirty="0">
                <a:sym typeface="+mn-ea"/>
              </a:rPr>
              <a:t>施工组织措施费结算，怎么算才合理合法</a:t>
            </a:r>
            <a:r>
              <a:rPr lang="en-US" altLang="zh-CN" dirty="0">
                <a:sym typeface="+mn-ea"/>
              </a:rPr>
              <a:t>?</a:t>
            </a:r>
            <a:endParaRPr lang="en-US" altLang="zh-CN" dirty="0"/>
          </a:p>
          <a:p>
            <a:r>
              <a:rPr lang="zh-CN" altLang="en-US" dirty="0">
                <a:solidFill>
                  <a:srgbClr val="FF0000"/>
                </a:solidFill>
                <a:sym typeface="+mn-ea"/>
              </a:rPr>
              <a:t>重点：</a:t>
            </a:r>
            <a:r>
              <a:rPr lang="zh-CN" altLang="en-US" dirty="0">
                <a:sym typeface="+mn-ea"/>
              </a:rPr>
              <a:t>市场材料、人工涨价，暂定合同价低于实际单方造价，如何结算？</a:t>
            </a:r>
            <a:endParaRPr lang="zh-CN" altLang="en-US" dirty="0"/>
          </a:p>
          <a:p>
            <a:r>
              <a:rPr lang="zh-CN" altLang="en-US" dirty="0">
                <a:solidFill>
                  <a:srgbClr val="FF0000"/>
                </a:solidFill>
                <a:sym typeface="+mn-ea"/>
              </a:rPr>
              <a:t>重点：</a:t>
            </a:r>
            <a:r>
              <a:rPr lang="zh-CN" altLang="en-US" dirty="0">
                <a:sym typeface="+mn-ea"/>
              </a:rPr>
              <a:t>结算审核，发现漏报项，如何处理？</a:t>
            </a:r>
            <a:endParaRPr lang="en-US" altLang="zh-CN"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投标时已经报的取费标准，审计能否调整</a:t>
            </a:r>
            <a:r>
              <a:rPr lang="en-US" altLang="zh-CN" dirty="0"/>
              <a:t>?</a:t>
            </a:r>
            <a:endParaRPr lang="en-US" altLang="zh-CN" dirty="0"/>
          </a:p>
          <a:p>
            <a:r>
              <a:rPr lang="zh-CN" altLang="en-US" dirty="0">
                <a:solidFill>
                  <a:srgbClr val="FF0000"/>
                </a:solidFill>
                <a:sym typeface="+mn-ea"/>
              </a:rPr>
              <a:t>重点：</a:t>
            </a:r>
            <a:r>
              <a:rPr lang="zh-CN" altLang="en-US" dirty="0"/>
              <a:t>隐蔽性工程已竣工验收，审计方能否破坏性试验，扣减</a:t>
            </a:r>
            <a:r>
              <a:rPr lang="en-US" altLang="zh-CN" dirty="0"/>
              <a:t>?</a:t>
            </a:r>
            <a:endParaRPr lang="en-US" altLang="zh-CN" dirty="0"/>
          </a:p>
          <a:p>
            <a:r>
              <a:rPr lang="zh-CN" altLang="en-US" dirty="0">
                <a:solidFill>
                  <a:srgbClr val="FF0000"/>
                </a:solidFill>
                <a:sym typeface="+mn-ea"/>
              </a:rPr>
              <a:t>重点：</a:t>
            </a:r>
            <a:r>
              <a:rPr lang="zh-CN" altLang="en-US" dirty="0">
                <a:sym typeface="+mn-ea"/>
              </a:rPr>
              <a:t>结算审核时，审核单位对原有图纸中的工程量是否要重新计算、重新核对</a:t>
            </a:r>
            <a:r>
              <a:rPr lang="en-US" altLang="zh-CN" dirty="0">
                <a:sym typeface="+mn-ea"/>
              </a:rPr>
              <a:t>?</a:t>
            </a:r>
            <a:endParaRPr lang="en-US" altLang="zh-CN" dirty="0">
              <a:sym typeface="+mn-ea"/>
            </a:endParaRPr>
          </a:p>
          <a:p>
            <a:r>
              <a:rPr lang="zh-CN" altLang="en-US" dirty="0">
                <a:solidFill>
                  <a:srgbClr val="FF0000"/>
                </a:solidFill>
                <a:sym typeface="+mn-ea"/>
              </a:rPr>
              <a:t>重点：</a:t>
            </a:r>
            <a:r>
              <a:rPr lang="zh-CN" altLang="en-US" dirty="0">
                <a:sym typeface="+mn-ea"/>
              </a:rPr>
              <a:t>为办理施工许可证，签署的空白施工合同，后期双方对于主要合同条款未达成共识，如何处理？</a:t>
            </a:r>
            <a:endParaRPr lang="zh-CN" altLang="en-US" dirty="0"/>
          </a:p>
          <a:p>
            <a:endParaRPr lang="en-US" altLang="zh-CN"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施工单位因不可抗力，导致工程机械设备以及前期施工效果全部毁损，如何向建设单位要求支付，已施工工程及设备损坏</a:t>
            </a:r>
            <a:r>
              <a:rPr lang="en-US" altLang="zh-CN" dirty="0">
                <a:sym typeface="+mn-ea"/>
              </a:rPr>
              <a:t>?</a:t>
            </a:r>
            <a:r>
              <a:rPr lang="zh-CN" altLang="en-US" dirty="0">
                <a:sym typeface="+mn-ea"/>
              </a:rPr>
              <a:t>永久工程的范围包括哪些</a:t>
            </a:r>
            <a:r>
              <a:rPr lang="en-US" altLang="zh-CN" dirty="0">
                <a:sym typeface="+mn-ea"/>
              </a:rPr>
              <a:t>?</a:t>
            </a:r>
            <a:endParaRPr lang="en-US" altLang="zh-CN" dirty="0"/>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清单计价规范》2.0.27</a:t>
            </a:r>
            <a:r>
              <a:rPr lang="zh-CN" altLang="en-US">
                <a:sym typeface="+mn-ea"/>
              </a:rPr>
              <a:t>  不可抗力</a:t>
            </a:r>
            <a:endParaRPr lang="zh-CN" altLang="en-US"/>
          </a:p>
          <a:p>
            <a:r>
              <a:rPr lang="zh-CN" altLang="en-US">
                <a:sym typeface="+mn-ea"/>
              </a:rPr>
              <a:t>发承包双方在工程合同签订时</a:t>
            </a:r>
            <a:r>
              <a:rPr lang="zh-CN" altLang="en-US">
                <a:solidFill>
                  <a:srgbClr val="00B050"/>
                </a:solidFill>
                <a:sym typeface="+mn-ea"/>
              </a:rPr>
              <a:t>不能预见</a:t>
            </a:r>
            <a:r>
              <a:rPr lang="zh-CN" altLang="en-US">
                <a:sym typeface="+mn-ea"/>
              </a:rPr>
              <a:t>的，对其发生的后果</a:t>
            </a:r>
            <a:r>
              <a:rPr lang="zh-CN" altLang="en-US">
                <a:solidFill>
                  <a:srgbClr val="00B050"/>
                </a:solidFill>
                <a:sym typeface="+mn-ea"/>
              </a:rPr>
              <a:t>不能避免</a:t>
            </a:r>
            <a:r>
              <a:rPr lang="zh-CN" altLang="en-US">
                <a:sym typeface="+mn-ea"/>
              </a:rPr>
              <a:t>，并且</a:t>
            </a:r>
            <a:r>
              <a:rPr lang="zh-CN" altLang="en-US">
                <a:solidFill>
                  <a:srgbClr val="00B050"/>
                </a:solidFill>
                <a:sym typeface="+mn-ea"/>
              </a:rPr>
              <a:t>不能克服</a:t>
            </a:r>
            <a:r>
              <a:rPr lang="zh-CN" altLang="en-US">
                <a:sym typeface="+mn-ea"/>
              </a:rPr>
              <a:t>的</a:t>
            </a:r>
            <a:r>
              <a:rPr lang="zh-CN" altLang="en-US">
                <a:solidFill>
                  <a:srgbClr val="00B050"/>
                </a:solidFill>
                <a:sym typeface="+mn-ea"/>
              </a:rPr>
              <a:t>自然灾害</a:t>
            </a:r>
            <a:r>
              <a:rPr lang="zh-CN" altLang="en-US">
                <a:sym typeface="+mn-ea"/>
              </a:rPr>
              <a:t>和</a:t>
            </a:r>
            <a:r>
              <a:rPr lang="zh-CN" altLang="en-US">
                <a:solidFill>
                  <a:srgbClr val="00B050"/>
                </a:solidFill>
                <a:sym typeface="+mn-ea"/>
              </a:rPr>
              <a:t>社会性突发事件</a:t>
            </a:r>
            <a:r>
              <a:rPr lang="zh-CN" altLang="en-US">
                <a:sym typeface="+mn-ea"/>
              </a:rPr>
              <a:t>。</a:t>
            </a:r>
            <a:endParaRPr lang="zh-CN" altLang="en-US">
              <a:sym typeface="+mn-ea"/>
            </a:endParaRPr>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solidFill>
                  <a:srgbClr val="339933"/>
                </a:solidFill>
              </a:rPr>
              <a:t>总价合同</a:t>
            </a:r>
            <a:r>
              <a:rPr lang="zh-CN" altLang="en-US" dirty="0"/>
              <a:t>，预算采用</a:t>
            </a:r>
            <a:r>
              <a:rPr lang="zh-CN" altLang="en-US" dirty="0">
                <a:solidFill>
                  <a:srgbClr val="339933"/>
                </a:solidFill>
              </a:rPr>
              <a:t>商混</a:t>
            </a:r>
            <a:r>
              <a:rPr lang="zh-CN" altLang="en-US" dirty="0"/>
              <a:t>，实际采用</a:t>
            </a:r>
            <a:r>
              <a:rPr lang="zh-CN" altLang="en-US" dirty="0">
                <a:solidFill>
                  <a:srgbClr val="339933"/>
                </a:solidFill>
              </a:rPr>
              <a:t>集中搅拌</a:t>
            </a:r>
            <a:r>
              <a:rPr lang="zh-CN" altLang="en-US" dirty="0"/>
              <a:t>，合同没明确</a:t>
            </a:r>
            <a:r>
              <a:rPr lang="zh-CN" altLang="en-US" dirty="0">
                <a:solidFill>
                  <a:srgbClr val="339933"/>
                </a:solidFill>
              </a:rPr>
              <a:t>项目特征</a:t>
            </a:r>
            <a:r>
              <a:rPr lang="zh-CN" altLang="en-US" dirty="0"/>
              <a:t>不符调整合同价，结算</a:t>
            </a:r>
            <a:r>
              <a:rPr lang="zh-CN" altLang="en-US" dirty="0">
                <a:solidFill>
                  <a:srgbClr val="339933"/>
                </a:solidFill>
              </a:rPr>
              <a:t>能否按</a:t>
            </a:r>
            <a:r>
              <a:rPr lang="zh-CN" altLang="en-US" dirty="0"/>
              <a:t>商混</a:t>
            </a:r>
            <a:endParaRPr lang="zh-CN" altLang="en-US" dirty="0"/>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清单计价规范》9.4.2 </a:t>
            </a:r>
            <a:r>
              <a:rPr lang="zh-CN" altLang="en-US">
                <a:sym typeface="+mn-ea"/>
              </a:rPr>
              <a:t>承包人应按照发包人提供的</a:t>
            </a:r>
            <a:r>
              <a:rPr lang="zh-CN" altLang="en-US">
                <a:solidFill>
                  <a:srgbClr val="00B050"/>
                </a:solidFill>
                <a:sym typeface="+mn-ea"/>
              </a:rPr>
              <a:t>设计图纸</a:t>
            </a:r>
            <a:r>
              <a:rPr lang="zh-CN" altLang="en-US">
                <a:sym typeface="+mn-ea"/>
              </a:rPr>
              <a:t>实施合同工程，若在合同履行期间出现</a:t>
            </a:r>
            <a:r>
              <a:rPr lang="zh-CN" altLang="en-US">
                <a:solidFill>
                  <a:srgbClr val="FF0000"/>
                </a:solidFill>
                <a:sym typeface="+mn-ea"/>
              </a:rPr>
              <a:t>设计图纸</a:t>
            </a:r>
            <a:r>
              <a:rPr lang="zh-CN" altLang="en-US">
                <a:sym typeface="+mn-ea"/>
              </a:rPr>
              <a:t>（含设计变更）与招标工程量清单任一</a:t>
            </a:r>
            <a:r>
              <a:rPr lang="zh-CN" altLang="en-US">
                <a:solidFill>
                  <a:srgbClr val="00B050"/>
                </a:solidFill>
                <a:sym typeface="+mn-ea"/>
              </a:rPr>
              <a:t>项目的特征描述不符</a:t>
            </a:r>
            <a:r>
              <a:rPr lang="zh-CN" altLang="en-US">
                <a:sym typeface="+mn-ea"/>
              </a:rPr>
              <a:t>，且该变化引起该项目工程造价增减变化的，应按</a:t>
            </a:r>
            <a:r>
              <a:rPr lang="zh-CN" altLang="en-US">
                <a:solidFill>
                  <a:srgbClr val="FF0000"/>
                </a:solidFill>
                <a:sym typeface="+mn-ea"/>
              </a:rPr>
              <a:t>实际施工</a:t>
            </a:r>
            <a:r>
              <a:rPr lang="zh-CN" altLang="en-US">
                <a:sym typeface="+mn-ea"/>
              </a:rPr>
              <a:t>的</a:t>
            </a:r>
            <a:r>
              <a:rPr lang="zh-CN" altLang="en-US">
                <a:solidFill>
                  <a:srgbClr val="00B050"/>
                </a:solidFill>
                <a:sym typeface="+mn-ea"/>
              </a:rPr>
              <a:t>项目特征</a:t>
            </a:r>
            <a:r>
              <a:rPr lang="zh-CN" altLang="en-US">
                <a:sym typeface="+mn-ea"/>
              </a:rPr>
              <a:t>，按本规范第9.3节相关条款的规定重新确定相应工程量清单项目的</a:t>
            </a:r>
            <a:r>
              <a:rPr lang="zh-CN" altLang="en-US">
                <a:solidFill>
                  <a:srgbClr val="00B050"/>
                </a:solidFill>
                <a:sym typeface="+mn-ea"/>
              </a:rPr>
              <a:t>综合单价</a:t>
            </a:r>
            <a:r>
              <a:rPr lang="zh-CN" altLang="en-US">
                <a:sym typeface="+mn-ea"/>
              </a:rPr>
              <a:t>，并调整合同价款。</a:t>
            </a:r>
            <a:endParaRPr lang="zh-CN" altLang="en-US"/>
          </a:p>
          <a:p>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sz="2500">
                <a:solidFill>
                  <a:srgbClr val="FF0000"/>
                </a:solidFill>
                <a:sym typeface="+mn-ea"/>
              </a:rPr>
              <a:t>《</a:t>
            </a:r>
            <a:r>
              <a:rPr lang="en-US" altLang="zh-CN" sz="2500">
                <a:solidFill>
                  <a:srgbClr val="FF0000"/>
                </a:solidFill>
                <a:sym typeface="+mn-ea"/>
              </a:rPr>
              <a:t>13</a:t>
            </a:r>
            <a:r>
              <a:rPr lang="zh-CN" altLang="en-US" sz="2500">
                <a:solidFill>
                  <a:srgbClr val="FF0000"/>
                </a:solidFill>
                <a:sym typeface="+mn-ea"/>
              </a:rPr>
              <a:t>清单计价规范》</a:t>
            </a:r>
            <a:r>
              <a:rPr lang="zh-CN" altLang="en-US" sz="2500">
                <a:solidFill>
                  <a:srgbClr val="FF0000"/>
                </a:solidFill>
              </a:rPr>
              <a:t>9.10.</a:t>
            </a:r>
            <a:r>
              <a:rPr lang="en-US" altLang="zh-CN" sz="2500">
                <a:solidFill>
                  <a:srgbClr val="FF0000"/>
                </a:solidFill>
              </a:rPr>
              <a:t>1</a:t>
            </a:r>
            <a:r>
              <a:rPr lang="zh-CN" altLang="en-US" sz="2500">
                <a:solidFill>
                  <a:srgbClr val="FF0000"/>
                </a:solidFill>
              </a:rPr>
              <a:t> </a:t>
            </a:r>
            <a:r>
              <a:rPr lang="zh-CN" altLang="en-US" sz="2500"/>
              <a:t>  因不可抗力事件导致的人员伤亡、财产损失及其费用增加，发承包双方应按下列原则分别承担并调整合同价款和工期：</a:t>
            </a:r>
            <a:endParaRPr lang="zh-CN" altLang="en-US" sz="2500"/>
          </a:p>
          <a:p>
            <a:r>
              <a:rPr lang="zh-CN" altLang="en-US" sz="2500"/>
              <a:t>1  合同工程本身的损害、因工程损害导致第三方人员伤亡和财产损失以及运至施工场地用于施工的材料和待安装的设备的损害，应由发包人承担；</a:t>
            </a:r>
            <a:endParaRPr lang="zh-CN" altLang="en-US" sz="2500"/>
          </a:p>
          <a:p>
            <a:r>
              <a:rPr lang="zh-CN" altLang="en-US" sz="2500"/>
              <a:t>2  发包人、承包人人员伤亡应由其所在单位负责，并应承担相应费用；</a:t>
            </a:r>
            <a:endParaRPr lang="zh-CN" altLang="en-US" sz="2500"/>
          </a:p>
          <a:p>
            <a:r>
              <a:rPr lang="zh-CN" altLang="en-US" sz="2500"/>
              <a:t>3  承包人的施工机械设备损坏及</a:t>
            </a:r>
            <a:r>
              <a:rPr lang="zh-CN" altLang="en-US" sz="2500">
                <a:solidFill>
                  <a:srgbClr val="00B050"/>
                </a:solidFill>
              </a:rPr>
              <a:t>停工损失</a:t>
            </a:r>
            <a:r>
              <a:rPr lang="zh-CN" altLang="en-US" sz="2500"/>
              <a:t>，应由承包人承担；</a:t>
            </a:r>
            <a:endParaRPr lang="zh-CN" altLang="en-US" sz="2500"/>
          </a:p>
          <a:p>
            <a:r>
              <a:rPr lang="zh-CN" altLang="en-US" sz="2500">
                <a:sym typeface="+mn-ea"/>
              </a:rPr>
              <a:t>4  停工期间，承包人应发包人要求留在施工场地的必要的管理人员及保卫人员的费用应由发包人承担；</a:t>
            </a:r>
            <a:endParaRPr lang="zh-CN" altLang="en-US" sz="2500"/>
          </a:p>
          <a:p>
            <a:r>
              <a:rPr lang="zh-CN" altLang="en-US" sz="2500">
                <a:sym typeface="+mn-ea"/>
              </a:rPr>
              <a:t>5  工程所需清理、修复费用，应由发包人承担。</a:t>
            </a:r>
            <a:endParaRPr lang="zh-CN" altLang="en-US" sz="2500"/>
          </a:p>
          <a:p>
            <a:r>
              <a:rPr lang="zh-CN" altLang="en-US" sz="2500">
                <a:solidFill>
                  <a:srgbClr val="FF0000"/>
                </a:solidFill>
                <a:sym typeface="+mn-ea"/>
              </a:rPr>
              <a:t>《</a:t>
            </a:r>
            <a:r>
              <a:rPr lang="en-US" altLang="zh-CN" sz="2500">
                <a:solidFill>
                  <a:srgbClr val="FF0000"/>
                </a:solidFill>
                <a:sym typeface="+mn-ea"/>
              </a:rPr>
              <a:t>13</a:t>
            </a:r>
            <a:r>
              <a:rPr lang="zh-CN" altLang="en-US" sz="2500">
                <a:solidFill>
                  <a:srgbClr val="FF0000"/>
                </a:solidFill>
                <a:sym typeface="+mn-ea"/>
              </a:rPr>
              <a:t>清单计价规范》9.10.2  </a:t>
            </a:r>
            <a:r>
              <a:rPr lang="zh-CN" altLang="en-US" sz="2500">
                <a:sym typeface="+mn-ea"/>
              </a:rPr>
              <a:t>不可抗力解除后复工的，若不能按期竣工，应合理</a:t>
            </a:r>
            <a:r>
              <a:rPr lang="zh-CN" altLang="en-US" sz="2500">
                <a:solidFill>
                  <a:srgbClr val="00B050"/>
                </a:solidFill>
                <a:sym typeface="+mn-ea"/>
              </a:rPr>
              <a:t>延长工期</a:t>
            </a:r>
            <a:r>
              <a:rPr lang="zh-CN" altLang="en-US" sz="2500">
                <a:sym typeface="+mn-ea"/>
              </a:rPr>
              <a:t>。发包人要求赶工的，</a:t>
            </a:r>
            <a:r>
              <a:rPr lang="zh-CN" altLang="en-US" sz="2500">
                <a:solidFill>
                  <a:srgbClr val="00B050"/>
                </a:solidFill>
                <a:sym typeface="+mn-ea"/>
              </a:rPr>
              <a:t>赶工费用</a:t>
            </a:r>
            <a:r>
              <a:rPr lang="zh-CN" altLang="en-US" sz="2500">
                <a:sym typeface="+mn-ea"/>
              </a:rPr>
              <a:t>应由发包人承担。</a:t>
            </a:r>
            <a:endParaRPr lang="zh-CN" altLang="en-US" sz="2500"/>
          </a:p>
          <a:p>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a:solidFill>
                  <a:srgbClr val="FF0000"/>
                </a:solidFill>
              </a:rPr>
              <a:t>《民法典》</a:t>
            </a:r>
            <a:r>
              <a:rPr lang="zh-CN" altLang="zh-CN" dirty="0">
                <a:solidFill>
                  <a:srgbClr val="FF0000"/>
                </a:solidFill>
              </a:rPr>
              <a:t>第</a:t>
            </a:r>
            <a:r>
              <a:rPr lang="en-US" altLang="zh-CN" dirty="0">
                <a:solidFill>
                  <a:srgbClr val="FF0000"/>
                </a:solidFill>
              </a:rPr>
              <a:t>590</a:t>
            </a:r>
            <a:r>
              <a:rPr lang="zh-CN" altLang="zh-CN" dirty="0">
                <a:solidFill>
                  <a:srgbClr val="FF0000"/>
                </a:solidFill>
              </a:rPr>
              <a:t>条　</a:t>
            </a:r>
            <a:r>
              <a:rPr lang="zh-CN" altLang="zh-CN" dirty="0"/>
              <a:t>当事人一方因</a:t>
            </a:r>
            <a:r>
              <a:rPr lang="zh-CN" altLang="zh-CN" dirty="0">
                <a:solidFill>
                  <a:srgbClr val="FF0000"/>
                </a:solidFill>
              </a:rPr>
              <a:t>不可抗力</a:t>
            </a:r>
            <a:r>
              <a:rPr lang="zh-CN" altLang="zh-CN" dirty="0"/>
              <a:t>不能履行合同的，根据不可抗力的影响，部分或者全部</a:t>
            </a:r>
            <a:r>
              <a:rPr lang="zh-CN" altLang="zh-CN" dirty="0">
                <a:solidFill>
                  <a:srgbClr val="339933"/>
                </a:solidFill>
              </a:rPr>
              <a:t>免除责任</a:t>
            </a:r>
            <a:r>
              <a:rPr lang="zh-CN" altLang="zh-CN" dirty="0"/>
              <a:t>，但是法律另有规定的除外。因不可抗力不能履行合同的，应当</a:t>
            </a:r>
            <a:r>
              <a:rPr lang="zh-CN" altLang="zh-CN" dirty="0">
                <a:solidFill>
                  <a:srgbClr val="339933"/>
                </a:solidFill>
              </a:rPr>
              <a:t>及时通知</a:t>
            </a:r>
            <a:r>
              <a:rPr lang="zh-CN" altLang="zh-CN" dirty="0"/>
              <a:t>对方，以</a:t>
            </a:r>
            <a:r>
              <a:rPr lang="zh-CN" altLang="zh-CN" dirty="0">
                <a:solidFill>
                  <a:srgbClr val="339933"/>
                </a:solidFill>
              </a:rPr>
              <a:t>减轻可能给对方造成的损失</a:t>
            </a:r>
            <a:r>
              <a:rPr lang="zh-CN" altLang="zh-CN" dirty="0"/>
              <a:t>，并应当在合理期限内提供证明。</a:t>
            </a:r>
            <a:endParaRPr lang="zh-CN" altLang="zh-CN" dirty="0"/>
          </a:p>
          <a:p>
            <a:r>
              <a:rPr lang="zh-CN" altLang="zh-CN" dirty="0"/>
              <a:t>当事人</a:t>
            </a:r>
            <a:r>
              <a:rPr lang="zh-CN" altLang="zh-CN" dirty="0">
                <a:solidFill>
                  <a:srgbClr val="00B050"/>
                </a:solidFill>
              </a:rPr>
              <a:t>迟延履行后</a:t>
            </a:r>
            <a:r>
              <a:rPr lang="zh-CN" altLang="zh-CN" dirty="0"/>
              <a:t>发生不可抗力的，不免除其违约责任。</a:t>
            </a:r>
            <a:endParaRPr lang="zh-CN" altLang="zh-CN" dirty="0"/>
          </a:p>
          <a:p>
            <a:r>
              <a:rPr lang="en-US" altLang="zh-CN" dirty="0">
                <a:solidFill>
                  <a:srgbClr val="FF0000"/>
                </a:solidFill>
              </a:rPr>
              <a:t>《</a:t>
            </a:r>
            <a:r>
              <a:rPr lang="zh-CN" altLang="en-US" dirty="0">
                <a:solidFill>
                  <a:srgbClr val="FF0000"/>
                </a:solidFill>
              </a:rPr>
              <a:t>民法典</a:t>
            </a:r>
            <a:r>
              <a:rPr lang="en-US" altLang="zh-CN" dirty="0">
                <a:solidFill>
                  <a:srgbClr val="FF0000"/>
                </a:solidFill>
              </a:rPr>
              <a:t>》</a:t>
            </a:r>
            <a:r>
              <a:rPr lang="zh-CN" altLang="zh-CN" dirty="0">
                <a:solidFill>
                  <a:srgbClr val="FF0000"/>
                </a:solidFill>
              </a:rPr>
              <a:t>第</a:t>
            </a:r>
            <a:r>
              <a:rPr lang="en-US" altLang="zh-CN" dirty="0">
                <a:solidFill>
                  <a:srgbClr val="FF0000"/>
                </a:solidFill>
              </a:rPr>
              <a:t>591</a:t>
            </a:r>
            <a:r>
              <a:rPr lang="zh-CN" altLang="zh-CN" dirty="0">
                <a:solidFill>
                  <a:srgbClr val="FF0000"/>
                </a:solidFill>
              </a:rPr>
              <a:t>条　</a:t>
            </a:r>
            <a:r>
              <a:rPr lang="zh-CN" altLang="zh-CN" dirty="0"/>
              <a:t>当事人一方违约后，对方应当</a:t>
            </a:r>
            <a:r>
              <a:rPr lang="zh-CN" altLang="zh-CN" dirty="0">
                <a:solidFill>
                  <a:srgbClr val="339933"/>
                </a:solidFill>
              </a:rPr>
              <a:t>采取适当措施防止损失</a:t>
            </a:r>
            <a:r>
              <a:rPr lang="zh-CN" altLang="zh-CN" dirty="0"/>
              <a:t>的扩大；没有采取适当措施致使损失扩大的，不得就扩大的损失请求赔偿。</a:t>
            </a:r>
            <a:endParaRPr lang="zh-CN" altLang="zh-CN" dirty="0"/>
          </a:p>
          <a:p>
            <a:r>
              <a:rPr lang="zh-CN" altLang="zh-CN" dirty="0"/>
              <a:t>当事人因</a:t>
            </a:r>
            <a:r>
              <a:rPr lang="zh-CN" altLang="zh-CN" dirty="0">
                <a:solidFill>
                  <a:srgbClr val="339933"/>
                </a:solidFill>
              </a:rPr>
              <a:t>防止损失扩大</a:t>
            </a:r>
            <a:r>
              <a:rPr lang="zh-CN" altLang="zh-CN" dirty="0"/>
              <a:t>而支出的合理费用，由违约方负担。</a:t>
            </a:r>
            <a:endParaRPr lang="zh-CN" altLang="zh-CN"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施工许可证未办理，施工方进场实施了少许前期工作，能否争取降效费？</a:t>
            </a:r>
            <a:endParaRPr lang="zh-CN" altLang="en-US" dirty="0"/>
          </a:p>
          <a:p>
            <a:r>
              <a:rPr lang="zh-CN" altLang="en-US" dirty="0">
                <a:solidFill>
                  <a:srgbClr val="FF0000"/>
                </a:solidFill>
                <a:sym typeface="+mn-ea"/>
              </a:rPr>
              <a:t>重点：</a:t>
            </a:r>
            <a:r>
              <a:rPr lang="zh-CN" altLang="en-US" dirty="0"/>
              <a:t>未形成工程实体的措施项目，能否按漏项处理？</a:t>
            </a:r>
            <a:endParaRPr lang="zh-CN" altLang="en-US" dirty="0"/>
          </a:p>
          <a:p>
            <a:r>
              <a:rPr lang="zh-CN" altLang="en-US" dirty="0">
                <a:solidFill>
                  <a:srgbClr val="FF0000"/>
                </a:solidFill>
                <a:sym typeface="+mn-ea"/>
              </a:rPr>
              <a:t>重点：</a:t>
            </a:r>
            <a:r>
              <a:rPr lang="zh-CN" altLang="en-US" dirty="0"/>
              <a:t>第三方清标后出的价格能否作为结算依据？</a:t>
            </a:r>
            <a:endParaRPr lang="zh-CN" altLang="en-US" dirty="0"/>
          </a:p>
          <a:p>
            <a:r>
              <a:rPr lang="zh-CN" altLang="en-US" dirty="0">
                <a:solidFill>
                  <a:srgbClr val="FF0000"/>
                </a:solidFill>
                <a:sym typeface="+mn-ea"/>
              </a:rPr>
              <a:t>重点：</a:t>
            </a:r>
            <a:r>
              <a:rPr lang="zh-CN" altLang="en-US" dirty="0"/>
              <a:t>审计方能否修改预算单价和合同总价，是否违背合同</a:t>
            </a:r>
            <a:r>
              <a:rPr lang="en-US" altLang="zh-CN" dirty="0"/>
              <a:t>?</a:t>
            </a:r>
            <a:endParaRPr lang="en-US" altLang="zh-CN" dirty="0"/>
          </a:p>
          <a:p>
            <a:r>
              <a:rPr lang="zh-CN" altLang="en-US" dirty="0">
                <a:solidFill>
                  <a:srgbClr val="FF0000"/>
                </a:solidFill>
                <a:sym typeface="+mn-ea"/>
              </a:rPr>
              <a:t>重点：</a:t>
            </a:r>
            <a:r>
              <a:rPr lang="zh-CN" altLang="en-US" dirty="0">
                <a:sym typeface="+mn-ea"/>
              </a:rPr>
              <a:t>政府投资项目财政评审范围外的货物、设备、软件的总包采购价格确定方式</a:t>
            </a:r>
            <a:r>
              <a:rPr lang="en-US" altLang="zh-CN" dirty="0">
                <a:sym typeface="+mn-ea"/>
              </a:rPr>
              <a:t>?</a:t>
            </a:r>
            <a:endParaRPr lang="en-US" altLang="zh-CN" dirty="0"/>
          </a:p>
          <a:p>
            <a:r>
              <a:rPr lang="zh-CN" altLang="en-US" dirty="0">
                <a:solidFill>
                  <a:srgbClr val="FF0000"/>
                </a:solidFill>
                <a:sym typeface="+mn-ea"/>
              </a:rPr>
              <a:t>重点：</a:t>
            </a:r>
            <a:r>
              <a:rPr lang="zh-CN" altLang="en-US" dirty="0">
                <a:sym typeface="+mn-ea"/>
              </a:rPr>
              <a:t>暂估价，认质认价，结算审计能否推翻？</a:t>
            </a:r>
            <a:endParaRPr lang="zh-CN" altLang="en-US" dirty="0"/>
          </a:p>
          <a:p>
            <a:r>
              <a:rPr lang="zh-CN" altLang="en-US" dirty="0">
                <a:solidFill>
                  <a:srgbClr val="FF0000"/>
                </a:solidFill>
                <a:sym typeface="+mn-ea"/>
              </a:rPr>
              <a:t>重点：</a:t>
            </a:r>
            <a:r>
              <a:rPr lang="zh-CN" altLang="en-US" dirty="0">
                <a:sym typeface="+mn-ea"/>
              </a:rPr>
              <a:t>无项目特征和具体方案的措施项目，能否按实际发生调整</a:t>
            </a:r>
            <a:r>
              <a:rPr lang="en-US" altLang="zh-CN" dirty="0">
                <a:sym typeface="+mn-ea"/>
              </a:rPr>
              <a:t>?</a:t>
            </a:r>
            <a:endParaRPr lang="en-US" altLang="zh-CN" dirty="0"/>
          </a:p>
          <a:p>
            <a:r>
              <a:rPr lang="zh-CN" altLang="en-US" dirty="0">
                <a:solidFill>
                  <a:srgbClr val="FF0000"/>
                </a:solidFill>
                <a:sym typeface="+mn-ea"/>
              </a:rPr>
              <a:t>重点：</a:t>
            </a:r>
            <a:r>
              <a:rPr lang="zh-CN" altLang="en-US" dirty="0">
                <a:sym typeface="+mn-ea"/>
              </a:rPr>
              <a:t>信息价偏高，能否按市场价格进行审定？</a:t>
            </a:r>
            <a:endParaRPr lang="zh-CN" altLang="en-US" dirty="0"/>
          </a:p>
          <a:p>
            <a:endParaRPr lang="en-US" altLang="zh-CN"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t>总价合同，有土石比和土石方单价，现场土石比不一致，反差很大，总价少计很多，如何处理？</a:t>
            </a:r>
            <a:endParaRPr lang="zh-CN" altLang="en-US"/>
          </a:p>
          <a:p>
            <a:r>
              <a:rPr lang="zh-CN" altLang="en-US" dirty="0">
                <a:solidFill>
                  <a:srgbClr val="FF0000"/>
                </a:solidFill>
                <a:sym typeface="+mn-ea"/>
              </a:rPr>
              <a:t>重点：</a:t>
            </a:r>
            <a:r>
              <a:rPr lang="zh-CN" altLang="en-US">
                <a:sym typeface="+mn-ea"/>
              </a:rPr>
              <a:t>中标清单中总价与单价不符的，如何处理？清标发现、合同签订前发现、合同签订后发现，如何处理？</a:t>
            </a:r>
            <a:endParaRPr lang="zh-CN" altLang="en-US">
              <a:sym typeface="+mn-ea"/>
            </a:endParaRPr>
          </a:p>
          <a:p>
            <a:r>
              <a:rPr lang="zh-CN" altLang="en-US" dirty="0">
                <a:solidFill>
                  <a:srgbClr val="FF0000"/>
                </a:solidFill>
                <a:sym typeface="+mn-ea"/>
              </a:rPr>
              <a:t>重点：</a:t>
            </a:r>
            <a:r>
              <a:rPr lang="zh-CN" altLang="en-US">
                <a:sym typeface="+mn-ea"/>
              </a:rPr>
              <a:t>进度款累计支付至合同额85%停止付款，是否包含变更签证？</a:t>
            </a:r>
            <a:endParaRPr lang="zh-CN" altLang="en-US">
              <a:sym typeface="+mn-ea"/>
            </a:endParaRPr>
          </a:p>
          <a:p>
            <a:r>
              <a:rPr lang="zh-CN" altLang="en-US" dirty="0">
                <a:solidFill>
                  <a:srgbClr val="FF0000"/>
                </a:solidFill>
                <a:sym typeface="+mn-ea"/>
              </a:rPr>
              <a:t>重点：</a:t>
            </a:r>
            <a:r>
              <a:rPr lang="zh-CN" altLang="en-US">
                <a:sym typeface="+mn-ea"/>
              </a:rPr>
              <a:t>地下室整体加深2m，设计变更，甲方不认可，整体加深2m费用过高，应采用其它地基处理方式，地下室局部地质不满足承载力，是局部处理问题，整体加深2m，造成墙柱长细比不满足荷载要求，如何处理？</a:t>
            </a:r>
            <a:endParaRPr lang="zh-CN" altLang="en-US"/>
          </a:p>
          <a:p>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ym typeface="+mn-ea"/>
              </a:rPr>
              <a:t>疑难问题</a:t>
            </a:r>
            <a:endParaRPr lang="zh-CN" altLang="en-US" dirty="0">
              <a:solidFill>
                <a:srgbClr val="FF0000"/>
              </a:solidFill>
              <a:sym typeface="+mn-ea"/>
            </a:endParaRPr>
          </a:p>
          <a:p>
            <a:r>
              <a:rPr lang="zh-CN" altLang="en-US" dirty="0">
                <a:solidFill>
                  <a:srgbClr val="FF0000"/>
                </a:solidFill>
                <a:sym typeface="+mn-ea"/>
              </a:rPr>
              <a:t>重点：</a:t>
            </a:r>
            <a:r>
              <a:rPr lang="zh-CN" altLang="en-US" dirty="0"/>
              <a:t>某清单计价项目，施工图量与招标清单数量负量差超</a:t>
            </a:r>
            <a:r>
              <a:rPr lang="en-US" altLang="zh-CN" dirty="0"/>
              <a:t>40%</a:t>
            </a:r>
            <a:r>
              <a:rPr lang="zh-CN" altLang="en-US" dirty="0"/>
              <a:t>，但施工合同中约定“承包人不得因设计优化提出任何索赔”，承包人该如何解决？</a:t>
            </a:r>
            <a:endParaRPr lang="zh-CN" altLang="en-US" dirty="0"/>
          </a:p>
          <a:p>
            <a:r>
              <a:rPr lang="zh-CN" altLang="en-US" dirty="0">
                <a:solidFill>
                  <a:srgbClr val="FF0000"/>
                </a:solidFill>
                <a:sym typeface="+mn-ea"/>
              </a:rPr>
              <a:t>重点：</a:t>
            </a:r>
            <a:r>
              <a:rPr lang="zh-CN" altLang="en-US" dirty="0"/>
              <a:t>已经过监理、建设单位签字确认的签证单，审计方认为工程量虚大，如何结算</a:t>
            </a:r>
            <a:r>
              <a:rPr lang="en-US" altLang="zh-CN" dirty="0"/>
              <a:t>?</a:t>
            </a:r>
            <a:endParaRPr lang="en-US" altLang="zh-CN" dirty="0"/>
          </a:p>
          <a:p>
            <a:r>
              <a:rPr lang="zh-CN" altLang="en-US" dirty="0">
                <a:solidFill>
                  <a:srgbClr val="FF0000"/>
                </a:solidFill>
                <a:sym typeface="+mn-ea"/>
              </a:rPr>
              <a:t>重点：</a:t>
            </a:r>
            <a:r>
              <a:rPr lang="zh-CN" altLang="en-US" dirty="0"/>
              <a:t>人工消耗量的不平衡报价，如何处理？是采用招标控制价的人工消耗量，还是按投标报价的人工消耗量？</a:t>
            </a:r>
            <a:endParaRPr lang="zh-CN" altLang="en-US" dirty="0"/>
          </a:p>
          <a:p>
            <a:r>
              <a:rPr lang="zh-CN" altLang="en-US" dirty="0">
                <a:solidFill>
                  <a:srgbClr val="FF0000"/>
                </a:solidFill>
                <a:sym typeface="+mn-ea"/>
              </a:rPr>
              <a:t>重点：</a:t>
            </a:r>
            <a:r>
              <a:rPr lang="zh-CN" altLang="en-US" dirty="0">
                <a:sym typeface="+mn-ea"/>
              </a:rPr>
              <a:t>如何认定变更方案不合理或过度变更？变更单价如何确定？是否受</a:t>
            </a:r>
            <a:r>
              <a:rPr lang="en-US" altLang="zh-CN" dirty="0">
                <a:sym typeface="+mn-ea"/>
              </a:rPr>
              <a:t>13</a:t>
            </a:r>
            <a:r>
              <a:rPr lang="zh-CN" altLang="en-US" dirty="0">
                <a:sym typeface="+mn-ea"/>
              </a:rPr>
              <a:t>清单规范之</a:t>
            </a:r>
            <a:r>
              <a:rPr lang="en-US" altLang="zh-CN" dirty="0">
                <a:sym typeface="+mn-ea"/>
              </a:rPr>
              <a:t>15%</a:t>
            </a:r>
            <a:r>
              <a:rPr lang="zh-CN" altLang="en-US" dirty="0">
                <a:sym typeface="+mn-ea"/>
              </a:rPr>
              <a:t>约束？</a:t>
            </a:r>
            <a:endParaRPr lang="zh-CN" altLang="en-US" dirty="0"/>
          </a:p>
          <a:p>
            <a:r>
              <a:rPr lang="zh-CN" altLang="en-US" dirty="0">
                <a:solidFill>
                  <a:srgbClr val="FF0000"/>
                </a:solidFill>
                <a:sym typeface="+mn-ea"/>
              </a:rPr>
              <a:t>重点：</a:t>
            </a:r>
            <a:r>
              <a:rPr lang="zh-CN" altLang="en-US">
                <a:sym typeface="+mn-ea"/>
              </a:rPr>
              <a:t>公路，清淤，3000，10000，15%</a:t>
            </a:r>
            <a:endParaRPr lang="zh-CN" altLang="en-US" dirty="0">
              <a:sym typeface="+mn-ea"/>
            </a:endParaRPr>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《民法典》</a:t>
            </a:r>
            <a:r>
              <a:rPr lang="zh-CN" altLang="zh-CN" dirty="0">
                <a:solidFill>
                  <a:srgbClr val="FF0000"/>
                </a:solidFill>
              </a:rPr>
              <a:t>第</a:t>
            </a:r>
            <a:r>
              <a:rPr lang="en-US" altLang="zh-CN" dirty="0">
                <a:solidFill>
                  <a:srgbClr val="FF0000"/>
                </a:solidFill>
              </a:rPr>
              <a:t>510</a:t>
            </a:r>
            <a:r>
              <a:rPr lang="zh-CN" altLang="zh-CN" dirty="0">
                <a:solidFill>
                  <a:srgbClr val="FF0000"/>
                </a:solidFill>
              </a:rPr>
              <a:t>条　</a:t>
            </a:r>
            <a:r>
              <a:rPr lang="zh-CN" altLang="zh-CN" dirty="0"/>
              <a:t>合同生效后，当事人就质量、价款或者报酬、履行地点等内容</a:t>
            </a:r>
            <a:r>
              <a:rPr lang="zh-CN" altLang="zh-CN" dirty="0">
                <a:solidFill>
                  <a:srgbClr val="00B050"/>
                </a:solidFill>
              </a:rPr>
              <a:t>没有约定</a:t>
            </a:r>
            <a:r>
              <a:rPr lang="zh-CN" altLang="zh-CN" dirty="0"/>
              <a:t>或者约定不明确的，可以协议补充；不能达成</a:t>
            </a:r>
            <a:r>
              <a:rPr lang="zh-CN" altLang="zh-CN" dirty="0">
                <a:solidFill>
                  <a:srgbClr val="00B050"/>
                </a:solidFill>
              </a:rPr>
              <a:t>补充协议</a:t>
            </a:r>
            <a:r>
              <a:rPr lang="zh-CN" altLang="zh-CN" dirty="0"/>
              <a:t>的，按照合同相关条款或者</a:t>
            </a:r>
            <a:r>
              <a:rPr lang="zh-CN" altLang="zh-CN" dirty="0">
                <a:solidFill>
                  <a:srgbClr val="00B050"/>
                </a:solidFill>
              </a:rPr>
              <a:t>交易习惯</a:t>
            </a:r>
            <a:r>
              <a:rPr lang="zh-CN" altLang="zh-CN" dirty="0"/>
              <a:t>确定。</a:t>
            </a:r>
            <a:endParaRPr lang="zh-CN" altLang="zh-CN" dirty="0"/>
          </a:p>
          <a:p>
            <a:r>
              <a:rPr lang="zh-CN" altLang="en-US">
                <a:solidFill>
                  <a:srgbClr val="FF0000"/>
                </a:solidFill>
                <a:sym typeface="+mn-ea"/>
              </a:rPr>
              <a:t>《民法典》</a:t>
            </a:r>
            <a:r>
              <a:rPr lang="zh-CN" altLang="zh-CN" dirty="0">
                <a:solidFill>
                  <a:srgbClr val="FF0000"/>
                </a:solidFill>
                <a:sym typeface="+mn-ea"/>
              </a:rPr>
              <a:t>第</a:t>
            </a:r>
            <a:r>
              <a:rPr lang="en-US" altLang="zh-CN" dirty="0">
                <a:solidFill>
                  <a:srgbClr val="FF0000"/>
                </a:solidFill>
                <a:sym typeface="+mn-ea"/>
              </a:rPr>
              <a:t>509</a:t>
            </a:r>
            <a:r>
              <a:rPr lang="zh-CN" altLang="zh-CN" dirty="0">
                <a:solidFill>
                  <a:srgbClr val="FF0000"/>
                </a:solidFill>
                <a:sym typeface="+mn-ea"/>
              </a:rPr>
              <a:t>条　</a:t>
            </a:r>
            <a:r>
              <a:rPr lang="zh-CN" altLang="zh-CN" dirty="0">
                <a:sym typeface="+mn-ea"/>
              </a:rPr>
              <a:t>当事人应当按照约定全面履行自己的义务。</a:t>
            </a:r>
            <a:endParaRPr lang="zh-CN" altLang="zh-CN" dirty="0"/>
          </a:p>
          <a:p>
            <a:r>
              <a:rPr lang="zh-CN" altLang="zh-CN" dirty="0">
                <a:sym typeface="+mn-ea"/>
              </a:rPr>
              <a:t>当事人应当遵循诚信原则，根据合同的性质、目的和</a:t>
            </a:r>
            <a:r>
              <a:rPr lang="zh-CN" altLang="zh-CN" dirty="0">
                <a:solidFill>
                  <a:srgbClr val="00B050"/>
                </a:solidFill>
                <a:sym typeface="+mn-ea"/>
              </a:rPr>
              <a:t>交易习惯</a:t>
            </a:r>
            <a:r>
              <a:rPr lang="zh-CN" altLang="zh-CN" dirty="0">
                <a:sym typeface="+mn-ea"/>
              </a:rPr>
              <a:t>履行通知、协助、保密等义务。</a:t>
            </a:r>
            <a:endParaRPr lang="zh-CN" altLang="zh-CN" dirty="0"/>
          </a:p>
          <a:p>
            <a:r>
              <a:rPr lang="zh-CN" altLang="zh-CN" dirty="0">
                <a:sym typeface="+mn-ea"/>
              </a:rPr>
              <a:t>当事人在履行合同过程中，应当避免浪费资源、污染环境和破坏生态。</a:t>
            </a:r>
            <a:endParaRPr lang="zh-CN" altLang="zh-CN" dirty="0"/>
          </a:p>
          <a:p>
            <a:endParaRPr lang="zh-CN" altLang="zh-CN"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pPr algn="ctr"/>
            <a:r>
              <a:rPr lang="zh-CN" altLang="en-US">
                <a:solidFill>
                  <a:srgbClr val="0070C0"/>
                </a:solidFill>
                <a:sym typeface="+mn-ea"/>
              </a:rPr>
              <a:t>《最高人民法院关于适用〈中华人民共和国民法典〉</a:t>
            </a:r>
            <a:r>
              <a:rPr lang="zh-CN" altLang="en-US">
                <a:solidFill>
                  <a:srgbClr val="FF0000"/>
                </a:solidFill>
                <a:sym typeface="+mn-ea"/>
              </a:rPr>
              <a:t>合同编通则若干问题的解释</a:t>
            </a:r>
            <a:r>
              <a:rPr lang="zh-CN" altLang="en-US">
                <a:solidFill>
                  <a:srgbClr val="0070C0"/>
                </a:solidFill>
                <a:sym typeface="+mn-ea"/>
              </a:rPr>
              <a:t>》（法释〔2023〕13号）（2023年12月5日）</a:t>
            </a:r>
            <a:endParaRPr lang="zh-CN" altLang="en-US">
              <a:solidFill>
                <a:srgbClr val="0070C0"/>
              </a:solidFill>
              <a:sym typeface="+mn-ea"/>
            </a:endParaRPr>
          </a:p>
          <a:p>
            <a:r>
              <a:rPr lang="zh-CN" altLang="en-US">
                <a:solidFill>
                  <a:srgbClr val="FF0000"/>
                </a:solidFill>
                <a:sym typeface="+mn-ea"/>
              </a:rPr>
              <a:t>《民法典合同编通则司法解释》第</a:t>
            </a:r>
            <a:r>
              <a:rPr lang="en-US" altLang="zh-CN">
                <a:solidFill>
                  <a:srgbClr val="FF0000"/>
                </a:solidFill>
                <a:sym typeface="+mn-ea"/>
              </a:rPr>
              <a:t>2</a:t>
            </a:r>
            <a:r>
              <a:rPr lang="zh-CN" altLang="en-US">
                <a:solidFill>
                  <a:srgbClr val="FF0000"/>
                </a:solidFill>
                <a:sym typeface="+mn-ea"/>
              </a:rPr>
              <a:t>条</a:t>
            </a:r>
            <a:r>
              <a:rPr lang="zh-CN" altLang="en-US">
                <a:sym typeface="+mn-ea"/>
              </a:rPr>
              <a:t>  下列情形，不违反法律、行政法规的强制性规定且不违背公序良俗的，人民法院可以认定为民法典所称的“</a:t>
            </a:r>
            <a:r>
              <a:rPr lang="zh-CN" altLang="en-US">
                <a:solidFill>
                  <a:srgbClr val="00B050"/>
                </a:solidFill>
                <a:sym typeface="+mn-ea"/>
              </a:rPr>
              <a:t>交易习惯</a:t>
            </a:r>
            <a:r>
              <a:rPr lang="zh-CN" altLang="en-US">
                <a:sym typeface="+mn-ea"/>
              </a:rPr>
              <a:t>”：</a:t>
            </a:r>
            <a:endParaRPr lang="zh-CN" altLang="en-US"/>
          </a:p>
          <a:p>
            <a:r>
              <a:rPr lang="zh-CN" altLang="en-US">
                <a:sym typeface="+mn-ea"/>
              </a:rPr>
              <a:t>（一）当事人之间在交易活动中的惯常做法；</a:t>
            </a:r>
            <a:endParaRPr lang="zh-CN" altLang="en-US"/>
          </a:p>
          <a:p>
            <a:r>
              <a:rPr lang="zh-CN" altLang="en-US">
                <a:sym typeface="+mn-ea"/>
              </a:rPr>
              <a:t>（二）在交易行为当地或者某一领域、某一行业通常采用并为交易对方订立合同时所知道或者应当知道的做法。</a:t>
            </a:r>
            <a:endParaRPr lang="zh-CN" altLang="en-US"/>
          </a:p>
          <a:p>
            <a:r>
              <a:rPr lang="zh-CN" altLang="en-US">
                <a:sym typeface="+mn-ea"/>
              </a:rPr>
              <a:t>对于交易习惯，由提出主张的当事人一方承担举证责任。</a:t>
            </a:r>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《民法典》</a:t>
            </a:r>
            <a:r>
              <a:rPr lang="zh-CN" altLang="zh-CN" dirty="0">
                <a:solidFill>
                  <a:srgbClr val="FF0000"/>
                </a:solidFill>
              </a:rPr>
              <a:t>第</a:t>
            </a:r>
            <a:r>
              <a:rPr lang="en-US" altLang="zh-CN" dirty="0">
                <a:solidFill>
                  <a:srgbClr val="FF0000"/>
                </a:solidFill>
              </a:rPr>
              <a:t>511</a:t>
            </a:r>
            <a:r>
              <a:rPr lang="zh-CN" altLang="zh-CN" dirty="0">
                <a:solidFill>
                  <a:srgbClr val="FF0000"/>
                </a:solidFill>
              </a:rPr>
              <a:t>条　</a:t>
            </a:r>
            <a:r>
              <a:rPr lang="zh-CN" altLang="zh-CN" dirty="0"/>
              <a:t>当事人就有关合同内容</a:t>
            </a:r>
            <a:r>
              <a:rPr lang="zh-CN" altLang="zh-CN" dirty="0">
                <a:solidFill>
                  <a:srgbClr val="00B050"/>
                </a:solidFill>
              </a:rPr>
              <a:t>约定不明</a:t>
            </a:r>
            <a:r>
              <a:rPr lang="zh-CN" altLang="zh-CN" dirty="0"/>
              <a:t>确，依据前条规定仍不能确定的，适用下列规定：</a:t>
            </a:r>
            <a:endParaRPr lang="zh-CN" altLang="zh-CN" dirty="0"/>
          </a:p>
          <a:p>
            <a:r>
              <a:rPr lang="zh-CN" altLang="zh-CN" dirty="0"/>
              <a:t>（一）质量要求不明确的，按照强制性国家标准履行；没有强制性国家标准的，按照推荐性国家标准履行；没有推荐性国家标准的，按照行业标准履行；没有国家标准、行业标准的，按照通常标准或者符合合同目的的特定标准履行。</a:t>
            </a:r>
            <a:endParaRPr lang="zh-CN" altLang="zh-CN" dirty="0"/>
          </a:p>
          <a:p>
            <a:r>
              <a:rPr lang="zh-CN" altLang="zh-CN" dirty="0"/>
              <a:t>（二）价款或者报酬不明确的，按照</a:t>
            </a:r>
            <a:r>
              <a:rPr lang="zh-CN" altLang="zh-CN" dirty="0">
                <a:solidFill>
                  <a:srgbClr val="00B050"/>
                </a:solidFill>
              </a:rPr>
              <a:t>订立合同</a:t>
            </a:r>
            <a:r>
              <a:rPr lang="zh-CN" altLang="zh-CN" dirty="0"/>
              <a:t>时履行地的</a:t>
            </a:r>
            <a:r>
              <a:rPr lang="zh-CN" altLang="zh-CN" dirty="0">
                <a:solidFill>
                  <a:srgbClr val="00B050"/>
                </a:solidFill>
              </a:rPr>
              <a:t>市场价格</a:t>
            </a:r>
            <a:r>
              <a:rPr lang="zh-CN" altLang="zh-CN" dirty="0"/>
              <a:t>履行；依法应当执行政府定价或者</a:t>
            </a:r>
            <a:r>
              <a:rPr lang="zh-CN" altLang="zh-CN" dirty="0">
                <a:solidFill>
                  <a:srgbClr val="00B050"/>
                </a:solidFill>
              </a:rPr>
              <a:t>政府指导价</a:t>
            </a:r>
            <a:r>
              <a:rPr lang="zh-CN" altLang="zh-CN" dirty="0"/>
              <a:t>的，依照规定履行。</a:t>
            </a:r>
            <a:endParaRPr lang="zh-CN" altLang="zh-CN" dirty="0"/>
          </a:p>
          <a:p>
            <a:r>
              <a:rPr lang="zh-CN" altLang="zh-CN" dirty="0"/>
              <a:t>（三）履行地点不明确，给付货币的，在接受货币一方所在地履行；交付不动产的，在不动产所在地履行；其他标的，在履行义务一方所在地履行。</a:t>
            </a:r>
            <a:endParaRPr lang="zh-CN" altLang="zh-CN"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zh-CN" dirty="0"/>
              <a:t>（四）履行期限不明确的，债务人可以随时履行，债权人也可以随时请求履行，但是应当给对方必要的准备时间。</a:t>
            </a:r>
            <a:endParaRPr lang="zh-CN" altLang="zh-CN" dirty="0"/>
          </a:p>
          <a:p>
            <a:r>
              <a:rPr lang="zh-CN" altLang="zh-CN" dirty="0"/>
              <a:t>（五）履行方式不明确的，按照有利于实现合同目的的方式履行。</a:t>
            </a:r>
            <a:endParaRPr lang="zh-CN" altLang="zh-CN" dirty="0"/>
          </a:p>
          <a:p>
            <a:r>
              <a:rPr lang="zh-CN" altLang="zh-CN" dirty="0"/>
              <a:t>（六）履行费用的负担不明确的，由履行义务一方负担；因债权人原因增加的履行费用，由债权人负担。</a:t>
            </a:r>
            <a:endParaRPr lang="zh-CN" altLang="zh-CN"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总价包干合同模式，采用概算下浮招标，施工过程中对初步设计进行优化，施工图有分部分项工程取消或减少概算量的情况，存在结算时财评审减风险。如何规避此类风险，财评对该类项目审核的一般标准、原则是什么？</a:t>
            </a:r>
            <a:endParaRPr lang="zh-CN" altLang="en-US" dirty="0"/>
          </a:p>
          <a:p>
            <a:r>
              <a:rPr lang="zh-CN" altLang="en-US" dirty="0">
                <a:solidFill>
                  <a:srgbClr val="FF0000"/>
                </a:solidFill>
                <a:sym typeface="+mn-ea"/>
              </a:rPr>
              <a:t>重点：</a:t>
            </a:r>
            <a:r>
              <a:rPr lang="zh-CN" altLang="en-US" dirty="0">
                <a:sym typeface="+mn-ea"/>
              </a:rPr>
              <a:t>概算总价包干合同，因政府原因造成道路恢复实际面积超初步设计道路红线，如何解决（有政府出具的纪要）？</a:t>
            </a:r>
            <a:endParaRPr lang="zh-CN" altLang="en-US" dirty="0"/>
          </a:p>
          <a:p>
            <a:r>
              <a:rPr lang="zh-CN" altLang="en-US" dirty="0">
                <a:solidFill>
                  <a:srgbClr val="FF0000"/>
                </a:solidFill>
                <a:sym typeface="+mn-ea"/>
              </a:rPr>
              <a:t>重点：</a:t>
            </a:r>
            <a:r>
              <a:rPr lang="zh-CN" altLang="en-US" dirty="0">
                <a:sym typeface="+mn-ea"/>
              </a:rPr>
              <a:t>总承包项目审计时，措施费项目是否需要提供相应支撑资料，提供金额小于合同额是否存在审减？</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olidFill>
                  <a:srgbClr val="339933"/>
                </a:solidFill>
                <a:sym typeface="+mn-ea"/>
              </a:rPr>
              <a:t>总价包干</a:t>
            </a:r>
            <a:r>
              <a:rPr lang="zh-CN" altLang="en-US" dirty="0">
                <a:sym typeface="+mn-ea"/>
              </a:rPr>
              <a:t>合同的项目，没有变更，然后结算审核，部分</a:t>
            </a:r>
            <a:r>
              <a:rPr lang="zh-CN" altLang="en-US" dirty="0">
                <a:solidFill>
                  <a:srgbClr val="339933"/>
                </a:solidFill>
                <a:sym typeface="+mn-ea"/>
              </a:rPr>
              <a:t>现场收方量</a:t>
            </a:r>
            <a:r>
              <a:rPr lang="zh-CN" altLang="en-US" dirty="0">
                <a:sym typeface="+mn-ea"/>
              </a:rPr>
              <a:t>和</a:t>
            </a:r>
            <a:r>
              <a:rPr lang="zh-CN" altLang="en-US" dirty="0">
                <a:solidFill>
                  <a:srgbClr val="339933"/>
                </a:solidFill>
                <a:sym typeface="+mn-ea"/>
              </a:rPr>
              <a:t>图纸量</a:t>
            </a:r>
            <a:r>
              <a:rPr lang="zh-CN" altLang="en-US" dirty="0">
                <a:solidFill>
                  <a:srgbClr val="FF0000"/>
                </a:solidFill>
                <a:sym typeface="+mn-ea"/>
              </a:rPr>
              <a:t>少于</a:t>
            </a:r>
            <a:r>
              <a:rPr lang="zh-CN" altLang="en-US" dirty="0">
                <a:solidFill>
                  <a:srgbClr val="339933"/>
                </a:solidFill>
                <a:sym typeface="+mn-ea"/>
              </a:rPr>
              <a:t>中标量</a:t>
            </a:r>
            <a:r>
              <a:rPr lang="zh-CN" altLang="en-US" dirty="0">
                <a:sym typeface="+mn-ea"/>
              </a:rPr>
              <a:t>，这种工程量可以</a:t>
            </a:r>
            <a:r>
              <a:rPr lang="zh-CN" altLang="en-US" dirty="0">
                <a:solidFill>
                  <a:srgbClr val="339933"/>
                </a:solidFill>
                <a:sym typeface="+mn-ea"/>
              </a:rPr>
              <a:t>扣减</a:t>
            </a:r>
            <a:r>
              <a:rPr lang="zh-CN" altLang="en-US" dirty="0">
                <a:sym typeface="+mn-ea"/>
              </a:rPr>
              <a:t>吗？</a:t>
            </a:r>
            <a:endParaRPr lang="zh-CN" altLang="en-US" dirty="0"/>
          </a:p>
          <a:p>
            <a:r>
              <a:rPr lang="zh-CN" altLang="en-US" dirty="0">
                <a:solidFill>
                  <a:srgbClr val="FF0000"/>
                </a:solidFill>
                <a:sym typeface="+mn-ea"/>
              </a:rPr>
              <a:t>重点：</a:t>
            </a:r>
            <a:r>
              <a:rPr lang="zh-CN" altLang="en-US" dirty="0">
                <a:sym typeface="+mn-ea"/>
              </a:rPr>
              <a:t>图纸量少于招标量，如何结算？按总价合同结算还是按实际完成的图纸结算</a:t>
            </a:r>
            <a:r>
              <a:rPr lang="en-US" altLang="zh-CN" dirty="0">
                <a:sym typeface="+mn-ea"/>
              </a:rPr>
              <a:t>?</a:t>
            </a:r>
            <a:endParaRPr lang="en-US" altLang="zh-CN" dirty="0">
              <a:sym typeface="+mn-ea"/>
            </a:endParaRPr>
          </a:p>
          <a:p>
            <a:r>
              <a:rPr lang="zh-CN" altLang="en-US" dirty="0">
                <a:solidFill>
                  <a:srgbClr val="FF0000"/>
                </a:solidFill>
                <a:sym typeface="+mn-ea"/>
              </a:rPr>
              <a:t>重点：</a:t>
            </a:r>
            <a:r>
              <a:rPr lang="zh-CN" altLang="en-US">
                <a:sym typeface="+mn-ea"/>
              </a:rPr>
              <a:t>开挖石方，用来修沟渠</a:t>
            </a:r>
            <a:endParaRPr lang="zh-CN" altLang="en-US">
              <a:sym typeface="+mn-ea"/>
            </a:endParaRPr>
          </a:p>
          <a:p>
            <a:r>
              <a:rPr lang="zh-CN" altLang="en-US" dirty="0">
                <a:solidFill>
                  <a:srgbClr val="FF0000"/>
                </a:solidFill>
                <a:sym typeface="+mn-ea"/>
              </a:rPr>
              <a:t>重点：</a:t>
            </a:r>
            <a:r>
              <a:rPr lang="zh-CN" altLang="en-US">
                <a:sym typeface="+mn-ea"/>
              </a:rPr>
              <a:t>总价合同，没完成，按图扣减工程</a:t>
            </a:r>
            <a:r>
              <a:rPr lang="zh-CN" altLang="en-US">
                <a:sym typeface="+mn-ea"/>
              </a:rPr>
              <a:t>量</a:t>
            </a:r>
            <a:endParaRPr lang="zh-CN" altLang="en-US">
              <a:sym typeface="+mn-ea"/>
            </a:endParaRPr>
          </a:p>
          <a:p>
            <a:r>
              <a:rPr lang="zh-CN" altLang="en-US">
                <a:sym typeface="+mn-ea"/>
              </a:rPr>
              <a:t>总价合同，</a:t>
            </a:r>
            <a:r>
              <a:rPr lang="zh-CN" altLang="en-US">
                <a:sym typeface="+mn-ea"/>
              </a:rPr>
              <a:t>真石漆，图1700，合同清单1400，减少2层楼，变更取消，扣1700</a:t>
            </a:r>
            <a:endParaRPr lang="zh-CN" altLang="en-US">
              <a:sym typeface="+mn-ea"/>
            </a:endParaRPr>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清单计价规范》2.0.12</a:t>
            </a:r>
            <a:r>
              <a:rPr lang="zh-CN" altLang="en-US">
                <a:solidFill>
                  <a:srgbClr val="00B050"/>
                </a:solidFill>
                <a:sym typeface="+mn-ea"/>
              </a:rPr>
              <a:t> </a:t>
            </a:r>
            <a:r>
              <a:rPr lang="zh-CN" altLang="en-US">
                <a:sym typeface="+mn-ea"/>
              </a:rPr>
              <a:t> 总价合同</a:t>
            </a:r>
            <a:endParaRPr lang="zh-CN" altLang="en-US"/>
          </a:p>
          <a:p>
            <a:r>
              <a:rPr lang="zh-CN" altLang="en-US">
                <a:sym typeface="+mn-ea"/>
              </a:rPr>
              <a:t>发承包双方约定以</a:t>
            </a:r>
            <a:r>
              <a:rPr lang="zh-CN" altLang="en-US">
                <a:solidFill>
                  <a:srgbClr val="00B050"/>
                </a:solidFill>
                <a:sym typeface="+mn-ea"/>
              </a:rPr>
              <a:t>施工图</a:t>
            </a:r>
            <a:r>
              <a:rPr lang="zh-CN" altLang="en-US">
                <a:sym typeface="+mn-ea"/>
              </a:rPr>
              <a:t>及其预算和有关条件进行合同价款计算、调整和确认的建设工程施工合同。</a:t>
            </a:r>
            <a:endParaRPr lang="en-US" altLang="zh-CN" dirty="0">
              <a:sym typeface="+mn-ea"/>
            </a:endParaRPr>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sym typeface="+mn-ea"/>
              </a:rPr>
              <a:t>单价包干合同，施工图与招标图不符，针对前期费用包干使用的情况下怎么去增加前期费用？</a:t>
            </a:r>
            <a:endParaRPr lang="zh-CN" altLang="en-US" dirty="0"/>
          </a:p>
          <a:p>
            <a:r>
              <a:rPr lang="zh-CN" altLang="en-US" dirty="0">
                <a:solidFill>
                  <a:srgbClr val="FF0000"/>
                </a:solidFill>
                <a:sym typeface="+mn-ea"/>
              </a:rPr>
              <a:t>重点：</a:t>
            </a:r>
            <a:r>
              <a:rPr lang="zh-CN" altLang="en-US" dirty="0"/>
              <a:t>单价包干合同，招标前后业主管理办法变更引起的费用增加如何索赔？如项目管线探挖措施，招标清单说明中明确管线探挖综合考虑。但是招标阶段业主要求管线探挖深度不低于</a:t>
            </a:r>
            <a:r>
              <a:rPr lang="en-US" altLang="zh-CN" dirty="0"/>
              <a:t>3</a:t>
            </a:r>
            <a:r>
              <a:rPr lang="zh-CN" altLang="en-US" dirty="0"/>
              <a:t>米，招标后业主更新管理办法，要求探挖深度不低于</a:t>
            </a:r>
            <a:r>
              <a:rPr lang="en-US" altLang="zh-CN" dirty="0"/>
              <a:t>6</a:t>
            </a:r>
            <a:r>
              <a:rPr lang="zh-CN" altLang="en-US" dirty="0"/>
              <a:t>米。该变化属于有经验的承包人不可预见的合同风险，如何索赔？</a:t>
            </a:r>
            <a:endParaRPr lang="zh-CN" altLang="en-US" dirty="0"/>
          </a:p>
          <a:p>
            <a:r>
              <a:rPr lang="zh-CN" altLang="en-US" dirty="0">
                <a:solidFill>
                  <a:srgbClr val="FF0000"/>
                </a:solidFill>
                <a:sym typeface="+mn-ea"/>
              </a:rPr>
              <a:t>重点：</a:t>
            </a:r>
            <a:r>
              <a:rPr lang="zh-CN" altLang="en-US" dirty="0">
                <a:sym typeface="+mn-ea"/>
              </a:rPr>
              <a:t>合同中无明确约定，业主口头提出而增加的施工措施如何解决？</a:t>
            </a:r>
            <a:endParaRPr lang="zh-CN" altLang="en-US" dirty="0">
              <a:sym typeface="+mn-ea"/>
            </a:endParaRPr>
          </a:p>
          <a:p>
            <a:r>
              <a:rPr lang="zh-CN" altLang="en-US" dirty="0">
                <a:solidFill>
                  <a:srgbClr val="FF0000"/>
                </a:solidFill>
                <a:sym typeface="+mn-ea"/>
              </a:rPr>
              <a:t>重点：</a:t>
            </a:r>
            <a:r>
              <a:rPr lang="zh-CN" altLang="en-US">
                <a:sym typeface="+mn-ea"/>
              </a:rPr>
              <a:t>总价措施费，后要求盘扣脚手架，费用比例调整</a:t>
            </a:r>
            <a:endParaRPr lang="zh-CN" altLang="en-US"/>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单价包干合同，清单项目特征描述了相关工作内容，单价中明显未包含该费用如何索赔？如项目施工监测费用，项目特征中描述包括施工监测及既有线监测，但是费用指标均为一般车站施工监测费用指标，未包含既有线监测费用。</a:t>
            </a:r>
            <a:endParaRPr lang="zh-CN" altLang="en-US" dirty="0">
              <a:sym typeface="+mn-ea"/>
            </a:endParaRPr>
          </a:p>
          <a:p>
            <a:r>
              <a:rPr lang="zh-CN" altLang="en-US" dirty="0">
                <a:solidFill>
                  <a:srgbClr val="FF0000"/>
                </a:solidFill>
                <a:sym typeface="+mn-ea"/>
              </a:rPr>
              <a:t>重点：</a:t>
            </a:r>
            <a:r>
              <a:rPr lang="zh-CN" altLang="en-US" dirty="0">
                <a:sym typeface="+mn-ea"/>
              </a:rPr>
              <a:t>合同单价包干项目中，如拔出桩基，项目特种描述中规格按照“直径综合考虑”，但实际施工规格偏大，合同单价偏低，如何按照实际规格通过重新组价的形式向业主进行变更？</a:t>
            </a:r>
            <a:endParaRPr lang="zh-CN" altLang="en-US" dirty="0"/>
          </a:p>
          <a:p>
            <a:endParaRPr lang="zh-CN" altLang="en-US" dirty="0"/>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招标控制价单价措施项目清单中，有一项“投标人认为应该增加的措施费”价格留白，但招标文件对报价下浮有明确要求，标段、工区及单位工程，报价下浮率均要求小于等于</a:t>
            </a:r>
            <a:r>
              <a:rPr lang="en-US" altLang="zh-CN" dirty="0"/>
              <a:t>3%</a:t>
            </a:r>
            <a:r>
              <a:rPr lang="zh-CN" altLang="en-US" dirty="0"/>
              <a:t>，否则废标，那么，受总体报价下浮率的要求限制，假若投标人认为有应该增加的措施费</a:t>
            </a:r>
            <a:r>
              <a:rPr lang="en-US" altLang="zh-CN" dirty="0"/>
              <a:t>1000</a:t>
            </a:r>
            <a:r>
              <a:rPr lang="zh-CN" altLang="en-US" dirty="0"/>
              <a:t>万，填写后其他子目就需要进行下浮，以达到总体下浮率要求，实质上将无意义。对此投标人该如何应对和将认为增加的措施费列入报价中呢？</a:t>
            </a:r>
            <a:endParaRPr lang="zh-CN" altLang="en-US" dirty="0"/>
          </a:p>
          <a:p>
            <a:r>
              <a:rPr lang="zh-CN" altLang="en-US" dirty="0">
                <a:solidFill>
                  <a:srgbClr val="FF0000"/>
                </a:solidFill>
                <a:sym typeface="+mn-ea"/>
              </a:rPr>
              <a:t>重点：</a:t>
            </a:r>
            <a:r>
              <a:rPr lang="zh-CN" altLang="en-US">
                <a:sym typeface="+mn-ea"/>
              </a:rPr>
              <a:t>电缆调价差，4芯，5芯，市场价高，信息价不及时</a:t>
            </a:r>
            <a:endParaRPr lang="zh-CN" altLang="en-US"/>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内容占位符 1"/>
          <p:cNvSpPr>
            <a:spLocks noGrp="1"/>
          </p:cNvSpPr>
          <p:nvPr>
            <p:ph idx="1"/>
          </p:nvPr>
        </p:nvSpPr>
        <p:spPr/>
        <p:txBody>
          <a:bodyPr vert="horz" wrap="square" lIns="91440" tIns="45720" rIns="91440" bIns="45720" anchor="t" anchorCtr="0"/>
          <a:lstStyle/>
          <a:p>
            <a:r>
              <a:rPr lang="zh-CN" altLang="en-US">
                <a:solidFill>
                  <a:srgbClr val="FF0000"/>
                </a:solidFill>
                <a:sym typeface="+mn-ea"/>
              </a:rPr>
              <a:t>《施工合同示范文本》</a:t>
            </a:r>
            <a:r>
              <a:rPr lang="en-US" altLang="zh-CN" b="0" dirty="0">
                <a:solidFill>
                  <a:srgbClr val="FF0000"/>
                </a:solidFill>
                <a:sym typeface="+mn-ea"/>
              </a:rPr>
              <a:t>11.1</a:t>
            </a:r>
            <a:r>
              <a:rPr lang="zh-CN" altLang="zh-CN" b="0" dirty="0">
                <a:sym typeface="+mn-ea"/>
              </a:rPr>
              <a:t>市场价格波动引起的调整</a:t>
            </a:r>
            <a:endParaRPr lang="zh-CN" altLang="zh-CN" dirty="0"/>
          </a:p>
          <a:p>
            <a:r>
              <a:rPr lang="zh-CN" altLang="zh-CN" dirty="0">
                <a:sym typeface="+mn-ea"/>
              </a:rPr>
              <a:t>除专用合同条款另有约定外，市场价格波动</a:t>
            </a:r>
            <a:r>
              <a:rPr lang="zh-CN" altLang="zh-CN" dirty="0">
                <a:solidFill>
                  <a:srgbClr val="00B050"/>
                </a:solidFill>
                <a:sym typeface="+mn-ea"/>
              </a:rPr>
              <a:t>超过</a:t>
            </a:r>
            <a:r>
              <a:rPr lang="zh-CN" altLang="zh-CN" dirty="0">
                <a:sym typeface="+mn-ea"/>
              </a:rPr>
              <a:t>合同当事人</a:t>
            </a:r>
            <a:r>
              <a:rPr lang="zh-CN" altLang="zh-CN" dirty="0">
                <a:solidFill>
                  <a:srgbClr val="00B050"/>
                </a:solidFill>
                <a:sym typeface="+mn-ea"/>
              </a:rPr>
              <a:t>约定的范围</a:t>
            </a:r>
            <a:r>
              <a:rPr lang="zh-CN" altLang="zh-CN" dirty="0">
                <a:sym typeface="+mn-ea"/>
              </a:rPr>
              <a:t>，合同价格应当调整。</a:t>
            </a:r>
            <a:r>
              <a:rPr lang="zh-CN" altLang="zh-CN" dirty="0"/>
              <a:t>第</a:t>
            </a:r>
            <a:r>
              <a:rPr lang="en-US" altLang="zh-CN" dirty="0"/>
              <a:t>2</a:t>
            </a:r>
            <a:r>
              <a:rPr lang="zh-CN" altLang="zh-CN" dirty="0"/>
              <a:t>种方式：采用造价信息进行价格调整。</a:t>
            </a:r>
            <a:endParaRPr lang="zh-CN" altLang="zh-CN" dirty="0"/>
          </a:p>
          <a:p>
            <a:r>
              <a:rPr lang="zh-CN" altLang="zh-CN" dirty="0"/>
              <a:t>合同履行期间，因人工、材料、工程设备和机械台班价格波动影响合同价格时，人工、机械使用费按照国家或省、自治区、直辖市</a:t>
            </a:r>
            <a:r>
              <a:rPr lang="zh-CN" altLang="zh-CN" dirty="0">
                <a:solidFill>
                  <a:srgbClr val="00B050"/>
                </a:solidFill>
              </a:rPr>
              <a:t>建设行政管理部门</a:t>
            </a:r>
            <a:r>
              <a:rPr lang="zh-CN" altLang="zh-CN" dirty="0"/>
              <a:t>、</a:t>
            </a:r>
            <a:r>
              <a:rPr lang="zh-CN" altLang="zh-CN" dirty="0">
                <a:solidFill>
                  <a:srgbClr val="00B050"/>
                </a:solidFill>
              </a:rPr>
              <a:t>行业建设管理部门</a:t>
            </a:r>
            <a:r>
              <a:rPr lang="zh-CN" altLang="zh-CN" dirty="0"/>
              <a:t>或其授权的</a:t>
            </a:r>
            <a:r>
              <a:rPr lang="zh-CN" altLang="zh-CN" dirty="0">
                <a:solidFill>
                  <a:srgbClr val="00B050"/>
                </a:solidFill>
              </a:rPr>
              <a:t>工程造价管理机构</a:t>
            </a:r>
            <a:r>
              <a:rPr lang="zh-CN" altLang="zh-CN" dirty="0"/>
              <a:t>发布的人工、机械使用费系数进行调整；需要进行价格调整的材料，其单价和采购数量应由发包人审批，发包人确认需调整的材料单价及数量，作为调整合同价格的依据。</a:t>
            </a:r>
            <a:endParaRPr lang="zh-CN" altLang="zh-CN" dirty="0"/>
          </a:p>
          <a:p>
            <a:endParaRPr lang="zh-CN" altLang="en-US" dirty="0"/>
          </a:p>
        </p:txBody>
      </p:sp>
      <p:sp>
        <p:nvSpPr>
          <p:cNvPr id="77826" name="灯片编号占位符 2"/>
          <p:cNvSpPr>
            <a:spLocks noGrp="1"/>
          </p:cNvSpPr>
          <p:nvPr>
            <p:ph type="sldNum" sz="quarter" idx="10"/>
          </p:nvPr>
        </p:nvSpPr>
        <p:spPr/>
        <p:txBody>
          <a:bodyPr wrap="square" lIns="91440" tIns="45720" rIns="91440" bIns="45720" anchor="t" anchorCtr="0"/>
          <a:lstStyle>
            <a:lvl1pPr marL="0" lvl="0" indent="0" algn="ctr" defTabSz="914400" rtl="0" eaLnBrk="0" fontAlgn="base" latinLnBrk="0" hangingPunct="0">
              <a:lnSpc>
                <a:spcPct val="100000"/>
              </a:lnSpc>
              <a:spcBef>
                <a:spcPct val="0"/>
              </a:spcBef>
              <a:spcAft>
                <a:spcPct val="0"/>
              </a:spcAft>
              <a:buNone/>
              <a:defRPr sz="1800" b="1" i="0" u="none" kern="1200" baseline="0">
                <a:solidFill>
                  <a:srgbClr val="0000CC"/>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5pPr>
          </a:lstStyle>
          <a:p>
            <a:pPr lvl="0" algn="r" eaLnBrk="1" hangingPunct="1">
              <a:buSzTx/>
            </a:pPr>
            <a:fld id="{9A0DB2DC-4C9A-4742-B13C-FB6460FD3503}" type="slidenum">
              <a:rPr lang="en-US" altLang="zh-CN" sz="1400" b="0" dirty="0">
                <a:solidFill>
                  <a:schemeClr val="tx1"/>
                </a:solidFill>
              </a:rPr>
            </a:fld>
            <a:endParaRPr lang="en-US" altLang="zh-CN" sz="1400" b="0" dirty="0">
              <a:solidFill>
                <a:schemeClr val="tx1"/>
              </a:solidFill>
            </a:endParaRPr>
          </a:p>
        </p:txBody>
      </p:sp>
    </p:spTree>
  </p:cSld>
  <p:clrMapOvr>
    <a:masterClrMapping/>
  </p:clrMapOvr>
  <p:transition spd="slow"/>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内容占位符 4"/>
          <p:cNvSpPr>
            <a:spLocks noGrp="1"/>
          </p:cNvSpPr>
          <p:nvPr>
            <p:ph idx="1"/>
          </p:nvPr>
        </p:nvSpPr>
        <p:spPr/>
        <p:txBody>
          <a:bodyPr/>
          <a:p>
            <a:r>
              <a:rPr lang="zh-CN" altLang="en-US">
                <a:solidFill>
                  <a:srgbClr val="FF0000"/>
                </a:solidFill>
              </a:rPr>
              <a:t>《民法典》第</a:t>
            </a:r>
            <a:r>
              <a:rPr lang="en-US" altLang="zh-CN">
                <a:solidFill>
                  <a:srgbClr val="FF0000"/>
                </a:solidFill>
              </a:rPr>
              <a:t>533</a:t>
            </a:r>
            <a:r>
              <a:rPr lang="zh-CN" altLang="en-US">
                <a:solidFill>
                  <a:srgbClr val="FF0000"/>
                </a:solidFill>
              </a:rPr>
              <a:t>条</a:t>
            </a:r>
            <a:r>
              <a:rPr lang="zh-CN" altLang="en-US"/>
              <a:t>　合同成立后，合同的基础条件发生了当事人在订立合同时</a:t>
            </a:r>
            <a:r>
              <a:rPr lang="zh-CN" altLang="en-US">
                <a:solidFill>
                  <a:srgbClr val="00B050"/>
                </a:solidFill>
              </a:rPr>
              <a:t>无法预见</a:t>
            </a:r>
            <a:r>
              <a:rPr lang="zh-CN" altLang="en-US"/>
              <a:t>的、不属于</a:t>
            </a:r>
            <a:r>
              <a:rPr lang="zh-CN" altLang="en-US">
                <a:solidFill>
                  <a:srgbClr val="00B050"/>
                </a:solidFill>
              </a:rPr>
              <a:t>商业风险</a:t>
            </a:r>
            <a:r>
              <a:rPr lang="zh-CN" altLang="en-US"/>
              <a:t>的重大变化，继续履行合同对于当事人一方明显</a:t>
            </a:r>
            <a:r>
              <a:rPr lang="zh-CN" altLang="en-US">
                <a:solidFill>
                  <a:srgbClr val="00B050"/>
                </a:solidFill>
              </a:rPr>
              <a:t>不公平</a:t>
            </a:r>
            <a:r>
              <a:rPr lang="zh-CN" altLang="en-US"/>
              <a:t>的，受不利影响的当事人可以与对方重新协商；在合理期限内协商不成的，当事人可以请求人民法院或者仲裁机构</a:t>
            </a:r>
            <a:r>
              <a:rPr lang="zh-CN" altLang="en-US">
                <a:solidFill>
                  <a:srgbClr val="00B050"/>
                </a:solidFill>
              </a:rPr>
              <a:t>变更</a:t>
            </a:r>
            <a:r>
              <a:rPr lang="zh-CN" altLang="en-US"/>
              <a:t>或者</a:t>
            </a:r>
            <a:r>
              <a:rPr lang="zh-CN" altLang="en-US">
                <a:solidFill>
                  <a:srgbClr val="00B050"/>
                </a:solidFill>
              </a:rPr>
              <a:t>解除合同</a:t>
            </a:r>
            <a:r>
              <a:rPr lang="zh-CN" altLang="en-US"/>
              <a:t>。</a:t>
            </a:r>
            <a:endParaRPr lang="zh-CN" altLang="en-US"/>
          </a:p>
          <a:p>
            <a:r>
              <a:rPr lang="zh-CN" altLang="en-US"/>
              <a:t>人民法院或者仲裁机构应当结合案件的实际情况，根据</a:t>
            </a:r>
            <a:r>
              <a:rPr lang="zh-CN" altLang="en-US">
                <a:solidFill>
                  <a:srgbClr val="00B050"/>
                </a:solidFill>
              </a:rPr>
              <a:t>公平原则</a:t>
            </a:r>
            <a:r>
              <a:rPr lang="zh-CN" altLang="en-US"/>
              <a:t>变更或者解除合同。</a:t>
            </a:r>
            <a:endParaRPr lang="zh-CN" altLang="en-US"/>
          </a:p>
        </p:txBody>
      </p:sp>
      <p:sp>
        <p:nvSpPr>
          <p:cNvPr id="4" name="灯片编号占位符 3"/>
          <p:cNvSpPr>
            <a:spLocks noGrp="1"/>
          </p:cNvSpPr>
          <p:nvPr>
            <p:ph type="sldNum" sz="quarter" idx="10"/>
          </p:nvPr>
        </p:nvSpPr>
        <p:spPr/>
        <p:txBody>
          <a:bodyPr/>
          <a:p>
            <a:fld id="{49C8CD49-5F05-4C68-A9BC-4ACDA046E14B}" type="slidenum">
              <a:rPr lang="en-US" altLang="zh-CN"/>
            </a:fld>
            <a:endParaRPr lang="en-US" altLang="zh-CN"/>
          </a:p>
        </p:txBody>
      </p:sp>
    </p:spTree>
  </p:cSld>
  <p:clrMapOvr>
    <a:masterClrMapping/>
  </p:clrMapOvr>
  <p:transition spd="slow"/>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《民法典合同编通则司法解释》</a:t>
            </a:r>
            <a:r>
              <a:rPr lang="zh-CN" altLang="en-US">
                <a:solidFill>
                  <a:srgbClr val="FF0000"/>
                </a:solidFill>
              </a:rPr>
              <a:t>第</a:t>
            </a:r>
            <a:r>
              <a:rPr lang="en-US" altLang="zh-CN">
                <a:solidFill>
                  <a:srgbClr val="FF0000"/>
                </a:solidFill>
              </a:rPr>
              <a:t>32</a:t>
            </a:r>
            <a:r>
              <a:rPr lang="zh-CN" altLang="en-US">
                <a:solidFill>
                  <a:srgbClr val="FF0000"/>
                </a:solidFill>
              </a:rPr>
              <a:t>条</a:t>
            </a:r>
            <a:r>
              <a:rPr lang="zh-CN" altLang="en-US"/>
              <a:t>  合同成立后，因政策调整或者市场供求关系异常变动等原因导致价格发生当事人在订立合同时无法预见的、不属于商业风险的涨跌，继续履行合同对于当事人一方明显不公平的，人民法院应当认定合同的基础条件发生了民法典第五百三十三条第一款规定的“重大变化”。但是，合同涉及</a:t>
            </a:r>
            <a:r>
              <a:rPr lang="zh-CN" altLang="en-US">
                <a:solidFill>
                  <a:srgbClr val="00B050"/>
                </a:solidFill>
              </a:rPr>
              <a:t>市场属性活跃、长期以来价格波动较大的大宗商品</a:t>
            </a:r>
            <a:r>
              <a:rPr lang="zh-CN" altLang="en-US"/>
              <a:t>以及股票、期货等风险投资型金融产品的除外。</a:t>
            </a:r>
            <a:endParaRPr lang="zh-CN" altLang="en-US"/>
          </a:p>
          <a:p>
            <a:endParaRPr lang="zh-CN" altLang="en-US"/>
          </a:p>
          <a:p>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ym typeface="+mn-ea"/>
              </a:rPr>
              <a:t>合同的基础条件发生了民法典第五百三十三条第一款规定的重大变化，当事人请求变更合同的，人民法院不得解除合同；当事人一方请求变更合同，对方请求解除合同的，或者当事人一方请求解除合同，对方请求变更合同的，人民法院应当结合案件的实际情况，根据公平原则判决变更或者解除合同。</a:t>
            </a:r>
            <a:endParaRPr lang="zh-CN" altLang="en-US">
              <a:sym typeface="+mn-ea"/>
            </a:endParaRPr>
          </a:p>
          <a:p>
            <a:r>
              <a:rPr lang="zh-CN" altLang="en-US">
                <a:sym typeface="+mn-ea"/>
              </a:rPr>
              <a:t>人民法院依据民法典第五百三十三条的规定判决变更或者解除合同的，应当综合考虑合同基础条件发生重大变化的时间、当事人重新协商的情况以及因合同变更或者解除给当事人造成的损失等因素，在判项中明确合同变更或者解除的时间。</a:t>
            </a:r>
            <a:endParaRPr lang="zh-CN" altLang="en-US"/>
          </a:p>
          <a:p>
            <a:r>
              <a:rPr lang="zh-CN" altLang="en-US">
                <a:sym typeface="+mn-ea"/>
              </a:rPr>
              <a:t>当事人</a:t>
            </a:r>
            <a:r>
              <a:rPr lang="zh-CN" altLang="en-US">
                <a:solidFill>
                  <a:srgbClr val="00B050"/>
                </a:solidFill>
                <a:sym typeface="+mn-ea"/>
              </a:rPr>
              <a:t>事先约定排除</a:t>
            </a:r>
            <a:r>
              <a:rPr lang="zh-CN" altLang="en-US">
                <a:sym typeface="+mn-ea"/>
              </a:rPr>
              <a:t>民法典第五百三十三条适用的，人民法院应当认定该约定无效。</a:t>
            </a:r>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t>甲方责任延误三年，为了付款，补充协议乙方放弃工期延误损失，补充协议效力</a:t>
            </a:r>
            <a:endParaRPr lang="zh-CN" altLang="en-US"/>
          </a:p>
          <a:p>
            <a:r>
              <a:rPr lang="en-US" altLang="zh-CN" dirty="0">
                <a:solidFill>
                  <a:srgbClr val="FF0000"/>
                </a:solidFill>
                <a:sym typeface="+mn-ea"/>
              </a:rPr>
              <a:t>《</a:t>
            </a:r>
            <a:r>
              <a:rPr lang="zh-CN" altLang="en-US" dirty="0">
                <a:solidFill>
                  <a:srgbClr val="FF0000"/>
                </a:solidFill>
                <a:sym typeface="+mn-ea"/>
              </a:rPr>
              <a:t>民法典</a:t>
            </a:r>
            <a:r>
              <a:rPr lang="en-US" altLang="zh-CN" dirty="0">
                <a:solidFill>
                  <a:srgbClr val="FF0000"/>
                </a:solidFill>
                <a:sym typeface="+mn-ea"/>
              </a:rPr>
              <a:t>》</a:t>
            </a:r>
            <a:r>
              <a:rPr lang="zh-CN" altLang="zh-CN" dirty="0">
                <a:solidFill>
                  <a:srgbClr val="FF0000"/>
                </a:solidFill>
                <a:sym typeface="+mn-ea"/>
              </a:rPr>
              <a:t>第</a:t>
            </a:r>
            <a:r>
              <a:rPr lang="en-US" altLang="zh-CN" dirty="0">
                <a:solidFill>
                  <a:srgbClr val="FF0000"/>
                </a:solidFill>
                <a:sym typeface="+mn-ea"/>
              </a:rPr>
              <a:t>151</a:t>
            </a:r>
            <a:r>
              <a:rPr lang="zh-CN" altLang="zh-CN" dirty="0">
                <a:solidFill>
                  <a:srgbClr val="FF0000"/>
                </a:solidFill>
                <a:sym typeface="+mn-ea"/>
              </a:rPr>
              <a:t>条</a:t>
            </a:r>
            <a:r>
              <a:rPr lang="zh-CN" altLang="zh-CN" dirty="0">
                <a:sym typeface="+mn-ea"/>
              </a:rPr>
              <a:t>　一方利用对方处于</a:t>
            </a:r>
            <a:r>
              <a:rPr lang="zh-CN" altLang="zh-CN" dirty="0">
                <a:solidFill>
                  <a:srgbClr val="00B050"/>
                </a:solidFill>
                <a:sym typeface="+mn-ea"/>
              </a:rPr>
              <a:t>危困状态</a:t>
            </a:r>
            <a:r>
              <a:rPr lang="zh-CN" altLang="zh-CN" dirty="0">
                <a:sym typeface="+mn-ea"/>
              </a:rPr>
              <a:t>、</a:t>
            </a:r>
            <a:r>
              <a:rPr lang="zh-CN" altLang="zh-CN" dirty="0">
                <a:solidFill>
                  <a:srgbClr val="00B050"/>
                </a:solidFill>
                <a:sym typeface="+mn-ea"/>
              </a:rPr>
              <a:t>缺乏判断能力</a:t>
            </a:r>
            <a:r>
              <a:rPr lang="zh-CN" altLang="zh-CN" dirty="0">
                <a:sym typeface="+mn-ea"/>
              </a:rPr>
              <a:t>等情形，致使民事法律行为成立时</a:t>
            </a:r>
            <a:r>
              <a:rPr lang="zh-CN" altLang="zh-CN" dirty="0">
                <a:solidFill>
                  <a:srgbClr val="FF0000"/>
                </a:solidFill>
                <a:sym typeface="+mn-ea"/>
              </a:rPr>
              <a:t>显失公平</a:t>
            </a:r>
            <a:r>
              <a:rPr lang="zh-CN" altLang="zh-CN" dirty="0">
                <a:sym typeface="+mn-ea"/>
              </a:rPr>
              <a:t>的，受损害方有权请求人民法院或者仲裁机构予以</a:t>
            </a:r>
            <a:r>
              <a:rPr lang="zh-CN" altLang="zh-CN" dirty="0">
                <a:solidFill>
                  <a:srgbClr val="FF0000"/>
                </a:solidFill>
                <a:sym typeface="+mn-ea"/>
              </a:rPr>
              <a:t>撤销</a:t>
            </a:r>
            <a:r>
              <a:rPr lang="zh-CN" altLang="zh-CN" dirty="0">
                <a:sym typeface="+mn-ea"/>
              </a:rPr>
              <a:t>。</a:t>
            </a:r>
            <a:endParaRPr lang="en-US" altLang="zh-CN" dirty="0"/>
          </a:p>
          <a:p>
            <a:r>
              <a:rPr lang="zh-CN" altLang="en-US" dirty="0">
                <a:solidFill>
                  <a:srgbClr val="FF0000"/>
                </a:solidFill>
                <a:sym typeface="+mn-ea"/>
              </a:rPr>
              <a:t>重点：</a:t>
            </a:r>
            <a:r>
              <a:rPr lang="zh-CN" altLang="en-US"/>
              <a:t>烂尾工程，主体完成，措施费，承建方，综合脚手架。审计，没有施工主体，单项脚手架</a:t>
            </a:r>
            <a:endParaRPr lang="zh-CN" altLang="en-US"/>
          </a:p>
          <a:p>
            <a:r>
              <a:rPr lang="zh-CN" altLang="en-US" dirty="0">
                <a:solidFill>
                  <a:srgbClr val="FF0000"/>
                </a:solidFill>
                <a:sym typeface="+mn-ea"/>
              </a:rPr>
              <a:t>重点：</a:t>
            </a:r>
            <a:r>
              <a:rPr lang="zh-CN" altLang="en-US"/>
              <a:t>门窗，招标，推荐abc三个品牌，施工用d，都是一线品牌，财审，非推荐品牌，询价，调整综合单价</a:t>
            </a:r>
            <a:endParaRPr lang="zh-CN" altLang="en-US"/>
          </a:p>
          <a:p>
            <a:r>
              <a:rPr lang="zh-CN" altLang="en-US" dirty="0">
                <a:solidFill>
                  <a:srgbClr val="FF0000"/>
                </a:solidFill>
                <a:sym typeface="+mn-ea"/>
              </a:rPr>
              <a:t>重点：</a:t>
            </a:r>
            <a:r>
              <a:rPr lang="zh-CN" altLang="en-US">
                <a:sym typeface="+mn-ea"/>
              </a:rPr>
              <a:t>污水池，面积，深度，加大，单价合同，总价措施费</a:t>
            </a:r>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sym typeface="+mn-ea"/>
              </a:rPr>
              <a:t>甲方给每方土30，乙方报5，土方分包不同意，完成后招标</a:t>
            </a:r>
            <a:endParaRPr lang="zh-CN" altLang="en-US"/>
          </a:p>
          <a:p>
            <a:r>
              <a:rPr lang="zh-CN" altLang="en-US" dirty="0">
                <a:solidFill>
                  <a:srgbClr val="FF0000"/>
                </a:solidFill>
                <a:sym typeface="+mn-ea"/>
              </a:rPr>
              <a:t>重点：</a:t>
            </a:r>
            <a:r>
              <a:rPr lang="zh-CN" altLang="en-US">
                <a:sym typeface="+mn-ea"/>
              </a:rPr>
              <a:t>图清单招标，固定单价合同，清单空调参数不全，推荐品牌，后要求变频空调，合同要求20以上招标，没招标，清单类似价</a:t>
            </a:r>
            <a:endParaRPr lang="zh-CN" altLang="en-US">
              <a:sym typeface="+mn-ea"/>
            </a:endParaRPr>
          </a:p>
          <a:p>
            <a:r>
              <a:rPr lang="zh-CN" altLang="en-US" dirty="0">
                <a:solidFill>
                  <a:srgbClr val="FF0000"/>
                </a:solidFill>
                <a:sym typeface="+mn-ea"/>
              </a:rPr>
              <a:t>重点：</a:t>
            </a:r>
            <a:r>
              <a:rPr lang="zh-CN" altLang="en-US">
                <a:sym typeface="+mn-ea"/>
              </a:rPr>
              <a:t>材料甲控乙供，管理费利润</a:t>
            </a:r>
            <a:endParaRPr lang="zh-CN" altLang="en-US">
              <a:sym typeface="+mn-ea"/>
            </a:endParaRPr>
          </a:p>
          <a:p>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sym typeface="+mn-ea"/>
              </a:rPr>
              <a:t>多标段，合同价相近，甲方外墙做法变更，清单有单价，乙方报低了</a:t>
            </a:r>
            <a:endParaRPr lang="zh-CN" altLang="en-US">
              <a:sym typeface="+mn-ea"/>
            </a:endParaRPr>
          </a:p>
          <a:p>
            <a:r>
              <a:rPr lang="zh-CN" altLang="en-US" dirty="0">
                <a:solidFill>
                  <a:srgbClr val="FF0000"/>
                </a:solidFill>
                <a:sym typeface="+mn-ea"/>
              </a:rPr>
              <a:t>重点：</a:t>
            </a:r>
            <a:r>
              <a:rPr lang="zh-CN" altLang="en-US"/>
              <a:t>财评控制价500，甲方600招标</a:t>
            </a:r>
            <a:endParaRPr lang="zh-CN" altLang="en-US"/>
          </a:p>
          <a:p>
            <a:r>
              <a:rPr lang="zh-CN" altLang="en-US" dirty="0">
                <a:solidFill>
                  <a:srgbClr val="FF0000"/>
                </a:solidFill>
                <a:sym typeface="+mn-ea"/>
              </a:rPr>
              <a:t>重点：</a:t>
            </a:r>
            <a:r>
              <a:rPr lang="zh-CN" altLang="en-US">
                <a:sym typeface="+mn-ea"/>
              </a:rPr>
              <a:t>财评审定招标控制价19项，甲方16项招标，按预算扣除</a:t>
            </a:r>
            <a:endParaRPr lang="zh-CN" altLang="en-US">
              <a:sym typeface="+mn-ea"/>
            </a:endParaRPr>
          </a:p>
          <a:p>
            <a:r>
              <a:rPr lang="zh-CN" altLang="en-US" dirty="0">
                <a:solidFill>
                  <a:srgbClr val="FF0000"/>
                </a:solidFill>
                <a:sym typeface="+mn-ea"/>
              </a:rPr>
              <a:t>重点：</a:t>
            </a:r>
            <a:r>
              <a:rPr lang="zh-CN" altLang="en-US"/>
              <a:t>仲裁，委托造价1.23，财评1.1，财评找出1.23错误，判1.1</a:t>
            </a:r>
            <a:endParaRPr lang="zh-CN" altLang="en-US"/>
          </a:p>
          <a:p>
            <a:r>
              <a:rPr lang="zh-CN" altLang="en-US" dirty="0">
                <a:solidFill>
                  <a:srgbClr val="FF0000"/>
                </a:solidFill>
                <a:sym typeface="+mn-ea"/>
              </a:rPr>
              <a:t>重点：</a:t>
            </a:r>
            <a:r>
              <a:rPr lang="zh-CN" altLang="en-US"/>
              <a:t>模板，定额周转5次，实际2次，索赔</a:t>
            </a:r>
            <a:endParaRPr lang="zh-CN" altLang="en-US"/>
          </a:p>
          <a:p>
            <a:r>
              <a:rPr lang="zh-CN" altLang="en-US" dirty="0">
                <a:solidFill>
                  <a:srgbClr val="FF0000"/>
                </a:solidFill>
                <a:sym typeface="+mn-ea"/>
              </a:rPr>
              <a:t>重点：</a:t>
            </a:r>
            <a:r>
              <a:rPr lang="zh-CN" altLang="en-US">
                <a:sym typeface="+mn-ea"/>
              </a:rPr>
              <a:t>路6层，单价低，减少2层，变为4层，定额组价高，比例扣减，中标口径组价</a:t>
            </a:r>
            <a:endParaRPr lang="zh-CN" altLang="en-US"/>
          </a:p>
          <a:p>
            <a:r>
              <a:rPr lang="zh-CN" altLang="en-US" dirty="0">
                <a:solidFill>
                  <a:srgbClr val="FF0000"/>
                </a:solidFill>
                <a:sym typeface="+mn-ea"/>
              </a:rPr>
              <a:t>重点：</a:t>
            </a:r>
            <a:r>
              <a:rPr lang="zh-CN" altLang="en-US">
                <a:sym typeface="+mn-ea"/>
              </a:rPr>
              <a:t>固定总价合同，暂估价材料没达到招标限额，认质认价</a:t>
            </a:r>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sym typeface="+mn-ea"/>
              </a:rPr>
              <a:t>8.2</a:t>
            </a:r>
            <a:r>
              <a:rPr lang="zh-CN" altLang="en-US">
                <a:sym typeface="+mn-ea"/>
              </a:rPr>
              <a:t>  单价合同的计量</a:t>
            </a:r>
            <a:endParaRPr lang="zh-CN" altLang="en-US"/>
          </a:p>
          <a:p>
            <a:r>
              <a:rPr lang="zh-CN" altLang="en-US">
                <a:sym typeface="+mn-ea"/>
              </a:rPr>
              <a:t>8.2.1  工程量必须以承包人完成合同工程应予计量的工程量确定。</a:t>
            </a:r>
            <a:endParaRPr lang="zh-CN" altLang="en-US"/>
          </a:p>
          <a:p>
            <a:r>
              <a:rPr lang="zh-CN" altLang="en-US">
                <a:sym typeface="+mn-ea"/>
              </a:rPr>
              <a:t>8.2.2  施工中进行工程计量，当发现招标工程量清单中出现缺项、工程量偏差，或因工程变更引起工程量增减时，应按承包人在履行合同义务中完成的工程量计算。</a:t>
            </a:r>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sym typeface="+mn-ea"/>
              </a:rPr>
              <a:t>暂估价，报低了，招标认价高</a:t>
            </a:r>
            <a:endParaRPr lang="zh-CN" altLang="en-US">
              <a:sym typeface="+mn-ea"/>
            </a:endParaRPr>
          </a:p>
          <a:p>
            <a:r>
              <a:rPr lang="zh-CN" altLang="en-US" dirty="0">
                <a:solidFill>
                  <a:srgbClr val="FF0000"/>
                </a:solidFill>
                <a:sym typeface="+mn-ea"/>
              </a:rPr>
              <a:t>重点：</a:t>
            </a:r>
            <a:r>
              <a:rPr lang="zh-CN" altLang="en-US">
                <a:sym typeface="+mn-ea"/>
              </a:rPr>
              <a:t>一个项目1</a:t>
            </a:r>
            <a:r>
              <a:rPr lang="en-US" altLang="zh-CN">
                <a:sym typeface="+mn-ea"/>
              </a:rPr>
              <a:t>1</a:t>
            </a:r>
            <a:r>
              <a:rPr lang="zh-CN" altLang="en-US">
                <a:sym typeface="+mn-ea"/>
              </a:rPr>
              <a:t>个厂房，2个办公楼，像这种项目，大型机械进出场费该算几个？</a:t>
            </a:r>
            <a:endParaRPr lang="zh-CN" altLang="en-US"/>
          </a:p>
          <a:p>
            <a:r>
              <a:rPr lang="zh-CN" altLang="en-US">
                <a:sym typeface="+mn-ea"/>
              </a:rPr>
              <a:t>图纸没有明确数量，但是清单是每个厂房都有进出场费</a:t>
            </a:r>
            <a:endParaRPr lang="zh-CN" altLang="en-US"/>
          </a:p>
          <a:p>
            <a:r>
              <a:rPr lang="zh-CN" altLang="en-US">
                <a:sym typeface="+mn-ea"/>
              </a:rPr>
              <a:t>现在结算施工单位还要按投标清单结算，现在该给他算几次</a:t>
            </a:r>
            <a:endParaRPr lang="zh-CN" altLang="en-US"/>
          </a:p>
          <a:p>
            <a:r>
              <a:rPr lang="zh-CN" altLang="en-US">
                <a:sym typeface="+mn-ea"/>
              </a:rPr>
              <a:t>招标控制价给了几次进出场费结算就该给几次吗？</a:t>
            </a:r>
            <a:endParaRPr lang="zh-CN" altLang="en-US"/>
          </a:p>
          <a:p>
            <a:r>
              <a:rPr lang="zh-CN" altLang="en-US">
                <a:sym typeface="+mn-ea"/>
              </a:rPr>
              <a:t>参考报价技术标，有几台大型机械，比如旋挖桩机械</a:t>
            </a:r>
            <a:endParaRPr lang="zh-CN" altLang="en-US"/>
          </a:p>
          <a:p>
            <a:r>
              <a:rPr lang="zh-CN" altLang="en-US">
                <a:sym typeface="+mn-ea"/>
              </a:rPr>
              <a:t>需要乙方提供大型机械进出场总额，明细和支撑材料，还要与施工日志，监理日志，相互印证</a:t>
            </a:r>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t>报价套2次基层定额，面层30*30，实际1个基层，面层30*60，结算重新组价，原来可以1个基层提高消耗量</a:t>
            </a:r>
            <a:endParaRPr lang="zh-CN" altLang="en-US"/>
          </a:p>
          <a:p>
            <a:r>
              <a:rPr lang="zh-CN" altLang="en-US" dirty="0">
                <a:solidFill>
                  <a:srgbClr val="FF0000"/>
                </a:solidFill>
                <a:sym typeface="+mn-ea"/>
              </a:rPr>
              <a:t>重点：</a:t>
            </a:r>
            <a:r>
              <a:rPr lang="zh-CN" altLang="en-US">
                <a:sym typeface="+mn-ea"/>
              </a:rPr>
              <a:t>硬岩，软岩，补勘</a:t>
            </a:r>
            <a:endParaRPr lang="zh-CN" altLang="en-US"/>
          </a:p>
          <a:p>
            <a:r>
              <a:rPr lang="zh-CN" altLang="en-US" dirty="0">
                <a:solidFill>
                  <a:srgbClr val="FF0000"/>
                </a:solidFill>
                <a:sym typeface="+mn-ea"/>
              </a:rPr>
              <a:t>重点：</a:t>
            </a:r>
            <a:r>
              <a:rPr lang="zh-CN" altLang="en-US">
                <a:sym typeface="+mn-ea"/>
              </a:rPr>
              <a:t>合同约定，有价材料，按信息价，过高，财审定价</a:t>
            </a:r>
            <a:endParaRPr lang="zh-CN" altLang="en-US">
              <a:sym typeface="+mn-ea"/>
            </a:endParaRPr>
          </a:p>
          <a:p>
            <a:r>
              <a:rPr lang="zh-CN" altLang="en-US" dirty="0">
                <a:solidFill>
                  <a:srgbClr val="FF0000"/>
                </a:solidFill>
                <a:sym typeface="+mn-ea"/>
              </a:rPr>
              <a:t>重点：</a:t>
            </a:r>
            <a:r>
              <a:rPr lang="zh-CN" altLang="en-US">
                <a:sym typeface="+mn-ea"/>
              </a:rPr>
              <a:t>单价合同，拔出钢板桩，填沙，没报沙</a:t>
            </a:r>
            <a:endParaRPr lang="zh-CN" altLang="en-US"/>
          </a:p>
          <a:p>
            <a:r>
              <a:rPr lang="zh-CN" altLang="en-US" dirty="0">
                <a:solidFill>
                  <a:srgbClr val="FF0000"/>
                </a:solidFill>
                <a:sym typeface="+mn-ea"/>
              </a:rPr>
              <a:t>重点：</a:t>
            </a:r>
            <a:r>
              <a:rPr lang="zh-CN" altLang="en-US">
                <a:sym typeface="+mn-ea"/>
              </a:rPr>
              <a:t>三类土，报价低，实际四类土，调整三四类土差额，不行，按中标价扣</a:t>
            </a:r>
            <a:endParaRPr lang="zh-CN" altLang="en-US"/>
          </a:p>
          <a:p>
            <a:endParaRPr lang="zh-CN" altLang="en-US"/>
          </a:p>
          <a:p>
            <a:endParaRPr lang="zh-CN" altLang="en-US"/>
          </a:p>
          <a:p>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t>干挂石材，钢骨架，没单独列项，控制价列在石材外墙了，漏项</a:t>
            </a:r>
            <a:endParaRPr lang="zh-CN" altLang="en-US"/>
          </a:p>
          <a:p>
            <a:r>
              <a:rPr lang="zh-CN" altLang="en-US" dirty="0">
                <a:solidFill>
                  <a:srgbClr val="FF0000"/>
                </a:solidFill>
                <a:sym typeface="+mn-ea"/>
              </a:rPr>
              <a:t>重点：</a:t>
            </a:r>
            <a:r>
              <a:rPr lang="zh-CN" altLang="en-US"/>
              <a:t>总价合同，清单量重复，不能扣减</a:t>
            </a:r>
            <a:endParaRPr lang="zh-CN" altLang="en-US"/>
          </a:p>
          <a:p>
            <a:r>
              <a:rPr lang="zh-CN" altLang="en-US" dirty="0">
                <a:solidFill>
                  <a:srgbClr val="FF0000"/>
                </a:solidFill>
                <a:sym typeface="+mn-ea"/>
              </a:rPr>
              <a:t>重点：</a:t>
            </a:r>
            <a:r>
              <a:rPr lang="zh-CN" altLang="en-US"/>
              <a:t>单价合同，土方开挖，报价不能超过限价20%，现在超过了，不扣</a:t>
            </a:r>
            <a:endParaRPr lang="zh-CN" altLang="en-US"/>
          </a:p>
          <a:p>
            <a:r>
              <a:rPr lang="zh-CN" altLang="en-US" dirty="0">
                <a:solidFill>
                  <a:srgbClr val="FF0000"/>
                </a:solidFill>
                <a:sym typeface="+mn-ea"/>
              </a:rPr>
              <a:t>重点：</a:t>
            </a:r>
            <a:r>
              <a:rPr lang="zh-CN" altLang="en-US"/>
              <a:t>单价合同，运距自行考虑，报价5公里，实际26公里</a:t>
            </a:r>
            <a:endParaRPr lang="zh-CN" altLang="en-US"/>
          </a:p>
          <a:p>
            <a:r>
              <a:rPr lang="zh-CN" altLang="en-US" dirty="0">
                <a:solidFill>
                  <a:srgbClr val="FF0000"/>
                </a:solidFill>
                <a:sym typeface="+mn-ea"/>
              </a:rPr>
              <a:t>重点：</a:t>
            </a:r>
            <a:r>
              <a:rPr lang="zh-CN" altLang="en-US"/>
              <a:t>甲方延误开工，包干措施费，调材料价差</a:t>
            </a:r>
            <a:endParaRPr lang="zh-CN" altLang="en-US"/>
          </a:p>
          <a:p>
            <a:r>
              <a:rPr lang="zh-CN" altLang="en-US" dirty="0">
                <a:solidFill>
                  <a:srgbClr val="FF0000"/>
                </a:solidFill>
                <a:sym typeface="+mn-ea"/>
              </a:rPr>
              <a:t>重点：</a:t>
            </a:r>
            <a:r>
              <a:rPr lang="zh-CN" altLang="en-US"/>
              <a:t>招标清单，设备清单参数明确，投标设备没报价，结算不能算</a:t>
            </a:r>
            <a:endParaRPr lang="zh-CN" altLang="en-US"/>
          </a:p>
          <a:p>
            <a:r>
              <a:rPr lang="zh-CN" altLang="en-US" dirty="0">
                <a:solidFill>
                  <a:srgbClr val="FF0000"/>
                </a:solidFill>
                <a:sym typeface="+mn-ea"/>
              </a:rPr>
              <a:t>重点：</a:t>
            </a:r>
            <a:r>
              <a:rPr lang="zh-CN" altLang="en-US"/>
              <a:t>招标清单砂垫层30，完成20公分，质量符合要求，按实扣</a:t>
            </a:r>
            <a:endParaRPr lang="zh-CN" altLang="en-US"/>
          </a:p>
          <a:p>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sym typeface="+mn-ea"/>
              </a:rPr>
              <a:t>计价规范要求单独列项，招标清单没单独列项，项目特征，清单编制说明，工作内容。计价规范余方弃置，单独列项。灌注桩，泥浆外运，场地硬化，单独列项。</a:t>
            </a:r>
            <a:endParaRPr lang="zh-CN" altLang="en-US">
              <a:sym typeface="+mn-ea"/>
            </a:endParaRPr>
          </a:p>
          <a:p>
            <a:r>
              <a:rPr lang="zh-CN" altLang="en-US" dirty="0">
                <a:solidFill>
                  <a:srgbClr val="FF0000"/>
                </a:solidFill>
                <a:sym typeface="+mn-ea"/>
              </a:rPr>
              <a:t>重点：</a:t>
            </a:r>
            <a:r>
              <a:rPr lang="zh-CN" altLang="en-US"/>
              <a:t>素土回填报低了，厚度变，调消耗量，变为灰土回填，可以组价调高</a:t>
            </a:r>
            <a:endParaRPr lang="zh-CN" altLang="en-US"/>
          </a:p>
          <a:p>
            <a:r>
              <a:rPr lang="zh-CN" altLang="en-US" dirty="0">
                <a:solidFill>
                  <a:srgbClr val="FF0000"/>
                </a:solidFill>
                <a:sym typeface="+mn-ea"/>
              </a:rPr>
              <a:t>重点：</a:t>
            </a:r>
            <a:r>
              <a:rPr lang="zh-CN" altLang="en-US"/>
              <a:t>灌注桩，控制价钢筋笼列在桩基清单了，计价规范钢筋笼单独列项，漏项</a:t>
            </a:r>
            <a:endParaRPr lang="zh-CN" altLang="en-US"/>
          </a:p>
          <a:p>
            <a:r>
              <a:rPr lang="zh-CN" altLang="en-US" dirty="0">
                <a:solidFill>
                  <a:srgbClr val="FF0000"/>
                </a:solidFill>
                <a:sym typeface="+mn-ea"/>
              </a:rPr>
              <a:t>重点：</a:t>
            </a:r>
            <a:r>
              <a:rPr lang="zh-CN" altLang="en-US">
                <a:sym typeface="+mn-ea"/>
              </a:rPr>
              <a:t>地面，石材，套垫层，项目特征没有垫层，现在变为，地砖，按地砖项目特征组价，不能只调材料价差，工艺变了，扣减石材清单项</a:t>
            </a:r>
            <a:endParaRPr lang="zh-CN" altLang="en-US">
              <a:sym typeface="+mn-ea"/>
            </a:endParaRPr>
          </a:p>
          <a:p>
            <a:r>
              <a:rPr lang="zh-CN" altLang="en-US" dirty="0">
                <a:solidFill>
                  <a:srgbClr val="FF0000"/>
                </a:solidFill>
                <a:sym typeface="+mn-ea"/>
              </a:rPr>
              <a:t>重点：</a:t>
            </a:r>
            <a:r>
              <a:rPr lang="zh-CN" altLang="en-US">
                <a:sym typeface="+mn-ea"/>
              </a:rPr>
              <a:t>项目特征，现拌砂浆，变为，预拌砂浆</a:t>
            </a:r>
            <a:endParaRPr lang="zh-CN" altLang="en-US"/>
          </a:p>
          <a:p>
            <a:endParaRPr lang="zh-CN" altLang="en-US"/>
          </a:p>
          <a:p>
            <a:endParaRPr lang="zh-CN" altLang="en-US"/>
          </a:p>
          <a:p>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zh-CN" dirty="0">
                <a:sym typeface="+mn-ea"/>
              </a:rPr>
              <a:t>二次结构，由预留变为植筋，手续全，审计，植筋费，不给付，不能免除</a:t>
            </a:r>
            <a:r>
              <a:rPr lang="zh-CN" altLang="zh-CN" dirty="0">
                <a:solidFill>
                  <a:srgbClr val="339933"/>
                </a:solidFill>
                <a:sym typeface="+mn-ea"/>
              </a:rPr>
              <a:t>按图施工义务</a:t>
            </a:r>
            <a:r>
              <a:rPr lang="zh-CN" altLang="zh-CN" dirty="0">
                <a:sym typeface="+mn-ea"/>
              </a:rPr>
              <a:t>。植筋比预留快，虽增加投入，也从中受益</a:t>
            </a:r>
            <a:endParaRPr lang="zh-CN" altLang="zh-CN" dirty="0"/>
          </a:p>
          <a:p>
            <a:r>
              <a:rPr lang="zh-CN" altLang="en-US" dirty="0">
                <a:solidFill>
                  <a:srgbClr val="FF0000"/>
                </a:solidFill>
                <a:sym typeface="+mn-ea"/>
              </a:rPr>
              <a:t>重点：</a:t>
            </a:r>
            <a:r>
              <a:rPr lang="zh-CN" altLang="en-US" dirty="0">
                <a:sym typeface="+mn-ea"/>
              </a:rPr>
              <a:t>招标清单，复合地板，</a:t>
            </a:r>
            <a:r>
              <a:rPr lang="en-US" altLang="zh-CN" dirty="0">
                <a:solidFill>
                  <a:srgbClr val="00B050"/>
                </a:solidFill>
                <a:sym typeface="+mn-ea"/>
              </a:rPr>
              <a:t>35mm</a:t>
            </a:r>
            <a:r>
              <a:rPr lang="zh-CN" altLang="en-US" dirty="0">
                <a:sym typeface="+mn-ea"/>
              </a:rPr>
              <a:t>，验收合格</a:t>
            </a:r>
            <a:endParaRPr lang="en-US" altLang="zh-CN" dirty="0"/>
          </a:p>
          <a:p>
            <a:r>
              <a:rPr lang="zh-CN" altLang="en-US" dirty="0">
                <a:sym typeface="+mn-ea"/>
              </a:rPr>
              <a:t>结算实测，</a:t>
            </a:r>
            <a:r>
              <a:rPr lang="zh-CN" altLang="en-US" dirty="0">
                <a:solidFill>
                  <a:srgbClr val="00B050"/>
                </a:solidFill>
                <a:sym typeface="+mn-ea"/>
              </a:rPr>
              <a:t>板厚</a:t>
            </a:r>
            <a:r>
              <a:rPr lang="en-US" altLang="zh-CN" dirty="0">
                <a:solidFill>
                  <a:srgbClr val="00B050"/>
                </a:solidFill>
                <a:sym typeface="+mn-ea"/>
              </a:rPr>
              <a:t>30mm</a:t>
            </a:r>
            <a:endParaRPr lang="en-US" altLang="zh-CN" dirty="0">
              <a:solidFill>
                <a:srgbClr val="00B050"/>
              </a:solidFill>
              <a:sym typeface="+mn-ea"/>
            </a:endParaRPr>
          </a:p>
          <a:p>
            <a:r>
              <a:rPr lang="zh-CN" altLang="en-US" dirty="0">
                <a:solidFill>
                  <a:srgbClr val="FF0000"/>
                </a:solidFill>
                <a:sym typeface="+mn-ea"/>
              </a:rPr>
              <a:t>重点：</a:t>
            </a:r>
            <a:r>
              <a:rPr lang="zh-CN" altLang="en-US" dirty="0">
                <a:sym typeface="+mn-ea"/>
              </a:rPr>
              <a:t>清单，土石方，石报价高，土低，实际石头多，</a:t>
            </a:r>
            <a:r>
              <a:rPr lang="en-US" dirty="0">
                <a:sym typeface="+mn-ea"/>
              </a:rPr>
              <a:t>15%</a:t>
            </a:r>
            <a:r>
              <a:rPr lang="zh-CN" altLang="en-US" dirty="0">
                <a:sym typeface="+mn-ea"/>
              </a:rPr>
              <a:t>，市场价组价</a:t>
            </a:r>
            <a:endParaRPr lang="zh-CN" altLang="en-US" dirty="0"/>
          </a:p>
          <a:p>
            <a:r>
              <a:rPr lang="zh-CN" altLang="en-US" dirty="0">
                <a:solidFill>
                  <a:srgbClr val="FF0000"/>
                </a:solidFill>
                <a:sym typeface="+mn-ea"/>
              </a:rPr>
              <a:t>重点：</a:t>
            </a:r>
            <a:r>
              <a:rPr lang="zh-CN" altLang="en-US" dirty="0">
                <a:sym typeface="+mn-ea"/>
              </a:rPr>
              <a:t>招标清单，土方，定额量，中标定额价</a:t>
            </a:r>
            <a:endParaRPr lang="en-US" altLang="zh-CN" dirty="0"/>
          </a:p>
          <a:p>
            <a:r>
              <a:rPr lang="zh-CN" altLang="en-US" dirty="0">
                <a:sym typeface="+mn-ea"/>
              </a:rPr>
              <a:t>审计，按投影净量，投影净量，大于招标量，实际完成，大于投影净量</a:t>
            </a:r>
            <a:endParaRPr lang="zh-CN" altLang="en-US" dirty="0">
              <a:sym typeface="+mn-ea"/>
            </a:endParaRPr>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若合同约定中，施工工艺、工法变化，不能进行变更，除项目特征、材质变化外，有无其他方式、规定或管理办法可进行变更？</a:t>
            </a:r>
            <a:endParaRPr lang="zh-CN" altLang="en-US" dirty="0">
              <a:sym typeface="+mn-ea"/>
            </a:endParaRPr>
          </a:p>
          <a:p>
            <a:r>
              <a:rPr lang="zh-CN" altLang="en-US" dirty="0">
                <a:solidFill>
                  <a:srgbClr val="FF0000"/>
                </a:solidFill>
                <a:sym typeface="+mn-ea"/>
              </a:rPr>
              <a:t>重点：</a:t>
            </a:r>
            <a:r>
              <a:rPr lang="en-US" altLang="zh-CN" dirty="0">
                <a:sym typeface="+mn-ea"/>
              </a:rPr>
              <a:t> </a:t>
            </a:r>
            <a:r>
              <a:rPr lang="zh-CN" altLang="en-US" dirty="0">
                <a:sym typeface="+mn-ea"/>
              </a:rPr>
              <a:t>设计变更部分，不调材料价差</a:t>
            </a:r>
            <a:endParaRPr lang="zh-CN" altLang="en-US" dirty="0"/>
          </a:p>
          <a:p>
            <a:r>
              <a:rPr lang="zh-CN" altLang="en-US" dirty="0">
                <a:sym typeface="+mn-ea"/>
              </a:rPr>
              <a:t>暂估价材料招标，不调价差</a:t>
            </a:r>
            <a:endParaRPr lang="zh-CN" altLang="en-US" dirty="0"/>
          </a:p>
          <a:p>
            <a:r>
              <a:rPr lang="zh-CN" altLang="en-US" dirty="0">
                <a:sym typeface="+mn-ea"/>
              </a:rPr>
              <a:t>认质认价，不调价差</a:t>
            </a:r>
            <a:endParaRPr lang="zh-CN" altLang="en-US" dirty="0"/>
          </a:p>
          <a:p>
            <a:r>
              <a:rPr lang="zh-CN" altLang="en-US" dirty="0">
                <a:sym typeface="+mn-ea"/>
              </a:rPr>
              <a:t>施工损耗，不调价差</a:t>
            </a:r>
            <a:endParaRPr lang="zh-CN" altLang="en-US" dirty="0">
              <a:sym typeface="+mn-ea"/>
            </a:endParaRPr>
          </a:p>
          <a:p>
            <a:r>
              <a:rPr lang="zh-CN" altLang="en-US" dirty="0">
                <a:solidFill>
                  <a:srgbClr val="FF0000"/>
                </a:solidFill>
                <a:sym typeface="+mn-ea"/>
              </a:rPr>
              <a:t>重点：</a:t>
            </a:r>
            <a:r>
              <a:rPr lang="zh-CN" altLang="en-US" dirty="0">
                <a:sym typeface="+mn-ea"/>
              </a:rPr>
              <a:t>按图包干，</a:t>
            </a:r>
            <a:r>
              <a:rPr lang="en-US" altLang="zh-CN" dirty="0">
                <a:sym typeface="+mn-ea"/>
              </a:rPr>
              <a:t>900</a:t>
            </a:r>
            <a:r>
              <a:rPr lang="zh-CN" altLang="en-US" dirty="0">
                <a:sym typeface="+mn-ea"/>
              </a:rPr>
              <a:t>平米，不锈钢，乙方要求变更为彩钢。实际是</a:t>
            </a:r>
            <a:r>
              <a:rPr lang="en-US" altLang="zh-CN" dirty="0">
                <a:sym typeface="+mn-ea"/>
              </a:rPr>
              <a:t>6000</a:t>
            </a:r>
            <a:r>
              <a:rPr lang="zh-CN" altLang="en-US" dirty="0">
                <a:sym typeface="+mn-ea"/>
              </a:rPr>
              <a:t>平米。</a:t>
            </a:r>
            <a:endParaRPr lang="zh-CN" altLang="en-US" dirty="0"/>
          </a:p>
          <a:p>
            <a:r>
              <a:rPr lang="zh-CN" altLang="en-US" dirty="0">
                <a:sym typeface="+mn-ea"/>
              </a:rPr>
              <a:t>甲方，</a:t>
            </a:r>
            <a:r>
              <a:rPr lang="en-US" altLang="zh-CN" dirty="0">
                <a:sym typeface="+mn-ea"/>
              </a:rPr>
              <a:t>6000</a:t>
            </a:r>
            <a:r>
              <a:rPr lang="zh-CN" altLang="en-US" dirty="0">
                <a:sym typeface="+mn-ea"/>
              </a:rPr>
              <a:t>平米不锈钢扣除，补</a:t>
            </a:r>
            <a:r>
              <a:rPr lang="en-US" altLang="zh-CN" dirty="0">
                <a:sym typeface="+mn-ea"/>
              </a:rPr>
              <a:t>6000</a:t>
            </a:r>
            <a:r>
              <a:rPr lang="zh-CN" altLang="en-US" dirty="0">
                <a:sym typeface="+mn-ea"/>
              </a:rPr>
              <a:t>平米彩钢，会多扣</a:t>
            </a:r>
            <a:r>
              <a:rPr lang="en-US" altLang="zh-CN" dirty="0">
                <a:sym typeface="+mn-ea"/>
              </a:rPr>
              <a:t>300</a:t>
            </a:r>
            <a:r>
              <a:rPr lang="zh-CN" altLang="en-US" dirty="0">
                <a:sym typeface="+mn-ea"/>
              </a:rPr>
              <a:t>万。乙方，</a:t>
            </a:r>
            <a:r>
              <a:rPr lang="en-US" altLang="zh-CN" dirty="0">
                <a:sym typeface="+mn-ea"/>
              </a:rPr>
              <a:t>900</a:t>
            </a:r>
            <a:r>
              <a:rPr lang="zh-CN" altLang="en-US" dirty="0">
                <a:sym typeface="+mn-ea"/>
              </a:rPr>
              <a:t>平米不锈钢扣除，补</a:t>
            </a:r>
            <a:r>
              <a:rPr lang="en-US" altLang="zh-CN" dirty="0">
                <a:sym typeface="+mn-ea"/>
              </a:rPr>
              <a:t>6000</a:t>
            </a:r>
            <a:r>
              <a:rPr lang="zh-CN" altLang="en-US" dirty="0">
                <a:sym typeface="+mn-ea"/>
              </a:rPr>
              <a:t>平米彩钢，会多补</a:t>
            </a:r>
            <a:r>
              <a:rPr lang="en-US" altLang="zh-CN" dirty="0">
                <a:sym typeface="+mn-ea"/>
              </a:rPr>
              <a:t>10</a:t>
            </a:r>
            <a:r>
              <a:rPr lang="zh-CN" altLang="en-US" dirty="0">
                <a:sym typeface="+mn-ea"/>
              </a:rPr>
              <a:t>万。</a:t>
            </a:r>
            <a:endParaRPr lang="zh-CN" altLang="en-US" dirty="0"/>
          </a:p>
          <a:p>
            <a:endParaRPr lang="zh-CN" altLang="en-US" dirty="0"/>
          </a:p>
          <a:p>
            <a:endParaRPr lang="zh-CN" altLang="en-US" dirty="0"/>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rPr>
              <a:t>8.3 </a:t>
            </a:r>
            <a:r>
              <a:rPr lang="zh-CN" altLang="en-US"/>
              <a:t> 总价合同的计量</a:t>
            </a:r>
            <a:endParaRPr lang="zh-CN" altLang="en-US"/>
          </a:p>
          <a:p>
            <a:r>
              <a:rPr lang="zh-CN" altLang="en-US"/>
              <a:t>8.3.1  采用工程量清单方式招标形成的总价合同，其工程量应按照本规范第</a:t>
            </a:r>
            <a:r>
              <a:rPr lang="zh-CN" altLang="en-US">
                <a:solidFill>
                  <a:srgbClr val="FF0000"/>
                </a:solidFill>
              </a:rPr>
              <a:t>8. 2节</a:t>
            </a:r>
            <a:r>
              <a:rPr lang="zh-CN" altLang="en-US"/>
              <a:t>的规定计算。</a:t>
            </a:r>
            <a:endParaRPr lang="zh-CN" altLang="en-US"/>
          </a:p>
          <a:p>
            <a:r>
              <a:rPr lang="zh-CN" altLang="en-US"/>
              <a:t>8.3.2  采用经审定批准的</a:t>
            </a:r>
            <a:r>
              <a:rPr lang="zh-CN" altLang="en-US">
                <a:solidFill>
                  <a:srgbClr val="00B050"/>
                </a:solidFill>
              </a:rPr>
              <a:t>施工图纸</a:t>
            </a:r>
            <a:r>
              <a:rPr lang="zh-CN" altLang="en-US"/>
              <a:t>及其预算方式发包形成的总价合同，除按照</a:t>
            </a:r>
            <a:r>
              <a:rPr lang="zh-CN" altLang="en-US">
                <a:solidFill>
                  <a:srgbClr val="00B050"/>
                </a:solidFill>
              </a:rPr>
              <a:t>工程变更</a:t>
            </a:r>
            <a:r>
              <a:rPr lang="zh-CN" altLang="en-US"/>
              <a:t>规定的工程量增减外，总价合同各项目的工程量应为承包人用于结算的最终工程量。</a:t>
            </a:r>
            <a:endParaRPr lang="zh-CN" altLang="en-US"/>
          </a:p>
          <a:p>
            <a:r>
              <a:rPr lang="zh-CN" altLang="en-US"/>
              <a:t>8.3.3  总价合同约定的项目计量应以合同工程经审定批准的</a:t>
            </a:r>
            <a:r>
              <a:rPr lang="zh-CN" altLang="en-US">
                <a:solidFill>
                  <a:srgbClr val="00B050"/>
                </a:solidFill>
              </a:rPr>
              <a:t>施工图纸</a:t>
            </a:r>
            <a:r>
              <a:rPr lang="zh-CN" altLang="en-US"/>
              <a:t>为依据，发承包双方应在合同中约定工程计量的形象目标或时间节点进行计量。</a:t>
            </a:r>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sym typeface="+mn-ea"/>
              </a:rPr>
              <a:t>甲供材，甲方</a:t>
            </a:r>
            <a:r>
              <a:rPr lang="zh-CN" altLang="en-US" dirty="0">
                <a:solidFill>
                  <a:srgbClr val="339933"/>
                </a:solidFill>
                <a:sym typeface="+mn-ea"/>
              </a:rPr>
              <a:t>出库单</a:t>
            </a:r>
            <a:r>
              <a:rPr lang="zh-CN" altLang="en-US" dirty="0">
                <a:sym typeface="+mn-ea"/>
              </a:rPr>
              <a:t>量，大于，</a:t>
            </a:r>
            <a:r>
              <a:rPr lang="zh-CN" altLang="en-US" dirty="0">
                <a:solidFill>
                  <a:srgbClr val="339933"/>
                </a:solidFill>
                <a:sym typeface="+mn-ea"/>
              </a:rPr>
              <a:t>竣工图</a:t>
            </a:r>
            <a:r>
              <a:rPr lang="zh-CN" altLang="en-US" dirty="0">
                <a:sym typeface="+mn-ea"/>
              </a:rPr>
              <a:t>量，</a:t>
            </a:r>
            <a:r>
              <a:rPr lang="zh-CN" altLang="en-US" dirty="0">
                <a:solidFill>
                  <a:srgbClr val="339933"/>
                </a:solidFill>
                <a:sym typeface="+mn-ea"/>
              </a:rPr>
              <a:t>损耗，浪费</a:t>
            </a:r>
            <a:endParaRPr lang="zh-CN" altLang="en-US" dirty="0">
              <a:solidFill>
                <a:srgbClr val="339933"/>
              </a:solidFill>
            </a:endParaRPr>
          </a:p>
          <a:p>
            <a:r>
              <a:rPr lang="zh-CN" altLang="en-US" dirty="0">
                <a:solidFill>
                  <a:srgbClr val="FF0000"/>
                </a:solidFill>
                <a:sym typeface="+mn-ea"/>
              </a:rPr>
              <a:t>重点：</a:t>
            </a:r>
            <a:r>
              <a:rPr lang="zh-CN" altLang="en-US">
                <a:sym typeface="+mn-ea"/>
              </a:rPr>
              <a:t>甲供材，施工损耗甲方承担。报价含损耗，扣减包括损耗</a:t>
            </a:r>
            <a:endParaRPr lang="zh-CN" altLang="en-US" dirty="0">
              <a:solidFill>
                <a:srgbClr val="339933"/>
              </a:solidFill>
            </a:endParaRPr>
          </a:p>
          <a:p>
            <a:r>
              <a:rPr lang="zh-CN" altLang="en-US" dirty="0">
                <a:solidFill>
                  <a:srgbClr val="FF0000"/>
                </a:solidFill>
                <a:sym typeface="+mn-ea"/>
              </a:rPr>
              <a:t>重点：</a:t>
            </a:r>
            <a:r>
              <a:rPr lang="zh-CN" altLang="en-US" dirty="0">
                <a:sym typeface="+mn-ea"/>
              </a:rPr>
              <a:t>甲方供材，结算税前扣除还是税后扣除？</a:t>
            </a:r>
            <a:endParaRPr lang="zh-CN" altLang="en-US" dirty="0">
              <a:sym typeface="+mn-ea"/>
            </a:endParaRPr>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sym typeface="+mn-ea"/>
              </a:rPr>
              <a:t>3.2.1 </a:t>
            </a:r>
            <a:r>
              <a:rPr lang="zh-CN" altLang="en-US">
                <a:sym typeface="+mn-ea"/>
              </a:rPr>
              <a:t>发包人提供的材料和工程设备（以下简称</a:t>
            </a:r>
            <a:r>
              <a:rPr lang="zh-CN" altLang="en-US">
                <a:solidFill>
                  <a:srgbClr val="00B050"/>
                </a:solidFill>
                <a:sym typeface="+mn-ea"/>
              </a:rPr>
              <a:t>甲供材料</a:t>
            </a:r>
            <a:r>
              <a:rPr lang="zh-CN" altLang="en-US">
                <a:sym typeface="+mn-ea"/>
              </a:rPr>
              <a:t>）应在招标文件中按照本规范附录L.1的规定填写《发包人提供材料和工程设备一览表》，写明甲供材料的名称、规格、数量、单价、交货方式、交货地点等。</a:t>
            </a:r>
            <a:endParaRPr lang="zh-CN" altLang="en-US"/>
          </a:p>
          <a:p>
            <a:r>
              <a:rPr lang="zh-CN" altLang="en-US">
                <a:sym typeface="+mn-ea"/>
              </a:rPr>
              <a:t>承包人投标时，甲供材料单价应</a:t>
            </a:r>
            <a:r>
              <a:rPr lang="zh-CN" altLang="en-US">
                <a:solidFill>
                  <a:srgbClr val="00B050"/>
                </a:solidFill>
                <a:sym typeface="+mn-ea"/>
              </a:rPr>
              <a:t>计入</a:t>
            </a:r>
            <a:r>
              <a:rPr lang="zh-CN" altLang="en-US">
                <a:sym typeface="+mn-ea"/>
              </a:rPr>
              <a:t>相应项目的</a:t>
            </a:r>
            <a:r>
              <a:rPr lang="zh-CN" altLang="en-US">
                <a:solidFill>
                  <a:srgbClr val="00B050"/>
                </a:solidFill>
                <a:sym typeface="+mn-ea"/>
              </a:rPr>
              <a:t>综合单价</a:t>
            </a:r>
            <a:r>
              <a:rPr lang="zh-CN" altLang="en-US">
                <a:sym typeface="+mn-ea"/>
              </a:rPr>
              <a:t>中，签约后，发包人应按合同约定</a:t>
            </a:r>
            <a:r>
              <a:rPr lang="zh-CN" altLang="en-US">
                <a:solidFill>
                  <a:srgbClr val="00B050"/>
                </a:solidFill>
                <a:sym typeface="+mn-ea"/>
              </a:rPr>
              <a:t>扣除甲供材料款</a:t>
            </a:r>
            <a:r>
              <a:rPr lang="zh-CN" altLang="en-US">
                <a:sym typeface="+mn-ea"/>
              </a:rPr>
              <a:t>，不予支付。</a:t>
            </a:r>
            <a:endParaRPr lang="zh-CN" altLang="en-US"/>
          </a:p>
          <a:p>
            <a:endParaRPr lang="zh-CN" altLang="en-US"/>
          </a:p>
          <a:p>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sym typeface="+mn-ea"/>
              </a:rPr>
              <a:t>招标控制价，500万元（甲供材有单价），合同价470万元（施工单位投标清单内的甲供材料单价都为0，施工单位擅自调整招标文件）。甲供材单价计入，合同价将变为510万元，超出控制价，结算审核</a:t>
            </a:r>
            <a:endParaRPr lang="zh-CN" altLang="en-US">
              <a:sym typeface="+mn-ea"/>
            </a:endParaRPr>
          </a:p>
          <a:p>
            <a:r>
              <a:rPr lang="zh-CN" altLang="en-US" dirty="0">
                <a:solidFill>
                  <a:srgbClr val="FF0000"/>
                </a:solidFill>
                <a:sym typeface="+mn-ea"/>
              </a:rPr>
              <a:t>重点：</a:t>
            </a:r>
            <a:r>
              <a:rPr lang="zh-CN" altLang="en-US">
                <a:sym typeface="+mn-ea"/>
              </a:rPr>
              <a:t>单价合同，招标控制价无甲供材，报价有甲供材，不能扣减</a:t>
            </a:r>
            <a:endParaRPr lang="zh-CN" altLang="en-US">
              <a:sym typeface="+mn-ea"/>
            </a:endParaRPr>
          </a:p>
          <a:p>
            <a:r>
              <a:rPr lang="zh-CN" altLang="en-US" dirty="0">
                <a:solidFill>
                  <a:srgbClr val="FF0000"/>
                </a:solidFill>
                <a:sym typeface="+mn-ea"/>
              </a:rPr>
              <a:t>重点：</a:t>
            </a:r>
            <a:r>
              <a:rPr lang="zh-CN" altLang="en-US">
                <a:sym typeface="+mn-ea"/>
              </a:rPr>
              <a:t>招标，钢筋1000吨，0.01</a:t>
            </a:r>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sym typeface="+mn-ea"/>
              </a:rPr>
              <a:t>清单为素土人工压实，招标清单没有项目特征，中</a:t>
            </a:r>
            <a:r>
              <a:rPr lang="zh-CN" altLang="en-US">
                <a:sym typeface="+mn-ea"/>
              </a:rPr>
              <a:t>标单价为</a:t>
            </a:r>
            <a:r>
              <a:rPr lang="en-US">
                <a:sym typeface="+mn-ea"/>
              </a:rPr>
              <a:t>8</a:t>
            </a:r>
            <a:r>
              <a:rPr lang="zh-CN" altLang="en-US">
                <a:sym typeface="+mn-ea"/>
              </a:rPr>
              <a:t>元/m3；人材机中也没有素土主材费用，土方是场外购买回填；结算审计，视为不平衡报价，综合单价中包含素</a:t>
            </a:r>
            <a:r>
              <a:rPr lang="zh-CN" altLang="en-US">
                <a:sym typeface="+mn-ea"/>
              </a:rPr>
              <a:t>土</a:t>
            </a:r>
            <a:r>
              <a:rPr lang="zh-CN" altLang="en-US">
                <a:sym typeface="+mn-ea"/>
              </a:rPr>
              <a:t>购买价格。</a:t>
            </a:r>
            <a:endParaRPr lang="zh-CN" altLang="en-US">
              <a:sym typeface="+mn-ea"/>
            </a:endParaRPr>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sym typeface="+mn-ea"/>
              </a:rPr>
              <a:t>3.3.1 </a:t>
            </a:r>
            <a:r>
              <a:rPr lang="zh-CN" altLang="en-US">
                <a:sym typeface="+mn-ea"/>
              </a:rPr>
              <a:t>除合同约定的发包人提供的</a:t>
            </a:r>
            <a:r>
              <a:rPr lang="zh-CN" altLang="en-US">
                <a:solidFill>
                  <a:srgbClr val="00B050"/>
                </a:solidFill>
                <a:sym typeface="+mn-ea"/>
              </a:rPr>
              <a:t>甲供材料</a:t>
            </a:r>
            <a:r>
              <a:rPr lang="zh-CN" altLang="en-US">
                <a:sym typeface="+mn-ea"/>
              </a:rPr>
              <a:t>外，合同工程所需的材料和工程设备应由</a:t>
            </a:r>
            <a:r>
              <a:rPr lang="zh-CN" altLang="en-US">
                <a:solidFill>
                  <a:srgbClr val="00B050"/>
                </a:solidFill>
                <a:sym typeface="+mn-ea"/>
              </a:rPr>
              <a:t>承包人提供</a:t>
            </a:r>
            <a:r>
              <a:rPr lang="zh-CN" altLang="en-US">
                <a:sym typeface="+mn-ea"/>
              </a:rPr>
              <a:t>，承包人提供的材料和工程设备均应由承包人负责采购、运输和保管。</a:t>
            </a:r>
            <a:endParaRPr lang="zh-CN" altLang="en-US">
              <a:sym typeface="+mn-ea"/>
            </a:endParaRPr>
          </a:p>
          <a:p>
            <a:r>
              <a:rPr lang="zh-CN" altLang="en-US">
                <a:solidFill>
                  <a:srgbClr val="FF0000"/>
                </a:solidFill>
                <a:sym typeface="+mn-ea"/>
              </a:rPr>
              <a:t>《民法典》</a:t>
            </a:r>
            <a:r>
              <a:rPr lang="zh-CN" altLang="en-US">
                <a:solidFill>
                  <a:srgbClr val="FF0000"/>
                </a:solidFill>
                <a:sym typeface="+mn-ea"/>
              </a:rPr>
              <a:t>第</a:t>
            </a:r>
            <a:r>
              <a:rPr lang="en-US" altLang="zh-CN">
                <a:solidFill>
                  <a:srgbClr val="FF0000"/>
                </a:solidFill>
                <a:sym typeface="+mn-ea"/>
              </a:rPr>
              <a:t>472</a:t>
            </a:r>
            <a:r>
              <a:rPr lang="zh-CN" altLang="en-US">
                <a:solidFill>
                  <a:srgbClr val="FF0000"/>
                </a:solidFill>
                <a:sym typeface="+mn-ea"/>
              </a:rPr>
              <a:t>条</a:t>
            </a:r>
            <a:r>
              <a:rPr lang="zh-CN" altLang="en-US">
                <a:sym typeface="+mn-ea"/>
              </a:rPr>
              <a:t>　要约是希望与他人订立合同的意思表示，该意思表示应当符合下列条件：</a:t>
            </a:r>
            <a:endParaRPr lang="zh-CN" altLang="en-US"/>
          </a:p>
          <a:p>
            <a:r>
              <a:rPr lang="zh-CN" altLang="en-US">
                <a:sym typeface="+mn-ea"/>
              </a:rPr>
              <a:t>（一）内容具体确定；</a:t>
            </a:r>
            <a:endParaRPr lang="zh-CN" altLang="en-US"/>
          </a:p>
          <a:p>
            <a:r>
              <a:rPr lang="zh-CN" altLang="en-US">
                <a:sym typeface="+mn-ea"/>
              </a:rPr>
              <a:t>（二）表明经受要约人承诺，要约人即受该意思表示约束。</a:t>
            </a:r>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《民法典》第</a:t>
            </a:r>
            <a:r>
              <a:rPr lang="en-US" altLang="zh-CN">
                <a:solidFill>
                  <a:srgbClr val="FF0000"/>
                </a:solidFill>
                <a:sym typeface="+mn-ea"/>
              </a:rPr>
              <a:t>479</a:t>
            </a:r>
            <a:r>
              <a:rPr lang="zh-CN" altLang="en-US">
                <a:solidFill>
                  <a:srgbClr val="FF0000"/>
                </a:solidFill>
                <a:sym typeface="+mn-ea"/>
              </a:rPr>
              <a:t>条</a:t>
            </a:r>
            <a:r>
              <a:rPr lang="zh-CN" altLang="en-US">
                <a:sym typeface="+mn-ea"/>
              </a:rPr>
              <a:t>　承诺是受要约人</a:t>
            </a:r>
            <a:r>
              <a:rPr lang="zh-CN" altLang="en-US">
                <a:solidFill>
                  <a:srgbClr val="00B050"/>
                </a:solidFill>
                <a:sym typeface="+mn-ea"/>
              </a:rPr>
              <a:t>同意要约</a:t>
            </a:r>
            <a:r>
              <a:rPr lang="zh-CN" altLang="en-US">
                <a:sym typeface="+mn-ea"/>
              </a:rPr>
              <a:t>的意思表示。</a:t>
            </a:r>
            <a:endParaRPr lang="zh-CN" altLang="en-US"/>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清单计价规范》6.2.7 </a:t>
            </a:r>
            <a:r>
              <a:rPr lang="zh-CN" altLang="en-US">
                <a:sym typeface="+mn-ea"/>
              </a:rPr>
              <a:t>招标工程量清单与计价表中列明的所有需要填写单价和合价的项目，投标人均应填写且只允许有</a:t>
            </a:r>
            <a:r>
              <a:rPr lang="zh-CN" altLang="en-US">
                <a:solidFill>
                  <a:srgbClr val="00B050"/>
                </a:solidFill>
                <a:sym typeface="+mn-ea"/>
              </a:rPr>
              <a:t>一个报价</a:t>
            </a:r>
            <a:r>
              <a:rPr lang="zh-CN" altLang="en-US">
                <a:sym typeface="+mn-ea"/>
              </a:rPr>
              <a:t>。未填写单价和合价的项目，可视为此项费用已包含在已标价工程量清单中其他项目的单价和合价之中。当竣工结算时，此项目</a:t>
            </a:r>
            <a:r>
              <a:rPr lang="zh-CN" altLang="en-US">
                <a:solidFill>
                  <a:srgbClr val="00B050"/>
                </a:solidFill>
                <a:sym typeface="+mn-ea"/>
              </a:rPr>
              <a:t>不得重新组价</a:t>
            </a:r>
            <a:r>
              <a:rPr lang="zh-CN" altLang="en-US">
                <a:sym typeface="+mn-ea"/>
              </a:rPr>
              <a:t>予以调整。</a:t>
            </a:r>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t>招标控制价不含主材，项目特征含主材</a:t>
            </a:r>
            <a:endParaRPr lang="zh-CN" altLang="en-US"/>
          </a:p>
          <a:p>
            <a:r>
              <a:rPr lang="zh-CN" altLang="en-US" dirty="0">
                <a:solidFill>
                  <a:srgbClr val="FF0000"/>
                </a:solidFill>
                <a:sym typeface="+mn-ea"/>
              </a:rPr>
              <a:t>重点：</a:t>
            </a:r>
            <a:r>
              <a:rPr lang="zh-CN" altLang="en-US"/>
              <a:t>化粪池</a:t>
            </a:r>
            <a:endParaRPr lang="zh-CN" altLang="en-US"/>
          </a:p>
          <a:p>
            <a:r>
              <a:rPr lang="zh-CN" altLang="en-US" dirty="0">
                <a:solidFill>
                  <a:srgbClr val="FF0000"/>
                </a:solidFill>
                <a:sym typeface="+mn-ea"/>
              </a:rPr>
              <a:t>重点：</a:t>
            </a:r>
            <a:r>
              <a:rPr lang="zh-CN" altLang="en-US"/>
              <a:t>甲方提供的变电所，不够用，增加6公里外电架线，每公里150-250，超概</a:t>
            </a:r>
            <a:endParaRPr lang="zh-CN" altLang="en-US"/>
          </a:p>
          <a:p>
            <a:r>
              <a:rPr lang="zh-CN" altLang="en-US" dirty="0">
                <a:solidFill>
                  <a:srgbClr val="FF0000"/>
                </a:solidFill>
                <a:sym typeface="+mn-ea"/>
              </a:rPr>
              <a:t>重点：</a:t>
            </a:r>
            <a:r>
              <a:rPr lang="zh-CN" altLang="en-US"/>
              <a:t>施工总承包，甲方按信息价材料编制招标控制价，财评认为太高，材料列入暂估价，没招标，结算认价，材料多，总价高，甲方怕担责</a:t>
            </a:r>
            <a:endParaRPr lang="zh-CN" altLang="en-US"/>
          </a:p>
          <a:p>
            <a:r>
              <a:rPr lang="zh-CN" altLang="en-US" dirty="0">
                <a:solidFill>
                  <a:srgbClr val="FF0000"/>
                </a:solidFill>
                <a:sym typeface="+mn-ea"/>
              </a:rPr>
              <a:t>重点：</a:t>
            </a:r>
            <a:r>
              <a:rPr lang="zh-CN" altLang="en-US">
                <a:sym typeface="+mn-ea"/>
              </a:rPr>
              <a:t>公路管涵，碎石土回填</a:t>
            </a:r>
            <a:endParaRPr lang="zh-CN" altLang="en-US"/>
          </a:p>
          <a:p>
            <a:r>
              <a:rPr lang="zh-CN" altLang="en-US" dirty="0">
                <a:solidFill>
                  <a:srgbClr val="FF0000"/>
                </a:solidFill>
                <a:sym typeface="+mn-ea"/>
              </a:rPr>
              <a:t>重点：</a:t>
            </a:r>
            <a:r>
              <a:rPr lang="zh-CN" altLang="en-US">
                <a:sym typeface="+mn-ea"/>
              </a:rPr>
              <a:t>大桥，围堰施工，钢平台</a:t>
            </a:r>
            <a:endParaRPr lang="zh-CN" altLang="en-US">
              <a:sym typeface="+mn-ea"/>
            </a:endParaRPr>
          </a:p>
          <a:p>
            <a:r>
              <a:rPr lang="zh-CN" altLang="en-US" dirty="0">
                <a:solidFill>
                  <a:srgbClr val="FF0000"/>
                </a:solidFill>
                <a:sym typeface="+mn-ea"/>
              </a:rPr>
              <a:t>重点：</a:t>
            </a:r>
            <a:r>
              <a:rPr lang="en-US" dirty="0">
                <a:sym typeface="+mn-ea"/>
              </a:rPr>
              <a:t>征地拆迁，发洪水，</a:t>
            </a:r>
            <a:r>
              <a:rPr lang="zh-CN" altLang="en-US" dirty="0">
                <a:sym typeface="+mn-ea"/>
              </a:rPr>
              <a:t>逾期</a:t>
            </a:r>
            <a:r>
              <a:rPr lang="en-US" dirty="0">
                <a:sym typeface="+mn-ea"/>
              </a:rPr>
              <a:t>200天竣工</a:t>
            </a:r>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调差的问题，合同，砂碎石可以调差，那石屑可以调吗？</a:t>
            </a:r>
            <a:endParaRPr lang="zh-CN" altLang="en-US" dirty="0"/>
          </a:p>
          <a:p>
            <a:r>
              <a:rPr lang="zh-CN" altLang="en-US" dirty="0"/>
              <a:t>甲方</a:t>
            </a:r>
            <a:r>
              <a:rPr lang="zh-CN" altLang="en-US" dirty="0">
                <a:solidFill>
                  <a:srgbClr val="339933"/>
                </a:solidFill>
              </a:rPr>
              <a:t>拖延</a:t>
            </a:r>
            <a:r>
              <a:rPr lang="zh-CN" altLang="en-US" dirty="0"/>
              <a:t>了工期</a:t>
            </a:r>
            <a:endParaRPr lang="zh-CN" altLang="en-US" dirty="0"/>
          </a:p>
          <a:p>
            <a:r>
              <a:rPr lang="zh-CN" altLang="en-US" dirty="0"/>
              <a:t>调差合同，按照</a:t>
            </a:r>
            <a:r>
              <a:rPr lang="zh-CN" altLang="en-US" dirty="0">
                <a:solidFill>
                  <a:srgbClr val="339933"/>
                </a:solidFill>
              </a:rPr>
              <a:t>月量</a:t>
            </a:r>
            <a:r>
              <a:rPr lang="zh-CN" altLang="en-US" dirty="0"/>
              <a:t>调差，施工期间的数量现在没有资料，没有做数据出来</a:t>
            </a:r>
            <a:endParaRPr lang="zh-CN" altLang="en-US" dirty="0"/>
          </a:p>
          <a:p>
            <a:r>
              <a:rPr lang="zh-CN" altLang="en-US" dirty="0"/>
              <a:t>第三方审核公司就按照</a:t>
            </a:r>
            <a:r>
              <a:rPr lang="zh-CN" altLang="en-US" dirty="0">
                <a:solidFill>
                  <a:srgbClr val="339933"/>
                </a:solidFill>
              </a:rPr>
              <a:t>施工期间</a:t>
            </a:r>
            <a:r>
              <a:rPr lang="zh-CN" altLang="en-US" dirty="0"/>
              <a:t>的信息价</a:t>
            </a:r>
            <a:r>
              <a:rPr lang="zh-CN" altLang="en-US" dirty="0">
                <a:solidFill>
                  <a:srgbClr val="339933"/>
                </a:solidFill>
              </a:rPr>
              <a:t>平均价</a:t>
            </a:r>
            <a:r>
              <a:rPr lang="zh-CN" altLang="en-US" dirty="0"/>
              <a:t>来调</a:t>
            </a:r>
            <a:endParaRPr lang="zh-CN" altLang="en-US" dirty="0"/>
          </a:p>
          <a:p>
            <a:r>
              <a:rPr lang="zh-CN" altLang="en-US" dirty="0"/>
              <a:t>甲方提出，施工期间，桥的</a:t>
            </a:r>
            <a:r>
              <a:rPr lang="zh-CN" altLang="en-US" dirty="0">
                <a:solidFill>
                  <a:srgbClr val="339933"/>
                </a:solidFill>
              </a:rPr>
              <a:t>混凝土</a:t>
            </a:r>
            <a:r>
              <a:rPr lang="zh-CN" altLang="en-US" dirty="0"/>
              <a:t>量不可能</a:t>
            </a:r>
            <a:r>
              <a:rPr lang="zh-CN" altLang="en-US" dirty="0">
                <a:solidFill>
                  <a:srgbClr val="339933"/>
                </a:solidFill>
              </a:rPr>
              <a:t>三年</a:t>
            </a:r>
            <a:r>
              <a:rPr lang="zh-CN" altLang="en-US" dirty="0"/>
              <a:t>跨度</a:t>
            </a:r>
            <a:endParaRPr lang="zh-CN" altLang="en-US" dirty="0"/>
          </a:p>
          <a:p>
            <a:r>
              <a:rPr lang="zh-CN" altLang="en-US" dirty="0"/>
              <a:t>桥按照</a:t>
            </a:r>
            <a:r>
              <a:rPr lang="zh-CN" altLang="en-US" dirty="0">
                <a:solidFill>
                  <a:srgbClr val="339933"/>
                </a:solidFill>
              </a:rPr>
              <a:t>施工期间</a:t>
            </a:r>
            <a:r>
              <a:rPr lang="zh-CN" altLang="en-US" dirty="0"/>
              <a:t>就</a:t>
            </a:r>
            <a:r>
              <a:rPr lang="zh-CN" altLang="en-US" dirty="0">
                <a:solidFill>
                  <a:srgbClr val="339933"/>
                </a:solidFill>
              </a:rPr>
              <a:t>一年</a:t>
            </a:r>
            <a:r>
              <a:rPr lang="zh-CN" altLang="en-US" dirty="0"/>
              <a:t>不能按照</a:t>
            </a:r>
            <a:r>
              <a:rPr lang="zh-CN" altLang="en-US" dirty="0">
                <a:solidFill>
                  <a:srgbClr val="339933"/>
                </a:solidFill>
              </a:rPr>
              <a:t>三年</a:t>
            </a:r>
            <a:r>
              <a:rPr lang="en-US" dirty="0"/>
              <a:t> </a:t>
            </a:r>
            <a:endParaRPr lang="zh-CN" altLang="en-US" dirty="0"/>
          </a:p>
          <a:p>
            <a:r>
              <a:rPr lang="zh-CN" altLang="en-US" dirty="0">
                <a:solidFill>
                  <a:srgbClr val="FF0000"/>
                </a:solidFill>
              </a:rPr>
              <a:t>重点：</a:t>
            </a:r>
            <a:r>
              <a:rPr lang="zh-CN" altLang="en-US" dirty="0"/>
              <a:t>施工期间与</a:t>
            </a:r>
            <a:r>
              <a:rPr lang="zh-CN" altLang="en-US" dirty="0">
                <a:solidFill>
                  <a:srgbClr val="339933"/>
                </a:solidFill>
              </a:rPr>
              <a:t>基期</a:t>
            </a:r>
            <a:r>
              <a:rPr lang="zh-CN" altLang="en-US" dirty="0"/>
              <a:t>，对调，乙方材料，</a:t>
            </a:r>
            <a:r>
              <a:rPr lang="zh-CN" altLang="en-US" dirty="0">
                <a:solidFill>
                  <a:srgbClr val="339933"/>
                </a:solidFill>
              </a:rPr>
              <a:t>消耗量报低</a:t>
            </a:r>
            <a:r>
              <a:rPr lang="zh-CN" altLang="en-US" dirty="0"/>
              <a:t>，</a:t>
            </a:r>
            <a:r>
              <a:rPr lang="zh-CN" altLang="en-US" dirty="0">
                <a:solidFill>
                  <a:srgbClr val="FF0000"/>
                </a:solidFill>
              </a:rPr>
              <a:t>材料报高</a:t>
            </a:r>
            <a:r>
              <a:rPr lang="zh-CN" altLang="en-US" dirty="0"/>
              <a:t>，综合单价，符合市场价</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10</a:t>
            </a:r>
            <a:r>
              <a:rPr lang="zh-CN" altLang="en-US" dirty="0">
                <a:solidFill>
                  <a:srgbClr val="FF0000"/>
                </a:solidFill>
                <a:sym typeface="+mn-ea"/>
              </a:rPr>
              <a:t>条</a:t>
            </a:r>
            <a:r>
              <a:rPr lang="en-US" dirty="0">
                <a:sym typeface="+mn-ea"/>
              </a:rPr>
              <a:t> </a:t>
            </a:r>
            <a:r>
              <a:rPr lang="zh-CN" altLang="en-US" dirty="0">
                <a:sym typeface="+mn-ea"/>
              </a:rPr>
              <a:t>当事人约定</a:t>
            </a:r>
            <a:r>
              <a:rPr lang="zh-CN" altLang="en-US" dirty="0">
                <a:solidFill>
                  <a:srgbClr val="FF0000"/>
                </a:solidFill>
                <a:sym typeface="+mn-ea"/>
              </a:rPr>
              <a:t>顺延工期</a:t>
            </a:r>
            <a:r>
              <a:rPr lang="zh-CN" altLang="en-US" dirty="0">
                <a:sym typeface="+mn-ea"/>
              </a:rPr>
              <a:t>应当经发包人或者监理人签证等方式</a:t>
            </a:r>
            <a:r>
              <a:rPr lang="zh-CN" altLang="en-US" dirty="0">
                <a:solidFill>
                  <a:srgbClr val="FF0000"/>
                </a:solidFill>
                <a:sym typeface="+mn-ea"/>
              </a:rPr>
              <a:t>确认</a:t>
            </a:r>
            <a:r>
              <a:rPr lang="zh-CN" altLang="en-US" dirty="0">
                <a:sym typeface="+mn-ea"/>
              </a:rPr>
              <a:t>，承包人虽</a:t>
            </a:r>
            <a:r>
              <a:rPr lang="zh-CN" altLang="en-US" dirty="0">
                <a:solidFill>
                  <a:srgbClr val="FF0000"/>
                </a:solidFill>
                <a:sym typeface="+mn-ea"/>
              </a:rPr>
              <a:t>未取得</a:t>
            </a:r>
            <a:r>
              <a:rPr lang="zh-CN" altLang="en-US" dirty="0">
                <a:sym typeface="+mn-ea"/>
              </a:rPr>
              <a:t>工期顺延的确认，但</a:t>
            </a:r>
            <a:r>
              <a:rPr lang="zh-CN" altLang="en-US" dirty="0">
                <a:solidFill>
                  <a:srgbClr val="FF0000"/>
                </a:solidFill>
                <a:sym typeface="+mn-ea"/>
              </a:rPr>
              <a:t>能够证明</a:t>
            </a:r>
            <a:r>
              <a:rPr lang="zh-CN" altLang="en-US" dirty="0">
                <a:sym typeface="+mn-ea"/>
              </a:rPr>
              <a:t>在合同约定的期限内向发包人或者监理人</a:t>
            </a:r>
            <a:r>
              <a:rPr lang="zh-CN" altLang="en-US" dirty="0">
                <a:solidFill>
                  <a:srgbClr val="FF0000"/>
                </a:solidFill>
                <a:sym typeface="+mn-ea"/>
              </a:rPr>
              <a:t>申请过</a:t>
            </a:r>
            <a:r>
              <a:rPr lang="zh-CN" altLang="en-US" dirty="0">
                <a:sym typeface="+mn-ea"/>
              </a:rPr>
              <a:t>工期顺延且</a:t>
            </a:r>
            <a:r>
              <a:rPr lang="zh-CN" altLang="en-US" dirty="0">
                <a:solidFill>
                  <a:srgbClr val="339933"/>
                </a:solidFill>
                <a:sym typeface="+mn-ea"/>
              </a:rPr>
              <a:t>顺延事由</a:t>
            </a:r>
            <a:r>
              <a:rPr lang="zh-CN" altLang="en-US" dirty="0">
                <a:sym typeface="+mn-ea"/>
              </a:rPr>
              <a:t>符合合同约定，承包人以此为由主张工期顺延的，人民法院应予支持。</a:t>
            </a:r>
            <a:r>
              <a:rPr lang="en-US" dirty="0">
                <a:sym typeface="+mn-ea"/>
              </a:rPr>
              <a:t> </a:t>
            </a:r>
            <a:endParaRPr lang="zh-CN" altLang="en-US" dirty="0"/>
          </a:p>
          <a:p>
            <a:r>
              <a:rPr lang="zh-CN" altLang="en-US" dirty="0">
                <a:sym typeface="+mn-ea"/>
              </a:rPr>
              <a:t>当事人约定承包人</a:t>
            </a:r>
            <a:r>
              <a:rPr lang="zh-CN" altLang="en-US" dirty="0">
                <a:solidFill>
                  <a:srgbClr val="339933"/>
                </a:solidFill>
                <a:sym typeface="+mn-ea"/>
              </a:rPr>
              <a:t>未在</a:t>
            </a:r>
            <a:r>
              <a:rPr lang="zh-CN" altLang="en-US" dirty="0">
                <a:sym typeface="+mn-ea"/>
              </a:rPr>
              <a:t>约定期限内提出工期顺延申请视为工期</a:t>
            </a:r>
            <a:r>
              <a:rPr lang="zh-CN" altLang="en-US" dirty="0">
                <a:solidFill>
                  <a:srgbClr val="339933"/>
                </a:solidFill>
                <a:sym typeface="+mn-ea"/>
              </a:rPr>
              <a:t>不顺延</a:t>
            </a:r>
            <a:r>
              <a:rPr lang="zh-CN" altLang="en-US" dirty="0">
                <a:sym typeface="+mn-ea"/>
              </a:rPr>
              <a:t>的，按照约定处理，但发包人在约定期限</a:t>
            </a:r>
            <a:r>
              <a:rPr lang="zh-CN" altLang="en-US" dirty="0">
                <a:solidFill>
                  <a:srgbClr val="339933"/>
                </a:solidFill>
                <a:sym typeface="+mn-ea"/>
              </a:rPr>
              <a:t>后同意</a:t>
            </a:r>
            <a:r>
              <a:rPr lang="zh-CN" altLang="en-US" dirty="0">
                <a:sym typeface="+mn-ea"/>
              </a:rPr>
              <a:t>工期顺延或者承包人提出合理抗辩的除外。</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土方变更，大开挖，单价高，合同约定，限价组价调低，限价没公开</a:t>
            </a:r>
            <a:endParaRPr lang="zh-CN" altLang="en-US" dirty="0"/>
          </a:p>
          <a:p>
            <a:r>
              <a:rPr lang="zh-CN" altLang="en-US" dirty="0">
                <a:solidFill>
                  <a:srgbClr val="FF0000"/>
                </a:solidFill>
                <a:sym typeface="+mn-ea"/>
              </a:rPr>
              <a:t>重点：</a:t>
            </a:r>
            <a:r>
              <a:rPr lang="en-US" dirty="0">
                <a:sym typeface="+mn-ea"/>
              </a:rPr>
              <a:t>空调工程，总价合同。竣工验收合格使用一年半后，建设单位提出实际使用的部分材料与设计尺寸不符，有些材料未提供进场复试证明，有些材料数量与设计数量不符，要求扣减工程款，怎么处理？</a:t>
            </a:r>
            <a:endParaRPr lang="en-US" dirty="0">
              <a:sym typeface="+mn-ea"/>
            </a:endParaRPr>
          </a:p>
          <a:p>
            <a:r>
              <a:rPr lang="zh-CN" altLang="en-US" dirty="0">
                <a:solidFill>
                  <a:srgbClr val="FF0000"/>
                </a:solidFill>
                <a:sym typeface="+mn-ea"/>
              </a:rPr>
              <a:t>重点：</a:t>
            </a:r>
            <a:r>
              <a:rPr lang="en-US" dirty="0">
                <a:sym typeface="+mn-ea"/>
              </a:rPr>
              <a:t>风电扣减，质量鉴定</a:t>
            </a:r>
            <a:endParaRPr lang="en-US" dirty="0">
              <a:sym typeface="+mn-ea"/>
            </a:endParaRPr>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12</a:t>
            </a:r>
            <a:r>
              <a:rPr lang="zh-CN" altLang="en-US" dirty="0">
                <a:solidFill>
                  <a:srgbClr val="FF0000"/>
                </a:solidFill>
                <a:sym typeface="+mn-ea"/>
              </a:rPr>
              <a:t>条</a:t>
            </a:r>
            <a:r>
              <a:rPr lang="en-US" dirty="0">
                <a:sym typeface="+mn-ea"/>
              </a:rPr>
              <a:t> </a:t>
            </a:r>
            <a:r>
              <a:rPr lang="zh-CN" altLang="en-US" dirty="0">
                <a:sym typeface="+mn-ea"/>
              </a:rPr>
              <a:t>因</a:t>
            </a:r>
            <a:r>
              <a:rPr lang="zh-CN" altLang="en-US" dirty="0">
                <a:solidFill>
                  <a:srgbClr val="339933"/>
                </a:solidFill>
                <a:sym typeface="+mn-ea"/>
              </a:rPr>
              <a:t>承包人</a:t>
            </a:r>
            <a:r>
              <a:rPr lang="zh-CN" altLang="en-US" dirty="0">
                <a:sym typeface="+mn-ea"/>
              </a:rPr>
              <a:t>的原因造成建设工程质量不符合约定，承包人拒绝修理、返工或者改建，发包人请求减少支付工程价款的，人民法院应予支持。</a:t>
            </a:r>
            <a:endParaRPr lang="zh-CN" altLang="en-US" dirty="0">
              <a:sym typeface="+mn-ea"/>
            </a:endParaRPr>
          </a:p>
          <a:p>
            <a:r>
              <a:rPr lang="zh-CN" altLang="en-US">
                <a:solidFill>
                  <a:srgbClr val="FF0000"/>
                </a:solidFill>
                <a:sym typeface="+mn-ea"/>
              </a:rPr>
              <a:t>《民法典》第</a:t>
            </a:r>
            <a:r>
              <a:rPr lang="en-US" altLang="zh-CN">
                <a:solidFill>
                  <a:srgbClr val="FF0000"/>
                </a:solidFill>
                <a:sym typeface="+mn-ea"/>
              </a:rPr>
              <a:t>781</a:t>
            </a:r>
            <a:r>
              <a:rPr lang="zh-CN" altLang="en-US">
                <a:solidFill>
                  <a:srgbClr val="FF0000"/>
                </a:solidFill>
                <a:sym typeface="+mn-ea"/>
              </a:rPr>
              <a:t>条</a:t>
            </a:r>
            <a:r>
              <a:rPr lang="zh-CN" altLang="en-US">
                <a:sym typeface="+mn-ea"/>
              </a:rPr>
              <a:t>　承揽人交付的工作成果不符合质量要求的，定作人可以合理选择请求承揽人承担修理、重作、</a:t>
            </a:r>
            <a:r>
              <a:rPr lang="zh-CN" altLang="en-US">
                <a:solidFill>
                  <a:srgbClr val="00B050"/>
                </a:solidFill>
                <a:sym typeface="+mn-ea"/>
              </a:rPr>
              <a:t>减少报酬</a:t>
            </a:r>
            <a:r>
              <a:rPr lang="zh-CN" altLang="en-US">
                <a:sym typeface="+mn-ea"/>
              </a:rPr>
              <a:t>、赔偿损失等违约责任。</a:t>
            </a:r>
            <a:endParaRPr lang="zh-CN" altLang="en-US"/>
          </a:p>
          <a:p>
            <a:r>
              <a:rPr lang="zh-CN" altLang="en-US">
                <a:solidFill>
                  <a:srgbClr val="FF0000"/>
                </a:solidFill>
                <a:sym typeface="+mn-ea"/>
              </a:rPr>
              <a:t>《建筑法》第</a:t>
            </a:r>
            <a:r>
              <a:rPr lang="en-US" altLang="zh-CN">
                <a:solidFill>
                  <a:srgbClr val="FF0000"/>
                </a:solidFill>
                <a:sym typeface="+mn-ea"/>
              </a:rPr>
              <a:t>58</a:t>
            </a:r>
            <a:r>
              <a:rPr lang="zh-CN" altLang="en-US">
                <a:solidFill>
                  <a:srgbClr val="FF0000"/>
                </a:solidFill>
                <a:sym typeface="+mn-ea"/>
              </a:rPr>
              <a:t>条</a:t>
            </a:r>
            <a:r>
              <a:rPr lang="zh-CN" altLang="en-US">
                <a:sym typeface="+mn-ea"/>
              </a:rPr>
              <a:t>　建筑施工企业对工程的施工质量负责。</a:t>
            </a:r>
            <a:endParaRPr lang="zh-CN" altLang="en-US"/>
          </a:p>
          <a:p>
            <a:r>
              <a:rPr lang="zh-CN" altLang="en-US">
                <a:sym typeface="+mn-ea"/>
              </a:rPr>
              <a:t>建筑施工企业必须按照工程</a:t>
            </a:r>
            <a:r>
              <a:rPr lang="zh-CN" altLang="en-US">
                <a:solidFill>
                  <a:srgbClr val="00B050"/>
                </a:solidFill>
                <a:sym typeface="+mn-ea"/>
              </a:rPr>
              <a:t>设计图纸</a:t>
            </a:r>
            <a:r>
              <a:rPr lang="zh-CN" altLang="en-US">
                <a:sym typeface="+mn-ea"/>
              </a:rPr>
              <a:t>和施工技术标准施工，不得偷工减料。工程设计的修改由原设计单位负责，建筑施工企业</a:t>
            </a:r>
            <a:r>
              <a:rPr lang="zh-CN" altLang="en-US">
                <a:solidFill>
                  <a:srgbClr val="00B050"/>
                </a:solidFill>
                <a:sym typeface="+mn-ea"/>
              </a:rPr>
              <a:t>不得擅自修改</a:t>
            </a:r>
            <a:r>
              <a:rPr lang="zh-CN" altLang="en-US">
                <a:sym typeface="+mn-ea"/>
              </a:rPr>
              <a:t>工程设计。</a:t>
            </a:r>
            <a:endParaRPr lang="zh-CN" altLang="en-US" dirty="0">
              <a:sym typeface="+mn-ea"/>
            </a:endParaRPr>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招标清单，边坡</a:t>
            </a:r>
            <a:r>
              <a:rPr lang="zh-CN" altLang="en-US" dirty="0">
                <a:solidFill>
                  <a:srgbClr val="339933"/>
                </a:solidFill>
                <a:sym typeface="+mn-ea"/>
              </a:rPr>
              <a:t>岩石开挖</a:t>
            </a:r>
            <a:r>
              <a:rPr lang="zh-CN" altLang="en-US" dirty="0">
                <a:sym typeface="+mn-ea"/>
              </a:rPr>
              <a:t>，</a:t>
            </a:r>
            <a:r>
              <a:rPr lang="zh-CN" altLang="en-US" dirty="0">
                <a:solidFill>
                  <a:srgbClr val="339933"/>
                </a:solidFill>
                <a:sym typeface="+mn-ea"/>
              </a:rPr>
              <a:t>钻爆法</a:t>
            </a:r>
            <a:endParaRPr lang="en-US" altLang="zh-CN" dirty="0"/>
          </a:p>
          <a:p>
            <a:r>
              <a:rPr lang="zh-CN" altLang="en-US" dirty="0">
                <a:sym typeface="+mn-ea"/>
              </a:rPr>
              <a:t>乙方投标，按</a:t>
            </a:r>
            <a:r>
              <a:rPr lang="zh-CN" altLang="en-US" dirty="0">
                <a:solidFill>
                  <a:srgbClr val="339933"/>
                </a:solidFill>
                <a:sym typeface="+mn-ea"/>
              </a:rPr>
              <a:t>静爆法</a:t>
            </a:r>
            <a:r>
              <a:rPr lang="zh-CN" altLang="en-US" dirty="0">
                <a:sym typeface="+mn-ea"/>
              </a:rPr>
              <a:t>报价。</a:t>
            </a:r>
            <a:r>
              <a:rPr lang="zh-CN" altLang="en-US" dirty="0">
                <a:solidFill>
                  <a:srgbClr val="FF0000"/>
                </a:solidFill>
                <a:sym typeface="+mn-ea"/>
              </a:rPr>
              <a:t>施工按钻爆法</a:t>
            </a:r>
            <a:r>
              <a:rPr lang="zh-CN" altLang="en-US" dirty="0">
                <a:sym typeface="+mn-ea"/>
              </a:rPr>
              <a:t>。静爆法比钻爆法，市场价，高出</a:t>
            </a:r>
            <a:r>
              <a:rPr lang="en-US" dirty="0">
                <a:sym typeface="+mn-ea"/>
              </a:rPr>
              <a:t>600</a:t>
            </a:r>
            <a:r>
              <a:rPr lang="zh-CN" altLang="en-US" dirty="0">
                <a:sym typeface="+mn-ea"/>
              </a:rPr>
              <a:t>万。结算能否扣除。</a:t>
            </a:r>
            <a:endParaRPr lang="zh-CN" altLang="en-US" dirty="0"/>
          </a:p>
          <a:p>
            <a:r>
              <a:rPr lang="zh-CN" altLang="en-US" dirty="0">
                <a:sym typeface="+mn-ea"/>
              </a:rPr>
              <a:t>招投标法</a:t>
            </a:r>
            <a:r>
              <a:rPr lang="en-US" dirty="0">
                <a:sym typeface="+mn-ea"/>
              </a:rPr>
              <a:t>27</a:t>
            </a:r>
            <a:r>
              <a:rPr lang="zh-CN" altLang="en-US" dirty="0">
                <a:sym typeface="+mn-ea"/>
              </a:rPr>
              <a:t>条，以</a:t>
            </a:r>
            <a:r>
              <a:rPr lang="zh-CN" altLang="en-US" dirty="0">
                <a:solidFill>
                  <a:srgbClr val="339933"/>
                </a:solidFill>
                <a:sym typeface="+mn-ea"/>
              </a:rPr>
              <a:t>招标文件</a:t>
            </a:r>
            <a:r>
              <a:rPr lang="zh-CN" altLang="en-US" dirty="0">
                <a:sym typeface="+mn-ea"/>
              </a:rPr>
              <a:t>为准，否则，改正，</a:t>
            </a:r>
            <a:r>
              <a:rPr lang="zh-CN" altLang="en-US" dirty="0">
                <a:solidFill>
                  <a:srgbClr val="339933"/>
                </a:solidFill>
                <a:sym typeface="+mn-ea"/>
              </a:rPr>
              <a:t>视为响应</a:t>
            </a:r>
            <a:r>
              <a:rPr lang="zh-CN" altLang="en-US" dirty="0">
                <a:sym typeface="+mn-ea"/>
              </a:rPr>
              <a:t>，应按</a:t>
            </a:r>
            <a:r>
              <a:rPr lang="zh-CN" altLang="en-US" dirty="0">
                <a:solidFill>
                  <a:srgbClr val="339933"/>
                </a:solidFill>
                <a:sym typeface="+mn-ea"/>
              </a:rPr>
              <a:t>钻爆法</a:t>
            </a:r>
            <a:r>
              <a:rPr lang="zh-CN" altLang="en-US" dirty="0">
                <a:sym typeface="+mn-ea"/>
              </a:rPr>
              <a:t>施工，不能扣除。</a:t>
            </a:r>
            <a:endParaRPr lang="zh-CN" altLang="en-US" dirty="0"/>
          </a:p>
          <a:p>
            <a:r>
              <a:rPr lang="zh-CN" altLang="en-US" dirty="0">
                <a:sym typeface="+mn-ea"/>
              </a:rPr>
              <a:t>民法典，以</a:t>
            </a:r>
            <a:r>
              <a:rPr lang="zh-CN" altLang="en-US" dirty="0">
                <a:solidFill>
                  <a:srgbClr val="339933"/>
                </a:solidFill>
                <a:sym typeface="+mn-ea"/>
              </a:rPr>
              <a:t>投标文件</a:t>
            </a:r>
            <a:r>
              <a:rPr lang="zh-CN" altLang="en-US" dirty="0">
                <a:sym typeface="+mn-ea"/>
              </a:rPr>
              <a:t>为准，静爆法，签合同，钻爆法施工，</a:t>
            </a:r>
            <a:r>
              <a:rPr lang="zh-CN" altLang="en-US" dirty="0">
                <a:solidFill>
                  <a:srgbClr val="339933"/>
                </a:solidFill>
                <a:sym typeface="+mn-ea"/>
              </a:rPr>
              <a:t>违约</a:t>
            </a:r>
            <a:r>
              <a:rPr lang="zh-CN" altLang="en-US" dirty="0">
                <a:sym typeface="+mn-ea"/>
              </a:rPr>
              <a:t>，扣除。</a:t>
            </a:r>
            <a:endParaRPr lang="zh-CN" altLang="en-US" dirty="0"/>
          </a:p>
          <a:p>
            <a:r>
              <a:rPr lang="zh-CN" altLang="en-US" dirty="0">
                <a:solidFill>
                  <a:srgbClr val="FF0000"/>
                </a:solidFill>
                <a:sym typeface="+mn-ea"/>
              </a:rPr>
              <a:t>重点：</a:t>
            </a:r>
            <a:r>
              <a:rPr lang="zh-CN" altLang="en-US">
                <a:sym typeface="+mn-ea"/>
              </a:rPr>
              <a:t>静爆法，改为，钻爆法，办理了签证，扣减</a:t>
            </a:r>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sz="2530">
                <a:solidFill>
                  <a:srgbClr val="FF0000"/>
                </a:solidFill>
                <a:sym typeface="+mn-ea"/>
              </a:rPr>
              <a:t>《招标投标法》第</a:t>
            </a:r>
            <a:r>
              <a:rPr lang="en-US" altLang="zh-CN" sz="2530">
                <a:solidFill>
                  <a:srgbClr val="FF0000"/>
                </a:solidFill>
                <a:sym typeface="+mn-ea"/>
              </a:rPr>
              <a:t>27</a:t>
            </a:r>
            <a:r>
              <a:rPr lang="zh-CN" altLang="en-US" sz="2530">
                <a:solidFill>
                  <a:srgbClr val="FF0000"/>
                </a:solidFill>
                <a:sym typeface="+mn-ea"/>
              </a:rPr>
              <a:t>条</a:t>
            </a:r>
            <a:r>
              <a:rPr lang="zh-CN" altLang="en-US" sz="2530">
                <a:sym typeface="+mn-ea"/>
              </a:rPr>
              <a:t>    投标人应当按照招标文件的要求编制投标文件。投标文件应当对</a:t>
            </a:r>
            <a:r>
              <a:rPr lang="zh-CN" altLang="en-US" sz="2530">
                <a:solidFill>
                  <a:srgbClr val="00B050"/>
                </a:solidFill>
                <a:sym typeface="+mn-ea"/>
              </a:rPr>
              <a:t>招标文件</a:t>
            </a:r>
            <a:r>
              <a:rPr lang="zh-CN" altLang="en-US" sz="2530">
                <a:sym typeface="+mn-ea"/>
              </a:rPr>
              <a:t>提出的实质性要求和条件作出响应。</a:t>
            </a:r>
            <a:endParaRPr lang="zh-CN" altLang="en-US" sz="2530"/>
          </a:p>
          <a:p>
            <a:r>
              <a:rPr lang="zh-CN" altLang="en-US" sz="2530">
                <a:sym typeface="+mn-ea"/>
              </a:rPr>
              <a:t>招标项目属于建设施工的，投标文件的内容应当包括拟派出的项目负责人与主要技术人员的简历、业绩和拟用于完成招标项目的机械设备等。</a:t>
            </a:r>
            <a:endParaRPr lang="zh-CN" altLang="en-US" sz="2530"/>
          </a:p>
          <a:p>
            <a:r>
              <a:rPr lang="zh-CN" altLang="en-US" sz="2530">
                <a:solidFill>
                  <a:srgbClr val="FF0000"/>
                </a:solidFill>
                <a:sym typeface="+mn-ea"/>
              </a:rPr>
              <a:t>《民法典》第</a:t>
            </a:r>
            <a:r>
              <a:rPr lang="en-US" altLang="zh-CN" sz="2530">
                <a:solidFill>
                  <a:srgbClr val="FF0000"/>
                </a:solidFill>
                <a:sym typeface="+mn-ea"/>
              </a:rPr>
              <a:t>479</a:t>
            </a:r>
            <a:r>
              <a:rPr lang="zh-CN" altLang="en-US" sz="2530">
                <a:solidFill>
                  <a:srgbClr val="FF0000"/>
                </a:solidFill>
                <a:sym typeface="+mn-ea"/>
              </a:rPr>
              <a:t>条</a:t>
            </a:r>
            <a:r>
              <a:rPr lang="zh-CN" altLang="en-US" sz="2530">
                <a:sym typeface="+mn-ea"/>
              </a:rPr>
              <a:t>　承诺是受要约人</a:t>
            </a:r>
            <a:r>
              <a:rPr lang="zh-CN" altLang="en-US" sz="2530">
                <a:solidFill>
                  <a:srgbClr val="00B050"/>
                </a:solidFill>
                <a:sym typeface="+mn-ea"/>
              </a:rPr>
              <a:t>同意要约</a:t>
            </a:r>
            <a:r>
              <a:rPr lang="zh-CN" altLang="en-US" sz="2530">
                <a:sym typeface="+mn-ea"/>
              </a:rPr>
              <a:t>的意思表示。</a:t>
            </a:r>
            <a:endParaRPr lang="zh-CN" altLang="en-US" sz="2530">
              <a:sym typeface="+mn-ea"/>
            </a:endParaRPr>
          </a:p>
          <a:p>
            <a:r>
              <a:rPr lang="zh-CN" altLang="en-US" sz="2530">
                <a:solidFill>
                  <a:srgbClr val="FF0000"/>
                </a:solidFill>
                <a:sym typeface="+mn-ea"/>
              </a:rPr>
              <a:t>《</a:t>
            </a:r>
            <a:r>
              <a:rPr lang="en-US" altLang="zh-CN" sz="2530">
                <a:solidFill>
                  <a:srgbClr val="FF0000"/>
                </a:solidFill>
                <a:sym typeface="+mn-ea"/>
              </a:rPr>
              <a:t>13</a:t>
            </a:r>
            <a:r>
              <a:rPr lang="zh-CN" altLang="en-US" sz="2530">
                <a:solidFill>
                  <a:srgbClr val="FF0000"/>
                </a:solidFill>
                <a:sym typeface="+mn-ea"/>
              </a:rPr>
              <a:t>清单计价规范》7.1.1 </a:t>
            </a:r>
            <a:r>
              <a:rPr lang="zh-CN" altLang="en-US" sz="2530">
                <a:sym typeface="+mn-ea"/>
              </a:rPr>
              <a:t> 实行招标的工程合同价款应在中标通知书发出之日起30天内，由发承包双方依据招标文件和中标人的投标文件在书面合同中约定。合同约定不得违背招标、投标文件中关于工期、造价、质量等方面的实质性内容。招标文件与中标人投标文件不一致的地方，应以</a:t>
            </a:r>
            <a:r>
              <a:rPr lang="zh-CN" altLang="en-US" sz="2530">
                <a:solidFill>
                  <a:srgbClr val="00B050"/>
                </a:solidFill>
                <a:sym typeface="+mn-ea"/>
              </a:rPr>
              <a:t>投标文件</a:t>
            </a:r>
            <a:r>
              <a:rPr lang="zh-CN" altLang="en-US" sz="2530">
                <a:sym typeface="+mn-ea"/>
              </a:rPr>
              <a:t>为准。</a:t>
            </a:r>
            <a:endParaRPr lang="zh-CN" altLang="en-US" sz="2530">
              <a:sym typeface="+mn-ea"/>
            </a:endParaRPr>
          </a:p>
          <a:p>
            <a:r>
              <a:rPr lang="zh-CN" altLang="en-US" sz="2530">
                <a:solidFill>
                  <a:srgbClr val="FF0000"/>
                </a:solidFill>
                <a:sym typeface="+mn-ea"/>
              </a:rPr>
              <a:t>《</a:t>
            </a:r>
            <a:r>
              <a:rPr lang="en-US" altLang="zh-CN" sz="2530">
                <a:solidFill>
                  <a:srgbClr val="FF0000"/>
                </a:solidFill>
                <a:sym typeface="+mn-ea"/>
              </a:rPr>
              <a:t>13</a:t>
            </a:r>
            <a:r>
              <a:rPr lang="zh-CN" altLang="en-US" sz="2530">
                <a:solidFill>
                  <a:srgbClr val="FF0000"/>
                </a:solidFill>
                <a:sym typeface="+mn-ea"/>
              </a:rPr>
              <a:t>清单计价规范》6.2.3</a:t>
            </a:r>
            <a:r>
              <a:rPr lang="zh-CN" altLang="en-US" sz="2530">
                <a:sym typeface="+mn-ea"/>
              </a:rPr>
              <a:t> 分部分项工程和措施项目中的</a:t>
            </a:r>
            <a:r>
              <a:rPr lang="zh-CN" altLang="en-US" sz="2530">
                <a:solidFill>
                  <a:srgbClr val="00B050"/>
                </a:solidFill>
                <a:sym typeface="+mn-ea"/>
              </a:rPr>
              <a:t>单价项目</a:t>
            </a:r>
            <a:r>
              <a:rPr lang="zh-CN" altLang="en-US" sz="2530">
                <a:sym typeface="+mn-ea"/>
              </a:rPr>
              <a:t>，应根据招标文件和招标工程量清单项目中的</a:t>
            </a:r>
            <a:r>
              <a:rPr lang="zh-CN" altLang="en-US" sz="2530">
                <a:solidFill>
                  <a:srgbClr val="00B050"/>
                </a:solidFill>
                <a:sym typeface="+mn-ea"/>
              </a:rPr>
              <a:t>特征描述</a:t>
            </a:r>
            <a:r>
              <a:rPr lang="zh-CN" altLang="en-US" sz="2530">
                <a:sym typeface="+mn-ea"/>
              </a:rPr>
              <a:t>确定</a:t>
            </a:r>
            <a:r>
              <a:rPr lang="zh-CN" altLang="en-US" sz="2530">
                <a:solidFill>
                  <a:srgbClr val="00B050"/>
                </a:solidFill>
                <a:sym typeface="+mn-ea"/>
              </a:rPr>
              <a:t>综合单价</a:t>
            </a:r>
            <a:r>
              <a:rPr lang="zh-CN" altLang="en-US" sz="2530">
                <a:sym typeface="+mn-ea"/>
              </a:rPr>
              <a:t>计算。</a:t>
            </a:r>
            <a:endParaRPr lang="zh-CN" altLang="en-US" sz="2530"/>
          </a:p>
          <a:p>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市政道路，招标清单，对采用，自拌混凝土、商混没有规定。自拌混凝土，投标</a:t>
            </a:r>
            <a:endParaRPr lang="en-US" altLang="zh-CN" dirty="0"/>
          </a:p>
          <a:p>
            <a:r>
              <a:rPr lang="zh-CN" altLang="en-US" dirty="0"/>
              <a:t>政府政策，县城周边</a:t>
            </a:r>
            <a:r>
              <a:rPr lang="en-US" dirty="0"/>
              <a:t>30</a:t>
            </a:r>
            <a:r>
              <a:rPr lang="zh-CN" altLang="en-US" dirty="0"/>
              <a:t>千米范围内，必须用商混</a:t>
            </a:r>
            <a:endParaRPr lang="en-US" altLang="zh-CN" dirty="0"/>
          </a:p>
          <a:p>
            <a:r>
              <a:rPr lang="zh-CN" altLang="en-US" dirty="0"/>
              <a:t>业主，要求使用，商混</a:t>
            </a:r>
            <a:endParaRPr lang="en-US" altLang="zh-CN" dirty="0"/>
          </a:p>
          <a:p>
            <a:r>
              <a:rPr lang="zh-CN" altLang="en-US" dirty="0"/>
              <a:t>施工方，要求，按商混，认价</a:t>
            </a:r>
            <a:endParaRPr lang="zh-CN" altLang="en-US" dirty="0"/>
          </a:p>
          <a:p>
            <a:r>
              <a:rPr lang="zh-CN" altLang="en-US" dirty="0"/>
              <a:t>结算审计，按自拌混凝土，认价</a:t>
            </a:r>
            <a:endParaRPr lang="en-US" altLang="zh-CN" dirty="0"/>
          </a:p>
          <a:p>
            <a:r>
              <a:rPr lang="zh-CN" altLang="en-US" dirty="0"/>
              <a:t>乙方，为</a:t>
            </a:r>
            <a:r>
              <a:rPr lang="zh-CN" altLang="zh-CN" dirty="0"/>
              <a:t>当地企业，商混厂</a:t>
            </a:r>
            <a:r>
              <a:rPr lang="zh-CN" altLang="en-US" dirty="0"/>
              <a:t>，</a:t>
            </a:r>
            <a:r>
              <a:rPr lang="zh-CN" altLang="zh-CN" dirty="0"/>
              <a:t>是</a:t>
            </a:r>
            <a:r>
              <a:rPr lang="zh-CN" altLang="en-US" dirty="0"/>
              <a:t>乙方</a:t>
            </a:r>
            <a:r>
              <a:rPr lang="zh-CN" altLang="zh-CN" dirty="0"/>
              <a:t>子公司，应该熟知政府</a:t>
            </a:r>
            <a:r>
              <a:rPr lang="zh-CN" altLang="en-US" dirty="0"/>
              <a:t>要求</a:t>
            </a:r>
            <a:r>
              <a:rPr lang="zh-CN" altLang="zh-CN" dirty="0"/>
              <a:t>使用商品混凝土</a:t>
            </a:r>
            <a:r>
              <a:rPr lang="zh-CN" altLang="en-US" dirty="0"/>
              <a:t>政策</a:t>
            </a:r>
            <a:endParaRPr lang="en-US" altLang="zh-CN" dirty="0"/>
          </a:p>
          <a:p>
            <a:r>
              <a:rPr lang="zh-CN" altLang="zh-CN" dirty="0"/>
              <a:t>投标</a:t>
            </a:r>
            <a:r>
              <a:rPr lang="zh-CN" altLang="en-US" dirty="0"/>
              <a:t>，</a:t>
            </a:r>
            <a:r>
              <a:rPr lang="zh-CN" altLang="zh-CN" dirty="0"/>
              <a:t>应按商混报价，应视为商混报价</a:t>
            </a:r>
            <a:endParaRPr lang="en-US" altLang="zh-CN" dirty="0"/>
          </a:p>
          <a:p>
            <a:r>
              <a:rPr lang="zh-CN" altLang="zh-CN" dirty="0"/>
              <a:t>按自拌</a:t>
            </a:r>
            <a:r>
              <a:rPr lang="zh-CN" altLang="en-US" dirty="0"/>
              <a:t>，</a:t>
            </a:r>
            <a:r>
              <a:rPr lang="zh-CN" altLang="zh-CN" dirty="0"/>
              <a:t>投标</a:t>
            </a:r>
            <a:r>
              <a:rPr lang="zh-CN" altLang="en-US" dirty="0"/>
              <a:t>，</a:t>
            </a:r>
            <a:r>
              <a:rPr lang="zh-CN" altLang="zh-CN" dirty="0"/>
              <a:t>增加中标概率，而采取策略，其风险应由</a:t>
            </a:r>
            <a:r>
              <a:rPr lang="zh-CN" altLang="en-US" dirty="0"/>
              <a:t>乙方</a:t>
            </a:r>
            <a:r>
              <a:rPr lang="zh-CN" altLang="zh-CN" dirty="0"/>
              <a:t>承担</a:t>
            </a:r>
            <a:endParaRPr lang="zh-CN" altLang="zh-CN" dirty="0"/>
          </a:p>
          <a:p>
            <a:r>
              <a:rPr lang="zh-CN" altLang="en-US" dirty="0">
                <a:solidFill>
                  <a:srgbClr val="FF0000"/>
                </a:solidFill>
                <a:sym typeface="+mn-ea"/>
              </a:rPr>
              <a:t>重点：</a:t>
            </a:r>
            <a:r>
              <a:rPr lang="zh-CN" altLang="en-US">
                <a:sym typeface="+mn-ea"/>
              </a:rPr>
              <a:t>图全是防腐板，清单屋顶防腐板，墙板没要求防腐板，报价挤塑板，施工防腐板</a:t>
            </a:r>
            <a:endParaRPr lang="zh-CN" altLang="en-US">
              <a:sym typeface="+mn-ea"/>
            </a:endParaRPr>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《招标投标法》第</a:t>
            </a:r>
            <a:r>
              <a:rPr lang="en-US" altLang="zh-CN">
                <a:solidFill>
                  <a:srgbClr val="FF0000"/>
                </a:solidFill>
                <a:sym typeface="+mn-ea"/>
              </a:rPr>
              <a:t>27</a:t>
            </a:r>
            <a:r>
              <a:rPr lang="zh-CN" altLang="en-US">
                <a:solidFill>
                  <a:srgbClr val="FF0000"/>
                </a:solidFill>
                <a:sym typeface="+mn-ea"/>
              </a:rPr>
              <a:t>条</a:t>
            </a:r>
            <a:r>
              <a:rPr lang="zh-CN" altLang="en-US">
                <a:sym typeface="+mn-ea"/>
              </a:rPr>
              <a:t>    投标人应当按照招标文件的要求编制投标文件。投标文件应当对</a:t>
            </a:r>
            <a:r>
              <a:rPr lang="zh-CN" altLang="en-US">
                <a:solidFill>
                  <a:srgbClr val="00B050"/>
                </a:solidFill>
                <a:sym typeface="+mn-ea"/>
              </a:rPr>
              <a:t>招标文件</a:t>
            </a:r>
            <a:r>
              <a:rPr lang="zh-CN" altLang="en-US">
                <a:sym typeface="+mn-ea"/>
              </a:rPr>
              <a:t>提出的实质性要求和条件作出响应。</a:t>
            </a:r>
            <a:endParaRPr lang="zh-CN" altLang="en-US"/>
          </a:p>
          <a:p>
            <a:r>
              <a:rPr lang="zh-CN" altLang="en-US">
                <a:sym typeface="+mn-ea"/>
              </a:rPr>
              <a:t>招标项目属于建设施工的，投标文件的内容应当包括拟派出的项目负责人与主要技术人员的简历、业绩和拟用于完成招标项目的机械设备等。</a:t>
            </a:r>
            <a:endParaRPr lang="zh-CN" altLang="en-US">
              <a:sym typeface="+mn-ea"/>
            </a:endParaRPr>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清单计价规范》6.2.7 </a:t>
            </a:r>
            <a:r>
              <a:rPr lang="zh-CN" altLang="en-US">
                <a:sym typeface="+mn-ea"/>
              </a:rPr>
              <a:t>招标工程量清单与计价表中列明的所有需要填写单价和合价的项目，投标人均应填写且只允许有</a:t>
            </a:r>
            <a:r>
              <a:rPr lang="zh-CN" altLang="en-US">
                <a:solidFill>
                  <a:srgbClr val="00B050"/>
                </a:solidFill>
                <a:sym typeface="+mn-ea"/>
              </a:rPr>
              <a:t>一个报价</a:t>
            </a:r>
            <a:r>
              <a:rPr lang="zh-CN" altLang="en-US">
                <a:sym typeface="+mn-ea"/>
              </a:rPr>
              <a:t>。未填写单价和合价的项目，可视为此项费用已包含在已标价工程量清单中其他项目的单价和合价之中。当竣工结算时，此项目</a:t>
            </a:r>
            <a:r>
              <a:rPr lang="zh-CN" altLang="en-US">
                <a:solidFill>
                  <a:srgbClr val="00B050"/>
                </a:solidFill>
                <a:sym typeface="+mn-ea"/>
              </a:rPr>
              <a:t>不得重新组价</a:t>
            </a:r>
            <a:r>
              <a:rPr lang="zh-CN" altLang="en-US">
                <a:sym typeface="+mn-ea"/>
              </a:rPr>
              <a:t>予以调整。</a:t>
            </a:r>
            <a:endParaRPr lang="zh-CN" altLang="en-US"/>
          </a:p>
          <a:p>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清单计价规范》9.4</a:t>
            </a:r>
            <a:r>
              <a:rPr lang="en-US" altLang="zh-CN">
                <a:solidFill>
                  <a:srgbClr val="FF0000"/>
                </a:solidFill>
                <a:sym typeface="+mn-ea"/>
              </a:rPr>
              <a:t>.1</a:t>
            </a:r>
            <a:r>
              <a:rPr lang="zh-CN" altLang="en-US">
                <a:solidFill>
                  <a:srgbClr val="FF0000"/>
                </a:solidFill>
                <a:sym typeface="+mn-ea"/>
              </a:rPr>
              <a:t> </a:t>
            </a:r>
            <a:r>
              <a:rPr lang="zh-CN" altLang="en-US">
                <a:sym typeface="+mn-ea"/>
              </a:rPr>
              <a:t>发包人在招标工程量清单中对项目特征的描述，应被认为是准确的和全面的，并且与实际施工要求相符合。承包人应按照发包人提供的招标工程量清单，根据</a:t>
            </a:r>
            <a:r>
              <a:rPr lang="zh-CN" altLang="en-US">
                <a:solidFill>
                  <a:srgbClr val="00B050"/>
                </a:solidFill>
                <a:sym typeface="+mn-ea"/>
              </a:rPr>
              <a:t>项目特征</a:t>
            </a:r>
            <a:r>
              <a:rPr lang="zh-CN" altLang="en-US">
                <a:sym typeface="+mn-ea"/>
              </a:rPr>
              <a:t>描述的内容及有关要求</a:t>
            </a:r>
            <a:r>
              <a:rPr lang="zh-CN" altLang="en-US">
                <a:solidFill>
                  <a:srgbClr val="00B050"/>
                </a:solidFill>
                <a:sym typeface="+mn-ea"/>
              </a:rPr>
              <a:t>实施合同工程</a:t>
            </a:r>
            <a:r>
              <a:rPr lang="zh-CN" altLang="en-US">
                <a:sym typeface="+mn-ea"/>
              </a:rPr>
              <a:t>，直到项目</a:t>
            </a:r>
            <a:r>
              <a:rPr lang="zh-CN" altLang="en-US">
                <a:solidFill>
                  <a:srgbClr val="00B050"/>
                </a:solidFill>
                <a:sym typeface="+mn-ea"/>
              </a:rPr>
              <a:t>被改变</a:t>
            </a:r>
            <a:r>
              <a:rPr lang="zh-CN" altLang="en-US">
                <a:sym typeface="+mn-ea"/>
              </a:rPr>
              <a:t>为止。</a:t>
            </a:r>
            <a:endParaRPr lang="zh-CN" altLang="en-US">
              <a:sym typeface="+mn-ea"/>
            </a:endParaRPr>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sym typeface="+mn-ea"/>
              </a:rPr>
              <a:t>6.2.3</a:t>
            </a:r>
            <a:r>
              <a:rPr lang="zh-CN" altLang="en-US">
                <a:sym typeface="+mn-ea"/>
              </a:rPr>
              <a:t> 分部分项工程和措施项目中的</a:t>
            </a:r>
            <a:r>
              <a:rPr lang="zh-CN" altLang="en-US">
                <a:solidFill>
                  <a:srgbClr val="00B050"/>
                </a:solidFill>
                <a:sym typeface="+mn-ea"/>
              </a:rPr>
              <a:t>单价项目</a:t>
            </a:r>
            <a:r>
              <a:rPr lang="zh-CN" altLang="en-US">
                <a:sym typeface="+mn-ea"/>
              </a:rPr>
              <a:t>，应根据招标文件和招标工程量清单项目中的</a:t>
            </a:r>
            <a:r>
              <a:rPr lang="zh-CN" altLang="en-US">
                <a:solidFill>
                  <a:srgbClr val="00B050"/>
                </a:solidFill>
                <a:sym typeface="+mn-ea"/>
              </a:rPr>
              <a:t>特征描述</a:t>
            </a:r>
            <a:r>
              <a:rPr lang="zh-CN" altLang="en-US">
                <a:sym typeface="+mn-ea"/>
              </a:rPr>
              <a:t>确定</a:t>
            </a:r>
            <a:r>
              <a:rPr lang="zh-CN" altLang="en-US">
                <a:solidFill>
                  <a:srgbClr val="00B050"/>
                </a:solidFill>
                <a:sym typeface="+mn-ea"/>
              </a:rPr>
              <a:t>综合单价</a:t>
            </a:r>
            <a:r>
              <a:rPr lang="zh-CN" altLang="en-US">
                <a:sym typeface="+mn-ea"/>
              </a:rPr>
              <a:t>计算。</a:t>
            </a:r>
            <a:endParaRPr lang="zh-CN" altLang="en-US">
              <a:sym typeface="+mn-ea"/>
            </a:endParaRPr>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sym typeface="+mn-ea"/>
              </a:rPr>
              <a:t>6.1.4</a:t>
            </a:r>
            <a:r>
              <a:rPr lang="zh-CN" altLang="en-US">
                <a:sym typeface="+mn-ea"/>
              </a:rPr>
              <a:t> 投标人必须按招标工程量清单填报价格。项目编码、项目名称、</a:t>
            </a:r>
            <a:r>
              <a:rPr lang="zh-CN" altLang="en-US">
                <a:solidFill>
                  <a:srgbClr val="00B050"/>
                </a:solidFill>
                <a:sym typeface="+mn-ea"/>
              </a:rPr>
              <a:t>项目特征</a:t>
            </a:r>
            <a:r>
              <a:rPr lang="zh-CN" altLang="en-US">
                <a:sym typeface="+mn-ea"/>
              </a:rPr>
              <a:t>、计量单位、工程量必须与招标工程量清单一致。</a:t>
            </a:r>
            <a:endParaRPr lang="zh-CN" altLang="en-US"/>
          </a:p>
          <a:p>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总包与分包，合同约定，清单中无单价，按定额组价后下浮结算</a:t>
            </a:r>
            <a:endParaRPr lang="en-US" altLang="zh-CN" dirty="0"/>
          </a:p>
          <a:p>
            <a:r>
              <a:rPr lang="zh-CN" altLang="en-US" dirty="0"/>
              <a:t>施工中遇到石方，施工方上报施工方案，组价中遇到以下争议：</a:t>
            </a:r>
            <a:endParaRPr lang="en-US" altLang="zh-CN" dirty="0"/>
          </a:p>
          <a:p>
            <a:r>
              <a:rPr lang="zh-CN" altLang="en-US" dirty="0"/>
              <a:t>石方按照定额，是不考虑放坡系数的。但是施工方的施工方案中考虑了放坡，施工中也按照放坡进行施工，施工方诉求工程量，应该考虑放坡，如何处理</a:t>
            </a:r>
            <a:endParaRPr lang="zh-CN" altLang="en-US" dirty="0"/>
          </a:p>
          <a:p>
            <a:r>
              <a:rPr lang="zh-CN" altLang="en-US">
                <a:solidFill>
                  <a:srgbClr val="FF0000"/>
                </a:solidFill>
              </a:rPr>
              <a:t>重点：</a:t>
            </a:r>
            <a:r>
              <a:rPr lang="zh-CN" altLang="en-US"/>
              <a:t>需专家论证的专项方案，有设计院出具设计方案，该增加的费用审计是否能认可</a:t>
            </a:r>
            <a:endParaRPr lang="zh-CN" altLang="en-US"/>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清单招标，高大支模，计量和计价，定额缺项，招标清单，没有描述，梁板标高或轴线位置，乙方按常规满膛架进行报价</a:t>
            </a:r>
            <a:endParaRPr lang="en-US" altLang="zh-CN" dirty="0"/>
          </a:p>
          <a:p>
            <a:r>
              <a:rPr lang="zh-CN" altLang="en-US" dirty="0"/>
              <a:t>实际施工，按专家论证专项方案施工，结算审计，不同意给高支模架费用</a:t>
            </a:r>
            <a:endParaRPr lang="zh-CN" altLang="en-US" dirty="0"/>
          </a:p>
          <a:p>
            <a:r>
              <a:rPr lang="zh-CN" altLang="en-US" dirty="0"/>
              <a:t>高支模，投标，没有自行考虑计取，视为已考虑在投标报价中</a:t>
            </a:r>
            <a:endParaRPr lang="en-US" altLang="zh-CN" dirty="0"/>
          </a:p>
          <a:p>
            <a:r>
              <a:rPr lang="zh-CN" altLang="en-US" dirty="0"/>
              <a:t>乙方认为，清单描述不清，定额缺项，高支模架没计费约定，乙方只从常规建筑，</a:t>
            </a:r>
            <a:r>
              <a:rPr lang="en-US" dirty="0"/>
              <a:t>8</a:t>
            </a:r>
            <a:r>
              <a:rPr lang="zh-CN" altLang="en-US" dirty="0"/>
              <a:t>米内支撑架报价</a:t>
            </a:r>
            <a:endParaRPr lang="en-US" altLang="zh-CN" dirty="0"/>
          </a:p>
          <a:p>
            <a:r>
              <a:rPr lang="zh-CN" altLang="en-US" dirty="0"/>
              <a:t>投标方案为满膛架，立杆间矩</a:t>
            </a:r>
            <a:r>
              <a:rPr lang="en-US" dirty="0"/>
              <a:t>1200</a:t>
            </a:r>
            <a:r>
              <a:rPr lang="zh-CN" altLang="en-US" dirty="0"/>
              <a:t>，专项方案立杆间矩</a:t>
            </a:r>
            <a:r>
              <a:rPr lang="en-US" dirty="0"/>
              <a:t>300-600</a:t>
            </a:r>
            <a:endParaRPr lang="en-US" dirty="0"/>
          </a:p>
          <a:p>
            <a:r>
              <a:rPr lang="zh-CN" altLang="en-US" dirty="0">
                <a:solidFill>
                  <a:srgbClr val="FF0000"/>
                </a:solidFill>
                <a:sym typeface="+mn-ea"/>
              </a:rPr>
              <a:t>重点：</a:t>
            </a:r>
            <a:r>
              <a:rPr lang="zh-CN" altLang="en-US">
                <a:sym typeface="+mn-ea"/>
              </a:rPr>
              <a:t>涉铁费用财政扣减，常委会</a:t>
            </a:r>
            <a:r>
              <a:rPr lang="en-US" altLang="zh-CN">
                <a:sym typeface="+mn-ea"/>
              </a:rPr>
              <a:t>1500</a:t>
            </a:r>
            <a:r>
              <a:rPr lang="zh-CN" altLang="en-US">
                <a:sym typeface="+mn-ea"/>
              </a:rPr>
              <a:t>，乙方账户付出去。</a:t>
            </a:r>
            <a:r>
              <a:rPr lang="zh-CN" altLang="en-US" sz="2800">
                <a:sym typeface="+mn-ea"/>
              </a:rPr>
              <a:t>常委会</a:t>
            </a:r>
            <a:r>
              <a:rPr lang="en-US" altLang="zh-CN" sz="2800">
                <a:sym typeface="+mn-ea"/>
              </a:rPr>
              <a:t>1900</a:t>
            </a:r>
            <a:r>
              <a:rPr lang="zh-CN" altLang="en-US" sz="2800">
                <a:sym typeface="+mn-ea"/>
              </a:rPr>
              <a:t>，财审</a:t>
            </a:r>
            <a:r>
              <a:rPr lang="en-US" altLang="zh-CN" sz="2800">
                <a:sym typeface="+mn-ea"/>
              </a:rPr>
              <a:t>1600</a:t>
            </a:r>
            <a:r>
              <a:rPr lang="zh-CN" altLang="en-US" sz="2800">
                <a:sym typeface="+mn-ea"/>
              </a:rPr>
              <a:t>，市政路，涵洞孔洞</a:t>
            </a:r>
            <a:endParaRPr lang="zh-CN" altLang="en-US" sz="2800">
              <a:sym typeface="+mn-ea"/>
            </a:endParaRPr>
          </a:p>
          <a:p>
            <a:endParaRPr lang="en-US" dirty="0"/>
          </a:p>
          <a:p>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sz="2900" dirty="0">
                <a:solidFill>
                  <a:srgbClr val="FF0000"/>
                </a:solidFill>
                <a:sym typeface="+mn-ea"/>
              </a:rPr>
              <a:t>重点：</a:t>
            </a:r>
            <a:r>
              <a:rPr lang="zh-CN" altLang="en-US" sz="2900">
                <a:sym typeface="+mn-ea"/>
              </a:rPr>
              <a:t>无投标的材料消耗量，如何调材料价差?</a:t>
            </a:r>
            <a:endParaRPr lang="zh-CN" altLang="en-US" sz="2900"/>
          </a:p>
          <a:p>
            <a:r>
              <a:rPr lang="zh-CN" altLang="en-US" sz="2900" dirty="0">
                <a:solidFill>
                  <a:srgbClr val="FF0000"/>
                </a:solidFill>
                <a:sym typeface="+mn-ea"/>
              </a:rPr>
              <a:t>重点：</a:t>
            </a:r>
            <a:r>
              <a:rPr lang="zh-CN" altLang="en-US" sz="2900" dirty="0">
                <a:sym typeface="+mn-ea"/>
              </a:rPr>
              <a:t>乙方报价，固定单价，每平米</a:t>
            </a:r>
            <a:r>
              <a:rPr lang="en-US" altLang="zh-CN" sz="2900" dirty="0">
                <a:sym typeface="+mn-ea"/>
              </a:rPr>
              <a:t>85</a:t>
            </a:r>
            <a:r>
              <a:rPr lang="zh-CN" altLang="en-US" sz="2900" dirty="0">
                <a:sym typeface="+mn-ea"/>
              </a:rPr>
              <a:t>元，包括灰土，级配碎石，水稳石，沥青混凝土，材料调价差，信息价，如何确定工料消耗量，下浮比例法，工料分析法</a:t>
            </a:r>
            <a:endParaRPr lang="zh-CN" altLang="en-US" sz="2900" dirty="0">
              <a:sym typeface="+mn-ea"/>
            </a:endParaRPr>
          </a:p>
          <a:p>
            <a:r>
              <a:rPr lang="zh-CN" altLang="en-US" sz="2900">
                <a:solidFill>
                  <a:srgbClr val="FF0000"/>
                </a:solidFill>
                <a:sym typeface="+mn-ea"/>
              </a:rPr>
              <a:t>重点</a:t>
            </a:r>
            <a:r>
              <a:rPr lang="zh-CN" altLang="en-US" sz="2900" dirty="0">
                <a:solidFill>
                  <a:srgbClr val="FF0000"/>
                </a:solidFill>
                <a:sym typeface="+mn-ea"/>
              </a:rPr>
              <a:t>：</a:t>
            </a:r>
            <a:r>
              <a:rPr lang="zh-CN" altLang="en-US" sz="2900" dirty="0">
                <a:sym typeface="+mn-ea"/>
              </a:rPr>
              <a:t>合同约定工程量</a:t>
            </a:r>
            <a:r>
              <a:rPr lang="zh-CN" altLang="en-US" sz="2900" dirty="0">
                <a:solidFill>
                  <a:srgbClr val="FF0000"/>
                </a:solidFill>
                <a:sym typeface="+mn-ea"/>
              </a:rPr>
              <a:t>偏差</a:t>
            </a:r>
            <a:r>
              <a:rPr lang="en-US" sz="2900" dirty="0">
                <a:solidFill>
                  <a:srgbClr val="FF0000"/>
                </a:solidFill>
                <a:sym typeface="+mn-ea"/>
              </a:rPr>
              <a:t>5%</a:t>
            </a:r>
            <a:r>
              <a:rPr lang="zh-CN" altLang="en-US" sz="2900" dirty="0">
                <a:sym typeface="+mn-ea"/>
              </a:rPr>
              <a:t>以内，</a:t>
            </a:r>
            <a:r>
              <a:rPr lang="zh-CN" altLang="en-US" sz="2900" dirty="0">
                <a:solidFill>
                  <a:srgbClr val="339933"/>
                </a:solidFill>
                <a:sym typeface="+mn-ea"/>
              </a:rPr>
              <a:t>不调整</a:t>
            </a:r>
            <a:r>
              <a:rPr lang="zh-CN" altLang="en-US" sz="2900" dirty="0">
                <a:sym typeface="+mn-ea"/>
              </a:rPr>
              <a:t>合同价，结算时，</a:t>
            </a:r>
            <a:r>
              <a:rPr lang="zh-CN" altLang="en-US" sz="2900" dirty="0">
                <a:solidFill>
                  <a:srgbClr val="339933"/>
                </a:solidFill>
                <a:sym typeface="+mn-ea"/>
              </a:rPr>
              <a:t>工程量偏差</a:t>
            </a:r>
            <a:r>
              <a:rPr lang="zh-CN" altLang="en-US" sz="2900" dirty="0">
                <a:sym typeface="+mn-ea"/>
              </a:rPr>
              <a:t>包括</a:t>
            </a:r>
            <a:r>
              <a:rPr lang="zh-CN" altLang="en-US" sz="2900" dirty="0">
                <a:solidFill>
                  <a:srgbClr val="339933"/>
                </a:solidFill>
                <a:sym typeface="+mn-ea"/>
              </a:rPr>
              <a:t>工程变更</a:t>
            </a:r>
            <a:r>
              <a:rPr lang="zh-CN" altLang="en-US" sz="2900" dirty="0">
                <a:sym typeface="+mn-ea"/>
              </a:rPr>
              <a:t>产生的工程量不</a:t>
            </a:r>
            <a:endParaRPr lang="zh-CN" altLang="en-US" sz="2900" dirty="0"/>
          </a:p>
          <a:p>
            <a:r>
              <a:rPr lang="zh-CN" altLang="en-US" sz="2900">
                <a:solidFill>
                  <a:srgbClr val="FF0000"/>
                </a:solidFill>
                <a:sym typeface="+mn-ea"/>
              </a:rPr>
              <a:t>《</a:t>
            </a:r>
            <a:r>
              <a:rPr lang="en-US" altLang="zh-CN" sz="2900">
                <a:solidFill>
                  <a:srgbClr val="FF0000"/>
                </a:solidFill>
                <a:sym typeface="+mn-ea"/>
              </a:rPr>
              <a:t>13</a:t>
            </a:r>
            <a:r>
              <a:rPr lang="zh-CN" altLang="en-US" sz="2900">
                <a:solidFill>
                  <a:srgbClr val="FF0000"/>
                </a:solidFill>
                <a:sym typeface="+mn-ea"/>
              </a:rPr>
              <a:t>清单计价规范》2.0.17</a:t>
            </a:r>
            <a:r>
              <a:rPr lang="zh-CN" altLang="en-US" sz="2900">
                <a:sym typeface="+mn-ea"/>
              </a:rPr>
              <a:t>  工程量偏差</a:t>
            </a:r>
            <a:endParaRPr lang="zh-CN" altLang="en-US" sz="2900"/>
          </a:p>
          <a:p>
            <a:r>
              <a:rPr lang="zh-CN" altLang="en-US" sz="2900">
                <a:sym typeface="+mn-ea"/>
              </a:rPr>
              <a:t>承包人按照合同工程的</a:t>
            </a:r>
            <a:r>
              <a:rPr lang="zh-CN" altLang="en-US" sz="2900">
                <a:solidFill>
                  <a:srgbClr val="00B050"/>
                </a:solidFill>
                <a:sym typeface="+mn-ea"/>
              </a:rPr>
              <a:t>图纸</a:t>
            </a:r>
            <a:r>
              <a:rPr lang="zh-CN" altLang="en-US" sz="2900">
                <a:sym typeface="+mn-ea"/>
              </a:rPr>
              <a:t>（含经发包人批准由承包人提供的图纸）实施，按照现行国家计量规范规定的工程量计算规则计算得到的完成合同工程项目应予计量的工程量与相应的招标工程量</a:t>
            </a:r>
            <a:r>
              <a:rPr lang="zh-CN" altLang="en-US" sz="2900">
                <a:solidFill>
                  <a:srgbClr val="00B050"/>
                </a:solidFill>
                <a:sym typeface="+mn-ea"/>
              </a:rPr>
              <a:t>清单</a:t>
            </a:r>
            <a:r>
              <a:rPr lang="zh-CN" altLang="en-US" sz="2900">
                <a:sym typeface="+mn-ea"/>
              </a:rPr>
              <a:t>项目列出的工程量之间出现的</a:t>
            </a:r>
            <a:r>
              <a:rPr lang="zh-CN" altLang="en-US" sz="2900">
                <a:solidFill>
                  <a:srgbClr val="00B050"/>
                </a:solidFill>
                <a:sym typeface="+mn-ea"/>
              </a:rPr>
              <a:t>量差</a:t>
            </a:r>
            <a:r>
              <a:rPr lang="zh-CN" altLang="en-US" sz="2900">
                <a:sym typeface="+mn-ea"/>
              </a:rPr>
              <a:t>。</a:t>
            </a:r>
            <a:endParaRPr lang="zh-CN" altLang="en-US" sz="2900">
              <a:sym typeface="+mn-ea"/>
            </a:endParaRPr>
          </a:p>
          <a:p>
            <a:endParaRPr lang="zh-CN" altLang="en-US" sz="2900" dirty="0">
              <a:sym typeface="+mn-ea"/>
            </a:endParaRPr>
          </a:p>
          <a:p>
            <a:endParaRPr lang="zh-CN" altLang="en-US">
              <a:sym typeface="+mn-ea"/>
            </a:endParaRPr>
          </a:p>
          <a:p>
            <a:endParaRPr lang="zh-CN" altLang="en-US">
              <a:sym typeface="+mn-ea"/>
            </a:endParaRPr>
          </a:p>
          <a:p>
            <a:endParaRPr lang="zh-CN" altLang="en-US" dirty="0"/>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pPr algn="ctr"/>
            <a:r>
              <a:rPr lang="zh-CN" altLang="en-US" sz="2500">
                <a:solidFill>
                  <a:srgbClr val="0070C0"/>
                </a:solidFill>
              </a:rPr>
              <a:t>危险性较大的分部分项工程安全管理规定（住建部</a:t>
            </a:r>
            <a:r>
              <a:rPr lang="zh-CN" altLang="en-US" sz="2500">
                <a:solidFill>
                  <a:srgbClr val="0070C0"/>
                </a:solidFill>
                <a:sym typeface="+mn-ea"/>
              </a:rPr>
              <a:t>37号</a:t>
            </a:r>
            <a:r>
              <a:rPr lang="zh-CN" altLang="en-US" sz="2500">
                <a:solidFill>
                  <a:srgbClr val="0070C0"/>
                </a:solidFill>
              </a:rPr>
              <a:t>令）（2018年6月1日）</a:t>
            </a:r>
            <a:endParaRPr lang="zh-CN" altLang="en-US" sz="2500">
              <a:solidFill>
                <a:srgbClr val="0070C0"/>
              </a:solidFill>
            </a:endParaRPr>
          </a:p>
          <a:p>
            <a:r>
              <a:rPr lang="zh-CN" altLang="en-US" sz="2500">
                <a:solidFill>
                  <a:srgbClr val="FF0000"/>
                </a:solidFill>
              </a:rPr>
              <a:t>第三条</a:t>
            </a:r>
            <a:r>
              <a:rPr lang="zh-CN" altLang="en-US" sz="2500"/>
              <a:t>　本规定所称危险性较大的分部分项工程（以下简称“</a:t>
            </a:r>
            <a:r>
              <a:rPr lang="zh-CN" altLang="en-US" sz="2500">
                <a:solidFill>
                  <a:srgbClr val="00B050"/>
                </a:solidFill>
              </a:rPr>
              <a:t>危大工程</a:t>
            </a:r>
            <a:r>
              <a:rPr lang="zh-CN" altLang="en-US" sz="2500"/>
              <a:t>”），是指房屋建筑和市政基础设施工程在施工过程中，容易导致人员群死群伤或者造成重大经济损失的分部分项工程。</a:t>
            </a:r>
            <a:endParaRPr lang="zh-CN" altLang="en-US" sz="2500"/>
          </a:p>
          <a:p>
            <a:r>
              <a:rPr lang="zh-CN" altLang="en-US" sz="2500"/>
              <a:t>危大工程及</a:t>
            </a:r>
            <a:r>
              <a:rPr lang="zh-CN" altLang="en-US" sz="2500">
                <a:solidFill>
                  <a:srgbClr val="00B050"/>
                </a:solidFill>
              </a:rPr>
              <a:t>超过一定规模</a:t>
            </a:r>
            <a:r>
              <a:rPr lang="zh-CN" altLang="en-US" sz="2500"/>
              <a:t>的危大工程范围由</a:t>
            </a:r>
            <a:r>
              <a:rPr lang="zh-CN" altLang="en-US" sz="2500">
                <a:solidFill>
                  <a:srgbClr val="00B050"/>
                </a:solidFill>
              </a:rPr>
              <a:t>国务院住房城乡建设主管部门</a:t>
            </a:r>
            <a:r>
              <a:rPr lang="zh-CN" altLang="en-US" sz="2500"/>
              <a:t>制定。</a:t>
            </a:r>
            <a:endParaRPr lang="zh-CN" altLang="en-US" sz="2500"/>
          </a:p>
          <a:p>
            <a:r>
              <a:rPr lang="zh-CN" altLang="en-US" sz="2500">
                <a:solidFill>
                  <a:srgbClr val="FF0000"/>
                </a:solidFill>
              </a:rPr>
              <a:t>第六条</a:t>
            </a:r>
            <a:r>
              <a:rPr lang="zh-CN" altLang="en-US" sz="2500"/>
              <a:t>　勘察单位应当根据工程实际及工程周边环境资料，在勘察文件中说明</a:t>
            </a:r>
            <a:r>
              <a:rPr lang="zh-CN" altLang="en-US" sz="2500">
                <a:solidFill>
                  <a:srgbClr val="00B050"/>
                </a:solidFill>
              </a:rPr>
              <a:t>地质条件</a:t>
            </a:r>
            <a:r>
              <a:rPr lang="zh-CN" altLang="en-US" sz="2500"/>
              <a:t>可能造成的工程风险。</a:t>
            </a:r>
            <a:endParaRPr lang="zh-CN" altLang="en-US" sz="2500"/>
          </a:p>
          <a:p>
            <a:r>
              <a:rPr lang="zh-CN" altLang="en-US" sz="2500"/>
              <a:t>设计单位应当在设计文件中注明涉及</a:t>
            </a:r>
            <a:r>
              <a:rPr lang="zh-CN" altLang="en-US" sz="2500">
                <a:solidFill>
                  <a:srgbClr val="00B050"/>
                </a:solidFill>
              </a:rPr>
              <a:t>危大工程</a:t>
            </a:r>
            <a:r>
              <a:rPr lang="zh-CN" altLang="en-US" sz="2500"/>
              <a:t>的重点部位和环节，提出保障工程周边环境安全和工程施工安全的意见，必要时进行</a:t>
            </a:r>
            <a:r>
              <a:rPr lang="zh-CN" altLang="en-US" sz="2500">
                <a:solidFill>
                  <a:srgbClr val="00B050"/>
                </a:solidFill>
              </a:rPr>
              <a:t>专项设计</a:t>
            </a:r>
            <a:r>
              <a:rPr lang="zh-CN" altLang="en-US" sz="2500"/>
              <a:t>。</a:t>
            </a:r>
            <a:endParaRPr lang="zh-CN" altLang="en-US" sz="2500"/>
          </a:p>
          <a:p>
            <a:r>
              <a:rPr lang="zh-CN" altLang="en-US" sz="2500">
                <a:solidFill>
                  <a:srgbClr val="FF0000"/>
                </a:solidFill>
                <a:sym typeface="+mn-ea"/>
              </a:rPr>
              <a:t>第七条</a:t>
            </a:r>
            <a:r>
              <a:rPr lang="zh-CN" altLang="en-US" sz="2500">
                <a:sym typeface="+mn-ea"/>
              </a:rPr>
              <a:t>　建设单位应当组织勘察、设计等单位在施工</a:t>
            </a:r>
            <a:r>
              <a:rPr lang="zh-CN" altLang="en-US" sz="2500">
                <a:solidFill>
                  <a:srgbClr val="00B050"/>
                </a:solidFill>
                <a:sym typeface="+mn-ea"/>
              </a:rPr>
              <a:t>招标文件</a:t>
            </a:r>
            <a:r>
              <a:rPr lang="zh-CN" altLang="en-US" sz="2500">
                <a:sym typeface="+mn-ea"/>
              </a:rPr>
              <a:t>中列出</a:t>
            </a:r>
            <a:r>
              <a:rPr lang="zh-CN" altLang="en-US" sz="2500">
                <a:solidFill>
                  <a:srgbClr val="00B050"/>
                </a:solidFill>
                <a:sym typeface="+mn-ea"/>
              </a:rPr>
              <a:t>危大工程清单</a:t>
            </a:r>
            <a:r>
              <a:rPr lang="zh-CN" altLang="en-US" sz="2500">
                <a:sym typeface="+mn-ea"/>
              </a:rPr>
              <a:t>，要求施工单位在投标时</a:t>
            </a:r>
            <a:r>
              <a:rPr lang="zh-CN" altLang="en-US" sz="2500">
                <a:solidFill>
                  <a:srgbClr val="00B050"/>
                </a:solidFill>
                <a:sym typeface="+mn-ea"/>
              </a:rPr>
              <a:t>补充完善</a:t>
            </a:r>
            <a:r>
              <a:rPr lang="zh-CN" altLang="en-US" sz="2500">
                <a:sym typeface="+mn-ea"/>
              </a:rPr>
              <a:t>危大工程清单并明确相应的</a:t>
            </a:r>
            <a:r>
              <a:rPr lang="zh-CN" altLang="en-US" sz="2500">
                <a:solidFill>
                  <a:srgbClr val="00B050"/>
                </a:solidFill>
                <a:sym typeface="+mn-ea"/>
              </a:rPr>
              <a:t>安全管理措施</a:t>
            </a:r>
            <a:r>
              <a:rPr lang="zh-CN" altLang="en-US" sz="2500">
                <a:sym typeface="+mn-ea"/>
              </a:rPr>
              <a:t>。</a:t>
            </a:r>
            <a:endParaRPr lang="zh-CN" altLang="en-US" sz="2500"/>
          </a:p>
          <a:p>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sz="2800">
                <a:solidFill>
                  <a:srgbClr val="FF0000"/>
                </a:solidFill>
                <a:sym typeface="+mn-ea"/>
              </a:rPr>
              <a:t>第八条</a:t>
            </a:r>
            <a:r>
              <a:rPr lang="zh-CN" altLang="en-US" sz="2800">
                <a:sym typeface="+mn-ea"/>
              </a:rPr>
              <a:t>　建设单位应当按照施工合同约定及时支付</a:t>
            </a:r>
            <a:r>
              <a:rPr lang="zh-CN" altLang="en-US" sz="2800">
                <a:solidFill>
                  <a:srgbClr val="00B050"/>
                </a:solidFill>
                <a:sym typeface="+mn-ea"/>
              </a:rPr>
              <a:t>危大工程</a:t>
            </a:r>
            <a:r>
              <a:rPr lang="zh-CN" altLang="en-US" sz="2800">
                <a:sym typeface="+mn-ea"/>
              </a:rPr>
              <a:t>施工技术措施费以及相应的安全防护文明施工措施费，保障危大工程施工安全。</a:t>
            </a:r>
            <a:endParaRPr lang="zh-CN" altLang="en-US" sz="2800"/>
          </a:p>
          <a:p>
            <a:r>
              <a:rPr lang="zh-CN" altLang="en-US" sz="2800">
                <a:solidFill>
                  <a:srgbClr val="FF0000"/>
                </a:solidFill>
                <a:sym typeface="+mn-ea"/>
              </a:rPr>
              <a:t>第九条</a:t>
            </a:r>
            <a:r>
              <a:rPr lang="zh-CN" altLang="en-US" sz="2800">
                <a:sym typeface="+mn-ea"/>
              </a:rPr>
              <a:t>　建设单位在申请办理</a:t>
            </a:r>
            <a:r>
              <a:rPr lang="zh-CN" altLang="en-US" sz="2800">
                <a:solidFill>
                  <a:srgbClr val="00B050"/>
                </a:solidFill>
                <a:sym typeface="+mn-ea"/>
              </a:rPr>
              <a:t>安全监督</a:t>
            </a:r>
            <a:r>
              <a:rPr lang="zh-CN" altLang="en-US" sz="2800">
                <a:sym typeface="+mn-ea"/>
              </a:rPr>
              <a:t>手续时，应当提交</a:t>
            </a:r>
            <a:r>
              <a:rPr lang="zh-CN" altLang="en-US" sz="2800">
                <a:solidFill>
                  <a:srgbClr val="00B050"/>
                </a:solidFill>
                <a:sym typeface="+mn-ea"/>
              </a:rPr>
              <a:t>危大工程清单</a:t>
            </a:r>
            <a:r>
              <a:rPr lang="zh-CN" altLang="en-US" sz="2800">
                <a:sym typeface="+mn-ea"/>
              </a:rPr>
              <a:t>及其安全管理措施等资料。</a:t>
            </a:r>
            <a:endParaRPr lang="zh-CN" altLang="en-US" sz="2800">
              <a:sym typeface="+mn-ea"/>
            </a:endParaRPr>
          </a:p>
          <a:p>
            <a:r>
              <a:rPr lang="zh-CN" altLang="en-US" sz="2800">
                <a:solidFill>
                  <a:srgbClr val="FF0000"/>
                </a:solidFill>
              </a:rPr>
              <a:t>第十条</a:t>
            </a:r>
            <a:r>
              <a:rPr lang="zh-CN" altLang="en-US" sz="2800"/>
              <a:t>　</a:t>
            </a:r>
            <a:r>
              <a:rPr lang="zh-CN" altLang="en-US" sz="2800">
                <a:solidFill>
                  <a:srgbClr val="00B050"/>
                </a:solidFill>
              </a:rPr>
              <a:t>施工单位</a:t>
            </a:r>
            <a:r>
              <a:rPr lang="zh-CN" altLang="en-US" sz="2800"/>
              <a:t>应当在危大工程施工前组织工程技术人员编制</a:t>
            </a:r>
            <a:r>
              <a:rPr lang="zh-CN" altLang="en-US" sz="2800">
                <a:solidFill>
                  <a:srgbClr val="00B050"/>
                </a:solidFill>
              </a:rPr>
              <a:t>专项施工方案</a:t>
            </a:r>
            <a:r>
              <a:rPr lang="zh-CN" altLang="en-US" sz="2800"/>
              <a:t>。</a:t>
            </a:r>
            <a:endParaRPr lang="zh-CN" altLang="en-US" sz="2800"/>
          </a:p>
          <a:p>
            <a:r>
              <a:rPr lang="zh-CN" altLang="en-US" sz="2800"/>
              <a:t>实行施工总承包的，专项施工方案应当由</a:t>
            </a:r>
            <a:r>
              <a:rPr lang="zh-CN" altLang="en-US" sz="2800">
                <a:solidFill>
                  <a:srgbClr val="00B050"/>
                </a:solidFill>
              </a:rPr>
              <a:t>施工总承包单位</a:t>
            </a:r>
            <a:r>
              <a:rPr lang="zh-CN" altLang="en-US" sz="2800"/>
              <a:t>组织编制。危大工程实行分包的，专项施工方案可以由相关专业</a:t>
            </a:r>
            <a:r>
              <a:rPr lang="zh-CN" altLang="en-US" sz="2800">
                <a:solidFill>
                  <a:srgbClr val="00B050"/>
                </a:solidFill>
              </a:rPr>
              <a:t>分包单位</a:t>
            </a:r>
            <a:r>
              <a:rPr lang="zh-CN" altLang="en-US" sz="2800"/>
              <a:t>组织编制。</a:t>
            </a:r>
            <a:endParaRPr lang="zh-CN" altLang="en-US" sz="2800"/>
          </a:p>
          <a:p>
            <a:r>
              <a:rPr lang="zh-CN" altLang="en-US" sz="2800">
                <a:solidFill>
                  <a:srgbClr val="FF0000"/>
                </a:solidFill>
                <a:sym typeface="+mn-ea"/>
              </a:rPr>
              <a:t>第十二条</a:t>
            </a:r>
            <a:r>
              <a:rPr lang="zh-CN" altLang="en-US" sz="2800">
                <a:sym typeface="+mn-ea"/>
              </a:rPr>
              <a:t>　对于</a:t>
            </a:r>
            <a:r>
              <a:rPr lang="zh-CN" altLang="en-US" sz="2800">
                <a:solidFill>
                  <a:srgbClr val="FF0000"/>
                </a:solidFill>
                <a:sym typeface="+mn-ea"/>
              </a:rPr>
              <a:t>超过一定规模</a:t>
            </a:r>
            <a:r>
              <a:rPr lang="zh-CN" altLang="en-US" sz="2800">
                <a:sym typeface="+mn-ea"/>
              </a:rPr>
              <a:t>的危大工程，施工单位应当组织召开</a:t>
            </a:r>
            <a:r>
              <a:rPr lang="zh-CN" altLang="en-US" sz="2800">
                <a:solidFill>
                  <a:srgbClr val="FF0000"/>
                </a:solidFill>
                <a:sym typeface="+mn-ea"/>
              </a:rPr>
              <a:t>专家论证会</a:t>
            </a:r>
            <a:r>
              <a:rPr lang="zh-CN" altLang="en-US" sz="2800">
                <a:sym typeface="+mn-ea"/>
              </a:rPr>
              <a:t>对专项施工方案进行论证。实行施工总承包的，由</a:t>
            </a:r>
            <a:r>
              <a:rPr lang="zh-CN" altLang="en-US" sz="2800">
                <a:solidFill>
                  <a:srgbClr val="00B050"/>
                </a:solidFill>
                <a:sym typeface="+mn-ea"/>
              </a:rPr>
              <a:t>施工总承包</a:t>
            </a:r>
            <a:r>
              <a:rPr lang="zh-CN" altLang="en-US" sz="2800">
                <a:sym typeface="+mn-ea"/>
              </a:rPr>
              <a:t>单位组织召开</a:t>
            </a:r>
            <a:r>
              <a:rPr lang="zh-CN" altLang="en-US" sz="2800">
                <a:solidFill>
                  <a:srgbClr val="00B050"/>
                </a:solidFill>
                <a:sym typeface="+mn-ea"/>
              </a:rPr>
              <a:t>专家论证会</a:t>
            </a:r>
            <a:r>
              <a:rPr lang="zh-CN" altLang="en-US" sz="2800">
                <a:sym typeface="+mn-ea"/>
              </a:rPr>
              <a:t>。专家论证前</a:t>
            </a:r>
            <a:r>
              <a:rPr lang="zh-CN" altLang="en-US" sz="2800">
                <a:solidFill>
                  <a:srgbClr val="00B050"/>
                </a:solidFill>
                <a:sym typeface="+mn-ea"/>
              </a:rPr>
              <a:t>专项施工方案</a:t>
            </a:r>
            <a:r>
              <a:rPr lang="zh-CN" altLang="en-US" sz="2800">
                <a:sym typeface="+mn-ea"/>
              </a:rPr>
              <a:t>应当通过施工单位审核和总监理工程师审查。</a:t>
            </a:r>
            <a:endParaRPr lang="zh-CN" altLang="en-US" sz="2800"/>
          </a:p>
          <a:p>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pPr algn="ctr"/>
            <a:r>
              <a:rPr lang="zh-CN" altLang="en-US" sz="2300">
                <a:solidFill>
                  <a:srgbClr val="0070C0"/>
                </a:solidFill>
                <a:sym typeface="+mn-ea"/>
              </a:rPr>
              <a:t>《危险性较大的分部分项工程安全管理规定》有关问题的通知（建办质〔2018〕31号文）</a:t>
            </a:r>
            <a:endParaRPr lang="zh-CN" altLang="en-US" sz="2300">
              <a:solidFill>
                <a:srgbClr val="0070C0"/>
              </a:solidFill>
            </a:endParaRPr>
          </a:p>
          <a:p>
            <a:r>
              <a:rPr lang="zh-CN" altLang="en-US" sz="2300">
                <a:solidFill>
                  <a:srgbClr val="FF0000"/>
                </a:solidFill>
              </a:rPr>
              <a:t>危险性较大</a:t>
            </a:r>
            <a:r>
              <a:rPr lang="zh-CN" altLang="en-US" sz="2300"/>
              <a:t>的分部分项工程范围：</a:t>
            </a:r>
            <a:endParaRPr lang="zh-CN" altLang="en-US" sz="2300"/>
          </a:p>
          <a:p>
            <a:r>
              <a:rPr lang="zh-CN" altLang="en-US" sz="2300">
                <a:solidFill>
                  <a:srgbClr val="00B050"/>
                </a:solidFill>
              </a:rPr>
              <a:t>（专项施工方案）</a:t>
            </a:r>
            <a:endParaRPr lang="zh-CN" altLang="en-US" sz="2300"/>
          </a:p>
          <a:p>
            <a:r>
              <a:rPr lang="zh-CN" altLang="en-US" sz="2300"/>
              <a:t>一、基坑工程</a:t>
            </a:r>
            <a:endParaRPr lang="zh-CN" altLang="en-US" sz="2300"/>
          </a:p>
          <a:p>
            <a:r>
              <a:rPr lang="zh-CN" altLang="en-US" sz="2300"/>
              <a:t>（一）开挖深度超过3m（含3m）的基坑（槽）的土方开挖、支护、降水工程。</a:t>
            </a:r>
            <a:endParaRPr lang="zh-CN" altLang="en-US" sz="2300"/>
          </a:p>
          <a:p>
            <a:r>
              <a:rPr lang="zh-CN" altLang="en-US" sz="2300"/>
              <a:t>（二）开挖深度虽未超过3m，但地质条件、周围环境和地下管线复杂，或影响毗邻建、构筑物安全的基坑（槽）的土方开挖、支护、降水工程。</a:t>
            </a:r>
            <a:endParaRPr lang="zh-CN" altLang="en-US" sz="2300"/>
          </a:p>
          <a:p>
            <a:r>
              <a:rPr lang="zh-CN" altLang="en-US" sz="2300">
                <a:sym typeface="+mn-ea"/>
              </a:rPr>
              <a:t>二、模板工程及支撑体系</a:t>
            </a:r>
            <a:endParaRPr lang="zh-CN" altLang="en-US" sz="2300"/>
          </a:p>
          <a:p>
            <a:r>
              <a:rPr lang="zh-CN" altLang="en-US" sz="2300">
                <a:sym typeface="+mn-ea"/>
              </a:rPr>
              <a:t>（二）混凝土模板支撑工程：搭设高度5m及以上，或搭设跨度10m及以上，或施工总荷载（荷载效应基本组合的设计值，以下简称设计值）10kN/m2及以上，或集中线荷载（设计值）15kN/m及以上，或高度大于支撑水平投影宽度且相对独立无联系构件的混凝土模板支撑工程。</a:t>
            </a:r>
            <a:endParaRPr lang="zh-CN" altLang="en-US" sz="2300"/>
          </a:p>
          <a:p>
            <a:r>
              <a:rPr lang="zh-CN" altLang="en-US" sz="2300">
                <a:sym typeface="+mn-ea"/>
              </a:rPr>
              <a:t>（三）承重支撑体系：用于钢结构安装等满堂支撑体系。</a:t>
            </a:r>
            <a:endParaRPr lang="zh-CN" altLang="en-US" sz="2300"/>
          </a:p>
          <a:p>
            <a:endParaRPr lang="zh-CN" altLang="en-US"/>
          </a:p>
          <a:p>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pPr algn="ctr"/>
            <a:r>
              <a:rPr lang="zh-CN" altLang="en-US">
                <a:solidFill>
                  <a:srgbClr val="FF0000"/>
                </a:solidFill>
                <a:sym typeface="+mn-ea"/>
              </a:rPr>
              <a:t>超过一定规模</a:t>
            </a:r>
            <a:r>
              <a:rPr lang="zh-CN" altLang="en-US">
                <a:sym typeface="+mn-ea"/>
              </a:rPr>
              <a:t>的危险性较大的分部分项工程范围：</a:t>
            </a:r>
            <a:endParaRPr lang="zh-CN" altLang="en-US"/>
          </a:p>
          <a:p>
            <a:r>
              <a:rPr lang="zh-CN" altLang="en-US">
                <a:solidFill>
                  <a:srgbClr val="00B050"/>
                </a:solidFill>
                <a:sym typeface="+mn-ea"/>
              </a:rPr>
              <a:t>（专项施工方案</a:t>
            </a:r>
            <a:r>
              <a:rPr lang="zh-CN" altLang="en-US">
                <a:solidFill>
                  <a:srgbClr val="FF0000"/>
                </a:solidFill>
                <a:sym typeface="+mn-ea"/>
              </a:rPr>
              <a:t>专家论证</a:t>
            </a:r>
            <a:r>
              <a:rPr lang="zh-CN" altLang="en-US">
                <a:solidFill>
                  <a:srgbClr val="00B050"/>
                </a:solidFill>
                <a:sym typeface="+mn-ea"/>
              </a:rPr>
              <a:t>）</a:t>
            </a:r>
            <a:endParaRPr lang="zh-CN" altLang="en-US"/>
          </a:p>
          <a:p>
            <a:r>
              <a:rPr lang="zh-CN" altLang="en-US">
                <a:sym typeface="+mn-ea"/>
              </a:rPr>
              <a:t>一、深基坑工程</a:t>
            </a:r>
            <a:endParaRPr lang="zh-CN" altLang="en-US"/>
          </a:p>
          <a:p>
            <a:r>
              <a:rPr lang="zh-CN" altLang="en-US">
                <a:sym typeface="+mn-ea"/>
              </a:rPr>
              <a:t>开挖深度超过5m（含5m）的基坑（槽）的土方开挖、支护、降水工程。</a:t>
            </a:r>
            <a:endParaRPr lang="zh-CN" altLang="en-US"/>
          </a:p>
          <a:p>
            <a:r>
              <a:rPr lang="zh-CN" altLang="en-US">
                <a:sym typeface="+mn-ea"/>
              </a:rPr>
              <a:t>二、模板工程及支撑体系</a:t>
            </a:r>
            <a:endParaRPr lang="zh-CN" altLang="en-US"/>
          </a:p>
          <a:p>
            <a:r>
              <a:rPr lang="zh-CN" altLang="en-US">
                <a:sym typeface="+mn-ea"/>
              </a:rPr>
              <a:t>（二）混凝土模板支撑工程：搭设高度8m及以上，或搭设跨度18m及以上，或施工总荷载（设计值）15kN/m2及以上，或集中线荷载（设计值）20kN/m及以上。</a:t>
            </a:r>
            <a:endParaRPr lang="zh-CN" altLang="en-US"/>
          </a:p>
          <a:p>
            <a:r>
              <a:rPr lang="zh-CN" altLang="en-US">
                <a:sym typeface="+mn-ea"/>
              </a:rPr>
              <a:t>（三）承重支撑体系：用于钢结构安装等满堂支撑体系，承受单点集中荷载7kN及以上。</a:t>
            </a:r>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某项目，招标清单，包含厂房地面，回填级配碎石垫层，</a:t>
            </a:r>
            <a:r>
              <a:rPr lang="en-US" dirty="0"/>
              <a:t>20000M2</a:t>
            </a:r>
            <a:r>
              <a:rPr lang="zh-CN" altLang="en-US" dirty="0"/>
              <a:t>，厚度</a:t>
            </a:r>
            <a:r>
              <a:rPr lang="en-US" dirty="0"/>
              <a:t>30CM</a:t>
            </a:r>
            <a:r>
              <a:rPr lang="zh-CN" altLang="en-US" dirty="0"/>
              <a:t>。</a:t>
            </a:r>
            <a:endParaRPr lang="en-US" altLang="zh-CN" dirty="0"/>
          </a:p>
          <a:p>
            <a:r>
              <a:rPr lang="zh-CN" altLang="en-US" dirty="0"/>
              <a:t>施工方投标时，按人工夯填，级配碎石，报价，</a:t>
            </a:r>
            <a:r>
              <a:rPr lang="en-US" dirty="0"/>
              <a:t>230</a:t>
            </a:r>
            <a:r>
              <a:rPr lang="zh-CN" altLang="en-US" dirty="0"/>
              <a:t>元</a:t>
            </a:r>
            <a:r>
              <a:rPr lang="en-US" dirty="0"/>
              <a:t>/M3</a:t>
            </a:r>
            <a:r>
              <a:rPr lang="zh-CN" altLang="en-US" dirty="0"/>
              <a:t>。</a:t>
            </a:r>
            <a:endParaRPr lang="en-US" altLang="zh-CN" dirty="0"/>
          </a:p>
          <a:p>
            <a:r>
              <a:rPr lang="zh-CN" altLang="en-US" dirty="0"/>
              <a:t>施工过程中，产生设计变更，厂房地面回填级配碎石，变为，天然砂石，面积、厚度均无变化。</a:t>
            </a:r>
            <a:endParaRPr lang="en-US" altLang="zh-CN" dirty="0"/>
          </a:p>
          <a:p>
            <a:r>
              <a:rPr lang="zh-CN" altLang="en-US" dirty="0"/>
              <a:t>实际施工为机械夯填。</a:t>
            </a:r>
            <a:endParaRPr lang="en-US" altLang="zh-CN" dirty="0"/>
          </a:p>
          <a:p>
            <a:r>
              <a:rPr lang="zh-CN" altLang="en-US" dirty="0"/>
              <a:t>结算时施工方，可否依据合同变更估价，关于“类似项目”的约定，仅变更材料费，人工、机械不变进行组价。</a:t>
            </a:r>
            <a:endParaRPr lang="zh-CN" altLang="en-US" dirty="0"/>
          </a:p>
          <a:p>
            <a:r>
              <a:rPr lang="zh-CN" altLang="en-US" dirty="0">
                <a:solidFill>
                  <a:srgbClr val="FF0000"/>
                </a:solidFill>
                <a:sym typeface="+mn-ea"/>
              </a:rPr>
              <a:t>重点：</a:t>
            </a:r>
            <a:r>
              <a:rPr lang="zh-CN" altLang="en-US" dirty="0">
                <a:sym typeface="+mn-ea"/>
              </a:rPr>
              <a:t>招标清单特征冲击，报价冲击，投标方案旋挖，施工旋挖，项目特征改变</a:t>
            </a:r>
            <a:endParaRPr lang="zh-CN" altLang="en-US"/>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清单计价规范》9.4</a:t>
            </a:r>
            <a:r>
              <a:rPr lang="en-US" altLang="zh-CN">
                <a:solidFill>
                  <a:srgbClr val="FF0000"/>
                </a:solidFill>
                <a:sym typeface="+mn-ea"/>
              </a:rPr>
              <a:t>.1</a:t>
            </a:r>
            <a:r>
              <a:rPr lang="zh-CN" altLang="en-US">
                <a:solidFill>
                  <a:srgbClr val="FF0000"/>
                </a:solidFill>
                <a:sym typeface="+mn-ea"/>
              </a:rPr>
              <a:t> </a:t>
            </a:r>
            <a:r>
              <a:rPr lang="zh-CN" altLang="en-US">
                <a:sym typeface="+mn-ea"/>
              </a:rPr>
              <a:t>发包人在招标工程量清单中对项目特征的描述，应被认为是准确的和全面的，并且与实际施工要求相符合。承包人应按照发包人提供的招标工程量清单，根据</a:t>
            </a:r>
            <a:r>
              <a:rPr lang="zh-CN" altLang="en-US">
                <a:solidFill>
                  <a:srgbClr val="00B050"/>
                </a:solidFill>
                <a:sym typeface="+mn-ea"/>
              </a:rPr>
              <a:t>项目特征</a:t>
            </a:r>
            <a:r>
              <a:rPr lang="zh-CN" altLang="en-US">
                <a:sym typeface="+mn-ea"/>
              </a:rPr>
              <a:t>描述的内容及有关要求</a:t>
            </a:r>
            <a:r>
              <a:rPr lang="zh-CN" altLang="en-US">
                <a:solidFill>
                  <a:srgbClr val="00B050"/>
                </a:solidFill>
                <a:sym typeface="+mn-ea"/>
              </a:rPr>
              <a:t>实施合同工程</a:t>
            </a:r>
            <a:r>
              <a:rPr lang="zh-CN" altLang="en-US">
                <a:sym typeface="+mn-ea"/>
              </a:rPr>
              <a:t>，直到项目</a:t>
            </a:r>
            <a:r>
              <a:rPr lang="zh-CN" altLang="en-US">
                <a:solidFill>
                  <a:srgbClr val="00B050"/>
                </a:solidFill>
                <a:sym typeface="+mn-ea"/>
              </a:rPr>
              <a:t>被改变</a:t>
            </a:r>
            <a:r>
              <a:rPr lang="zh-CN" altLang="en-US">
                <a:sym typeface="+mn-ea"/>
              </a:rPr>
              <a:t>为止。</a:t>
            </a:r>
            <a:endParaRPr lang="zh-CN" altLang="en-US"/>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rPr>
              <a:t>9.4.2 </a:t>
            </a:r>
            <a:r>
              <a:rPr lang="zh-CN" altLang="en-US"/>
              <a:t>承包人应按照发包人提供的</a:t>
            </a:r>
            <a:r>
              <a:rPr lang="zh-CN" altLang="en-US">
                <a:solidFill>
                  <a:srgbClr val="00B050"/>
                </a:solidFill>
              </a:rPr>
              <a:t>设计图纸</a:t>
            </a:r>
            <a:r>
              <a:rPr lang="zh-CN" altLang="en-US"/>
              <a:t>实施合同工程，若在合同履行期间出现</a:t>
            </a:r>
            <a:r>
              <a:rPr lang="zh-CN" altLang="en-US">
                <a:solidFill>
                  <a:srgbClr val="FF0000"/>
                </a:solidFill>
              </a:rPr>
              <a:t>设计图纸</a:t>
            </a:r>
            <a:r>
              <a:rPr lang="zh-CN" altLang="en-US"/>
              <a:t>（含设计变更）与招标工程量清单任一</a:t>
            </a:r>
            <a:r>
              <a:rPr lang="zh-CN" altLang="en-US">
                <a:solidFill>
                  <a:srgbClr val="00B050"/>
                </a:solidFill>
              </a:rPr>
              <a:t>项目的特征描述不符</a:t>
            </a:r>
            <a:r>
              <a:rPr lang="zh-CN" altLang="en-US"/>
              <a:t>，且该变化引起该项目工程造价增减变化的，应按实际施工的</a:t>
            </a:r>
            <a:r>
              <a:rPr lang="zh-CN" altLang="en-US">
                <a:solidFill>
                  <a:srgbClr val="00B050"/>
                </a:solidFill>
              </a:rPr>
              <a:t>项目特征</a:t>
            </a:r>
            <a:r>
              <a:rPr lang="zh-CN" altLang="en-US"/>
              <a:t>，按本规范第9.3节相关条款的规定重新确定相应工程量清单项目的</a:t>
            </a:r>
            <a:r>
              <a:rPr lang="zh-CN" altLang="en-US">
                <a:solidFill>
                  <a:srgbClr val="00B050"/>
                </a:solidFill>
              </a:rPr>
              <a:t>综合单价</a:t>
            </a:r>
            <a:r>
              <a:rPr lang="zh-CN" altLang="en-US"/>
              <a:t>，并调整合同价款。</a:t>
            </a:r>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rPr>
              <a:t>9.3.1</a:t>
            </a:r>
            <a:r>
              <a:rPr lang="zh-CN" altLang="en-US"/>
              <a:t> 因工程变更引起已标价工程量清单项目或其工程数量发生变化时，应按照下列规定调整：</a:t>
            </a:r>
            <a:endParaRPr lang="zh-CN" altLang="en-US"/>
          </a:p>
          <a:p>
            <a:r>
              <a:rPr lang="zh-CN" altLang="en-US"/>
              <a:t>1 已标价工程量清单中有适用于变更工程项目的，应采用该项目的单价；但当工程变更导致该清单项目的工程数量发生变化，且工程量偏差超过15%时，该项目单价应按照本规范第9.6.2条的规定调整。</a:t>
            </a:r>
            <a:endParaRPr lang="zh-CN" altLang="en-US"/>
          </a:p>
          <a:p>
            <a:r>
              <a:rPr lang="zh-CN" altLang="en-US"/>
              <a:t>2 已标价工程量清单中没有适用但有类似于变更工程项目的，可在合理范围内参照类似项目的单价。</a:t>
            </a:r>
            <a:endParaRPr lang="zh-CN" altLang="en-US"/>
          </a:p>
          <a:p>
            <a:r>
              <a:rPr lang="zh-CN" altLang="en-US"/>
              <a:t>3 已标价工程量清单中没有适用也没有类似于变更工程项目的，应由承包人根据变更工程资料、计量规则和计价办法、工程造价管理机构发布的信息价格和承包人报价浮动率提出变更工程项目的价，并应报发包人确认后调整。</a:t>
            </a:r>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ym typeface="+mn-ea"/>
              </a:rPr>
              <a:t>承包人报价浮动率可按下列公式计算：</a:t>
            </a:r>
            <a:endParaRPr lang="zh-CN" altLang="en-US"/>
          </a:p>
          <a:p>
            <a:r>
              <a:rPr lang="zh-CN" altLang="en-US">
                <a:sym typeface="+mn-ea"/>
              </a:rPr>
              <a:t>招标工程：承包人报价浮动率L＝（1－中标价／招标控制价）×100% （9.3.1－1）</a:t>
            </a:r>
            <a:endParaRPr lang="zh-CN" altLang="en-US"/>
          </a:p>
          <a:p>
            <a:r>
              <a:rPr lang="zh-CN" altLang="en-US">
                <a:sym typeface="+mn-ea"/>
              </a:rPr>
              <a:t>非招标工程：承包人报价浮动率L＝（1－报价／施工图预算）×100% （9.3.2－2）</a:t>
            </a:r>
            <a:endParaRPr lang="zh-CN" altLang="en-US"/>
          </a:p>
          <a:p>
            <a:r>
              <a:rPr lang="zh-CN" altLang="en-US">
                <a:sym typeface="+mn-ea"/>
              </a:rPr>
              <a:t>4 已标价工程量清单中没有适用也没有类似于变更工程项目，且工程造价管理机构发布的信息价格缺价的，应由承包人根据变更工程资料、计量规则、计价办法和通过市场调查等取得有合法依据的市场价格提出变更工程项目的单价，并应报发包人确认后调整。</a:t>
            </a:r>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rPr>
              <a:t>9.6.2</a:t>
            </a:r>
            <a:r>
              <a:rPr lang="zh-CN" altLang="en-US"/>
              <a:t> 对于任一招标工程量清单项目，当因本节规定的工程量偏差和第9.3节规定的工程变更等原因导致工程量偏差超过15%时，可进行调整。当工程量增加15%以上时，增加部分的工程量的综合单价应予调低；当工程量减少15%以上时，减少后剩余部分的工程量的综合单价应予调高。</a:t>
            </a:r>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rPr>
              <a:t>9.3.2 </a:t>
            </a:r>
            <a:r>
              <a:rPr lang="zh-CN" altLang="en-US"/>
              <a:t>工程变更引起施工方案</a:t>
            </a:r>
            <a:r>
              <a:rPr lang="zh-CN" altLang="en-US" sz="2600"/>
              <a:t>改变并使措施项目发生变化时，承包人提出调整措施项目费的，应事先将拟实施的方案提交发包人确认，并应详细说明与原方案措施项目相比的变化情况。拟实施的方案经发承包双方确认后执行，并应按照下列规定调整措施项目费：</a:t>
            </a:r>
            <a:endParaRPr lang="zh-CN" altLang="en-US" sz="2600"/>
          </a:p>
          <a:p>
            <a:r>
              <a:rPr lang="zh-CN" altLang="en-US" sz="2600"/>
              <a:t>1 安全文明施工费应按照实际发生变化的措施项目依据本规范第3.1.5条的规定计算。</a:t>
            </a:r>
            <a:endParaRPr lang="zh-CN" altLang="en-US" sz="2600"/>
          </a:p>
          <a:p>
            <a:r>
              <a:rPr lang="zh-CN" altLang="en-US" sz="2600"/>
              <a:t>2 采用单价计算的措施项目费，应按照实际发生变化的措施项目，按本规范第9.3.1条的规定确定单价。</a:t>
            </a:r>
            <a:endParaRPr lang="zh-CN" altLang="en-US" sz="2600"/>
          </a:p>
          <a:p>
            <a:r>
              <a:rPr lang="zh-CN" altLang="en-US" sz="2600"/>
              <a:t>3 按总价（或系数）计算的措施项目费，按照实际发生变化的措施项目调整，但应考虑承包人报价浮动因素，即调整金额按照实际调整金额乘以本规范第9.3.1条规定的承包人报价浮动率计算。如果承包人未事先将拟实施的方案提交给发包人确认，则应视为工程变更不引起措施项目费的调整或承包人放弃调整措施项目费的权利。</a:t>
            </a:r>
            <a:endParaRPr lang="zh-CN" altLang="en-US" sz="2600"/>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idx="1"/>
          </p:nvPr>
        </p:nvSpPr>
        <p:spPr/>
        <p:txBody>
          <a:bodyPr/>
          <a:lstStyle/>
          <a:p>
            <a:r>
              <a:rPr lang="zh-CN" altLang="en-US" dirty="0">
                <a:solidFill>
                  <a:srgbClr val="FF0000"/>
                </a:solidFill>
              </a:rPr>
              <a:t>重点：</a:t>
            </a:r>
            <a:r>
              <a:rPr lang="zh-CN" altLang="en-US" dirty="0"/>
              <a:t>任意压缩</a:t>
            </a:r>
            <a:r>
              <a:rPr lang="zh-CN" altLang="en-US" dirty="0">
                <a:solidFill>
                  <a:srgbClr val="FF0000"/>
                </a:solidFill>
              </a:rPr>
              <a:t>合理工期</a:t>
            </a:r>
            <a:r>
              <a:rPr lang="zh-CN" altLang="en-US" dirty="0"/>
              <a:t>是否导致</a:t>
            </a:r>
            <a:r>
              <a:rPr lang="zh-CN" altLang="en-US" dirty="0">
                <a:solidFill>
                  <a:srgbClr val="00B050"/>
                </a:solidFill>
              </a:rPr>
              <a:t>施工合同无效</a:t>
            </a:r>
            <a:endParaRPr lang="en-US" altLang="zh-CN" dirty="0">
              <a:solidFill>
                <a:srgbClr val="00B050"/>
              </a:solidFill>
            </a:endParaRPr>
          </a:p>
          <a:p>
            <a:r>
              <a:rPr lang="en-US" altLang="zh-CN" b="0" dirty="0"/>
              <a:t>(</a:t>
            </a:r>
            <a:r>
              <a:rPr lang="zh-CN" altLang="en-US" b="0" dirty="0"/>
              <a:t>京建发</a:t>
            </a:r>
            <a:r>
              <a:rPr lang="en-US" altLang="zh-CN" b="0" dirty="0"/>
              <a:t>〔2010〕255</a:t>
            </a:r>
            <a:r>
              <a:rPr lang="zh-CN" altLang="en-US" b="0" dirty="0"/>
              <a:t>号</a:t>
            </a:r>
            <a:r>
              <a:rPr lang="en-US" altLang="zh-CN" b="0" dirty="0"/>
              <a:t>)</a:t>
            </a:r>
            <a:r>
              <a:rPr lang="zh-CN" altLang="en-US" b="0" dirty="0"/>
              <a:t>的界定，压缩的工期天数超过</a:t>
            </a:r>
            <a:r>
              <a:rPr lang="zh-CN" altLang="en-US" b="0" dirty="0">
                <a:solidFill>
                  <a:srgbClr val="FF0000"/>
                </a:solidFill>
              </a:rPr>
              <a:t>定额工期的</a:t>
            </a:r>
            <a:r>
              <a:rPr lang="en-US" altLang="zh-CN" b="0" dirty="0">
                <a:solidFill>
                  <a:srgbClr val="FF0000"/>
                </a:solidFill>
              </a:rPr>
              <a:t>30%</a:t>
            </a:r>
            <a:r>
              <a:rPr lang="zh-CN" altLang="en-US" b="0" dirty="0"/>
              <a:t>，即视为发包人</a:t>
            </a:r>
            <a:r>
              <a:rPr lang="zh-CN" altLang="en-US" b="0" dirty="0">
                <a:solidFill>
                  <a:srgbClr val="FF0000"/>
                </a:solidFill>
              </a:rPr>
              <a:t>任意压缩合理工期</a:t>
            </a:r>
            <a:r>
              <a:rPr lang="zh-CN" altLang="en-US" b="0" dirty="0"/>
              <a:t>。以此为标准，大多数在建工程实际已经构成了任意压缩合理工期，违反了</a:t>
            </a:r>
            <a:r>
              <a:rPr lang="en-US" altLang="zh-CN" b="0" dirty="0"/>
              <a:t>《</a:t>
            </a:r>
            <a:r>
              <a:rPr lang="zh-CN" altLang="en-US" b="0" dirty="0"/>
              <a:t>建设工程质量管理条例</a:t>
            </a:r>
            <a:r>
              <a:rPr lang="en-US" altLang="zh-CN" b="0" dirty="0"/>
              <a:t>》</a:t>
            </a:r>
            <a:r>
              <a:rPr lang="zh-CN" altLang="en-US" b="0" dirty="0"/>
              <a:t>（</a:t>
            </a:r>
            <a:r>
              <a:rPr lang="zh-CN" altLang="en-US" b="0" dirty="0">
                <a:solidFill>
                  <a:srgbClr val="00B050"/>
                </a:solidFill>
              </a:rPr>
              <a:t>国务院令第</a:t>
            </a:r>
            <a:r>
              <a:rPr lang="en-US" altLang="zh-CN" b="0" dirty="0">
                <a:solidFill>
                  <a:srgbClr val="00B050"/>
                </a:solidFill>
              </a:rPr>
              <a:t>279</a:t>
            </a:r>
            <a:r>
              <a:rPr lang="zh-CN" altLang="en-US" b="0" dirty="0">
                <a:solidFill>
                  <a:srgbClr val="00B050"/>
                </a:solidFill>
              </a:rPr>
              <a:t>号</a:t>
            </a:r>
            <a:r>
              <a:rPr lang="zh-CN" altLang="en-US" b="0" dirty="0"/>
              <a:t>）的</a:t>
            </a:r>
            <a:r>
              <a:rPr lang="zh-CN" altLang="en-US" b="0" dirty="0">
                <a:solidFill>
                  <a:schemeClr val="tx1"/>
                </a:solidFill>
              </a:rPr>
              <a:t>强制性规定</a:t>
            </a:r>
            <a:r>
              <a:rPr lang="zh-CN" altLang="en-US" b="0" dirty="0"/>
              <a:t>。如果构成任意压缩合理工期，能否导致</a:t>
            </a:r>
            <a:r>
              <a:rPr lang="zh-CN" altLang="en-US" b="0" dirty="0">
                <a:solidFill>
                  <a:srgbClr val="FF0000"/>
                </a:solidFill>
              </a:rPr>
              <a:t>合同无效</a:t>
            </a:r>
            <a:r>
              <a:rPr lang="zh-CN" altLang="en-US" b="0" dirty="0"/>
              <a:t>。</a:t>
            </a:r>
            <a:endParaRPr lang="zh-CN" altLang="en-US" b="0" dirty="0"/>
          </a:p>
          <a:p>
            <a:r>
              <a:rPr lang="en-US" altLang="zh-CN" dirty="0">
                <a:solidFill>
                  <a:srgbClr val="FF0000"/>
                </a:solidFill>
                <a:sym typeface="+mn-ea"/>
              </a:rPr>
              <a:t>《</a:t>
            </a:r>
            <a:r>
              <a:rPr lang="zh-CN" altLang="en-US" dirty="0">
                <a:solidFill>
                  <a:srgbClr val="FF0000"/>
                </a:solidFill>
                <a:sym typeface="+mn-ea"/>
              </a:rPr>
              <a:t>民法典</a:t>
            </a:r>
            <a:r>
              <a:rPr lang="en-US" altLang="zh-CN" dirty="0">
                <a:solidFill>
                  <a:srgbClr val="FF0000"/>
                </a:solidFill>
                <a:sym typeface="+mn-ea"/>
              </a:rPr>
              <a:t>》</a:t>
            </a:r>
            <a:r>
              <a:rPr lang="zh-CN" altLang="en-US" dirty="0">
                <a:solidFill>
                  <a:srgbClr val="FF0000"/>
                </a:solidFill>
                <a:sym typeface="+mn-ea"/>
              </a:rPr>
              <a:t>第</a:t>
            </a:r>
            <a:r>
              <a:rPr lang="en-US" altLang="zh-CN" dirty="0">
                <a:solidFill>
                  <a:srgbClr val="FF0000"/>
                </a:solidFill>
                <a:sym typeface="+mn-ea"/>
              </a:rPr>
              <a:t>153</a:t>
            </a:r>
            <a:r>
              <a:rPr lang="zh-CN" altLang="en-US" dirty="0">
                <a:solidFill>
                  <a:srgbClr val="FF0000"/>
                </a:solidFill>
                <a:sym typeface="+mn-ea"/>
              </a:rPr>
              <a:t>条</a:t>
            </a:r>
            <a:r>
              <a:rPr lang="zh-CN" altLang="en-US" dirty="0">
                <a:sym typeface="+mn-ea"/>
              </a:rPr>
              <a:t>　违反法律、行政法规的</a:t>
            </a:r>
            <a:r>
              <a:rPr lang="zh-CN" altLang="en-US" dirty="0">
                <a:solidFill>
                  <a:srgbClr val="339933"/>
                </a:solidFill>
                <a:sym typeface="+mn-ea"/>
              </a:rPr>
              <a:t>强制性规定</a:t>
            </a:r>
            <a:r>
              <a:rPr lang="zh-CN" altLang="en-US" dirty="0">
                <a:sym typeface="+mn-ea"/>
              </a:rPr>
              <a:t>的民事法律行为</a:t>
            </a:r>
            <a:r>
              <a:rPr lang="zh-CN" altLang="en-US" dirty="0">
                <a:solidFill>
                  <a:srgbClr val="00B050"/>
                </a:solidFill>
                <a:sym typeface="+mn-ea"/>
              </a:rPr>
              <a:t>无效</a:t>
            </a:r>
            <a:r>
              <a:rPr lang="zh-CN" altLang="en-US" dirty="0">
                <a:sym typeface="+mn-ea"/>
              </a:rPr>
              <a:t>。但是，该强制性规定不导致该民事法律行为无效的除外。</a:t>
            </a:r>
            <a:endParaRPr lang="zh-CN" altLang="en-US" dirty="0"/>
          </a:p>
          <a:p>
            <a:r>
              <a:rPr lang="zh-CN" altLang="en-US" dirty="0">
                <a:sym typeface="+mn-ea"/>
              </a:rPr>
              <a:t>违背</a:t>
            </a:r>
            <a:r>
              <a:rPr lang="zh-CN" altLang="en-US" dirty="0">
                <a:solidFill>
                  <a:srgbClr val="00B050"/>
                </a:solidFill>
                <a:sym typeface="+mn-ea"/>
              </a:rPr>
              <a:t>公序良俗</a:t>
            </a:r>
            <a:r>
              <a:rPr lang="zh-CN" altLang="en-US" dirty="0">
                <a:sym typeface="+mn-ea"/>
              </a:rPr>
              <a:t>的民事法律行为</a:t>
            </a:r>
            <a:r>
              <a:rPr lang="zh-CN" altLang="en-US" dirty="0">
                <a:solidFill>
                  <a:srgbClr val="00B050"/>
                </a:solidFill>
                <a:sym typeface="+mn-ea"/>
              </a:rPr>
              <a:t>无效</a:t>
            </a:r>
            <a:r>
              <a:rPr lang="zh-CN" altLang="en-US" dirty="0">
                <a:sym typeface="+mn-ea"/>
              </a:rPr>
              <a:t>。</a:t>
            </a:r>
            <a:endParaRPr lang="zh-CN" altLang="en-US" dirty="0"/>
          </a:p>
          <a:p>
            <a:endParaRPr lang="zh-CN" altLang="en-US" b="0" dirty="0"/>
          </a:p>
          <a:p>
            <a:endParaRPr lang="zh-CN" altLang="en-US"/>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内容占位符 1"/>
          <p:cNvSpPr>
            <a:spLocks noGrp="1"/>
          </p:cNvSpPr>
          <p:nvPr>
            <p:ph idx="1"/>
          </p:nvPr>
        </p:nvSpPr>
        <p:spPr/>
        <p:txBody>
          <a:bodyPr vert="horz" wrap="square" lIns="91440" tIns="45720" rIns="91440" bIns="45720" anchor="t" anchorCtr="0"/>
          <a:lstStyle/>
          <a:p>
            <a:r>
              <a:rPr lang="zh-CN" altLang="en-US" sz="2900">
                <a:solidFill>
                  <a:srgbClr val="FF0000"/>
                </a:solidFill>
                <a:sym typeface="+mn-ea"/>
              </a:rPr>
              <a:t>《施工合同示范文本》</a:t>
            </a:r>
            <a:r>
              <a:rPr lang="en-US" altLang="zh-CN" sz="2900" b="0" dirty="0">
                <a:solidFill>
                  <a:srgbClr val="FF0000"/>
                </a:solidFill>
              </a:rPr>
              <a:t>10.4</a:t>
            </a:r>
            <a:r>
              <a:rPr lang="zh-CN" altLang="zh-CN" sz="2900" b="0" dirty="0"/>
              <a:t>变更估价</a:t>
            </a:r>
            <a:endParaRPr lang="zh-CN" altLang="zh-CN" sz="2900" dirty="0"/>
          </a:p>
          <a:p>
            <a:r>
              <a:rPr lang="en-US" altLang="zh-CN" sz="2900" dirty="0">
                <a:solidFill>
                  <a:srgbClr val="FF0000"/>
                </a:solidFill>
              </a:rPr>
              <a:t>10.4.1 </a:t>
            </a:r>
            <a:r>
              <a:rPr lang="zh-CN" altLang="zh-CN" sz="2900" dirty="0"/>
              <a:t>变更估价原则</a:t>
            </a:r>
            <a:endParaRPr lang="zh-CN" altLang="zh-CN" sz="2900" dirty="0"/>
          </a:p>
          <a:p>
            <a:r>
              <a:rPr lang="zh-CN" altLang="zh-CN" sz="2900" dirty="0"/>
              <a:t>除专用合同条款另有约定外，变更估价按照本款约定处理：</a:t>
            </a:r>
            <a:endParaRPr lang="zh-CN" altLang="zh-CN" sz="2900" dirty="0"/>
          </a:p>
          <a:p>
            <a:r>
              <a:rPr lang="zh-CN" altLang="zh-CN" sz="2900" dirty="0"/>
              <a:t>（</a:t>
            </a:r>
            <a:r>
              <a:rPr lang="en-US" altLang="zh-CN" sz="2900" dirty="0"/>
              <a:t>1</a:t>
            </a:r>
            <a:r>
              <a:rPr lang="zh-CN" altLang="zh-CN" sz="2900" dirty="0"/>
              <a:t>）已标价工程量清单或预算书有相同项目的，按照相同项目单价认定；</a:t>
            </a:r>
            <a:endParaRPr lang="zh-CN" altLang="zh-CN" sz="2900" dirty="0"/>
          </a:p>
          <a:p>
            <a:r>
              <a:rPr lang="zh-CN" altLang="zh-CN" sz="2900" dirty="0"/>
              <a:t>（</a:t>
            </a:r>
            <a:r>
              <a:rPr lang="en-US" altLang="zh-CN" sz="2900" dirty="0"/>
              <a:t>2</a:t>
            </a:r>
            <a:r>
              <a:rPr lang="zh-CN" altLang="zh-CN" sz="2900" dirty="0"/>
              <a:t>）已标价工程量清单或预算书中无相同项目，但有类似项目的，参照类似项目的单价认定；</a:t>
            </a:r>
            <a:endParaRPr lang="zh-CN" altLang="zh-CN" sz="2900" dirty="0"/>
          </a:p>
          <a:p>
            <a:r>
              <a:rPr lang="zh-CN" altLang="zh-CN" sz="2900" dirty="0">
                <a:sym typeface="+mn-ea"/>
              </a:rPr>
              <a:t>（</a:t>
            </a:r>
            <a:r>
              <a:rPr lang="en-US" altLang="zh-CN" sz="2900" dirty="0">
                <a:sym typeface="+mn-ea"/>
              </a:rPr>
              <a:t>3</a:t>
            </a:r>
            <a:r>
              <a:rPr lang="zh-CN" altLang="zh-CN" sz="2900" dirty="0">
                <a:sym typeface="+mn-ea"/>
              </a:rPr>
              <a:t>）变更导致实际完成的变更工程量与已标价工程量清单或预算书中列明的该项目工程量的变化幅度超过</a:t>
            </a:r>
            <a:r>
              <a:rPr lang="en-US" altLang="zh-CN" sz="2900" dirty="0">
                <a:sym typeface="+mn-ea"/>
              </a:rPr>
              <a:t>15%</a:t>
            </a:r>
            <a:r>
              <a:rPr lang="zh-CN" altLang="zh-CN" sz="2900" dirty="0">
                <a:sym typeface="+mn-ea"/>
              </a:rPr>
              <a:t>的，或已标价工程量清单或预算书中无相同项目及类似项目单价的，按照</a:t>
            </a:r>
            <a:r>
              <a:rPr lang="zh-CN" altLang="zh-CN" sz="2900" dirty="0">
                <a:solidFill>
                  <a:srgbClr val="FF0000"/>
                </a:solidFill>
                <a:sym typeface="+mn-ea"/>
              </a:rPr>
              <a:t>合理的成本与利润</a:t>
            </a:r>
            <a:r>
              <a:rPr lang="zh-CN" altLang="zh-CN" sz="2900" dirty="0">
                <a:sym typeface="+mn-ea"/>
              </a:rPr>
              <a:t>构成的原则，由合同当事人按照第</a:t>
            </a:r>
            <a:r>
              <a:rPr lang="en-US" altLang="zh-CN" sz="2900" dirty="0">
                <a:sym typeface="+mn-ea"/>
              </a:rPr>
              <a:t>4.4</a:t>
            </a:r>
            <a:r>
              <a:rPr lang="zh-CN" altLang="zh-CN" sz="2900" dirty="0">
                <a:sym typeface="+mn-ea"/>
              </a:rPr>
              <a:t>款〔商定或确定〕确定变更工作的单价。</a:t>
            </a:r>
            <a:endParaRPr lang="zh-CN" altLang="zh-CN" sz="2900" dirty="0"/>
          </a:p>
          <a:p>
            <a:endParaRPr lang="zh-CN" altLang="zh-CN" dirty="0"/>
          </a:p>
          <a:p>
            <a:endParaRPr lang="zh-CN" altLang="en-US" dirty="0"/>
          </a:p>
        </p:txBody>
      </p:sp>
      <p:sp>
        <p:nvSpPr>
          <p:cNvPr id="57346" name="灯片编号占位符 2"/>
          <p:cNvSpPr>
            <a:spLocks noGrp="1"/>
          </p:cNvSpPr>
          <p:nvPr>
            <p:ph type="sldNum" sz="quarter" idx="10"/>
          </p:nvPr>
        </p:nvSpPr>
        <p:spPr/>
        <p:txBody>
          <a:bodyPr wrap="square" lIns="91440" tIns="45720" rIns="91440" bIns="45720" anchor="t" anchorCtr="0"/>
          <a:lstStyle>
            <a:lvl1pPr marL="0" lvl="0" indent="0" algn="ctr" defTabSz="914400" rtl="0" eaLnBrk="0" fontAlgn="base" latinLnBrk="0" hangingPunct="0">
              <a:lnSpc>
                <a:spcPct val="100000"/>
              </a:lnSpc>
              <a:spcBef>
                <a:spcPct val="0"/>
              </a:spcBef>
              <a:spcAft>
                <a:spcPct val="0"/>
              </a:spcAft>
              <a:buNone/>
              <a:defRPr sz="1800" b="1" i="0" u="none" kern="1200" baseline="0">
                <a:solidFill>
                  <a:srgbClr val="0000CC"/>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5pPr>
          </a:lstStyle>
          <a:p>
            <a:pPr lvl="0" algn="r" eaLnBrk="1" hangingPunct="1">
              <a:buSzTx/>
            </a:pPr>
            <a:fld id="{9A0DB2DC-4C9A-4742-B13C-FB6460FD3503}" type="slidenum">
              <a:rPr lang="en-US" altLang="zh-CN" sz="1400" b="0" dirty="0">
                <a:solidFill>
                  <a:schemeClr val="tx1"/>
                </a:solidFill>
              </a:rPr>
            </a:fld>
            <a:endParaRPr lang="en-US" altLang="zh-CN" sz="1400" b="0" dirty="0">
              <a:solidFill>
                <a:schemeClr val="tx1"/>
              </a:solidFill>
            </a:endParaRPr>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《建筑法》</a:t>
            </a:r>
            <a:r>
              <a:rPr lang="zh-CN" altLang="en-US" dirty="0">
                <a:solidFill>
                  <a:srgbClr val="FF0000"/>
                </a:solidFill>
                <a:sym typeface="+mn-ea"/>
              </a:rPr>
              <a:t>第</a:t>
            </a:r>
            <a:r>
              <a:rPr lang="en-US" altLang="zh-CN" dirty="0">
                <a:solidFill>
                  <a:srgbClr val="FF0000"/>
                </a:solidFill>
                <a:sym typeface="+mn-ea"/>
              </a:rPr>
              <a:t>59</a:t>
            </a:r>
            <a:r>
              <a:rPr lang="zh-CN" altLang="en-US" dirty="0">
                <a:solidFill>
                  <a:srgbClr val="FF0000"/>
                </a:solidFill>
                <a:sym typeface="+mn-ea"/>
              </a:rPr>
              <a:t>条</a:t>
            </a:r>
            <a:r>
              <a:rPr lang="zh-CN" altLang="en-US" b="0" dirty="0">
                <a:sym typeface="+mn-ea"/>
              </a:rPr>
              <a:t>建筑施工企业必须按照工程</a:t>
            </a:r>
            <a:r>
              <a:rPr lang="zh-CN" altLang="en-US" b="0" dirty="0">
                <a:solidFill>
                  <a:srgbClr val="00B050"/>
                </a:solidFill>
                <a:sym typeface="+mn-ea"/>
              </a:rPr>
              <a:t>设计要求</a:t>
            </a:r>
            <a:r>
              <a:rPr lang="zh-CN" altLang="en-US" b="0" dirty="0">
                <a:sym typeface="+mn-ea"/>
              </a:rPr>
              <a:t>、施工技术标准和</a:t>
            </a:r>
            <a:r>
              <a:rPr lang="zh-CN" altLang="en-US" b="0" dirty="0">
                <a:solidFill>
                  <a:srgbClr val="00B050"/>
                </a:solidFill>
                <a:sym typeface="+mn-ea"/>
              </a:rPr>
              <a:t>合同的约定</a:t>
            </a:r>
            <a:r>
              <a:rPr lang="zh-CN" altLang="en-US" b="0" dirty="0">
                <a:sym typeface="+mn-ea"/>
              </a:rPr>
              <a:t>，对建筑材料、建筑构配件和设备进行</a:t>
            </a:r>
            <a:r>
              <a:rPr lang="zh-CN" altLang="en-US" b="0" dirty="0">
                <a:solidFill>
                  <a:srgbClr val="00B050"/>
                </a:solidFill>
                <a:sym typeface="+mn-ea"/>
              </a:rPr>
              <a:t>检验</a:t>
            </a:r>
            <a:r>
              <a:rPr lang="zh-CN" altLang="en-US" b="0" dirty="0">
                <a:sym typeface="+mn-ea"/>
              </a:rPr>
              <a:t>，不合格的不得使用。</a:t>
            </a:r>
            <a:endParaRPr lang="zh-CN" altLang="en-US" b="0" dirty="0">
              <a:sym typeface="+mn-ea"/>
            </a:endParaRPr>
          </a:p>
          <a:p>
            <a:r>
              <a:rPr lang="zh-CN" altLang="en-US">
                <a:solidFill>
                  <a:srgbClr val="FF0000"/>
                </a:solidFill>
                <a:sym typeface="+mn-ea"/>
              </a:rPr>
              <a:t>《建筑法》</a:t>
            </a:r>
            <a:r>
              <a:rPr lang="zh-CN" altLang="en-US" dirty="0">
                <a:solidFill>
                  <a:srgbClr val="FF0000"/>
                </a:solidFill>
                <a:sym typeface="+mn-ea"/>
              </a:rPr>
              <a:t>第</a:t>
            </a:r>
            <a:r>
              <a:rPr lang="en-US" altLang="zh-CN" dirty="0">
                <a:solidFill>
                  <a:srgbClr val="FF0000"/>
                </a:solidFill>
                <a:sym typeface="+mn-ea"/>
              </a:rPr>
              <a:t>39</a:t>
            </a:r>
            <a:r>
              <a:rPr lang="zh-CN" altLang="en-US" dirty="0">
                <a:solidFill>
                  <a:srgbClr val="FF0000"/>
                </a:solidFill>
                <a:sym typeface="+mn-ea"/>
              </a:rPr>
              <a:t>条</a:t>
            </a:r>
            <a:r>
              <a:rPr lang="zh-CN" altLang="en-US" b="0" dirty="0">
                <a:sym typeface="+mn-ea"/>
              </a:rPr>
              <a:t>建筑施工企业应当在施工现场采取维护安全、防范危险、预防火灾等措施；有条件的，应当对施工现场实行封闭管理。 施工现场对</a:t>
            </a:r>
            <a:r>
              <a:rPr lang="zh-CN" altLang="en-US" b="0" dirty="0">
                <a:solidFill>
                  <a:srgbClr val="00B050"/>
                </a:solidFill>
                <a:sym typeface="+mn-ea"/>
              </a:rPr>
              <a:t>毗邻的建筑物、构筑物和特殊作业环境</a:t>
            </a:r>
            <a:r>
              <a:rPr lang="zh-CN" altLang="en-US" b="0" dirty="0">
                <a:sym typeface="+mn-ea"/>
              </a:rPr>
              <a:t>可能造成损害的，建筑施工企业应当采取安全防护措施。</a:t>
            </a:r>
            <a:endParaRPr lang="zh-CN" altLang="en-US" b="0" dirty="0"/>
          </a:p>
          <a:p>
            <a:endParaRPr lang="zh-CN" altLang="en-US" b="0"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设计院给了钢筋损耗，结算时，审计单位说钢筋损耗计入定额里。我们能计钢筋损耗吗？</a:t>
            </a:r>
            <a:r>
              <a:rPr lang="en-US" dirty="0"/>
              <a:t> </a:t>
            </a:r>
            <a:endParaRPr lang="zh-CN" altLang="en-US" dirty="0"/>
          </a:p>
          <a:p>
            <a:r>
              <a:rPr lang="zh-CN" altLang="en-US" dirty="0"/>
              <a:t>不能。按工程量计算规则计算钢筋工程量。</a:t>
            </a:r>
            <a:endParaRPr lang="zh-CN" altLang="en-US" dirty="0"/>
          </a:p>
          <a:p>
            <a:r>
              <a:rPr lang="zh-CN" altLang="en-US" dirty="0"/>
              <a:t>肯定不能。定额里面已经综合考虑了损耗了。按清单计算的就行了。</a:t>
            </a:r>
            <a:endParaRPr lang="zh-CN" altLang="en-US" dirty="0"/>
          </a:p>
          <a:p>
            <a:r>
              <a:rPr lang="zh-CN" altLang="en-US" dirty="0"/>
              <a:t>可以计算。设计有单独要求的设计搭接，可以单独计算，施工搭接不能计算。</a:t>
            </a:r>
            <a:endParaRPr lang="zh-CN" altLang="en-US" dirty="0"/>
          </a:p>
          <a:p>
            <a:r>
              <a:rPr lang="zh-CN" altLang="en-US" dirty="0"/>
              <a:t>这种情况要及时做签证认定，不然损耗再大审计也不会认。</a:t>
            </a:r>
            <a:endParaRPr lang="zh-CN" altLang="en-US" dirty="0"/>
          </a:p>
          <a:p>
            <a:r>
              <a:rPr lang="zh-CN" altLang="en-US" dirty="0"/>
              <a:t>定额损耗只包括常规的施工搭接，若设计另外有要求的另外计算。</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铝合金栏杆，招标控制价异常偏低，组价不合理，只有市场价的一半不到</a:t>
            </a:r>
            <a:endParaRPr lang="en-US" altLang="zh-CN" dirty="0"/>
          </a:p>
          <a:p>
            <a:r>
              <a:rPr lang="zh-CN" altLang="en-US" dirty="0"/>
              <a:t>投标人不懂市场价格，按照所给区间报价</a:t>
            </a:r>
            <a:endParaRPr lang="en-US" altLang="zh-CN" dirty="0"/>
          </a:p>
          <a:p>
            <a:r>
              <a:rPr lang="zh-CN" altLang="en-US" dirty="0"/>
              <a:t>施工过程中发现这个问题，亏损，想调整综合单价，依据</a:t>
            </a:r>
            <a:endParaRPr lang="zh-CN" altLang="en-US" dirty="0"/>
          </a:p>
          <a:p>
            <a:r>
              <a:rPr lang="zh-CN" altLang="en-US" dirty="0"/>
              <a:t>法院，公平公正原则，举证证明招标限价错误</a:t>
            </a:r>
            <a:endParaRPr lang="zh-CN" altLang="en-US" dirty="0"/>
          </a:p>
          <a:p>
            <a:r>
              <a:rPr lang="en-US" altLang="zh-CN" dirty="0">
                <a:solidFill>
                  <a:srgbClr val="339933"/>
                </a:solidFill>
              </a:rPr>
              <a:t>《</a:t>
            </a:r>
            <a:r>
              <a:rPr lang="zh-CN" altLang="en-US" dirty="0">
                <a:solidFill>
                  <a:srgbClr val="339933"/>
                </a:solidFill>
              </a:rPr>
              <a:t>民法典</a:t>
            </a:r>
            <a:r>
              <a:rPr lang="en-US" altLang="zh-CN" dirty="0">
                <a:solidFill>
                  <a:srgbClr val="339933"/>
                </a:solidFill>
              </a:rPr>
              <a:t>》</a:t>
            </a:r>
            <a:r>
              <a:rPr lang="zh-CN" altLang="en-US" dirty="0">
                <a:solidFill>
                  <a:srgbClr val="FF0000"/>
                </a:solidFill>
              </a:rPr>
              <a:t>第</a:t>
            </a:r>
            <a:r>
              <a:rPr lang="en-US" altLang="zh-CN" dirty="0">
                <a:solidFill>
                  <a:srgbClr val="FF0000"/>
                </a:solidFill>
              </a:rPr>
              <a:t>506</a:t>
            </a:r>
            <a:r>
              <a:rPr lang="zh-CN" altLang="en-US" dirty="0">
                <a:solidFill>
                  <a:srgbClr val="FF0000"/>
                </a:solidFill>
              </a:rPr>
              <a:t>条　</a:t>
            </a:r>
            <a:r>
              <a:rPr lang="zh-CN" altLang="en-US" dirty="0"/>
              <a:t>合同中的下列免责条款无效</a:t>
            </a:r>
            <a:endParaRPr lang="zh-CN" altLang="en-US" dirty="0"/>
          </a:p>
          <a:p>
            <a:r>
              <a:rPr lang="zh-CN" altLang="en-US" dirty="0"/>
              <a:t>（一）造成对方人身损害的；</a:t>
            </a:r>
            <a:endParaRPr lang="zh-CN" altLang="en-US" dirty="0"/>
          </a:p>
          <a:p>
            <a:r>
              <a:rPr lang="zh-CN" altLang="en-US" dirty="0"/>
              <a:t>（二）因故意或者重大过失造成对方财产损失的。</a:t>
            </a:r>
            <a:endParaRPr lang="zh-CN" altLang="en-US" dirty="0"/>
          </a:p>
          <a:p>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结算审核，综合单价包干合同，招标清单“人行道混凝土垫层”清单，施工单位报价的时候子目套用的是混凝土路面的子目，单价要比混凝土垫层高，审核的时候，可以调整清单综合单价吗？</a:t>
            </a:r>
            <a:endParaRPr lang="en-US" altLang="zh-CN" dirty="0"/>
          </a:p>
          <a:p>
            <a:r>
              <a:rPr lang="zh-CN" altLang="en-US" dirty="0">
                <a:solidFill>
                  <a:srgbClr val="FF0000"/>
                </a:solidFill>
              </a:rPr>
              <a:t>重点：</a:t>
            </a:r>
            <a:r>
              <a:rPr lang="zh-CN" altLang="en-US" dirty="0"/>
              <a:t>结算审核，综合单价包干合同，招标清单“混凝土路面”清单，清单项目特征包含伸缩缝内容。施工单位报价的时候伸缩缝子目工程量没有依据设计施工图纸计算，工程量计算有误，远大于图纸工程量。审核的时候，可以审减伸缩缝工程量，调整清单综合单价吗？</a:t>
            </a:r>
            <a:endParaRPr lang="zh-CN" altLang="en-US" dirty="0"/>
          </a:p>
          <a:p>
            <a:r>
              <a:rPr lang="zh-CN" altLang="en-US" dirty="0">
                <a:solidFill>
                  <a:srgbClr val="FF0000"/>
                </a:solidFill>
                <a:sym typeface="+mn-ea"/>
              </a:rPr>
              <a:t>重点：</a:t>
            </a:r>
            <a:r>
              <a:rPr lang="zh-CN" altLang="en-US" dirty="0">
                <a:sym typeface="+mn-ea"/>
              </a:rPr>
              <a:t>清单招标，高规格电缆，调为，低规格，接头多，单价高</a:t>
            </a:r>
            <a:endParaRPr lang="en-US" altLang="zh-CN" dirty="0"/>
          </a:p>
          <a:p>
            <a:r>
              <a:rPr lang="zh-CN" altLang="en-US" dirty="0">
                <a:solidFill>
                  <a:srgbClr val="FF0000"/>
                </a:solidFill>
              </a:rPr>
              <a:t>重点：</a:t>
            </a:r>
            <a:r>
              <a:rPr lang="zh-CN" altLang="en-US" dirty="0"/>
              <a:t>环保税和水资源保护税该由谁承担？施工单位交了，业主不认，怎么办？</a:t>
            </a:r>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sz="2400">
                <a:solidFill>
                  <a:srgbClr val="FF0000"/>
                </a:solidFill>
                <a:sym typeface="+mn-ea"/>
              </a:rPr>
              <a:t>《</a:t>
            </a:r>
            <a:r>
              <a:rPr lang="en-US" altLang="zh-CN" sz="2400">
                <a:solidFill>
                  <a:srgbClr val="FF0000"/>
                </a:solidFill>
                <a:sym typeface="+mn-ea"/>
              </a:rPr>
              <a:t>13</a:t>
            </a:r>
            <a:r>
              <a:rPr lang="zh-CN" altLang="en-US" sz="2400">
                <a:solidFill>
                  <a:srgbClr val="FF0000"/>
                </a:solidFill>
                <a:sym typeface="+mn-ea"/>
              </a:rPr>
              <a:t>清单计价规范》2.0.1</a:t>
            </a:r>
            <a:r>
              <a:rPr lang="en-US" altLang="zh-CN" sz="2400">
                <a:solidFill>
                  <a:srgbClr val="FF0000"/>
                </a:solidFill>
                <a:sym typeface="+mn-ea"/>
              </a:rPr>
              <a:t>1</a:t>
            </a:r>
            <a:r>
              <a:rPr lang="zh-CN" altLang="en-US" sz="2400">
                <a:sym typeface="+mn-ea"/>
              </a:rPr>
              <a:t> 单价合同</a:t>
            </a:r>
            <a:endParaRPr lang="zh-CN" altLang="en-US" sz="2400"/>
          </a:p>
          <a:p>
            <a:r>
              <a:rPr lang="zh-CN" altLang="en-US" sz="2400">
                <a:sym typeface="+mn-ea"/>
              </a:rPr>
              <a:t>发承包双方约定以工程量</a:t>
            </a:r>
            <a:r>
              <a:rPr lang="zh-CN" altLang="en-US" sz="2400">
                <a:solidFill>
                  <a:srgbClr val="00B050"/>
                </a:solidFill>
                <a:sym typeface="+mn-ea"/>
              </a:rPr>
              <a:t>清单</a:t>
            </a:r>
            <a:r>
              <a:rPr lang="zh-CN" altLang="en-US" sz="2400">
                <a:sym typeface="+mn-ea"/>
              </a:rPr>
              <a:t>及其</a:t>
            </a:r>
            <a:r>
              <a:rPr lang="zh-CN" altLang="en-US" sz="2400">
                <a:solidFill>
                  <a:srgbClr val="00B050"/>
                </a:solidFill>
                <a:sym typeface="+mn-ea"/>
              </a:rPr>
              <a:t>综合单价</a:t>
            </a:r>
            <a:r>
              <a:rPr lang="zh-CN" altLang="en-US" sz="2400">
                <a:sym typeface="+mn-ea"/>
              </a:rPr>
              <a:t>进行合同价款计算、调整和确认的建设工程施工合同。</a:t>
            </a:r>
            <a:endParaRPr lang="zh-CN" altLang="en-US" sz="2400">
              <a:sym typeface="+mn-ea"/>
            </a:endParaRPr>
          </a:p>
          <a:p>
            <a:r>
              <a:rPr lang="zh-CN" altLang="en-US" sz="2400">
                <a:solidFill>
                  <a:srgbClr val="FF0000"/>
                </a:solidFill>
                <a:sym typeface="+mn-ea"/>
              </a:rPr>
              <a:t>《</a:t>
            </a:r>
            <a:r>
              <a:rPr lang="en-US" altLang="zh-CN" sz="2400">
                <a:solidFill>
                  <a:srgbClr val="FF0000"/>
                </a:solidFill>
                <a:sym typeface="+mn-ea"/>
              </a:rPr>
              <a:t>13</a:t>
            </a:r>
            <a:r>
              <a:rPr lang="zh-CN" altLang="en-US" sz="2400">
                <a:solidFill>
                  <a:srgbClr val="FF0000"/>
                </a:solidFill>
                <a:sym typeface="+mn-ea"/>
              </a:rPr>
              <a:t>清单计价规范》2.0.12</a:t>
            </a:r>
            <a:r>
              <a:rPr lang="zh-CN" altLang="en-US" sz="2400">
                <a:sym typeface="+mn-ea"/>
              </a:rPr>
              <a:t>  总价合同</a:t>
            </a:r>
            <a:endParaRPr lang="zh-CN" altLang="en-US" sz="2400"/>
          </a:p>
          <a:p>
            <a:r>
              <a:rPr lang="zh-CN" altLang="en-US" sz="2400">
                <a:sym typeface="+mn-ea"/>
              </a:rPr>
              <a:t>发承包双方约定以</a:t>
            </a:r>
            <a:r>
              <a:rPr lang="zh-CN" altLang="en-US" sz="2400">
                <a:solidFill>
                  <a:srgbClr val="00B050"/>
                </a:solidFill>
                <a:sym typeface="+mn-ea"/>
              </a:rPr>
              <a:t>施工图</a:t>
            </a:r>
            <a:r>
              <a:rPr lang="zh-CN" altLang="en-US" sz="2400">
                <a:sym typeface="+mn-ea"/>
              </a:rPr>
              <a:t>及其</a:t>
            </a:r>
            <a:r>
              <a:rPr lang="zh-CN" altLang="en-US" sz="2400">
                <a:solidFill>
                  <a:srgbClr val="00B050"/>
                </a:solidFill>
                <a:sym typeface="+mn-ea"/>
              </a:rPr>
              <a:t>预算</a:t>
            </a:r>
            <a:r>
              <a:rPr lang="zh-CN" altLang="en-US" sz="2400">
                <a:sym typeface="+mn-ea"/>
              </a:rPr>
              <a:t>和有关条件进行合同价款计算、调整和确认的建设工程施工合同。</a:t>
            </a:r>
            <a:endParaRPr lang="zh-CN" altLang="en-US" sz="2400">
              <a:sym typeface="+mn-ea"/>
            </a:endParaRPr>
          </a:p>
          <a:p>
            <a:r>
              <a:rPr lang="zh-CN" altLang="en-US" sz="2400">
                <a:solidFill>
                  <a:srgbClr val="FF0000"/>
                </a:solidFill>
                <a:sym typeface="+mn-ea"/>
              </a:rPr>
              <a:t>《</a:t>
            </a:r>
            <a:r>
              <a:rPr lang="en-US" altLang="zh-CN" sz="2400">
                <a:solidFill>
                  <a:srgbClr val="FF0000"/>
                </a:solidFill>
                <a:sym typeface="+mn-ea"/>
              </a:rPr>
              <a:t>13</a:t>
            </a:r>
            <a:r>
              <a:rPr lang="zh-CN" altLang="en-US" sz="2400">
                <a:solidFill>
                  <a:srgbClr val="FF0000"/>
                </a:solidFill>
                <a:sym typeface="+mn-ea"/>
              </a:rPr>
              <a:t>清单计价规范》2.0.41</a:t>
            </a:r>
            <a:r>
              <a:rPr lang="zh-CN" altLang="en-US" sz="2400">
                <a:sym typeface="+mn-ea"/>
              </a:rPr>
              <a:t>  单价项目</a:t>
            </a:r>
            <a:endParaRPr lang="zh-CN" altLang="en-US" sz="2400"/>
          </a:p>
          <a:p>
            <a:r>
              <a:rPr lang="zh-CN" altLang="en-US" sz="2400">
                <a:sym typeface="+mn-ea"/>
              </a:rPr>
              <a:t>工程量清单中以</a:t>
            </a:r>
            <a:r>
              <a:rPr lang="zh-CN" altLang="en-US" sz="2400">
                <a:solidFill>
                  <a:srgbClr val="00B050"/>
                </a:solidFill>
                <a:sym typeface="+mn-ea"/>
              </a:rPr>
              <a:t>单价计价</a:t>
            </a:r>
            <a:r>
              <a:rPr lang="zh-CN" altLang="en-US" sz="2400">
                <a:sym typeface="+mn-ea"/>
              </a:rPr>
              <a:t>的项目，即根据合同工程</a:t>
            </a:r>
            <a:r>
              <a:rPr lang="zh-CN" altLang="en-US" sz="2400">
                <a:solidFill>
                  <a:srgbClr val="00B050"/>
                </a:solidFill>
                <a:sym typeface="+mn-ea"/>
              </a:rPr>
              <a:t>图纸</a:t>
            </a:r>
            <a:r>
              <a:rPr lang="zh-CN" altLang="en-US" sz="2400">
                <a:sym typeface="+mn-ea"/>
              </a:rPr>
              <a:t>（含设计变更）和相关工程现行国家计量规范规定的工程量</a:t>
            </a:r>
            <a:r>
              <a:rPr lang="zh-CN" altLang="en-US" sz="2400">
                <a:solidFill>
                  <a:srgbClr val="00B050"/>
                </a:solidFill>
                <a:sym typeface="+mn-ea"/>
              </a:rPr>
              <a:t>计算规则</a:t>
            </a:r>
            <a:r>
              <a:rPr lang="zh-CN" altLang="en-US" sz="2400">
                <a:sym typeface="+mn-ea"/>
              </a:rPr>
              <a:t>进行计量，与</a:t>
            </a:r>
            <a:r>
              <a:rPr lang="zh-CN" altLang="en-US" sz="2400">
                <a:solidFill>
                  <a:srgbClr val="00B050"/>
                </a:solidFill>
                <a:sym typeface="+mn-ea"/>
              </a:rPr>
              <a:t>已标价</a:t>
            </a:r>
            <a:r>
              <a:rPr lang="zh-CN" altLang="en-US" sz="2400">
                <a:sym typeface="+mn-ea"/>
              </a:rPr>
              <a:t>工程量</a:t>
            </a:r>
            <a:r>
              <a:rPr lang="zh-CN" altLang="en-US" sz="2400">
                <a:solidFill>
                  <a:srgbClr val="00B050"/>
                </a:solidFill>
                <a:sym typeface="+mn-ea"/>
              </a:rPr>
              <a:t>清单</a:t>
            </a:r>
            <a:r>
              <a:rPr lang="zh-CN" altLang="en-US" sz="2400">
                <a:sym typeface="+mn-ea"/>
              </a:rPr>
              <a:t>相应</a:t>
            </a:r>
            <a:r>
              <a:rPr lang="zh-CN" altLang="en-US" sz="2400">
                <a:solidFill>
                  <a:srgbClr val="00B050"/>
                </a:solidFill>
                <a:sym typeface="+mn-ea"/>
              </a:rPr>
              <a:t>综合单价</a:t>
            </a:r>
            <a:r>
              <a:rPr lang="zh-CN" altLang="en-US" sz="2400">
                <a:sym typeface="+mn-ea"/>
              </a:rPr>
              <a:t>进行价款计算的项目。</a:t>
            </a:r>
            <a:endParaRPr lang="zh-CN" altLang="en-US" sz="2400">
              <a:sym typeface="+mn-ea"/>
            </a:endParaRPr>
          </a:p>
          <a:p>
            <a:r>
              <a:rPr lang="zh-CN" altLang="en-US" sz="2400">
                <a:solidFill>
                  <a:srgbClr val="FF0000"/>
                </a:solidFill>
                <a:sym typeface="+mn-ea"/>
              </a:rPr>
              <a:t>《</a:t>
            </a:r>
            <a:r>
              <a:rPr lang="en-US" altLang="zh-CN" sz="2400">
                <a:solidFill>
                  <a:srgbClr val="FF0000"/>
                </a:solidFill>
                <a:sym typeface="+mn-ea"/>
              </a:rPr>
              <a:t>13</a:t>
            </a:r>
            <a:r>
              <a:rPr lang="zh-CN" altLang="en-US" sz="2400">
                <a:solidFill>
                  <a:srgbClr val="FF0000"/>
                </a:solidFill>
                <a:sym typeface="+mn-ea"/>
              </a:rPr>
              <a:t>清单计价规范》2.0.42</a:t>
            </a:r>
            <a:r>
              <a:rPr lang="zh-CN" altLang="en-US" sz="2400">
                <a:sym typeface="+mn-ea"/>
              </a:rPr>
              <a:t>  总价项目</a:t>
            </a:r>
            <a:endParaRPr lang="zh-CN" altLang="en-US" sz="2400"/>
          </a:p>
          <a:p>
            <a:r>
              <a:rPr lang="zh-CN" altLang="en-US" sz="2400">
                <a:sym typeface="+mn-ea"/>
              </a:rPr>
              <a:t>工程量清单中以</a:t>
            </a:r>
            <a:r>
              <a:rPr lang="zh-CN" altLang="en-US" sz="2400">
                <a:solidFill>
                  <a:srgbClr val="00B050"/>
                </a:solidFill>
                <a:sym typeface="+mn-ea"/>
              </a:rPr>
              <a:t>总价计价</a:t>
            </a:r>
            <a:r>
              <a:rPr lang="zh-CN" altLang="en-US" sz="2400">
                <a:sym typeface="+mn-ea"/>
              </a:rPr>
              <a:t>的项目，即此类项目在相关工程现行</a:t>
            </a:r>
            <a:r>
              <a:rPr lang="zh-CN" altLang="en-US" sz="2400">
                <a:solidFill>
                  <a:srgbClr val="00B050"/>
                </a:solidFill>
                <a:sym typeface="+mn-ea"/>
              </a:rPr>
              <a:t>国家计量规范</a:t>
            </a:r>
            <a:r>
              <a:rPr lang="zh-CN" altLang="en-US" sz="2400">
                <a:sym typeface="+mn-ea"/>
              </a:rPr>
              <a:t>中</a:t>
            </a:r>
            <a:r>
              <a:rPr lang="zh-CN" altLang="en-US" sz="2400">
                <a:solidFill>
                  <a:srgbClr val="00B050"/>
                </a:solidFill>
                <a:sym typeface="+mn-ea"/>
              </a:rPr>
              <a:t>无工程量计算规则</a:t>
            </a:r>
            <a:r>
              <a:rPr lang="zh-CN" altLang="en-US" sz="2400">
                <a:sym typeface="+mn-ea"/>
              </a:rPr>
              <a:t>，以总价（或计算基础乘费率）计算的项目。</a:t>
            </a:r>
            <a:endParaRPr lang="zh-CN" altLang="en-US" sz="2400">
              <a:sym typeface="+mn-ea"/>
            </a:endParaRPr>
          </a:p>
          <a:p>
            <a:r>
              <a:rPr lang="zh-CN" altLang="en-US" sz="2400">
                <a:solidFill>
                  <a:srgbClr val="FF0000"/>
                </a:solidFill>
                <a:sym typeface="+mn-ea"/>
              </a:rPr>
              <a:t>《</a:t>
            </a:r>
            <a:r>
              <a:rPr lang="en-US" altLang="zh-CN" sz="2400">
                <a:solidFill>
                  <a:srgbClr val="FF0000"/>
                </a:solidFill>
                <a:sym typeface="+mn-ea"/>
              </a:rPr>
              <a:t>13</a:t>
            </a:r>
            <a:r>
              <a:rPr lang="zh-CN" altLang="en-US" sz="2400">
                <a:solidFill>
                  <a:srgbClr val="FF0000"/>
                </a:solidFill>
                <a:sym typeface="+mn-ea"/>
              </a:rPr>
              <a:t>清单计价规范》3.1.4 </a:t>
            </a:r>
            <a:r>
              <a:rPr lang="zh-CN" altLang="en-US" sz="2400">
                <a:sym typeface="+mn-ea"/>
              </a:rPr>
              <a:t> 工程量</a:t>
            </a:r>
            <a:r>
              <a:rPr lang="zh-CN" altLang="en-US" sz="2400">
                <a:solidFill>
                  <a:srgbClr val="00B050"/>
                </a:solidFill>
                <a:sym typeface="+mn-ea"/>
              </a:rPr>
              <a:t>清单</a:t>
            </a:r>
            <a:r>
              <a:rPr lang="zh-CN" altLang="en-US" sz="2400">
                <a:sym typeface="+mn-ea"/>
              </a:rPr>
              <a:t>应采用</a:t>
            </a:r>
            <a:r>
              <a:rPr lang="zh-CN" altLang="en-US" sz="2400">
                <a:solidFill>
                  <a:srgbClr val="00B050"/>
                </a:solidFill>
                <a:sym typeface="+mn-ea"/>
              </a:rPr>
              <a:t>综合单价计价</a:t>
            </a:r>
            <a:r>
              <a:rPr lang="zh-CN" altLang="en-US" sz="2400">
                <a:sym typeface="+mn-ea"/>
              </a:rPr>
              <a:t>。</a:t>
            </a:r>
            <a:endParaRPr lang="zh-CN" altLang="en-US" sz="2400"/>
          </a:p>
          <a:p>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《施工合同示范文本》</a:t>
            </a:r>
            <a:r>
              <a:rPr lang="zh-CN" altLang="en-US">
                <a:solidFill>
                  <a:srgbClr val="FF0000"/>
                </a:solidFill>
              </a:rPr>
              <a:t>12.1</a:t>
            </a:r>
            <a:r>
              <a:rPr lang="zh-CN" altLang="en-US"/>
              <a:t> 合同价格形式</a:t>
            </a:r>
            <a:endParaRPr lang="zh-CN" altLang="en-US"/>
          </a:p>
          <a:p>
            <a:r>
              <a:rPr lang="zh-CN" altLang="en-US"/>
              <a:t>发包人和承包人应在合同协议书中选择下列一种合同价格形式： </a:t>
            </a:r>
            <a:endParaRPr lang="zh-CN" altLang="en-US"/>
          </a:p>
          <a:p>
            <a:r>
              <a:rPr lang="zh-CN" altLang="en-US"/>
              <a:t>1.单价合同</a:t>
            </a:r>
            <a:endParaRPr lang="zh-CN" altLang="en-US"/>
          </a:p>
          <a:p>
            <a:r>
              <a:rPr lang="zh-CN" altLang="en-US"/>
              <a:t>单价合同是指合同当事人约定以工程量清单及其综合单价进行合同价格计算、调整和确认的建设工程施工合同，在约定的</a:t>
            </a:r>
            <a:r>
              <a:rPr lang="zh-CN" altLang="en-US">
                <a:solidFill>
                  <a:srgbClr val="FF0000"/>
                </a:solidFill>
              </a:rPr>
              <a:t>范围内</a:t>
            </a:r>
            <a:r>
              <a:rPr lang="zh-CN" altLang="en-US"/>
              <a:t>合同</a:t>
            </a:r>
            <a:r>
              <a:rPr lang="zh-CN" altLang="en-US">
                <a:solidFill>
                  <a:srgbClr val="00B050"/>
                </a:solidFill>
              </a:rPr>
              <a:t>单价不作调整</a:t>
            </a:r>
            <a:r>
              <a:rPr lang="zh-CN" altLang="en-US"/>
              <a:t>。合同当事人应在专用合同条款中约定综合单价包含的</a:t>
            </a:r>
            <a:r>
              <a:rPr lang="zh-CN" altLang="en-US">
                <a:solidFill>
                  <a:srgbClr val="00B050"/>
                </a:solidFill>
              </a:rPr>
              <a:t>风险范围和风险费用</a:t>
            </a:r>
            <a:r>
              <a:rPr lang="zh-CN" altLang="en-US"/>
              <a:t>的计算方法，并约定</a:t>
            </a:r>
            <a:r>
              <a:rPr lang="zh-CN" altLang="en-US">
                <a:solidFill>
                  <a:srgbClr val="FF0000"/>
                </a:solidFill>
              </a:rPr>
              <a:t>风险范围以外</a:t>
            </a:r>
            <a:r>
              <a:rPr lang="zh-CN" altLang="en-US"/>
              <a:t>的合同价格的</a:t>
            </a:r>
            <a:r>
              <a:rPr lang="zh-CN" altLang="en-US">
                <a:solidFill>
                  <a:srgbClr val="00B050"/>
                </a:solidFill>
              </a:rPr>
              <a:t>调整方法</a:t>
            </a:r>
            <a:r>
              <a:rPr lang="zh-CN" altLang="en-US"/>
              <a:t>，其中因市场价格波动引起的调整按第11.1款〔市场价格波动引起的调整〕约定执行。</a:t>
            </a:r>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en-US" altLang="zh-CN" dirty="0">
                <a:sym typeface="+mn-ea"/>
              </a:rPr>
              <a:t>2.</a:t>
            </a:r>
            <a:r>
              <a:rPr lang="zh-CN" altLang="zh-CN" dirty="0">
                <a:sym typeface="+mn-ea"/>
              </a:rPr>
              <a:t>总价合同</a:t>
            </a:r>
            <a:endParaRPr lang="zh-CN" altLang="zh-CN" dirty="0"/>
          </a:p>
          <a:p>
            <a:r>
              <a:rPr lang="zh-CN" altLang="zh-CN" dirty="0">
                <a:sym typeface="+mn-ea"/>
              </a:rPr>
              <a:t>总价合同是指合同当事人约定以</a:t>
            </a:r>
            <a:r>
              <a:rPr lang="zh-CN" altLang="zh-CN" dirty="0">
                <a:solidFill>
                  <a:srgbClr val="00B050"/>
                </a:solidFill>
                <a:sym typeface="+mn-ea"/>
              </a:rPr>
              <a:t>施工图</a:t>
            </a:r>
            <a:r>
              <a:rPr lang="zh-CN" altLang="zh-CN" dirty="0">
                <a:sym typeface="+mn-ea"/>
              </a:rPr>
              <a:t>、已标价工程量</a:t>
            </a:r>
            <a:r>
              <a:rPr lang="zh-CN" altLang="zh-CN" dirty="0">
                <a:solidFill>
                  <a:srgbClr val="00B050"/>
                </a:solidFill>
                <a:sym typeface="+mn-ea"/>
              </a:rPr>
              <a:t>清单</a:t>
            </a:r>
            <a:r>
              <a:rPr lang="zh-CN" altLang="zh-CN" dirty="0">
                <a:sym typeface="+mn-ea"/>
              </a:rPr>
              <a:t>或</a:t>
            </a:r>
            <a:r>
              <a:rPr lang="zh-CN" altLang="zh-CN" dirty="0">
                <a:solidFill>
                  <a:srgbClr val="00B050"/>
                </a:solidFill>
                <a:sym typeface="+mn-ea"/>
              </a:rPr>
              <a:t>预算书</a:t>
            </a:r>
            <a:r>
              <a:rPr lang="zh-CN" altLang="zh-CN" dirty="0">
                <a:sym typeface="+mn-ea"/>
              </a:rPr>
              <a:t>及有关条件进行合同价格计算、调整和确认的建设工程施工合同，在约定的</a:t>
            </a:r>
            <a:r>
              <a:rPr lang="zh-CN" altLang="zh-CN" dirty="0">
                <a:solidFill>
                  <a:srgbClr val="FF0000"/>
                </a:solidFill>
                <a:sym typeface="+mn-ea"/>
              </a:rPr>
              <a:t>范围内</a:t>
            </a:r>
            <a:r>
              <a:rPr lang="zh-CN" altLang="zh-CN" dirty="0">
                <a:sym typeface="+mn-ea"/>
              </a:rPr>
              <a:t>合同</a:t>
            </a:r>
            <a:r>
              <a:rPr lang="zh-CN" altLang="zh-CN" dirty="0">
                <a:solidFill>
                  <a:srgbClr val="00B050"/>
                </a:solidFill>
                <a:sym typeface="+mn-ea"/>
              </a:rPr>
              <a:t>总价不作调整</a:t>
            </a:r>
            <a:r>
              <a:rPr lang="zh-CN" altLang="zh-CN" dirty="0">
                <a:sym typeface="+mn-ea"/>
              </a:rPr>
              <a:t>。合同当事人应在专用合同条款中约定总价包含的</a:t>
            </a:r>
            <a:r>
              <a:rPr lang="zh-CN" altLang="zh-CN" dirty="0">
                <a:solidFill>
                  <a:srgbClr val="00B050"/>
                </a:solidFill>
                <a:sym typeface="+mn-ea"/>
              </a:rPr>
              <a:t>风险范围和风险费用</a:t>
            </a:r>
            <a:r>
              <a:rPr lang="zh-CN" altLang="zh-CN" dirty="0">
                <a:sym typeface="+mn-ea"/>
              </a:rPr>
              <a:t>的计算方法，并约定</a:t>
            </a:r>
            <a:r>
              <a:rPr lang="zh-CN" altLang="zh-CN" dirty="0">
                <a:solidFill>
                  <a:srgbClr val="FF0000"/>
                </a:solidFill>
                <a:sym typeface="+mn-ea"/>
              </a:rPr>
              <a:t>风险范围以外</a:t>
            </a:r>
            <a:r>
              <a:rPr lang="zh-CN" altLang="zh-CN" dirty="0">
                <a:sym typeface="+mn-ea"/>
              </a:rPr>
              <a:t>的合同价格的</a:t>
            </a:r>
            <a:r>
              <a:rPr lang="zh-CN" altLang="zh-CN" dirty="0">
                <a:solidFill>
                  <a:srgbClr val="00B050"/>
                </a:solidFill>
                <a:sym typeface="+mn-ea"/>
              </a:rPr>
              <a:t>调整方法</a:t>
            </a:r>
            <a:r>
              <a:rPr lang="zh-CN" altLang="zh-CN" dirty="0">
                <a:sym typeface="+mn-ea"/>
              </a:rPr>
              <a:t>，其中因市场价格波动引起的调整按第</a:t>
            </a:r>
            <a:r>
              <a:rPr lang="en-US" altLang="zh-CN" dirty="0">
                <a:sym typeface="+mn-ea"/>
              </a:rPr>
              <a:t>11.1</a:t>
            </a:r>
            <a:r>
              <a:rPr lang="zh-CN" altLang="zh-CN" dirty="0">
                <a:sym typeface="+mn-ea"/>
              </a:rPr>
              <a:t>款〔市场价格波动引起的调整〕、因法律变化引起的调整按第</a:t>
            </a:r>
            <a:r>
              <a:rPr lang="en-US" altLang="zh-CN" dirty="0">
                <a:sym typeface="+mn-ea"/>
              </a:rPr>
              <a:t>11.2</a:t>
            </a:r>
            <a:r>
              <a:rPr lang="zh-CN" altLang="zh-CN" dirty="0">
                <a:sym typeface="+mn-ea"/>
              </a:rPr>
              <a:t>款〔法律变化引起的调整〕约定执行。</a:t>
            </a:r>
            <a:endParaRPr lang="zh-CN" altLang="zh-CN" dirty="0"/>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清单招标，加气混凝土砌块墙体，承包商投标时报价很低，并且已中标；评标清标发现此项综合单价低于成本价，投标人使用广联达套定额组清单综合单价，把材料单价调的很低，把人工含量调的很低，招标人让投标人澄清，投标人承诺后期按此价格结算没问题，且承诺并不低于本单位的成本。后期施工过程中，加气混凝土砌块墙全部改为</a:t>
            </a:r>
            <a:r>
              <a:rPr lang="en-US" altLang="zh-CN" dirty="0"/>
              <a:t>ALC</a:t>
            </a:r>
            <a:r>
              <a:rPr lang="zh-CN" altLang="en-US" dirty="0"/>
              <a:t>板墙，由于</a:t>
            </a:r>
            <a:r>
              <a:rPr lang="en-US" altLang="zh-CN" dirty="0"/>
              <a:t>ALC</a:t>
            </a:r>
            <a:r>
              <a:rPr lang="zh-CN" altLang="en-US" dirty="0"/>
              <a:t>板墙属于新工艺，没有定额可套，甲乙双方共同询价并确定综合单价。请问：</a:t>
            </a:r>
            <a:r>
              <a:rPr lang="en-US" altLang="zh-CN" dirty="0"/>
              <a:t>1</a:t>
            </a:r>
            <a:r>
              <a:rPr lang="zh-CN" altLang="en-US" dirty="0"/>
              <a:t>、加气混凝土砌块墙怎么扣减？如果按中标综合单价扣减，招标人会有损失。</a:t>
            </a:r>
            <a:r>
              <a:rPr lang="en-US" altLang="zh-CN" dirty="0"/>
              <a:t>2</a:t>
            </a:r>
            <a:r>
              <a:rPr lang="zh-CN" altLang="en-US" dirty="0"/>
              <a:t>、</a:t>
            </a:r>
            <a:r>
              <a:rPr lang="en-US" altLang="zh-CN" dirty="0"/>
              <a:t>ALC</a:t>
            </a:r>
            <a:r>
              <a:rPr lang="zh-CN" altLang="en-US" dirty="0"/>
              <a:t>板墙的综合单价怎么确定最好？</a:t>
            </a:r>
            <a:endParaRPr lang="en-US" altLang="zh-CN" dirty="0"/>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清单计价规范》6.2.7 </a:t>
            </a:r>
            <a:r>
              <a:rPr lang="zh-CN" altLang="en-US">
                <a:sym typeface="+mn-ea"/>
              </a:rPr>
              <a:t>招标工程量清单与计价表中列明的所有需要填写单价和合价的项目，投标人均应填写且只允许有</a:t>
            </a:r>
            <a:r>
              <a:rPr lang="zh-CN" altLang="en-US">
                <a:solidFill>
                  <a:srgbClr val="00B050"/>
                </a:solidFill>
                <a:sym typeface="+mn-ea"/>
              </a:rPr>
              <a:t>一个报价</a:t>
            </a:r>
            <a:r>
              <a:rPr lang="zh-CN" altLang="en-US">
                <a:sym typeface="+mn-ea"/>
              </a:rPr>
              <a:t>。未填写单价和合价的项目，可视为此项费用已包含在已标价工程量清单中其他项目的单价和合价之中。当竣工结算时，此项目</a:t>
            </a:r>
            <a:r>
              <a:rPr lang="zh-CN" altLang="en-US">
                <a:solidFill>
                  <a:srgbClr val="00B050"/>
                </a:solidFill>
                <a:sym typeface="+mn-ea"/>
              </a:rPr>
              <a:t>不得重新组价</a:t>
            </a:r>
            <a:r>
              <a:rPr lang="zh-CN" altLang="en-US">
                <a:sym typeface="+mn-ea"/>
              </a:rPr>
              <a:t>予以调整。</a:t>
            </a:r>
            <a:endParaRPr lang="zh-CN" altLang="en-US">
              <a:sym typeface="+mn-ea"/>
            </a:endParaRPr>
          </a:p>
          <a:p>
            <a:r>
              <a:rPr lang="zh-CN" altLang="en-US">
                <a:solidFill>
                  <a:srgbClr val="FF0000"/>
                </a:solidFill>
                <a:sym typeface="+mn-ea"/>
              </a:rPr>
              <a:t>《民法典》</a:t>
            </a:r>
            <a:r>
              <a:rPr lang="zh-CN" altLang="en-US">
                <a:solidFill>
                  <a:srgbClr val="FF0000"/>
                </a:solidFill>
                <a:sym typeface="+mn-ea"/>
              </a:rPr>
              <a:t>第122条</a:t>
            </a:r>
            <a:r>
              <a:rPr lang="zh-CN" altLang="en-US">
                <a:sym typeface="+mn-ea"/>
              </a:rPr>
              <a:t>　【不当得利】因他人</a:t>
            </a:r>
            <a:r>
              <a:rPr lang="zh-CN" altLang="en-US">
                <a:solidFill>
                  <a:srgbClr val="00B050"/>
                </a:solidFill>
                <a:sym typeface="+mn-ea"/>
              </a:rPr>
              <a:t>没有法律根据</a:t>
            </a:r>
            <a:r>
              <a:rPr lang="zh-CN" altLang="en-US">
                <a:sym typeface="+mn-ea"/>
              </a:rPr>
              <a:t>，取得</a:t>
            </a:r>
            <a:r>
              <a:rPr lang="zh-CN" altLang="en-US">
                <a:solidFill>
                  <a:srgbClr val="00B050"/>
                </a:solidFill>
                <a:sym typeface="+mn-ea"/>
              </a:rPr>
              <a:t>不当利益</a:t>
            </a:r>
            <a:r>
              <a:rPr lang="zh-CN" altLang="en-US">
                <a:sym typeface="+mn-ea"/>
              </a:rPr>
              <a:t>，受损失的人有权请求其</a:t>
            </a:r>
            <a:r>
              <a:rPr lang="zh-CN" altLang="en-US">
                <a:solidFill>
                  <a:srgbClr val="00B050"/>
                </a:solidFill>
                <a:sym typeface="+mn-ea"/>
              </a:rPr>
              <a:t>返还</a:t>
            </a:r>
            <a:r>
              <a:rPr lang="zh-CN" altLang="en-US">
                <a:sym typeface="+mn-ea"/>
              </a:rPr>
              <a:t>不当利益。</a:t>
            </a:r>
            <a:endParaRPr lang="zh-CN" altLang="en-US"/>
          </a:p>
          <a:p>
            <a:r>
              <a:rPr lang="zh-CN" altLang="en-US">
                <a:solidFill>
                  <a:srgbClr val="FF0000"/>
                </a:solidFill>
                <a:sym typeface="+mn-ea"/>
              </a:rPr>
              <a:t>《民法典》</a:t>
            </a:r>
            <a:r>
              <a:rPr lang="zh-CN" altLang="en-US">
                <a:solidFill>
                  <a:srgbClr val="FF0000"/>
                </a:solidFill>
                <a:sym typeface="+mn-ea"/>
              </a:rPr>
              <a:t>第985条</a:t>
            </a:r>
            <a:r>
              <a:rPr lang="zh-CN" altLang="en-US">
                <a:sym typeface="+mn-ea"/>
              </a:rPr>
              <a:t>　【不当得利定义】得利人没有法律根据取得不当利益的，受损失的人可以请求得利人返还取得的利益。</a:t>
            </a:r>
            <a:endParaRPr lang="zh-CN" altLang="en-US">
              <a:sym typeface="+mn-ea"/>
            </a:endParaRPr>
          </a:p>
          <a:p>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《建设工程质量管理条例》</a:t>
            </a:r>
            <a:r>
              <a:rPr lang="zh-CN" altLang="en-US">
                <a:solidFill>
                  <a:srgbClr val="FF0000"/>
                </a:solidFill>
                <a:sym typeface="+mn-ea"/>
              </a:rPr>
              <a:t>第</a:t>
            </a:r>
            <a:r>
              <a:rPr lang="en-US" altLang="zh-CN">
                <a:solidFill>
                  <a:srgbClr val="FF0000"/>
                </a:solidFill>
                <a:sym typeface="+mn-ea"/>
              </a:rPr>
              <a:t>10</a:t>
            </a:r>
            <a:r>
              <a:rPr lang="zh-CN" altLang="en-US">
                <a:solidFill>
                  <a:srgbClr val="FF0000"/>
                </a:solidFill>
                <a:sym typeface="+mn-ea"/>
              </a:rPr>
              <a:t>条</a:t>
            </a:r>
            <a:r>
              <a:rPr lang="en-US" altLang="zh-CN">
                <a:sym typeface="+mn-ea"/>
              </a:rPr>
              <a:t>  </a:t>
            </a:r>
            <a:r>
              <a:rPr lang="zh-CN" altLang="en-US">
                <a:sym typeface="+mn-ea"/>
              </a:rPr>
              <a:t>建设工程发包单位不得迫使承包方以低于成本的价格竞标，</a:t>
            </a:r>
            <a:r>
              <a:rPr lang="zh-CN" altLang="en-US">
                <a:solidFill>
                  <a:srgbClr val="00B050"/>
                </a:solidFill>
                <a:sym typeface="+mn-ea"/>
              </a:rPr>
              <a:t>不得任意压缩合理工期</a:t>
            </a:r>
            <a:r>
              <a:rPr lang="zh-CN" altLang="en-US">
                <a:sym typeface="+mn-ea"/>
              </a:rPr>
              <a:t>。</a:t>
            </a:r>
            <a:endParaRPr lang="zh-CN" altLang="en-US"/>
          </a:p>
          <a:p>
            <a:r>
              <a:rPr lang="zh-CN" altLang="en-US">
                <a:sym typeface="+mn-ea"/>
              </a:rPr>
              <a:t>建设单位不得明示或者暗示设计单位或者施工单位违反工程建设强制性标准，降低建设工程质量。</a:t>
            </a:r>
            <a:endParaRPr lang="zh-CN" altLang="en-US">
              <a:sym typeface="+mn-ea"/>
            </a:endParaRPr>
          </a:p>
          <a:p>
            <a:r>
              <a:rPr lang="zh-CN" altLang="en-US">
                <a:solidFill>
                  <a:srgbClr val="FF0000"/>
                </a:solidFill>
                <a:sym typeface="+mn-ea"/>
              </a:rPr>
              <a:t>《建设工程安全生产管理条例》</a:t>
            </a:r>
            <a:r>
              <a:rPr lang="zh-CN" altLang="en-US">
                <a:solidFill>
                  <a:srgbClr val="FF0000"/>
                </a:solidFill>
                <a:sym typeface="+mn-ea"/>
              </a:rPr>
              <a:t>第</a:t>
            </a:r>
            <a:r>
              <a:rPr lang="en-US" altLang="zh-CN">
                <a:solidFill>
                  <a:srgbClr val="FF0000"/>
                </a:solidFill>
                <a:sym typeface="+mn-ea"/>
              </a:rPr>
              <a:t>7</a:t>
            </a:r>
            <a:r>
              <a:rPr lang="zh-CN" altLang="en-US">
                <a:solidFill>
                  <a:srgbClr val="FF0000"/>
                </a:solidFill>
                <a:sym typeface="+mn-ea"/>
              </a:rPr>
              <a:t>条</a:t>
            </a:r>
            <a:r>
              <a:rPr lang="zh-CN" altLang="en-US">
                <a:sym typeface="+mn-ea"/>
              </a:rPr>
              <a:t>　建设单位不得对勘察、设计、施工、工程监理等单位提出不符合建设工程安全生产法律、法规和强制性标准规定的要求，</a:t>
            </a:r>
            <a:r>
              <a:rPr lang="zh-CN" altLang="en-US">
                <a:solidFill>
                  <a:srgbClr val="00B050"/>
                </a:solidFill>
                <a:sym typeface="+mn-ea"/>
              </a:rPr>
              <a:t>不得压缩合同约定的工期</a:t>
            </a:r>
            <a:r>
              <a:rPr lang="zh-CN" altLang="en-US">
                <a:sym typeface="+mn-ea"/>
              </a:rPr>
              <a:t>。</a:t>
            </a:r>
            <a:endParaRPr lang="zh-CN" altLang="en-US">
              <a:sym typeface="+mn-ea"/>
            </a:endParaRPr>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ym typeface="+mn-ea"/>
              </a:rPr>
              <a:t>9.11  提前竣工（赶工补偿）</a:t>
            </a:r>
            <a:endParaRPr lang="zh-CN" altLang="en-US"/>
          </a:p>
          <a:p>
            <a:r>
              <a:rPr lang="zh-CN" altLang="en-US">
                <a:solidFill>
                  <a:srgbClr val="FF0000"/>
                </a:solidFill>
                <a:sym typeface="+mn-ea"/>
              </a:rPr>
              <a:t>9.11.</a:t>
            </a:r>
            <a:r>
              <a:rPr lang="en-US" altLang="zh-CN">
                <a:solidFill>
                  <a:srgbClr val="FF0000"/>
                </a:solidFill>
                <a:sym typeface="+mn-ea"/>
              </a:rPr>
              <a:t>1</a:t>
            </a:r>
            <a:r>
              <a:rPr lang="zh-CN" altLang="en-US">
                <a:solidFill>
                  <a:srgbClr val="FF0000"/>
                </a:solidFill>
                <a:sym typeface="+mn-ea"/>
              </a:rPr>
              <a:t> </a:t>
            </a:r>
            <a:r>
              <a:rPr lang="zh-CN" altLang="en-US">
                <a:sym typeface="+mn-ea"/>
              </a:rPr>
              <a:t>招标人应依据相关工程的工期定额合理计算工期，压缩的工期天数不得超过</a:t>
            </a:r>
            <a:r>
              <a:rPr lang="zh-CN" altLang="en-US">
                <a:solidFill>
                  <a:srgbClr val="00B050"/>
                </a:solidFill>
                <a:sym typeface="+mn-ea"/>
              </a:rPr>
              <a:t>定额工期的20%</a:t>
            </a:r>
            <a:r>
              <a:rPr lang="zh-CN" altLang="en-US">
                <a:sym typeface="+mn-ea"/>
              </a:rPr>
              <a:t>，超过者，应在招标文件中明示增加赶工费用。</a:t>
            </a:r>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sz="2900" dirty="0">
                <a:solidFill>
                  <a:srgbClr val="FF0000"/>
                </a:solidFill>
                <a:sym typeface="+mn-ea"/>
              </a:rPr>
              <a:t>重点：</a:t>
            </a:r>
            <a:r>
              <a:rPr lang="zh-CN" altLang="en-US" sz="2900" dirty="0">
                <a:sym typeface="+mn-ea"/>
              </a:rPr>
              <a:t>旋挖钻孔泥浆护壁灌注混凝土桩，清单招标，未提供组价明细，施工过程中，实际干孔成孔，无泥浆护壁。请问：是否扣减泥浆护壁的费用？怎样扣减？</a:t>
            </a:r>
            <a:endParaRPr lang="en-US" altLang="zh-CN" sz="2900" dirty="0"/>
          </a:p>
          <a:p>
            <a:r>
              <a:rPr lang="zh-CN" altLang="en-US" sz="2900">
                <a:solidFill>
                  <a:srgbClr val="FF0000"/>
                </a:solidFill>
                <a:sym typeface="+mn-ea"/>
              </a:rPr>
              <a:t>《</a:t>
            </a:r>
            <a:r>
              <a:rPr lang="en-US" altLang="zh-CN" sz="2900">
                <a:solidFill>
                  <a:srgbClr val="FF0000"/>
                </a:solidFill>
                <a:sym typeface="+mn-ea"/>
              </a:rPr>
              <a:t>13</a:t>
            </a:r>
            <a:r>
              <a:rPr lang="zh-CN" altLang="en-US" sz="2900">
                <a:solidFill>
                  <a:srgbClr val="FF0000"/>
                </a:solidFill>
                <a:sym typeface="+mn-ea"/>
              </a:rPr>
              <a:t>清单计价规范》9.4</a:t>
            </a:r>
            <a:r>
              <a:rPr lang="en-US" altLang="zh-CN" sz="2900">
                <a:solidFill>
                  <a:srgbClr val="FF0000"/>
                </a:solidFill>
                <a:sym typeface="+mn-ea"/>
              </a:rPr>
              <a:t>.1</a:t>
            </a:r>
            <a:r>
              <a:rPr lang="zh-CN" altLang="en-US" sz="2900">
                <a:solidFill>
                  <a:srgbClr val="FF0000"/>
                </a:solidFill>
                <a:sym typeface="+mn-ea"/>
              </a:rPr>
              <a:t> </a:t>
            </a:r>
            <a:r>
              <a:rPr lang="zh-CN" altLang="en-US" sz="2900">
                <a:sym typeface="+mn-ea"/>
              </a:rPr>
              <a:t>发包人在招标工程量清单中对项目特征的描述，应被认为是准确的和全面的，并且与实际施工要求相符合。承包人应按照发包人提供的招标工程量清单，根据</a:t>
            </a:r>
            <a:r>
              <a:rPr lang="zh-CN" altLang="en-US" sz="2900">
                <a:solidFill>
                  <a:srgbClr val="00B050"/>
                </a:solidFill>
                <a:sym typeface="+mn-ea"/>
              </a:rPr>
              <a:t>项目特征</a:t>
            </a:r>
            <a:r>
              <a:rPr lang="zh-CN" altLang="en-US" sz="2900">
                <a:sym typeface="+mn-ea"/>
              </a:rPr>
              <a:t>描述的内容及有关要求</a:t>
            </a:r>
            <a:r>
              <a:rPr lang="zh-CN" altLang="en-US" sz="2900">
                <a:solidFill>
                  <a:srgbClr val="00B050"/>
                </a:solidFill>
                <a:sym typeface="+mn-ea"/>
              </a:rPr>
              <a:t>实施合同工程</a:t>
            </a:r>
            <a:r>
              <a:rPr lang="zh-CN" altLang="en-US" sz="2900">
                <a:sym typeface="+mn-ea"/>
              </a:rPr>
              <a:t>，直到项目</a:t>
            </a:r>
            <a:r>
              <a:rPr lang="zh-CN" altLang="en-US" sz="2900">
                <a:solidFill>
                  <a:srgbClr val="00B050"/>
                </a:solidFill>
                <a:sym typeface="+mn-ea"/>
              </a:rPr>
              <a:t>被改变</a:t>
            </a:r>
            <a:r>
              <a:rPr lang="zh-CN" altLang="en-US" sz="2900">
                <a:sym typeface="+mn-ea"/>
              </a:rPr>
              <a:t>为止。</a:t>
            </a:r>
            <a:endParaRPr lang="zh-CN" altLang="en-US" sz="2900">
              <a:sym typeface="+mn-ea"/>
            </a:endParaRPr>
          </a:p>
          <a:p>
            <a:r>
              <a:rPr lang="zh-CN" altLang="en-US" sz="2900">
                <a:solidFill>
                  <a:srgbClr val="FF0000"/>
                </a:solidFill>
                <a:sym typeface="+mn-ea"/>
              </a:rPr>
              <a:t>《建筑法》第</a:t>
            </a:r>
            <a:r>
              <a:rPr lang="en-US" altLang="zh-CN" sz="2900">
                <a:solidFill>
                  <a:srgbClr val="FF0000"/>
                </a:solidFill>
                <a:sym typeface="+mn-ea"/>
              </a:rPr>
              <a:t>58</a:t>
            </a:r>
            <a:r>
              <a:rPr lang="zh-CN" altLang="en-US" sz="2900">
                <a:solidFill>
                  <a:srgbClr val="FF0000"/>
                </a:solidFill>
                <a:sym typeface="+mn-ea"/>
              </a:rPr>
              <a:t>条</a:t>
            </a:r>
            <a:r>
              <a:rPr lang="zh-CN" altLang="en-US" sz="2900">
                <a:sym typeface="+mn-ea"/>
              </a:rPr>
              <a:t>　建筑施工企业对工程的施工质量负责。</a:t>
            </a:r>
            <a:endParaRPr lang="zh-CN" altLang="en-US" sz="2900"/>
          </a:p>
          <a:p>
            <a:r>
              <a:rPr lang="zh-CN" altLang="en-US" sz="2900">
                <a:sym typeface="+mn-ea"/>
              </a:rPr>
              <a:t>建筑施工企业必须按照工程</a:t>
            </a:r>
            <a:r>
              <a:rPr lang="zh-CN" altLang="en-US" sz="2900">
                <a:solidFill>
                  <a:srgbClr val="00B050"/>
                </a:solidFill>
                <a:sym typeface="+mn-ea"/>
              </a:rPr>
              <a:t>设计图纸</a:t>
            </a:r>
            <a:r>
              <a:rPr lang="zh-CN" altLang="en-US" sz="2900">
                <a:sym typeface="+mn-ea"/>
              </a:rPr>
              <a:t>和施工技术标准施工，不得偷工减料。工程设计的修改由原设计单位负责，建筑施工企业</a:t>
            </a:r>
            <a:r>
              <a:rPr lang="zh-CN" altLang="en-US" sz="2900">
                <a:solidFill>
                  <a:srgbClr val="00B050"/>
                </a:solidFill>
                <a:sym typeface="+mn-ea"/>
              </a:rPr>
              <a:t>不得擅自修改</a:t>
            </a:r>
            <a:r>
              <a:rPr lang="zh-CN" altLang="en-US" sz="2900">
                <a:sym typeface="+mn-ea"/>
              </a:rPr>
              <a:t>工程设计。</a:t>
            </a:r>
            <a:endParaRPr lang="zh-CN" altLang="en-US" sz="2900"/>
          </a:p>
          <a:p>
            <a:endParaRPr lang="zh-CN" altLang="en-US" sz="2900"/>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内容占位符 1"/>
          <p:cNvSpPr>
            <a:spLocks noGrp="1"/>
          </p:cNvSpPr>
          <p:nvPr>
            <p:ph idx="1"/>
          </p:nvPr>
        </p:nvSpPr>
        <p:spPr/>
        <p:txBody>
          <a:bodyPr vert="horz" wrap="square" lIns="91440" tIns="45720" rIns="91440" bIns="45720" anchor="t" anchorCtr="0"/>
          <a:lstStyle/>
          <a:p>
            <a:r>
              <a:rPr lang="zh-CN" altLang="en-US">
                <a:solidFill>
                  <a:srgbClr val="FF0000"/>
                </a:solidFill>
                <a:sym typeface="+mn-ea"/>
              </a:rPr>
              <a:t>《施工合同示范文本》</a:t>
            </a:r>
            <a:r>
              <a:rPr lang="en-US" altLang="zh-CN" b="0" dirty="0">
                <a:solidFill>
                  <a:srgbClr val="FF0000"/>
                </a:solidFill>
              </a:rPr>
              <a:t>10.2</a:t>
            </a:r>
            <a:r>
              <a:rPr lang="zh-CN" altLang="zh-CN" b="0" dirty="0"/>
              <a:t>变更权</a:t>
            </a:r>
            <a:endParaRPr lang="zh-CN" altLang="zh-CN" dirty="0"/>
          </a:p>
          <a:p>
            <a:r>
              <a:rPr lang="zh-CN" altLang="zh-CN" dirty="0"/>
              <a:t>发包人和监理人均可以提出变更。变更指示均通过监理人发出，监理人发出变更指示前应征得发包人同意。承包人收到经发包人签认的变更指示后，方可实施变更。</a:t>
            </a:r>
            <a:r>
              <a:rPr lang="zh-CN" altLang="zh-CN" dirty="0">
                <a:solidFill>
                  <a:srgbClr val="00B050"/>
                </a:solidFill>
              </a:rPr>
              <a:t>未经许可</a:t>
            </a:r>
            <a:r>
              <a:rPr lang="zh-CN" altLang="zh-CN" dirty="0"/>
              <a:t>，</a:t>
            </a:r>
            <a:r>
              <a:rPr lang="zh-CN" altLang="zh-CN" dirty="0">
                <a:solidFill>
                  <a:srgbClr val="FF0000"/>
                </a:solidFill>
              </a:rPr>
              <a:t>承包人</a:t>
            </a:r>
            <a:r>
              <a:rPr lang="zh-CN" altLang="zh-CN" dirty="0">
                <a:solidFill>
                  <a:srgbClr val="00B050"/>
                </a:solidFill>
              </a:rPr>
              <a:t>不得擅自</a:t>
            </a:r>
            <a:r>
              <a:rPr lang="zh-CN" altLang="zh-CN" dirty="0"/>
              <a:t>对工程的任何部分进行</a:t>
            </a:r>
            <a:r>
              <a:rPr lang="zh-CN" altLang="zh-CN" dirty="0">
                <a:solidFill>
                  <a:srgbClr val="00B050"/>
                </a:solidFill>
              </a:rPr>
              <a:t>变更</a:t>
            </a:r>
            <a:r>
              <a:rPr lang="zh-CN" altLang="zh-CN" dirty="0"/>
              <a:t>。</a:t>
            </a:r>
            <a:endParaRPr lang="zh-CN" altLang="zh-CN" dirty="0"/>
          </a:p>
          <a:p>
            <a:r>
              <a:rPr lang="zh-CN" altLang="zh-CN" dirty="0"/>
              <a:t>涉及</a:t>
            </a:r>
            <a:r>
              <a:rPr lang="zh-CN" altLang="zh-CN" dirty="0">
                <a:solidFill>
                  <a:srgbClr val="FF0000"/>
                </a:solidFill>
              </a:rPr>
              <a:t>设计变更</a:t>
            </a:r>
            <a:r>
              <a:rPr lang="zh-CN" altLang="zh-CN" dirty="0"/>
              <a:t>的，应由设计人提供变更后的图纸和说明。如变更超过原设计标准或批准的建设规模时，发包人应及时办理</a:t>
            </a:r>
            <a:r>
              <a:rPr lang="zh-CN" altLang="zh-CN" dirty="0">
                <a:solidFill>
                  <a:srgbClr val="00B050"/>
                </a:solidFill>
              </a:rPr>
              <a:t>规划、设计变更</a:t>
            </a:r>
            <a:r>
              <a:rPr lang="zh-CN" altLang="zh-CN" dirty="0"/>
              <a:t>等审批手续。</a:t>
            </a:r>
            <a:endParaRPr lang="zh-CN" altLang="zh-CN" dirty="0"/>
          </a:p>
          <a:p>
            <a:r>
              <a:rPr lang="zh-CN" altLang="en-US">
                <a:solidFill>
                  <a:srgbClr val="FF0000"/>
                </a:solidFill>
                <a:sym typeface="+mn-ea"/>
              </a:rPr>
              <a:t>《施工合同示范文本》10.3.1 </a:t>
            </a:r>
            <a:r>
              <a:rPr lang="zh-CN" altLang="en-US">
                <a:sym typeface="+mn-ea"/>
              </a:rPr>
              <a:t>发包人提出变更</a:t>
            </a:r>
            <a:endParaRPr lang="zh-CN" altLang="en-US"/>
          </a:p>
          <a:p>
            <a:r>
              <a:rPr lang="zh-CN" altLang="en-US">
                <a:sym typeface="+mn-ea"/>
              </a:rPr>
              <a:t>发包人提出变更的，应通过监理人向承包人发出变更指示，变更指示应说明计划变更的工程范围和变更的内容。</a:t>
            </a:r>
            <a:endParaRPr lang="zh-CN" altLang="en-US"/>
          </a:p>
          <a:p>
            <a:endParaRPr lang="zh-CN" altLang="zh-CN" dirty="0"/>
          </a:p>
          <a:p>
            <a:endParaRPr lang="zh-CN" altLang="en-US" dirty="0"/>
          </a:p>
        </p:txBody>
      </p:sp>
      <p:sp>
        <p:nvSpPr>
          <p:cNvPr id="54274" name="灯片编号占位符 2"/>
          <p:cNvSpPr>
            <a:spLocks noGrp="1"/>
          </p:cNvSpPr>
          <p:nvPr>
            <p:ph type="sldNum" sz="quarter" idx="10"/>
          </p:nvPr>
        </p:nvSpPr>
        <p:spPr/>
        <p:txBody>
          <a:bodyPr wrap="square" lIns="91440" tIns="45720" rIns="91440" bIns="45720" anchor="t" anchorCtr="0"/>
          <a:lstStyle>
            <a:lvl1pPr marL="0" lvl="0" indent="0" algn="ctr" defTabSz="914400" rtl="0" eaLnBrk="0" fontAlgn="base" latinLnBrk="0" hangingPunct="0">
              <a:lnSpc>
                <a:spcPct val="100000"/>
              </a:lnSpc>
              <a:spcBef>
                <a:spcPct val="0"/>
              </a:spcBef>
              <a:spcAft>
                <a:spcPct val="0"/>
              </a:spcAft>
              <a:buNone/>
              <a:defRPr sz="1800" b="1" i="0" u="none" kern="1200" baseline="0">
                <a:solidFill>
                  <a:srgbClr val="0000CC"/>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5pPr>
          </a:lstStyle>
          <a:p>
            <a:pPr lvl="0" algn="r" eaLnBrk="1" hangingPunct="1">
              <a:buSzTx/>
            </a:pPr>
            <a:fld id="{9A0DB2DC-4C9A-4742-B13C-FB6460FD3503}" type="slidenum">
              <a:rPr lang="en-US" altLang="zh-CN" sz="1400" b="0" dirty="0">
                <a:solidFill>
                  <a:schemeClr val="tx1"/>
                </a:solidFill>
              </a:rPr>
            </a:fld>
            <a:endParaRPr lang="en-US" altLang="zh-CN" sz="1400" b="0" dirty="0">
              <a:solidFill>
                <a:schemeClr val="tx1"/>
              </a:solidFill>
            </a:endParaRPr>
          </a:p>
        </p:txBody>
      </p:sp>
    </p:spTree>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《施工合同示范文本》</a:t>
            </a:r>
            <a:r>
              <a:rPr lang="en-US" altLang="zh-CN" b="0" dirty="0">
                <a:solidFill>
                  <a:srgbClr val="FF0000"/>
                </a:solidFill>
                <a:sym typeface="+mn-ea"/>
              </a:rPr>
              <a:t>10. </a:t>
            </a:r>
            <a:r>
              <a:rPr lang="zh-CN" altLang="zh-CN" b="0" dirty="0">
                <a:solidFill>
                  <a:srgbClr val="FF0000"/>
                </a:solidFill>
                <a:sym typeface="+mn-ea"/>
              </a:rPr>
              <a:t>变更</a:t>
            </a:r>
            <a:endParaRPr lang="zh-CN" altLang="zh-CN" dirty="0"/>
          </a:p>
          <a:p>
            <a:r>
              <a:rPr lang="zh-CN" altLang="en-US">
                <a:solidFill>
                  <a:srgbClr val="FF0000"/>
                </a:solidFill>
                <a:sym typeface="+mn-ea"/>
              </a:rPr>
              <a:t>《施工合同示范文本》</a:t>
            </a:r>
            <a:r>
              <a:rPr lang="en-US" altLang="zh-CN" b="0" dirty="0">
                <a:solidFill>
                  <a:srgbClr val="FF0000"/>
                </a:solidFill>
                <a:sym typeface="+mn-ea"/>
              </a:rPr>
              <a:t>10.1</a:t>
            </a:r>
            <a:r>
              <a:rPr lang="zh-CN" altLang="zh-CN" b="0" dirty="0">
                <a:sym typeface="+mn-ea"/>
              </a:rPr>
              <a:t>变更的范围</a:t>
            </a:r>
            <a:endParaRPr lang="zh-CN" altLang="zh-CN" dirty="0"/>
          </a:p>
          <a:p>
            <a:r>
              <a:rPr lang="zh-CN" altLang="zh-CN" dirty="0">
                <a:sym typeface="+mn-ea"/>
              </a:rPr>
              <a:t>除专用合同条款另有约定外，合同履行过程中发生以下情形的，应按照本条约定进行变更：</a:t>
            </a:r>
            <a:endParaRPr lang="zh-CN" altLang="zh-CN" dirty="0"/>
          </a:p>
          <a:p>
            <a:r>
              <a:rPr lang="zh-CN" altLang="zh-CN" dirty="0">
                <a:sym typeface="+mn-ea"/>
              </a:rPr>
              <a:t>（</a:t>
            </a:r>
            <a:r>
              <a:rPr lang="en-US" altLang="zh-CN" dirty="0">
                <a:sym typeface="+mn-ea"/>
              </a:rPr>
              <a:t>1</a:t>
            </a:r>
            <a:r>
              <a:rPr lang="zh-CN" altLang="zh-CN" dirty="0">
                <a:sym typeface="+mn-ea"/>
              </a:rPr>
              <a:t>）增加或减少合同中任何工作，或追加额外的工作；</a:t>
            </a:r>
            <a:endParaRPr lang="zh-CN" altLang="zh-CN" dirty="0"/>
          </a:p>
          <a:p>
            <a:r>
              <a:rPr lang="zh-CN" altLang="zh-CN" dirty="0">
                <a:sym typeface="+mn-ea"/>
              </a:rPr>
              <a:t>（</a:t>
            </a:r>
            <a:r>
              <a:rPr lang="en-US" altLang="zh-CN" dirty="0">
                <a:sym typeface="+mn-ea"/>
              </a:rPr>
              <a:t>2</a:t>
            </a:r>
            <a:r>
              <a:rPr lang="zh-CN" altLang="zh-CN" dirty="0">
                <a:sym typeface="+mn-ea"/>
              </a:rPr>
              <a:t>）</a:t>
            </a:r>
            <a:r>
              <a:rPr lang="zh-CN" altLang="zh-CN" dirty="0">
                <a:solidFill>
                  <a:srgbClr val="FF0000"/>
                </a:solidFill>
                <a:sym typeface="+mn-ea"/>
              </a:rPr>
              <a:t>取消</a:t>
            </a:r>
            <a:r>
              <a:rPr lang="zh-CN" altLang="zh-CN" dirty="0">
                <a:sym typeface="+mn-ea"/>
              </a:rPr>
              <a:t>合同中任何工作，但</a:t>
            </a:r>
            <a:r>
              <a:rPr lang="zh-CN" altLang="zh-CN" dirty="0">
                <a:solidFill>
                  <a:srgbClr val="00B050"/>
                </a:solidFill>
                <a:sym typeface="+mn-ea"/>
              </a:rPr>
              <a:t>转由他人实施</a:t>
            </a:r>
            <a:r>
              <a:rPr lang="zh-CN" altLang="zh-CN" dirty="0">
                <a:sym typeface="+mn-ea"/>
              </a:rPr>
              <a:t>的工作</a:t>
            </a:r>
            <a:r>
              <a:rPr lang="zh-CN" altLang="zh-CN" dirty="0">
                <a:solidFill>
                  <a:srgbClr val="00B050"/>
                </a:solidFill>
                <a:sym typeface="+mn-ea"/>
              </a:rPr>
              <a:t>除外</a:t>
            </a:r>
            <a:r>
              <a:rPr lang="zh-CN" altLang="zh-CN" dirty="0">
                <a:sym typeface="+mn-ea"/>
              </a:rPr>
              <a:t>；</a:t>
            </a:r>
            <a:endParaRPr lang="zh-CN" altLang="zh-CN" dirty="0"/>
          </a:p>
          <a:p>
            <a:r>
              <a:rPr lang="zh-CN" altLang="zh-CN" dirty="0">
                <a:sym typeface="+mn-ea"/>
              </a:rPr>
              <a:t>（</a:t>
            </a:r>
            <a:r>
              <a:rPr lang="en-US" altLang="zh-CN" dirty="0">
                <a:sym typeface="+mn-ea"/>
              </a:rPr>
              <a:t>3</a:t>
            </a:r>
            <a:r>
              <a:rPr lang="zh-CN" altLang="zh-CN" dirty="0">
                <a:sym typeface="+mn-ea"/>
              </a:rPr>
              <a:t>）改变合同中任何工作的质量标准或其他特性；</a:t>
            </a:r>
            <a:endParaRPr lang="zh-CN" altLang="zh-CN" dirty="0"/>
          </a:p>
          <a:p>
            <a:r>
              <a:rPr lang="zh-CN" altLang="zh-CN" dirty="0">
                <a:sym typeface="+mn-ea"/>
              </a:rPr>
              <a:t>（</a:t>
            </a:r>
            <a:r>
              <a:rPr lang="en-US" altLang="zh-CN" dirty="0">
                <a:sym typeface="+mn-ea"/>
              </a:rPr>
              <a:t>4</a:t>
            </a:r>
            <a:r>
              <a:rPr lang="zh-CN" altLang="zh-CN" dirty="0">
                <a:sym typeface="+mn-ea"/>
              </a:rPr>
              <a:t>）改变工程的基线、标高、位置和尺寸；</a:t>
            </a:r>
            <a:endParaRPr lang="zh-CN" altLang="zh-CN" dirty="0"/>
          </a:p>
          <a:p>
            <a:r>
              <a:rPr lang="zh-CN" altLang="zh-CN" dirty="0">
                <a:sym typeface="+mn-ea"/>
              </a:rPr>
              <a:t>（</a:t>
            </a:r>
            <a:r>
              <a:rPr lang="en-US" altLang="zh-CN" dirty="0">
                <a:sym typeface="+mn-ea"/>
              </a:rPr>
              <a:t>5</a:t>
            </a:r>
            <a:r>
              <a:rPr lang="zh-CN" altLang="zh-CN" dirty="0">
                <a:sym typeface="+mn-ea"/>
              </a:rPr>
              <a:t>）改变工程的时间安排或实施顺序。</a:t>
            </a:r>
            <a:endParaRPr lang="zh-CN" altLang="zh-CN" dirty="0"/>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《建筑法》</a:t>
            </a:r>
            <a:r>
              <a:rPr lang="zh-CN" altLang="en-US" dirty="0">
                <a:solidFill>
                  <a:srgbClr val="FF0000"/>
                </a:solidFill>
                <a:sym typeface="+mn-ea"/>
              </a:rPr>
              <a:t>第</a:t>
            </a:r>
            <a:r>
              <a:rPr lang="en-US" altLang="zh-CN" dirty="0">
                <a:solidFill>
                  <a:srgbClr val="FF0000"/>
                </a:solidFill>
                <a:sym typeface="+mn-ea"/>
              </a:rPr>
              <a:t>29</a:t>
            </a:r>
            <a:r>
              <a:rPr lang="zh-CN" altLang="en-US" dirty="0">
                <a:solidFill>
                  <a:srgbClr val="FF0000"/>
                </a:solidFill>
                <a:sym typeface="+mn-ea"/>
              </a:rPr>
              <a:t>条</a:t>
            </a:r>
            <a:r>
              <a:rPr lang="zh-CN" altLang="en-US" b="0" dirty="0">
                <a:sym typeface="+mn-ea"/>
              </a:rPr>
              <a:t>建筑工程</a:t>
            </a:r>
            <a:r>
              <a:rPr lang="zh-CN" altLang="en-US" b="0" dirty="0">
                <a:solidFill>
                  <a:srgbClr val="00B050"/>
                </a:solidFill>
                <a:sym typeface="+mn-ea"/>
              </a:rPr>
              <a:t>总承包单位</a:t>
            </a:r>
            <a:r>
              <a:rPr lang="zh-CN" altLang="en-US" b="0" dirty="0">
                <a:sym typeface="+mn-ea"/>
              </a:rPr>
              <a:t>可以将承包工程中的部分工程发包给具有相应资质条件的分包单位；但是，除总承包合同中约定的分包外，必须经建设单位认可。施工总承包的，建筑工程</a:t>
            </a:r>
            <a:r>
              <a:rPr lang="zh-CN" altLang="en-US" b="0" dirty="0">
                <a:solidFill>
                  <a:srgbClr val="FF0000"/>
                </a:solidFill>
                <a:sym typeface="+mn-ea"/>
              </a:rPr>
              <a:t>主体结构</a:t>
            </a:r>
            <a:r>
              <a:rPr lang="zh-CN" altLang="en-US" b="0" dirty="0">
                <a:sym typeface="+mn-ea"/>
              </a:rPr>
              <a:t>的施工必须由总承包单位自行完成。 建筑工程总承包单位按照总承包合同的约定对建设单位负责；分包单位按照分包合同的约定对总承包单位负责。总承包单位和分包单位就分包工程对建设单位承担连带责任。 禁止总承包单位将工程分包给不具备相应资质条件的单位。禁止分包单位将其承包的工程再分包。</a:t>
            </a:r>
            <a:endParaRPr lang="zh-CN" altLang="en-US" b="0" dirty="0"/>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800" dirty="0">
                <a:solidFill>
                  <a:srgbClr val="FF0000"/>
                </a:solidFill>
                <a:sym typeface="+mn-ea"/>
              </a:rPr>
              <a:t>《</a:t>
            </a:r>
            <a:r>
              <a:rPr lang="zh-CN" altLang="en-US" sz="2800" dirty="0">
                <a:solidFill>
                  <a:srgbClr val="FF0000"/>
                </a:solidFill>
                <a:sym typeface="+mn-ea"/>
              </a:rPr>
              <a:t>民法典</a:t>
            </a:r>
            <a:r>
              <a:rPr lang="en-US" altLang="zh-CN" sz="2800" dirty="0">
                <a:solidFill>
                  <a:srgbClr val="FF0000"/>
                </a:solidFill>
                <a:sym typeface="+mn-ea"/>
              </a:rPr>
              <a:t>》</a:t>
            </a:r>
            <a:r>
              <a:rPr lang="zh-CN" altLang="en-US" sz="2800" dirty="0">
                <a:solidFill>
                  <a:srgbClr val="FF0000"/>
                </a:solidFill>
                <a:sym typeface="+mn-ea"/>
              </a:rPr>
              <a:t>第</a:t>
            </a:r>
            <a:r>
              <a:rPr lang="en-US" altLang="zh-CN" sz="2800" dirty="0">
                <a:solidFill>
                  <a:srgbClr val="FF0000"/>
                </a:solidFill>
                <a:sym typeface="+mn-ea"/>
              </a:rPr>
              <a:t>791</a:t>
            </a:r>
            <a:r>
              <a:rPr lang="zh-CN" altLang="en-US" sz="2800" dirty="0">
                <a:solidFill>
                  <a:srgbClr val="FF0000"/>
                </a:solidFill>
                <a:sym typeface="+mn-ea"/>
              </a:rPr>
              <a:t>条</a:t>
            </a:r>
            <a:r>
              <a:rPr lang="zh-CN" altLang="en-US" sz="2800" dirty="0">
                <a:sym typeface="+mn-ea"/>
              </a:rPr>
              <a:t>　发包人可以与总承包人订立建设工程合同，也可以分别与勘察人、设计人、施工人订立勘察、设计、施工承包合同。发包人不得将应当由一个承包人完成的建设工程支解成若干部分发包给数个承包人。</a:t>
            </a:r>
            <a:endParaRPr lang="zh-CN" altLang="en-US" sz="2800" dirty="0"/>
          </a:p>
          <a:p>
            <a:r>
              <a:rPr lang="zh-CN" altLang="en-US" sz="2800" dirty="0"/>
              <a:t>总承包人或者勘察、设计、施工承包人经发包人同意，可以将自己承包的部分工作交由第三人完成。第三人就其完成的工作成果与总承包人或者勘察、设计、施工承包人向发包人承担连带责任。承包人不得将其承包的全部建设工程</a:t>
            </a:r>
            <a:r>
              <a:rPr lang="zh-CN" altLang="en-US" sz="2800" dirty="0">
                <a:solidFill>
                  <a:srgbClr val="339933"/>
                </a:solidFill>
              </a:rPr>
              <a:t>转包</a:t>
            </a:r>
            <a:r>
              <a:rPr lang="zh-CN" altLang="en-US" sz="2800" dirty="0"/>
              <a:t>给第三人或者将其承包的全部建设工程</a:t>
            </a:r>
            <a:r>
              <a:rPr lang="zh-CN" altLang="en-US" sz="2800" dirty="0">
                <a:solidFill>
                  <a:srgbClr val="339933"/>
                </a:solidFill>
              </a:rPr>
              <a:t>支解以后以分包的</a:t>
            </a:r>
            <a:r>
              <a:rPr lang="zh-CN" altLang="en-US" sz="2800" dirty="0"/>
              <a:t>名义分别转包给第三人。</a:t>
            </a:r>
            <a:endParaRPr lang="zh-CN" altLang="en-US" sz="2800" dirty="0"/>
          </a:p>
          <a:p>
            <a:r>
              <a:rPr lang="zh-CN" altLang="en-US" sz="2800" dirty="0"/>
              <a:t>禁止承包人将工程分包给</a:t>
            </a:r>
            <a:r>
              <a:rPr lang="zh-CN" altLang="en-US" sz="2800" dirty="0">
                <a:solidFill>
                  <a:srgbClr val="339933"/>
                </a:solidFill>
              </a:rPr>
              <a:t>不具备相应资质条件</a:t>
            </a:r>
            <a:r>
              <a:rPr lang="zh-CN" altLang="en-US" sz="2800" dirty="0"/>
              <a:t>的单位。禁止分包单位将其承包的工程</a:t>
            </a:r>
            <a:r>
              <a:rPr lang="zh-CN" altLang="en-US" sz="2800" dirty="0">
                <a:solidFill>
                  <a:srgbClr val="339933"/>
                </a:solidFill>
              </a:rPr>
              <a:t>再分包</a:t>
            </a:r>
            <a:r>
              <a:rPr lang="zh-CN" altLang="en-US" sz="2800" dirty="0"/>
              <a:t>。建设工程</a:t>
            </a:r>
            <a:r>
              <a:rPr lang="zh-CN" altLang="en-US" sz="2800" dirty="0">
                <a:solidFill>
                  <a:srgbClr val="FF0000"/>
                </a:solidFill>
              </a:rPr>
              <a:t>主体结构</a:t>
            </a:r>
            <a:r>
              <a:rPr lang="zh-CN" altLang="en-US" sz="2800" dirty="0"/>
              <a:t>的施工必须由承包人自行完成。</a:t>
            </a:r>
            <a:endParaRPr lang="zh-CN" altLang="en-US" sz="2800" dirty="0"/>
          </a:p>
          <a:p>
            <a:endParaRPr lang="zh-CN" altLang="en-US" sz="2800"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sym typeface="+mn-ea"/>
              </a:rPr>
              <a:t>2.0.16 </a:t>
            </a:r>
            <a:r>
              <a:rPr lang="zh-CN" altLang="en-US">
                <a:sym typeface="+mn-ea"/>
              </a:rPr>
              <a:t> 工程变更</a:t>
            </a:r>
            <a:endParaRPr lang="zh-CN" altLang="en-US"/>
          </a:p>
          <a:p>
            <a:r>
              <a:rPr lang="zh-CN" altLang="en-US">
                <a:sym typeface="+mn-ea"/>
              </a:rPr>
              <a:t>合同工程实施过程中由发包人提出或由承包人提出经发包人批准的合同工程任何一项工作的增、减、取消或施工工艺、顺序、时间的改变；设计图纸的修改；施工条件的改变；招标工程量清单的错、漏从而引起合同条件的改变或工程量的增减变化。</a:t>
            </a:r>
            <a:endParaRPr lang="zh-CN" altLang="en-US">
              <a:sym typeface="+mn-ea"/>
            </a:endParaRPr>
          </a:p>
          <a:p>
            <a:r>
              <a:rPr lang="zh-CN" altLang="en-US" dirty="0">
                <a:solidFill>
                  <a:srgbClr val="FF0000"/>
                </a:solidFill>
                <a:sym typeface="+mn-ea"/>
              </a:rPr>
              <a:t>重点：</a:t>
            </a:r>
            <a:r>
              <a:rPr lang="zh-CN" altLang="en-US" dirty="0">
                <a:sym typeface="+mn-ea"/>
              </a:rPr>
              <a:t>清单招标，清标时发现投标人</a:t>
            </a:r>
            <a:r>
              <a:rPr lang="en-US" altLang="zh-CN" dirty="0">
                <a:sym typeface="+mn-ea"/>
              </a:rPr>
              <a:t>200mm</a:t>
            </a:r>
            <a:r>
              <a:rPr lang="zh-CN" altLang="en-US" dirty="0">
                <a:sym typeface="+mn-ea"/>
              </a:rPr>
              <a:t>厚</a:t>
            </a:r>
            <a:r>
              <a:rPr lang="en-US" altLang="zh-CN" dirty="0">
                <a:sym typeface="+mn-ea"/>
              </a:rPr>
              <a:t>PRF</a:t>
            </a:r>
            <a:r>
              <a:rPr lang="zh-CN" altLang="en-US" dirty="0">
                <a:sym typeface="+mn-ea"/>
              </a:rPr>
              <a:t>岩棉复合聚氨酯防火保温板材料单价为</a:t>
            </a:r>
            <a:r>
              <a:rPr lang="en-US" altLang="zh-CN" dirty="0">
                <a:sym typeface="+mn-ea"/>
              </a:rPr>
              <a:t>270</a:t>
            </a:r>
            <a:r>
              <a:rPr lang="zh-CN" altLang="en-US" dirty="0">
                <a:sym typeface="+mn-ea"/>
              </a:rPr>
              <a:t>元</a:t>
            </a:r>
            <a:r>
              <a:rPr lang="en-US" altLang="zh-CN" dirty="0">
                <a:sym typeface="+mn-ea"/>
              </a:rPr>
              <a:t>/㎡</a:t>
            </a:r>
            <a:r>
              <a:rPr lang="zh-CN" altLang="en-US" dirty="0">
                <a:sym typeface="+mn-ea"/>
              </a:rPr>
              <a:t>，市场价为</a:t>
            </a:r>
            <a:r>
              <a:rPr lang="en-US" altLang="zh-CN" dirty="0">
                <a:sym typeface="+mn-ea"/>
              </a:rPr>
              <a:t>110-130</a:t>
            </a:r>
            <a:r>
              <a:rPr lang="zh-CN" altLang="en-US" dirty="0">
                <a:sym typeface="+mn-ea"/>
              </a:rPr>
              <a:t>元</a:t>
            </a:r>
            <a:r>
              <a:rPr lang="en-US" altLang="zh-CN" dirty="0">
                <a:sym typeface="+mn-ea"/>
              </a:rPr>
              <a:t>/㎡</a:t>
            </a:r>
            <a:r>
              <a:rPr lang="zh-CN" altLang="en-US" dirty="0">
                <a:sym typeface="+mn-ea"/>
              </a:rPr>
              <a:t>，明显高于市场价，还在清标过程中。请问：怎么调整综合单价？怎样说服潜在中标单位接受调减？</a:t>
            </a:r>
            <a:endParaRPr lang="zh-CN" altLang="en-US" dirty="0"/>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清单计价，暂定价</a:t>
            </a:r>
            <a:r>
              <a:rPr lang="en-US" altLang="zh-CN" dirty="0">
                <a:sym typeface="+mn-ea"/>
              </a:rPr>
              <a:t>2</a:t>
            </a:r>
            <a:r>
              <a:rPr lang="zh-CN" altLang="en-US" dirty="0">
                <a:sym typeface="+mn-ea"/>
              </a:rPr>
              <a:t>亿。完成</a:t>
            </a:r>
            <a:r>
              <a:rPr lang="en-US" altLang="zh-CN" dirty="0">
                <a:sym typeface="+mn-ea"/>
              </a:rPr>
              <a:t>1</a:t>
            </a:r>
            <a:r>
              <a:rPr lang="zh-CN" altLang="en-US" dirty="0">
                <a:sym typeface="+mn-ea"/>
              </a:rPr>
              <a:t>亿，合同解除</a:t>
            </a:r>
            <a:endParaRPr lang="en-US" altLang="zh-CN" dirty="0"/>
          </a:p>
          <a:p>
            <a:r>
              <a:rPr lang="zh-CN" altLang="en-US" dirty="0">
                <a:sym typeface="+mn-ea"/>
              </a:rPr>
              <a:t>下浮</a:t>
            </a:r>
            <a:r>
              <a:rPr lang="en-US" altLang="zh-CN" dirty="0">
                <a:sym typeface="+mn-ea"/>
              </a:rPr>
              <a:t>3%</a:t>
            </a:r>
            <a:r>
              <a:rPr lang="zh-CN" altLang="en-US" dirty="0">
                <a:sym typeface="+mn-ea"/>
              </a:rPr>
              <a:t>，基于</a:t>
            </a:r>
            <a:r>
              <a:rPr lang="en-US" altLang="zh-CN" dirty="0">
                <a:sym typeface="+mn-ea"/>
              </a:rPr>
              <a:t>2</a:t>
            </a:r>
            <a:r>
              <a:rPr lang="zh-CN" altLang="en-US" dirty="0">
                <a:sym typeface="+mn-ea"/>
              </a:rPr>
              <a:t>亿；</a:t>
            </a:r>
            <a:r>
              <a:rPr lang="zh-CN" altLang="en-US" dirty="0">
                <a:solidFill>
                  <a:srgbClr val="00B050"/>
                </a:solidFill>
                <a:sym typeface="+mn-ea"/>
              </a:rPr>
              <a:t>临建措施费</a:t>
            </a:r>
            <a:r>
              <a:rPr lang="zh-CN" altLang="en-US" dirty="0">
                <a:sym typeface="+mn-ea"/>
              </a:rPr>
              <a:t>按</a:t>
            </a:r>
            <a:r>
              <a:rPr lang="en-US" altLang="zh-CN" dirty="0">
                <a:sym typeface="+mn-ea"/>
              </a:rPr>
              <a:t> 2</a:t>
            </a:r>
            <a:r>
              <a:rPr lang="zh-CN" altLang="en-US" dirty="0">
                <a:sym typeface="+mn-ea"/>
              </a:rPr>
              <a:t>亿投入</a:t>
            </a:r>
            <a:endParaRPr lang="en-US" altLang="zh-CN" dirty="0"/>
          </a:p>
          <a:p>
            <a:r>
              <a:rPr lang="zh-CN" altLang="en-US" dirty="0">
                <a:sym typeface="+mn-ea"/>
              </a:rPr>
              <a:t>不平衡报价，土建无利润，装修利润高，补偿利润</a:t>
            </a:r>
            <a:endParaRPr lang="zh-CN" altLang="en-US" dirty="0">
              <a:sym typeface="+mn-ea"/>
            </a:endParaRPr>
          </a:p>
          <a:p>
            <a:r>
              <a:rPr lang="zh-CN" altLang="en-US" dirty="0">
                <a:solidFill>
                  <a:srgbClr val="FF0000"/>
                </a:solidFill>
                <a:sym typeface="+mn-ea"/>
              </a:rPr>
              <a:t>重点：</a:t>
            </a:r>
            <a:r>
              <a:rPr lang="zh-CN" altLang="en-US" dirty="0">
                <a:sym typeface="+mn-ea"/>
              </a:rPr>
              <a:t>招标策划有误，调减项目实施内容，如何处理？</a:t>
            </a:r>
            <a:endParaRPr lang="zh-CN" altLang="en-US" dirty="0">
              <a:sym typeface="+mn-ea"/>
            </a:endParaRPr>
          </a:p>
          <a:p>
            <a:r>
              <a:rPr lang="zh-CN" altLang="en-US" dirty="0">
                <a:solidFill>
                  <a:srgbClr val="FF0000"/>
                </a:solidFill>
                <a:sym typeface="+mn-ea"/>
              </a:rPr>
              <a:t>重点：</a:t>
            </a:r>
            <a:r>
              <a:rPr lang="en-US" altLang="zh-CN" dirty="0">
                <a:solidFill>
                  <a:srgbClr val="00B050"/>
                </a:solidFill>
                <a:sym typeface="+mn-ea"/>
              </a:rPr>
              <a:t>《</a:t>
            </a:r>
            <a:r>
              <a:rPr lang="zh-CN" altLang="en-US" dirty="0">
                <a:solidFill>
                  <a:srgbClr val="00B050"/>
                </a:solidFill>
                <a:sym typeface="+mn-ea"/>
              </a:rPr>
              <a:t>民法典</a:t>
            </a:r>
            <a:r>
              <a:rPr lang="en-US" altLang="zh-CN" dirty="0">
                <a:solidFill>
                  <a:srgbClr val="00B050"/>
                </a:solidFill>
                <a:sym typeface="+mn-ea"/>
              </a:rPr>
              <a:t>》</a:t>
            </a:r>
            <a:r>
              <a:rPr lang="zh-CN" altLang="zh-CN" dirty="0">
                <a:solidFill>
                  <a:srgbClr val="FF0000"/>
                </a:solidFill>
                <a:sym typeface="+mn-ea"/>
              </a:rPr>
              <a:t>第</a:t>
            </a:r>
            <a:r>
              <a:rPr lang="en-US" altLang="zh-CN" dirty="0">
                <a:solidFill>
                  <a:srgbClr val="FF0000"/>
                </a:solidFill>
                <a:sym typeface="+mn-ea"/>
              </a:rPr>
              <a:t>584</a:t>
            </a:r>
            <a:r>
              <a:rPr lang="zh-CN" altLang="zh-CN" dirty="0">
                <a:solidFill>
                  <a:srgbClr val="FF0000"/>
                </a:solidFill>
                <a:sym typeface="+mn-ea"/>
              </a:rPr>
              <a:t>条</a:t>
            </a:r>
            <a:r>
              <a:rPr lang="zh-CN" altLang="en-US" dirty="0">
                <a:sym typeface="+mn-ea"/>
              </a:rPr>
              <a:t>是可得</a:t>
            </a:r>
            <a:r>
              <a:rPr lang="zh-CN" altLang="en-US" dirty="0">
                <a:solidFill>
                  <a:srgbClr val="FF0000"/>
                </a:solidFill>
                <a:sym typeface="+mn-ea"/>
              </a:rPr>
              <a:t>利润损失</a:t>
            </a:r>
            <a:r>
              <a:rPr lang="zh-CN" altLang="en-US" dirty="0">
                <a:sym typeface="+mn-ea"/>
              </a:rPr>
              <a:t>的法律依据。</a:t>
            </a:r>
            <a:endParaRPr lang="en-US" altLang="zh-CN" dirty="0"/>
          </a:p>
          <a:p>
            <a:r>
              <a:rPr lang="en-US" altLang="zh-CN" dirty="0">
                <a:solidFill>
                  <a:srgbClr val="00B050"/>
                </a:solidFill>
                <a:sym typeface="+mn-ea"/>
              </a:rPr>
              <a:t>《</a:t>
            </a:r>
            <a:r>
              <a:rPr lang="zh-CN" altLang="en-US" dirty="0">
                <a:solidFill>
                  <a:srgbClr val="00B050"/>
                </a:solidFill>
                <a:sym typeface="+mn-ea"/>
              </a:rPr>
              <a:t>民法典</a:t>
            </a:r>
            <a:r>
              <a:rPr lang="en-US" altLang="zh-CN" dirty="0">
                <a:solidFill>
                  <a:srgbClr val="00B050"/>
                </a:solidFill>
                <a:sym typeface="+mn-ea"/>
              </a:rPr>
              <a:t>》</a:t>
            </a:r>
            <a:r>
              <a:rPr lang="zh-CN" altLang="zh-CN" dirty="0">
                <a:solidFill>
                  <a:srgbClr val="FF0000"/>
                </a:solidFill>
                <a:sym typeface="+mn-ea"/>
              </a:rPr>
              <a:t>第</a:t>
            </a:r>
            <a:r>
              <a:rPr lang="en-US" altLang="zh-CN" dirty="0">
                <a:solidFill>
                  <a:srgbClr val="FF0000"/>
                </a:solidFill>
                <a:sym typeface="+mn-ea"/>
              </a:rPr>
              <a:t>584</a:t>
            </a:r>
            <a:r>
              <a:rPr lang="zh-CN" altLang="zh-CN" dirty="0">
                <a:solidFill>
                  <a:srgbClr val="FF0000"/>
                </a:solidFill>
                <a:sym typeface="+mn-ea"/>
              </a:rPr>
              <a:t>条</a:t>
            </a:r>
            <a:r>
              <a:rPr lang="en-US" altLang="zh-CN" dirty="0">
                <a:solidFill>
                  <a:srgbClr val="FF0000"/>
                </a:solidFill>
                <a:sym typeface="+mn-ea"/>
              </a:rPr>
              <a:t>  </a:t>
            </a:r>
            <a:r>
              <a:rPr lang="zh-CN" altLang="zh-CN" dirty="0">
                <a:sym typeface="+mn-ea"/>
              </a:rPr>
              <a:t>当事人一方不履行合同义务或者履行合同义务不符合约定，造成对方</a:t>
            </a:r>
            <a:r>
              <a:rPr lang="zh-CN" altLang="zh-CN" dirty="0">
                <a:solidFill>
                  <a:srgbClr val="FF0000"/>
                </a:solidFill>
                <a:sym typeface="+mn-ea"/>
              </a:rPr>
              <a:t>损失</a:t>
            </a:r>
            <a:r>
              <a:rPr lang="zh-CN" altLang="zh-CN" dirty="0">
                <a:sym typeface="+mn-ea"/>
              </a:rPr>
              <a:t>的，损失</a:t>
            </a:r>
            <a:r>
              <a:rPr lang="zh-CN" altLang="zh-CN" dirty="0">
                <a:solidFill>
                  <a:srgbClr val="FF0000"/>
                </a:solidFill>
                <a:sym typeface="+mn-ea"/>
              </a:rPr>
              <a:t>赔偿额</a:t>
            </a:r>
            <a:r>
              <a:rPr lang="zh-CN" altLang="zh-CN" dirty="0">
                <a:sym typeface="+mn-ea"/>
              </a:rPr>
              <a:t>应当相当于因</a:t>
            </a:r>
            <a:r>
              <a:rPr lang="zh-CN" altLang="zh-CN" dirty="0">
                <a:solidFill>
                  <a:srgbClr val="FF0000"/>
                </a:solidFill>
                <a:sym typeface="+mn-ea"/>
              </a:rPr>
              <a:t>违约</a:t>
            </a:r>
            <a:r>
              <a:rPr lang="zh-CN" altLang="zh-CN" dirty="0">
                <a:sym typeface="+mn-ea"/>
              </a:rPr>
              <a:t>所造成的</a:t>
            </a:r>
            <a:r>
              <a:rPr lang="zh-CN" altLang="zh-CN" dirty="0">
                <a:solidFill>
                  <a:schemeClr val="tx1"/>
                </a:solidFill>
                <a:sym typeface="+mn-ea"/>
              </a:rPr>
              <a:t>损失</a:t>
            </a:r>
            <a:r>
              <a:rPr lang="zh-CN" altLang="zh-CN" dirty="0">
                <a:sym typeface="+mn-ea"/>
              </a:rPr>
              <a:t>，包括合同履行后可以获得的</a:t>
            </a:r>
            <a:r>
              <a:rPr lang="zh-CN" altLang="zh-CN" dirty="0">
                <a:solidFill>
                  <a:srgbClr val="FF0000"/>
                </a:solidFill>
                <a:sym typeface="+mn-ea"/>
              </a:rPr>
              <a:t>利益</a:t>
            </a:r>
            <a:r>
              <a:rPr lang="zh-CN" altLang="zh-CN" dirty="0">
                <a:sym typeface="+mn-ea"/>
              </a:rPr>
              <a:t>；但是，不得超过违约一方订立合同时</a:t>
            </a:r>
            <a:r>
              <a:rPr lang="zh-CN" altLang="zh-CN" dirty="0">
                <a:solidFill>
                  <a:srgbClr val="FF0000"/>
                </a:solidFill>
                <a:sym typeface="+mn-ea"/>
              </a:rPr>
              <a:t>预见</a:t>
            </a:r>
            <a:r>
              <a:rPr lang="zh-CN" altLang="zh-CN" dirty="0">
                <a:sym typeface="+mn-ea"/>
              </a:rPr>
              <a:t>到或者</a:t>
            </a:r>
            <a:r>
              <a:rPr lang="zh-CN" altLang="zh-CN" dirty="0">
                <a:solidFill>
                  <a:srgbClr val="FF0000"/>
                </a:solidFill>
                <a:sym typeface="+mn-ea"/>
              </a:rPr>
              <a:t>应当预见</a:t>
            </a:r>
            <a:r>
              <a:rPr lang="zh-CN" altLang="zh-CN" dirty="0">
                <a:sym typeface="+mn-ea"/>
              </a:rPr>
              <a:t>到的因违约可能造成的损失。</a:t>
            </a:r>
            <a:endParaRPr lang="zh-CN" altLang="zh-CN" dirty="0">
              <a:sym typeface="+mn-ea"/>
            </a:endParaRPr>
          </a:p>
          <a:p>
            <a:endParaRPr lang="en-US" altLang="zh-CN" dirty="0"/>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sz="2590">
                <a:solidFill>
                  <a:srgbClr val="FF0000"/>
                </a:solidFill>
                <a:sym typeface="+mn-ea"/>
              </a:rPr>
              <a:t>《民法典》</a:t>
            </a:r>
            <a:r>
              <a:rPr lang="zh-CN" altLang="en-US" sz="2590">
                <a:solidFill>
                  <a:srgbClr val="FF0000"/>
                </a:solidFill>
              </a:rPr>
              <a:t>第</a:t>
            </a:r>
            <a:r>
              <a:rPr lang="en-US" altLang="zh-CN" sz="2590">
                <a:solidFill>
                  <a:srgbClr val="FF0000"/>
                </a:solidFill>
              </a:rPr>
              <a:t>777</a:t>
            </a:r>
            <a:r>
              <a:rPr lang="zh-CN" altLang="en-US" sz="2590">
                <a:solidFill>
                  <a:srgbClr val="FF0000"/>
                </a:solidFill>
              </a:rPr>
              <a:t>条</a:t>
            </a:r>
            <a:r>
              <a:rPr lang="zh-CN" altLang="en-US" sz="2590"/>
              <a:t>　定作人中途</a:t>
            </a:r>
            <a:r>
              <a:rPr lang="zh-CN" altLang="en-US" sz="2590">
                <a:solidFill>
                  <a:srgbClr val="00B050"/>
                </a:solidFill>
              </a:rPr>
              <a:t>变更</a:t>
            </a:r>
            <a:r>
              <a:rPr lang="zh-CN" altLang="en-US" sz="2590"/>
              <a:t>承揽工作的要求，造成承揽人损失的，应当赔偿损失。</a:t>
            </a:r>
            <a:endParaRPr lang="zh-CN" altLang="en-US" sz="2590"/>
          </a:p>
          <a:p>
            <a:r>
              <a:rPr lang="zh-CN" altLang="en-US" sz="2590">
                <a:solidFill>
                  <a:srgbClr val="FF0000"/>
                </a:solidFill>
                <a:sym typeface="+mn-ea"/>
              </a:rPr>
              <a:t>《民法典》</a:t>
            </a:r>
            <a:r>
              <a:rPr lang="zh-CN" altLang="en-US" sz="2590" dirty="0">
                <a:solidFill>
                  <a:srgbClr val="FF0000"/>
                </a:solidFill>
                <a:sym typeface="+mn-ea"/>
              </a:rPr>
              <a:t>第</a:t>
            </a:r>
            <a:r>
              <a:rPr lang="en-US" altLang="zh-CN" sz="2590" dirty="0">
                <a:solidFill>
                  <a:srgbClr val="FF0000"/>
                </a:solidFill>
                <a:sym typeface="+mn-ea"/>
              </a:rPr>
              <a:t>787</a:t>
            </a:r>
            <a:r>
              <a:rPr lang="zh-CN" altLang="en-US" sz="2590" dirty="0">
                <a:solidFill>
                  <a:srgbClr val="FF0000"/>
                </a:solidFill>
                <a:sym typeface="+mn-ea"/>
              </a:rPr>
              <a:t>条</a:t>
            </a:r>
            <a:r>
              <a:rPr lang="zh-CN" altLang="en-US" sz="2590" dirty="0">
                <a:sym typeface="+mn-ea"/>
              </a:rPr>
              <a:t>　定作人在承揽人完成工作前可以随时</a:t>
            </a:r>
            <a:r>
              <a:rPr lang="zh-CN" altLang="en-US" sz="2590" dirty="0">
                <a:solidFill>
                  <a:srgbClr val="00B050"/>
                </a:solidFill>
                <a:sym typeface="+mn-ea"/>
              </a:rPr>
              <a:t>解除合同</a:t>
            </a:r>
            <a:r>
              <a:rPr lang="zh-CN" altLang="en-US" sz="2590" dirty="0">
                <a:sym typeface="+mn-ea"/>
              </a:rPr>
              <a:t>，造成承揽人损失的，应当赔偿损失。</a:t>
            </a:r>
            <a:endParaRPr lang="zh-CN" altLang="en-US" sz="2590" dirty="0"/>
          </a:p>
          <a:p>
            <a:r>
              <a:rPr lang="zh-CN" altLang="en-US" sz="2590">
                <a:solidFill>
                  <a:srgbClr val="FF0000"/>
                </a:solidFill>
                <a:sym typeface="+mn-ea"/>
              </a:rPr>
              <a:t>《</a:t>
            </a:r>
            <a:r>
              <a:rPr lang="en-US" altLang="zh-CN" sz="2590">
                <a:solidFill>
                  <a:srgbClr val="FF0000"/>
                </a:solidFill>
                <a:sym typeface="+mn-ea"/>
              </a:rPr>
              <a:t>13</a:t>
            </a:r>
            <a:r>
              <a:rPr lang="zh-CN" altLang="en-US" sz="2590">
                <a:solidFill>
                  <a:srgbClr val="FF0000"/>
                </a:solidFill>
                <a:sym typeface="+mn-ea"/>
              </a:rPr>
              <a:t>清单计价规范》</a:t>
            </a:r>
            <a:r>
              <a:rPr lang="zh-CN" altLang="en-US" sz="2590">
                <a:solidFill>
                  <a:srgbClr val="FF0000"/>
                </a:solidFill>
              </a:rPr>
              <a:t>9.3.3 </a:t>
            </a:r>
            <a:r>
              <a:rPr lang="zh-CN" altLang="en-US" sz="2590"/>
              <a:t>当发包人提出的工程变更因非承包人原因</a:t>
            </a:r>
            <a:r>
              <a:rPr lang="zh-CN" altLang="en-US" sz="2590">
                <a:solidFill>
                  <a:srgbClr val="00B050"/>
                </a:solidFill>
              </a:rPr>
              <a:t>删减</a:t>
            </a:r>
            <a:r>
              <a:rPr lang="zh-CN" altLang="en-US" sz="2590"/>
              <a:t>了合同中的某项原定工作或工程，致使承包人发生的费用或（和）得到的收益不能被包括在其他已支付或应支付的项目中，也未被包含在任何替代的工作或工程中时，承包人有权提出并应得到合理的</a:t>
            </a:r>
            <a:r>
              <a:rPr lang="zh-CN" altLang="en-US" sz="2590">
                <a:solidFill>
                  <a:srgbClr val="00B050"/>
                </a:solidFill>
              </a:rPr>
              <a:t>费用</a:t>
            </a:r>
            <a:r>
              <a:rPr lang="zh-CN" altLang="en-US" sz="2590"/>
              <a:t>及</a:t>
            </a:r>
            <a:r>
              <a:rPr lang="zh-CN" altLang="en-US" sz="2590">
                <a:solidFill>
                  <a:srgbClr val="00B050"/>
                </a:solidFill>
              </a:rPr>
              <a:t>利润</a:t>
            </a:r>
            <a:r>
              <a:rPr lang="zh-CN" altLang="en-US" sz="2590"/>
              <a:t>补偿。</a:t>
            </a:r>
            <a:endParaRPr lang="zh-CN" altLang="en-US" sz="2590"/>
          </a:p>
          <a:p>
            <a:r>
              <a:rPr lang="zh-CN" altLang="en-US" sz="2590">
                <a:solidFill>
                  <a:srgbClr val="FF0000"/>
                </a:solidFill>
                <a:sym typeface="+mn-ea"/>
              </a:rPr>
              <a:t>《建设工程造价鉴定规范》5.8.5</a:t>
            </a:r>
            <a:r>
              <a:rPr lang="zh-CN" altLang="en-US" sz="2590">
                <a:sym typeface="+mn-ea"/>
              </a:rPr>
              <a:t> 因发包人原因，发包人</a:t>
            </a:r>
            <a:r>
              <a:rPr lang="zh-CN" altLang="en-US" sz="2590">
                <a:solidFill>
                  <a:srgbClr val="00B050"/>
                </a:solidFill>
                <a:sym typeface="+mn-ea"/>
              </a:rPr>
              <a:t>删减</a:t>
            </a:r>
            <a:r>
              <a:rPr lang="zh-CN" altLang="en-US" sz="2590">
                <a:sym typeface="+mn-ea"/>
              </a:rPr>
              <a:t>了合同中的某项工作或工程项目，承包人提出应由发包人给予合理的</a:t>
            </a:r>
            <a:r>
              <a:rPr lang="zh-CN" altLang="en-US" sz="2590">
                <a:solidFill>
                  <a:srgbClr val="00B050"/>
                </a:solidFill>
                <a:sym typeface="+mn-ea"/>
              </a:rPr>
              <a:t>费用</a:t>
            </a:r>
            <a:r>
              <a:rPr lang="zh-CN" altLang="en-US" sz="2590">
                <a:sym typeface="+mn-ea"/>
              </a:rPr>
              <a:t>及</a:t>
            </a:r>
            <a:r>
              <a:rPr lang="zh-CN" altLang="en-US" sz="2590">
                <a:solidFill>
                  <a:srgbClr val="00B050"/>
                </a:solidFill>
                <a:sym typeface="+mn-ea"/>
              </a:rPr>
              <a:t>预期利润</a:t>
            </a:r>
            <a:r>
              <a:rPr lang="zh-CN" altLang="en-US" sz="2590">
                <a:sym typeface="+mn-ea"/>
              </a:rPr>
              <a:t>，委托人认定该事实成立的，鉴定人进行鉴定时，其</a:t>
            </a:r>
            <a:r>
              <a:rPr lang="zh-CN" altLang="en-US" sz="2590">
                <a:solidFill>
                  <a:srgbClr val="00B050"/>
                </a:solidFill>
                <a:sym typeface="+mn-ea"/>
              </a:rPr>
              <a:t>费用</a:t>
            </a:r>
            <a:r>
              <a:rPr lang="zh-CN" altLang="en-US" sz="2590">
                <a:sym typeface="+mn-ea"/>
              </a:rPr>
              <a:t>可按相关工程</a:t>
            </a:r>
            <a:r>
              <a:rPr lang="zh-CN" altLang="en-US" sz="2590">
                <a:solidFill>
                  <a:srgbClr val="00B050"/>
                </a:solidFill>
                <a:sym typeface="+mn-ea"/>
              </a:rPr>
              <a:t>企业管理费</a:t>
            </a:r>
            <a:r>
              <a:rPr lang="zh-CN" altLang="en-US" sz="2590">
                <a:sym typeface="+mn-ea"/>
              </a:rPr>
              <a:t>的一定比例计算，预期利润可按相关工程项目</a:t>
            </a:r>
            <a:r>
              <a:rPr lang="zh-CN" altLang="en-US" sz="2590">
                <a:solidFill>
                  <a:srgbClr val="00B050"/>
                </a:solidFill>
                <a:sym typeface="+mn-ea"/>
              </a:rPr>
              <a:t>报价中的利润</a:t>
            </a:r>
            <a:r>
              <a:rPr lang="zh-CN" altLang="en-US" sz="2590">
                <a:sym typeface="+mn-ea"/>
              </a:rPr>
              <a:t>的一定比例或工程所在地</a:t>
            </a:r>
            <a:r>
              <a:rPr lang="zh-CN" altLang="en-US" sz="2590">
                <a:solidFill>
                  <a:srgbClr val="00B050"/>
                </a:solidFill>
                <a:sym typeface="+mn-ea"/>
              </a:rPr>
              <a:t>统计部门</a:t>
            </a:r>
            <a:r>
              <a:rPr lang="zh-CN" altLang="en-US" sz="2590">
                <a:sym typeface="+mn-ea"/>
              </a:rPr>
              <a:t>发布的建筑企业</a:t>
            </a:r>
            <a:r>
              <a:rPr lang="zh-CN" altLang="en-US" sz="2590">
                <a:solidFill>
                  <a:srgbClr val="00B050"/>
                </a:solidFill>
                <a:sym typeface="+mn-ea"/>
              </a:rPr>
              <a:t>统计年报</a:t>
            </a:r>
            <a:r>
              <a:rPr lang="zh-CN" altLang="en-US" sz="2590">
                <a:sym typeface="+mn-ea"/>
              </a:rPr>
              <a:t>的</a:t>
            </a:r>
            <a:r>
              <a:rPr lang="zh-CN" altLang="en-US" sz="2590">
                <a:solidFill>
                  <a:srgbClr val="00B050"/>
                </a:solidFill>
                <a:sym typeface="+mn-ea"/>
              </a:rPr>
              <a:t>利润率</a:t>
            </a:r>
            <a:r>
              <a:rPr lang="zh-CN" altLang="en-US" sz="2590">
                <a:sym typeface="+mn-ea"/>
              </a:rPr>
              <a:t>计算。</a:t>
            </a:r>
            <a:endParaRPr lang="zh-CN" altLang="en-US" sz="2590">
              <a:sym typeface="+mn-ea"/>
            </a:endParaRPr>
          </a:p>
          <a:p>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内容占位符 1"/>
          <p:cNvSpPr>
            <a:spLocks noGrp="1"/>
          </p:cNvSpPr>
          <p:nvPr>
            <p:ph idx="1"/>
          </p:nvPr>
        </p:nvSpPr>
        <p:spPr/>
        <p:txBody>
          <a:bodyPr vert="horz" wrap="square" lIns="91440" tIns="45720" rIns="91440" bIns="45720" anchor="t" anchorCtr="0"/>
          <a:lstStyle/>
          <a:p>
            <a:r>
              <a:rPr lang="zh-CN" altLang="en-US" sz="2600">
                <a:solidFill>
                  <a:srgbClr val="FF0000"/>
                </a:solidFill>
                <a:sym typeface="+mn-ea"/>
              </a:rPr>
              <a:t>《施工合同示范文本》</a:t>
            </a:r>
            <a:r>
              <a:rPr lang="en-US" altLang="zh-CN" sz="2600" dirty="0">
                <a:solidFill>
                  <a:srgbClr val="FF0000"/>
                </a:solidFill>
              </a:rPr>
              <a:t>16.1.1</a:t>
            </a:r>
            <a:r>
              <a:rPr lang="en-US" altLang="zh-CN" sz="2600" dirty="0"/>
              <a:t> </a:t>
            </a:r>
            <a:r>
              <a:rPr lang="zh-CN" altLang="zh-CN" sz="2600" dirty="0">
                <a:solidFill>
                  <a:srgbClr val="00B050"/>
                </a:solidFill>
              </a:rPr>
              <a:t>发包人违约</a:t>
            </a:r>
            <a:r>
              <a:rPr lang="zh-CN" altLang="zh-CN" sz="2600" dirty="0"/>
              <a:t>的情形</a:t>
            </a:r>
            <a:endParaRPr lang="zh-CN" altLang="zh-CN" sz="2600" dirty="0"/>
          </a:p>
          <a:p>
            <a:r>
              <a:rPr lang="zh-CN" altLang="zh-CN" sz="2600" dirty="0"/>
              <a:t>在合同履行过程中发生的下列情形，属于发包人违约：</a:t>
            </a:r>
            <a:endParaRPr lang="zh-CN" altLang="zh-CN" sz="2600" dirty="0"/>
          </a:p>
          <a:p>
            <a:r>
              <a:rPr lang="zh-CN" altLang="zh-CN" sz="2600" dirty="0"/>
              <a:t>（</a:t>
            </a:r>
            <a:r>
              <a:rPr lang="en-US" altLang="zh-CN" sz="2600" dirty="0"/>
              <a:t>1</a:t>
            </a:r>
            <a:r>
              <a:rPr lang="zh-CN" altLang="zh-CN" sz="2600" dirty="0"/>
              <a:t>）因发包人原因未能在计划开工日期前</a:t>
            </a:r>
            <a:r>
              <a:rPr lang="en-US" altLang="zh-CN" sz="2600" dirty="0"/>
              <a:t>7</a:t>
            </a:r>
            <a:r>
              <a:rPr lang="zh-CN" altLang="zh-CN" sz="2600" dirty="0"/>
              <a:t>天内下达开工通知的；</a:t>
            </a:r>
            <a:endParaRPr lang="zh-CN" altLang="zh-CN" sz="2600" dirty="0"/>
          </a:p>
          <a:p>
            <a:r>
              <a:rPr lang="zh-CN" altLang="zh-CN" sz="2600" dirty="0"/>
              <a:t>（</a:t>
            </a:r>
            <a:r>
              <a:rPr lang="en-US" altLang="zh-CN" sz="2600" dirty="0"/>
              <a:t>2</a:t>
            </a:r>
            <a:r>
              <a:rPr lang="zh-CN" altLang="zh-CN" sz="2600" dirty="0"/>
              <a:t>）因发包人原因未能按合同约定支付合同价款的；</a:t>
            </a:r>
            <a:endParaRPr lang="zh-CN" altLang="zh-CN" sz="2600" dirty="0"/>
          </a:p>
          <a:p>
            <a:r>
              <a:rPr lang="zh-CN" altLang="zh-CN" sz="2600" dirty="0"/>
              <a:t>（</a:t>
            </a:r>
            <a:r>
              <a:rPr lang="en-US" altLang="zh-CN" sz="2600" dirty="0"/>
              <a:t>3</a:t>
            </a:r>
            <a:r>
              <a:rPr lang="zh-CN" altLang="zh-CN" sz="2600" dirty="0"/>
              <a:t>）发包人违反第</a:t>
            </a:r>
            <a:r>
              <a:rPr lang="en-US" altLang="zh-CN" sz="2600" dirty="0"/>
              <a:t>10.1</a:t>
            </a:r>
            <a:r>
              <a:rPr lang="zh-CN" altLang="zh-CN" sz="2600" dirty="0"/>
              <a:t>款〔</a:t>
            </a:r>
            <a:r>
              <a:rPr lang="zh-CN" altLang="zh-CN" sz="2600" dirty="0">
                <a:solidFill>
                  <a:srgbClr val="FF0000"/>
                </a:solidFill>
              </a:rPr>
              <a:t>变更的范围</a:t>
            </a:r>
            <a:r>
              <a:rPr lang="zh-CN" altLang="zh-CN" sz="2600" dirty="0"/>
              <a:t>〕第（</a:t>
            </a:r>
            <a:r>
              <a:rPr lang="en-US" altLang="zh-CN" sz="2600" dirty="0"/>
              <a:t>2</a:t>
            </a:r>
            <a:r>
              <a:rPr lang="zh-CN" altLang="zh-CN" sz="2600" dirty="0"/>
              <a:t>）项约定，</a:t>
            </a:r>
            <a:r>
              <a:rPr lang="zh-CN" altLang="zh-CN" sz="2600" dirty="0">
                <a:solidFill>
                  <a:srgbClr val="00B050"/>
                </a:solidFill>
              </a:rPr>
              <a:t>自行实施</a:t>
            </a:r>
            <a:r>
              <a:rPr lang="zh-CN" altLang="zh-CN" sz="2600" dirty="0">
                <a:solidFill>
                  <a:srgbClr val="FF0000"/>
                </a:solidFill>
              </a:rPr>
              <a:t>被取消的工作</a:t>
            </a:r>
            <a:r>
              <a:rPr lang="zh-CN" altLang="zh-CN" sz="2600" dirty="0"/>
              <a:t>或</a:t>
            </a:r>
            <a:r>
              <a:rPr lang="zh-CN" altLang="zh-CN" sz="2600" dirty="0">
                <a:solidFill>
                  <a:srgbClr val="00B050"/>
                </a:solidFill>
              </a:rPr>
              <a:t>转由他人实施</a:t>
            </a:r>
            <a:r>
              <a:rPr lang="zh-CN" altLang="zh-CN" sz="2600" dirty="0"/>
              <a:t>的；</a:t>
            </a:r>
            <a:endParaRPr lang="zh-CN" altLang="zh-CN" sz="2600" dirty="0"/>
          </a:p>
          <a:p>
            <a:r>
              <a:rPr lang="zh-CN" altLang="zh-CN" sz="2600" dirty="0">
                <a:sym typeface="+mn-ea"/>
              </a:rPr>
              <a:t>（</a:t>
            </a:r>
            <a:r>
              <a:rPr lang="en-US" altLang="zh-CN" sz="2600" dirty="0">
                <a:sym typeface="+mn-ea"/>
              </a:rPr>
              <a:t>4</a:t>
            </a:r>
            <a:r>
              <a:rPr lang="zh-CN" altLang="zh-CN" sz="2600" dirty="0">
                <a:sym typeface="+mn-ea"/>
              </a:rPr>
              <a:t>）发包人提供的材料、工程设备的规格、数量或质量不符合合同约定，或因发包人原因导致交货日期延误或交货地点变更等情况的；</a:t>
            </a:r>
            <a:endParaRPr lang="zh-CN" altLang="zh-CN" sz="2600" dirty="0"/>
          </a:p>
          <a:p>
            <a:r>
              <a:rPr lang="zh-CN" altLang="zh-CN" sz="2600" dirty="0">
                <a:sym typeface="+mn-ea"/>
              </a:rPr>
              <a:t>（</a:t>
            </a:r>
            <a:r>
              <a:rPr lang="en-US" altLang="zh-CN" sz="2600" dirty="0">
                <a:sym typeface="+mn-ea"/>
              </a:rPr>
              <a:t>5</a:t>
            </a:r>
            <a:r>
              <a:rPr lang="zh-CN" altLang="zh-CN" sz="2600" dirty="0">
                <a:sym typeface="+mn-ea"/>
              </a:rPr>
              <a:t>）因发包人违反合同约定造成暂停施工的；</a:t>
            </a:r>
            <a:endParaRPr lang="zh-CN" altLang="zh-CN" sz="2600" dirty="0"/>
          </a:p>
          <a:p>
            <a:r>
              <a:rPr lang="zh-CN" altLang="zh-CN" sz="2600" dirty="0">
                <a:sym typeface="+mn-ea"/>
              </a:rPr>
              <a:t>（</a:t>
            </a:r>
            <a:r>
              <a:rPr lang="en-US" altLang="zh-CN" sz="2600" dirty="0">
                <a:sym typeface="+mn-ea"/>
              </a:rPr>
              <a:t>6</a:t>
            </a:r>
            <a:r>
              <a:rPr lang="zh-CN" altLang="zh-CN" sz="2600" dirty="0">
                <a:sym typeface="+mn-ea"/>
              </a:rPr>
              <a:t>）发包人无正当理由没有在约定期限内发出复工指示，导致承包人无法复工的；</a:t>
            </a:r>
            <a:endParaRPr lang="zh-CN" altLang="zh-CN" sz="2600" dirty="0"/>
          </a:p>
          <a:p>
            <a:r>
              <a:rPr lang="zh-CN" altLang="zh-CN" sz="2600" dirty="0">
                <a:sym typeface="+mn-ea"/>
              </a:rPr>
              <a:t>（</a:t>
            </a:r>
            <a:r>
              <a:rPr lang="en-US" altLang="zh-CN" sz="2600" dirty="0">
                <a:sym typeface="+mn-ea"/>
              </a:rPr>
              <a:t>7</a:t>
            </a:r>
            <a:r>
              <a:rPr lang="zh-CN" altLang="zh-CN" sz="2600" dirty="0">
                <a:sym typeface="+mn-ea"/>
              </a:rPr>
              <a:t>）发包人明确表示或者以其行为表明不履行合同主要义务的；</a:t>
            </a:r>
            <a:endParaRPr lang="zh-CN" altLang="zh-CN" sz="2600" dirty="0"/>
          </a:p>
          <a:p>
            <a:endParaRPr lang="zh-CN" altLang="zh-CN" dirty="0"/>
          </a:p>
          <a:p>
            <a:endParaRPr lang="zh-CN" altLang="en-US" dirty="0"/>
          </a:p>
        </p:txBody>
      </p:sp>
      <p:sp>
        <p:nvSpPr>
          <p:cNvPr id="144386" name="灯片编号占位符 2"/>
          <p:cNvSpPr>
            <a:spLocks noGrp="1"/>
          </p:cNvSpPr>
          <p:nvPr>
            <p:ph type="sldNum" sz="quarter" idx="10"/>
          </p:nvPr>
        </p:nvSpPr>
        <p:spPr/>
        <p:txBody>
          <a:bodyPr wrap="square" lIns="91440" tIns="45720" rIns="91440" bIns="45720" anchor="t" anchorCtr="0"/>
          <a:lstStyle>
            <a:lvl1pPr marL="0" lvl="0" indent="0" algn="ctr" defTabSz="914400" rtl="0" eaLnBrk="0" fontAlgn="base" latinLnBrk="0" hangingPunct="0">
              <a:lnSpc>
                <a:spcPct val="100000"/>
              </a:lnSpc>
              <a:spcBef>
                <a:spcPct val="0"/>
              </a:spcBef>
              <a:spcAft>
                <a:spcPct val="0"/>
              </a:spcAft>
              <a:buNone/>
              <a:defRPr sz="1800" b="1" i="0" u="none" kern="1200" baseline="0">
                <a:solidFill>
                  <a:srgbClr val="0000CC"/>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1" i="0" u="none" kern="1200" baseline="0">
                <a:solidFill>
                  <a:srgbClr val="0000CC"/>
                </a:solidFill>
                <a:latin typeface="Arial" panose="020B0604020202020204" pitchFamily="34" charset="0"/>
                <a:ea typeface="宋体" panose="02010600030101010101" pitchFamily="2" charset="-122"/>
                <a:cs typeface="+mn-cs"/>
              </a:defRPr>
            </a:lvl5pPr>
          </a:lstStyle>
          <a:p>
            <a:pPr lvl="0" algn="r" eaLnBrk="1" hangingPunct="1">
              <a:buSzTx/>
            </a:pPr>
            <a:fld id="{9A0DB2DC-4C9A-4742-B13C-FB6460FD3503}" type="slidenum">
              <a:rPr lang="en-US" altLang="zh-CN" sz="1400" b="0" dirty="0">
                <a:solidFill>
                  <a:schemeClr val="tx1"/>
                </a:solidFill>
              </a:rPr>
            </a:fld>
            <a:endParaRPr lang="en-US" altLang="zh-CN" sz="1400" b="0" dirty="0">
              <a:solidFill>
                <a:schemeClr val="tx1"/>
              </a:solidFill>
            </a:endParaRPr>
          </a:p>
        </p:txBody>
      </p:sp>
    </p:spTree>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《建筑法》</a:t>
            </a:r>
            <a:r>
              <a:rPr lang="zh-CN" altLang="en-US" dirty="0">
                <a:solidFill>
                  <a:srgbClr val="FF0000"/>
                </a:solidFill>
                <a:sym typeface="+mn-ea"/>
              </a:rPr>
              <a:t>第</a:t>
            </a:r>
            <a:r>
              <a:rPr lang="en-US" altLang="zh-CN" dirty="0">
                <a:solidFill>
                  <a:srgbClr val="FF0000"/>
                </a:solidFill>
                <a:sym typeface="+mn-ea"/>
              </a:rPr>
              <a:t>15</a:t>
            </a:r>
            <a:r>
              <a:rPr lang="zh-CN" altLang="en-US" dirty="0">
                <a:solidFill>
                  <a:srgbClr val="FF0000"/>
                </a:solidFill>
                <a:sym typeface="+mn-ea"/>
              </a:rPr>
              <a:t>条</a:t>
            </a:r>
            <a:r>
              <a:rPr lang="zh-CN" altLang="en-US" b="0" dirty="0">
                <a:sym typeface="+mn-ea"/>
              </a:rPr>
              <a:t>建筑工程的发包单位与承包单位应当依法订立</a:t>
            </a:r>
            <a:r>
              <a:rPr lang="zh-CN" altLang="en-US" b="0" dirty="0">
                <a:solidFill>
                  <a:srgbClr val="00B050"/>
                </a:solidFill>
                <a:sym typeface="+mn-ea"/>
              </a:rPr>
              <a:t>书面合同</a:t>
            </a:r>
            <a:r>
              <a:rPr lang="zh-CN" altLang="en-US" b="0" dirty="0">
                <a:sym typeface="+mn-ea"/>
              </a:rPr>
              <a:t>，明确双方的权利和义务。 发包单位和承包单位应当全面履行合同约定的义务。不按照合同约定</a:t>
            </a:r>
            <a:r>
              <a:rPr lang="zh-CN" altLang="en-US" b="0" dirty="0">
                <a:solidFill>
                  <a:srgbClr val="00B050"/>
                </a:solidFill>
                <a:sym typeface="+mn-ea"/>
              </a:rPr>
              <a:t>履行义务</a:t>
            </a:r>
            <a:r>
              <a:rPr lang="zh-CN" altLang="en-US" b="0" dirty="0">
                <a:sym typeface="+mn-ea"/>
              </a:rPr>
              <a:t>的，依法承担</a:t>
            </a:r>
            <a:r>
              <a:rPr lang="zh-CN" altLang="en-US" b="0" dirty="0">
                <a:solidFill>
                  <a:srgbClr val="00B050"/>
                </a:solidFill>
                <a:sym typeface="+mn-ea"/>
              </a:rPr>
              <a:t>违约责任</a:t>
            </a:r>
            <a:r>
              <a:rPr lang="zh-CN" altLang="en-US" b="0" dirty="0">
                <a:sym typeface="+mn-ea"/>
              </a:rPr>
              <a:t>。</a:t>
            </a:r>
            <a:endParaRPr lang="zh-CN" altLang="en-US" b="0" dirty="0"/>
          </a:p>
          <a:p>
            <a:r>
              <a:rPr lang="zh-CN" altLang="en-US" dirty="0">
                <a:solidFill>
                  <a:srgbClr val="FF0000"/>
                </a:solidFill>
                <a:sym typeface="+mn-ea"/>
              </a:rPr>
              <a:t>重点：</a:t>
            </a:r>
            <a:r>
              <a:rPr lang="zh-CN" altLang="en-US" dirty="0">
                <a:sym typeface="+mn-ea"/>
              </a:rPr>
              <a:t>移栽</a:t>
            </a:r>
            <a:r>
              <a:rPr lang="zh-CN" altLang="en-US" dirty="0">
                <a:solidFill>
                  <a:srgbClr val="00B050"/>
                </a:solidFill>
                <a:sym typeface="+mn-ea"/>
              </a:rPr>
              <a:t>树木</a:t>
            </a:r>
            <a:r>
              <a:rPr lang="zh-CN" altLang="en-US" dirty="0">
                <a:sym typeface="+mn-ea"/>
              </a:rPr>
              <a:t>，项目特征，</a:t>
            </a:r>
            <a:r>
              <a:rPr lang="zh-CN" altLang="en-US" dirty="0">
                <a:solidFill>
                  <a:srgbClr val="00B050"/>
                </a:solidFill>
                <a:sym typeface="+mn-ea"/>
              </a:rPr>
              <a:t>带土球</a:t>
            </a:r>
            <a:endParaRPr lang="en-US" altLang="zh-CN" dirty="0">
              <a:solidFill>
                <a:srgbClr val="00B050"/>
              </a:solidFill>
            </a:endParaRPr>
          </a:p>
          <a:p>
            <a:r>
              <a:rPr lang="zh-CN" altLang="en-US" dirty="0">
                <a:sym typeface="+mn-ea"/>
              </a:rPr>
              <a:t>现场，没带土球，保证</a:t>
            </a:r>
            <a:r>
              <a:rPr lang="zh-CN" altLang="en-US" dirty="0">
                <a:solidFill>
                  <a:srgbClr val="00B050"/>
                </a:solidFill>
                <a:sym typeface="+mn-ea"/>
              </a:rPr>
              <a:t>成活</a:t>
            </a:r>
            <a:endParaRPr lang="en-US" altLang="zh-CN" dirty="0">
              <a:solidFill>
                <a:srgbClr val="00B050"/>
              </a:solidFill>
            </a:endParaRPr>
          </a:p>
          <a:p>
            <a:r>
              <a:rPr lang="zh-CN" altLang="en-US" dirty="0">
                <a:sym typeface="+mn-ea"/>
              </a:rPr>
              <a:t>树木移栽</a:t>
            </a:r>
            <a:r>
              <a:rPr lang="zh-CN" altLang="en-US" dirty="0">
                <a:solidFill>
                  <a:srgbClr val="00B050"/>
                </a:solidFill>
                <a:sym typeface="+mn-ea"/>
              </a:rPr>
              <a:t>单价</a:t>
            </a:r>
            <a:r>
              <a:rPr lang="zh-CN" altLang="en-US" dirty="0">
                <a:sym typeface="+mn-ea"/>
              </a:rPr>
              <a:t>，扣除带土球的费用</a:t>
            </a:r>
            <a:endParaRPr lang="zh-CN" altLang="en-US" dirty="0"/>
          </a:p>
          <a:p>
            <a:r>
              <a:rPr lang="zh-CN" altLang="en-US" dirty="0">
                <a:solidFill>
                  <a:srgbClr val="FF0000"/>
                </a:solidFill>
                <a:sym typeface="+mn-ea"/>
              </a:rPr>
              <a:t>重点：</a:t>
            </a:r>
            <a:r>
              <a:rPr lang="zh-CN" altLang="en-US" dirty="0">
                <a:sym typeface="+mn-ea"/>
              </a:rPr>
              <a:t>施工单位</a:t>
            </a:r>
            <a:r>
              <a:rPr lang="zh-CN" altLang="en-US" dirty="0">
                <a:solidFill>
                  <a:srgbClr val="00B050"/>
                </a:solidFill>
                <a:sym typeface="+mn-ea"/>
              </a:rPr>
              <a:t>履行合同</a:t>
            </a:r>
            <a:r>
              <a:rPr lang="zh-CN" altLang="en-US" dirty="0">
                <a:sym typeface="+mn-ea"/>
              </a:rPr>
              <a:t>的方式与合同</a:t>
            </a:r>
            <a:r>
              <a:rPr lang="zh-CN" altLang="en-US" dirty="0">
                <a:solidFill>
                  <a:srgbClr val="00B050"/>
                </a:solidFill>
                <a:sym typeface="+mn-ea"/>
              </a:rPr>
              <a:t>约定不符</a:t>
            </a:r>
            <a:r>
              <a:rPr lang="zh-CN" altLang="en-US" dirty="0">
                <a:sym typeface="+mn-ea"/>
              </a:rPr>
              <a:t>，但不影响</a:t>
            </a:r>
            <a:r>
              <a:rPr lang="zh-CN" altLang="en-US" dirty="0">
                <a:solidFill>
                  <a:schemeClr val="tx1"/>
                </a:solidFill>
                <a:sym typeface="+mn-ea"/>
              </a:rPr>
              <a:t>合同目的</a:t>
            </a:r>
            <a:r>
              <a:rPr lang="zh-CN" altLang="en-US" dirty="0">
                <a:sym typeface="+mn-ea"/>
              </a:rPr>
              <a:t>实现的，一般</a:t>
            </a:r>
            <a:r>
              <a:rPr lang="zh-CN" altLang="en-US" dirty="0">
                <a:solidFill>
                  <a:srgbClr val="00B050"/>
                </a:solidFill>
                <a:sym typeface="+mn-ea"/>
              </a:rPr>
              <a:t>不调整</a:t>
            </a:r>
            <a:r>
              <a:rPr lang="zh-CN" altLang="en-US" dirty="0">
                <a:sym typeface="+mn-ea"/>
              </a:rPr>
              <a:t>合同价款。</a:t>
            </a:r>
            <a:endParaRPr lang="zh-CN" altLang="zh-CN" dirty="0">
              <a:sym typeface="+mn-ea"/>
            </a:endParaRPr>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rPr>
              <a:t>《房屋建筑和市政基础设施项目工程总承包管理办法》第二十四条</a:t>
            </a:r>
            <a:r>
              <a:rPr lang="zh-CN" altLang="en-US"/>
              <a:t>第一款　建设单位不得设置不合理工期，不得</a:t>
            </a:r>
            <a:r>
              <a:rPr lang="zh-CN" altLang="en-US">
                <a:solidFill>
                  <a:srgbClr val="00B050"/>
                </a:solidFill>
              </a:rPr>
              <a:t>任意压缩合理工期</a:t>
            </a:r>
            <a:r>
              <a:rPr lang="zh-CN" altLang="en-US"/>
              <a:t>。</a:t>
            </a:r>
            <a:endParaRPr lang="zh-CN" altLang="en-US"/>
          </a:p>
          <a:p>
            <a:r>
              <a:rPr lang="zh-CN" altLang="en-US">
                <a:solidFill>
                  <a:srgbClr val="FF0000"/>
                </a:solidFill>
              </a:rPr>
              <a:t>《第八次全国法院民事商事审判工作会议（民事部分）纪要》</a:t>
            </a:r>
            <a:r>
              <a:rPr lang="zh-CN" altLang="en-US"/>
              <a:t>30.要依法维护通过招投标所签订的中标合同的法律效力。当事人违反工程建设</a:t>
            </a:r>
            <a:r>
              <a:rPr lang="zh-CN" altLang="en-US">
                <a:solidFill>
                  <a:srgbClr val="00B050"/>
                </a:solidFill>
              </a:rPr>
              <a:t>强制性标准</a:t>
            </a:r>
            <a:r>
              <a:rPr lang="zh-CN" altLang="en-US"/>
              <a:t>，</a:t>
            </a:r>
            <a:r>
              <a:rPr lang="zh-CN" altLang="en-US">
                <a:solidFill>
                  <a:srgbClr val="00B050"/>
                </a:solidFill>
              </a:rPr>
              <a:t>任意压缩合理工期</a:t>
            </a:r>
            <a:r>
              <a:rPr lang="zh-CN" altLang="en-US"/>
              <a:t>、降低工程质量标准的约定，应认定</a:t>
            </a:r>
            <a:r>
              <a:rPr lang="zh-CN" altLang="en-US">
                <a:solidFill>
                  <a:srgbClr val="00B050"/>
                </a:solidFill>
              </a:rPr>
              <a:t>无效</a:t>
            </a:r>
            <a:r>
              <a:rPr lang="zh-CN" altLang="en-US"/>
              <a:t>。对于约定无效后的工程价款结算，应依据</a:t>
            </a:r>
            <a:r>
              <a:rPr lang="zh-CN" altLang="en-US">
                <a:solidFill>
                  <a:srgbClr val="00B050"/>
                </a:solidFill>
              </a:rPr>
              <a:t>建设工程施工合同司法解释</a:t>
            </a:r>
            <a:r>
              <a:rPr lang="zh-CN" altLang="en-US"/>
              <a:t>的相关规定处理。</a:t>
            </a:r>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路灯，钢结构，投标制作安装，结算审计，成品，非成品，卸货费</a:t>
            </a:r>
            <a:endParaRPr lang="zh-CN" altLang="en-US" dirty="0"/>
          </a:p>
          <a:p>
            <a:r>
              <a:rPr lang="zh-CN" altLang="en-US" dirty="0">
                <a:solidFill>
                  <a:srgbClr val="FF0000"/>
                </a:solidFill>
              </a:rPr>
              <a:t>重点：</a:t>
            </a:r>
            <a:r>
              <a:rPr lang="zh-CN" altLang="en-US" dirty="0"/>
              <a:t>模拟清单招标，下浮率，铆钢，每米</a:t>
            </a:r>
            <a:r>
              <a:rPr lang="en-US" altLang="zh-CN" dirty="0"/>
              <a:t>100</a:t>
            </a:r>
            <a:r>
              <a:rPr lang="zh-CN" altLang="en-US" dirty="0"/>
              <a:t>，写成每米</a:t>
            </a:r>
            <a:r>
              <a:rPr lang="en-US" altLang="zh-CN" dirty="0"/>
              <a:t>10000</a:t>
            </a:r>
            <a:r>
              <a:rPr lang="zh-CN" altLang="en-US" dirty="0"/>
              <a:t>，变更增加发现，</a:t>
            </a:r>
            <a:r>
              <a:rPr lang="en-US" altLang="zh-CN" dirty="0"/>
              <a:t>15</a:t>
            </a:r>
            <a:r>
              <a:rPr lang="zh-CN" altLang="en-US" dirty="0"/>
              <a:t>以上组价调低</a:t>
            </a:r>
            <a:endParaRPr lang="zh-CN" altLang="en-US" dirty="0"/>
          </a:p>
          <a:p>
            <a:pPr>
              <a:spcAft>
                <a:spcPts val="0"/>
              </a:spcAft>
            </a:pPr>
            <a:r>
              <a:rPr lang="zh-CN" altLang="en-US" dirty="0">
                <a:solidFill>
                  <a:srgbClr val="FF0000"/>
                </a:solidFill>
                <a:sym typeface="+mn-ea"/>
              </a:rPr>
              <a:t>重点：</a:t>
            </a:r>
            <a:r>
              <a:rPr lang="zh-CN" altLang="en-US" dirty="0">
                <a:sym typeface="+mn-ea"/>
              </a:rPr>
              <a:t>双方对材料数量的计算标准发生重大误解，如何处理？</a:t>
            </a:r>
            <a:endParaRPr lang="zh-CN" altLang="en-US" dirty="0">
              <a:sym typeface="+mn-ea"/>
            </a:endParaRPr>
          </a:p>
          <a:p>
            <a:pPr>
              <a:spcAft>
                <a:spcPts val="0"/>
              </a:spcAft>
            </a:pPr>
            <a:r>
              <a:rPr lang="zh-CN" altLang="en-US">
                <a:solidFill>
                  <a:srgbClr val="FF0000"/>
                </a:solidFill>
                <a:sym typeface="+mn-ea"/>
              </a:rPr>
              <a:t>《民法典》第</a:t>
            </a:r>
            <a:r>
              <a:rPr lang="en-US" altLang="zh-CN">
                <a:solidFill>
                  <a:srgbClr val="FF0000"/>
                </a:solidFill>
                <a:sym typeface="+mn-ea"/>
              </a:rPr>
              <a:t>147</a:t>
            </a:r>
            <a:r>
              <a:rPr lang="zh-CN" altLang="en-US">
                <a:solidFill>
                  <a:srgbClr val="FF0000"/>
                </a:solidFill>
                <a:sym typeface="+mn-ea"/>
              </a:rPr>
              <a:t>条</a:t>
            </a:r>
            <a:r>
              <a:rPr lang="zh-CN" altLang="en-US">
                <a:sym typeface="+mn-ea"/>
              </a:rPr>
              <a:t>　基于</a:t>
            </a:r>
            <a:r>
              <a:rPr lang="zh-CN" altLang="en-US">
                <a:solidFill>
                  <a:srgbClr val="00B050"/>
                </a:solidFill>
                <a:sym typeface="+mn-ea"/>
              </a:rPr>
              <a:t>重大误解</a:t>
            </a:r>
            <a:r>
              <a:rPr lang="zh-CN" altLang="en-US">
                <a:sym typeface="+mn-ea"/>
              </a:rPr>
              <a:t>实施的民事法律行为，行为人有权请求人民法院或者仲裁机构予以撤销。</a:t>
            </a:r>
            <a:endParaRPr lang="zh-CN" altLang="en-US"/>
          </a:p>
          <a:p>
            <a:pPr>
              <a:spcAft>
                <a:spcPts val="0"/>
              </a:spcAft>
            </a:pPr>
            <a:r>
              <a:rPr lang="zh-CN" altLang="en-US">
                <a:sym typeface="+mn-ea"/>
              </a:rPr>
              <a:t>（重大误解指的是一方当事人因自己的过错导致对合同的内容等发生误解而订立的合同。）</a:t>
            </a:r>
            <a:endParaRPr lang="zh-CN" altLang="en-US">
              <a:sym typeface="+mn-ea"/>
            </a:endParaRPr>
          </a:p>
          <a:p>
            <a:pPr>
              <a:spcAft>
                <a:spcPts val="0"/>
              </a:spcAft>
            </a:pPr>
            <a:r>
              <a:rPr lang="zh-CN" altLang="en-US">
                <a:solidFill>
                  <a:srgbClr val="FF0000"/>
                </a:solidFill>
                <a:sym typeface="+mn-ea"/>
              </a:rPr>
              <a:t>《民法典》</a:t>
            </a:r>
            <a:r>
              <a:rPr lang="zh-CN" altLang="en-US">
                <a:solidFill>
                  <a:srgbClr val="FF0000"/>
                </a:solidFill>
                <a:sym typeface="+mn-ea"/>
              </a:rPr>
              <a:t>第</a:t>
            </a:r>
            <a:r>
              <a:rPr lang="en-US" altLang="zh-CN">
                <a:solidFill>
                  <a:srgbClr val="FF0000"/>
                </a:solidFill>
                <a:sym typeface="+mn-ea"/>
              </a:rPr>
              <a:t>6</a:t>
            </a:r>
            <a:r>
              <a:rPr lang="zh-CN" altLang="en-US">
                <a:solidFill>
                  <a:srgbClr val="FF0000"/>
                </a:solidFill>
                <a:sym typeface="+mn-ea"/>
              </a:rPr>
              <a:t>条</a:t>
            </a:r>
            <a:r>
              <a:rPr lang="zh-CN" altLang="en-US">
                <a:sym typeface="+mn-ea"/>
              </a:rPr>
              <a:t>　民事主体从事民事活动，应当遵循</a:t>
            </a:r>
            <a:r>
              <a:rPr lang="zh-CN" altLang="en-US">
                <a:solidFill>
                  <a:srgbClr val="00B050"/>
                </a:solidFill>
                <a:sym typeface="+mn-ea"/>
              </a:rPr>
              <a:t>公平</a:t>
            </a:r>
            <a:r>
              <a:rPr lang="zh-CN" altLang="en-US">
                <a:sym typeface="+mn-ea"/>
              </a:rPr>
              <a:t>原则，合理确定各方的权利和义务。</a:t>
            </a:r>
            <a:endParaRPr lang="zh-CN" altLang="en-US">
              <a:sym typeface="+mn-ea"/>
            </a:endParaRPr>
          </a:p>
          <a:p>
            <a:endParaRPr lang="zh-CN" altLang="en-US" dirty="0"/>
          </a:p>
        </p:txBody>
      </p:sp>
      <p:sp>
        <p:nvSpPr>
          <p:cNvPr id="3" name="灯片编号占位符 2"/>
          <p:cNvSpPr>
            <a:spLocks noGrp="1"/>
          </p:cNvSpPr>
          <p:nvPr>
            <p:ph type="sldNum" sz="quarter" idx="10"/>
          </p:nvPr>
        </p:nvSpPr>
        <p:spPr/>
        <p:txBody>
          <a:bodyPr/>
          <a:lstStyle/>
          <a:p>
            <a:fld id="{C3C0D645-C9F2-43D6-B91D-3B3E8BBA47A5}" type="slidenum">
              <a:rPr lang="en-US" altLang="zh-CN" smtClean="0"/>
            </a:fld>
            <a:endParaRPr lang="en-US" altLang="zh-CN"/>
          </a:p>
        </p:txBody>
      </p:sp>
    </p:spTree>
  </p:cSld>
  <p:clrMapOvr>
    <a:masterClrMapping/>
  </p:clrMapOvr>
  <p:transition spd="slow"/>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pPr>
              <a:spcAft>
                <a:spcPts val="0"/>
              </a:spcAft>
            </a:pPr>
            <a:r>
              <a:rPr lang="zh-CN" altLang="en-US">
                <a:solidFill>
                  <a:srgbClr val="FF0000"/>
                </a:solidFill>
                <a:sym typeface="+mn-ea"/>
              </a:rPr>
              <a:t>《民法典》第7条</a:t>
            </a:r>
            <a:r>
              <a:rPr lang="zh-CN" altLang="en-US">
                <a:sym typeface="+mn-ea"/>
              </a:rPr>
              <a:t>　民事主体从事民事活动，应当遵循</a:t>
            </a:r>
            <a:r>
              <a:rPr lang="zh-CN" altLang="en-US">
                <a:solidFill>
                  <a:srgbClr val="00B050"/>
                </a:solidFill>
                <a:sym typeface="+mn-ea"/>
              </a:rPr>
              <a:t>诚信</a:t>
            </a:r>
            <a:r>
              <a:rPr lang="zh-CN" altLang="en-US">
                <a:sym typeface="+mn-ea"/>
              </a:rPr>
              <a:t>原则，秉持诚实，恪守承诺。</a:t>
            </a:r>
            <a:endParaRPr lang="zh-CN" altLang="en-US">
              <a:sym typeface="+mn-ea"/>
            </a:endParaRPr>
          </a:p>
          <a:p>
            <a:pPr>
              <a:spcAft>
                <a:spcPts val="0"/>
              </a:spcAft>
            </a:pPr>
            <a:r>
              <a:rPr lang="zh-CN" altLang="en-US">
                <a:solidFill>
                  <a:srgbClr val="FF0000"/>
                </a:solidFill>
                <a:sym typeface="+mn-ea"/>
              </a:rPr>
              <a:t>《民法典》</a:t>
            </a:r>
            <a:r>
              <a:rPr lang="zh-CN" altLang="en-US">
                <a:solidFill>
                  <a:srgbClr val="FF0000"/>
                </a:solidFill>
                <a:sym typeface="+mn-ea"/>
              </a:rPr>
              <a:t>第8条</a:t>
            </a:r>
            <a:r>
              <a:rPr lang="zh-CN" altLang="en-US">
                <a:sym typeface="+mn-ea"/>
              </a:rPr>
              <a:t>　民事主体从事民事活动，不得</a:t>
            </a:r>
            <a:r>
              <a:rPr lang="zh-CN" altLang="en-US">
                <a:solidFill>
                  <a:srgbClr val="00B050"/>
                </a:solidFill>
                <a:sym typeface="+mn-ea"/>
              </a:rPr>
              <a:t>违反法律</a:t>
            </a:r>
            <a:r>
              <a:rPr lang="zh-CN" altLang="en-US">
                <a:sym typeface="+mn-ea"/>
              </a:rPr>
              <a:t>，不得违背</a:t>
            </a:r>
            <a:r>
              <a:rPr lang="zh-CN" altLang="en-US">
                <a:solidFill>
                  <a:srgbClr val="00B050"/>
                </a:solidFill>
                <a:sym typeface="+mn-ea"/>
              </a:rPr>
              <a:t>公序良俗</a:t>
            </a:r>
            <a:r>
              <a:rPr lang="zh-CN" altLang="en-US">
                <a:sym typeface="+mn-ea"/>
              </a:rPr>
              <a:t>。</a:t>
            </a:r>
            <a:endParaRPr lang="zh-CN" altLang="en-US"/>
          </a:p>
          <a:p>
            <a:pPr>
              <a:spcAft>
                <a:spcPts val="0"/>
              </a:spcAft>
            </a:pPr>
            <a:r>
              <a:rPr lang="zh-CN" altLang="en-US">
                <a:solidFill>
                  <a:srgbClr val="FF0000"/>
                </a:solidFill>
                <a:sym typeface="+mn-ea"/>
              </a:rPr>
              <a:t>《民法典》</a:t>
            </a:r>
            <a:r>
              <a:rPr lang="zh-CN" altLang="en-US">
                <a:solidFill>
                  <a:srgbClr val="FF0000"/>
                </a:solidFill>
                <a:sym typeface="+mn-ea"/>
              </a:rPr>
              <a:t>第10条</a:t>
            </a:r>
            <a:r>
              <a:rPr lang="zh-CN" altLang="en-US">
                <a:sym typeface="+mn-ea"/>
              </a:rPr>
              <a:t>　处理民事纠纷，应当依照</a:t>
            </a:r>
            <a:r>
              <a:rPr lang="zh-CN" altLang="en-US">
                <a:solidFill>
                  <a:srgbClr val="00B050"/>
                </a:solidFill>
                <a:sym typeface="+mn-ea"/>
              </a:rPr>
              <a:t>法律</a:t>
            </a:r>
            <a:r>
              <a:rPr lang="zh-CN" altLang="en-US">
                <a:sym typeface="+mn-ea"/>
              </a:rPr>
              <a:t>；法律没有规定的，可以适用</a:t>
            </a:r>
            <a:r>
              <a:rPr lang="zh-CN" altLang="en-US">
                <a:solidFill>
                  <a:srgbClr val="00B050"/>
                </a:solidFill>
                <a:sym typeface="+mn-ea"/>
              </a:rPr>
              <a:t>习惯</a:t>
            </a:r>
            <a:r>
              <a:rPr lang="zh-CN" altLang="en-US">
                <a:sym typeface="+mn-ea"/>
              </a:rPr>
              <a:t>，但是</a:t>
            </a:r>
            <a:r>
              <a:rPr lang="zh-CN" altLang="en-US">
                <a:solidFill>
                  <a:srgbClr val="FF0000"/>
                </a:solidFill>
                <a:sym typeface="+mn-ea"/>
              </a:rPr>
              <a:t>不得违背</a:t>
            </a:r>
            <a:r>
              <a:rPr lang="zh-CN" altLang="en-US">
                <a:solidFill>
                  <a:srgbClr val="00B050"/>
                </a:solidFill>
                <a:sym typeface="+mn-ea"/>
              </a:rPr>
              <a:t>公序良俗</a:t>
            </a:r>
            <a:r>
              <a:rPr lang="zh-CN" altLang="en-US">
                <a:sym typeface="+mn-ea"/>
              </a:rPr>
              <a:t>。</a:t>
            </a:r>
            <a:endParaRPr lang="zh-CN" altLang="en-US"/>
          </a:p>
          <a:p>
            <a:pPr>
              <a:spcAft>
                <a:spcPts val="0"/>
              </a:spcAft>
            </a:pPr>
            <a:r>
              <a:rPr lang="zh-CN" altLang="en-US" dirty="0">
                <a:solidFill>
                  <a:srgbClr val="FF0000"/>
                </a:solidFill>
                <a:sym typeface="+mn-ea"/>
              </a:rPr>
              <a:t>重点：</a:t>
            </a:r>
            <a:r>
              <a:rPr lang="zh-CN" altLang="zh-CN" dirty="0">
                <a:sym typeface="+mn-ea"/>
              </a:rPr>
              <a:t>总价合同，材料含税报价，结算，扣材料税。营改增后，材料设备，</a:t>
            </a:r>
            <a:r>
              <a:rPr lang="zh-CN" altLang="zh-CN" dirty="0">
                <a:solidFill>
                  <a:srgbClr val="339933"/>
                </a:solidFill>
                <a:sym typeface="+mn-ea"/>
              </a:rPr>
              <a:t>不含税报价</a:t>
            </a:r>
            <a:endParaRPr lang="zh-CN" altLang="zh-CN" dirty="0">
              <a:solidFill>
                <a:srgbClr val="339933"/>
              </a:solidFill>
            </a:endParaRPr>
          </a:p>
          <a:p>
            <a:pPr>
              <a:spcAft>
                <a:spcPts val="0"/>
              </a:spcAft>
            </a:pPr>
            <a:r>
              <a:rPr lang="zh-CN" altLang="en-US" dirty="0">
                <a:solidFill>
                  <a:srgbClr val="FF0000"/>
                </a:solidFill>
                <a:sym typeface="+mn-ea"/>
              </a:rPr>
              <a:t>重点：</a:t>
            </a:r>
            <a:r>
              <a:rPr lang="zh-CN" altLang="zh-CN" dirty="0">
                <a:sym typeface="+mn-ea"/>
              </a:rPr>
              <a:t>甲供材</a:t>
            </a:r>
            <a:r>
              <a:rPr lang="zh-CN" altLang="en-US" dirty="0">
                <a:sym typeface="+mn-ea"/>
              </a:rPr>
              <a:t>，</a:t>
            </a:r>
            <a:r>
              <a:rPr lang="zh-CN" altLang="zh-CN" dirty="0">
                <a:sym typeface="+mn-ea"/>
              </a:rPr>
              <a:t>由甲方提供的材料，是和总承包方约定并与第三方供应商签订的采购合同。</a:t>
            </a:r>
            <a:endParaRPr lang="en-US" altLang="zh-CN" dirty="0"/>
          </a:p>
          <a:p>
            <a:pPr>
              <a:spcAft>
                <a:spcPts val="0"/>
              </a:spcAft>
            </a:pPr>
            <a:r>
              <a:rPr lang="zh-CN" altLang="zh-CN" dirty="0">
                <a:sym typeface="+mn-ea"/>
              </a:rPr>
              <a:t>采购合同是</a:t>
            </a:r>
            <a:r>
              <a:rPr lang="zh-CN" altLang="zh-CN" dirty="0">
                <a:solidFill>
                  <a:srgbClr val="339933"/>
                </a:solidFill>
                <a:sym typeface="+mn-ea"/>
              </a:rPr>
              <a:t>含税的</a:t>
            </a:r>
            <a:r>
              <a:rPr lang="zh-CN" altLang="zh-CN" dirty="0">
                <a:sym typeface="+mn-ea"/>
              </a:rPr>
              <a:t>，是需</a:t>
            </a:r>
            <a:r>
              <a:rPr lang="zh-CN" altLang="zh-CN" dirty="0">
                <a:solidFill>
                  <a:srgbClr val="339933"/>
                </a:solidFill>
                <a:sym typeface="+mn-ea"/>
              </a:rPr>
              <a:t>扣除税金</a:t>
            </a:r>
            <a:r>
              <a:rPr lang="zh-CN" altLang="zh-CN" dirty="0">
                <a:sym typeface="+mn-ea"/>
              </a:rPr>
              <a:t>才能纳入到总价合同内的</a:t>
            </a:r>
            <a:endParaRPr lang="en-US" altLang="zh-CN" dirty="0"/>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sym typeface="+mn-ea"/>
              </a:rPr>
              <a:t>商混，信息价，泵送费</a:t>
            </a:r>
            <a:endParaRPr lang="zh-CN" altLang="en-US" dirty="0">
              <a:sym typeface="+mn-ea"/>
            </a:endParaRPr>
          </a:p>
          <a:p>
            <a:r>
              <a:rPr lang="zh-CN" altLang="en-US" dirty="0">
                <a:solidFill>
                  <a:srgbClr val="FF0000"/>
                </a:solidFill>
                <a:sym typeface="+mn-ea"/>
              </a:rPr>
              <a:t>重点：</a:t>
            </a:r>
            <a:r>
              <a:rPr lang="zh-CN" altLang="en-US">
                <a:sym typeface="+mn-ea"/>
              </a:rPr>
              <a:t>泵送费25，调价差</a:t>
            </a:r>
            <a:endParaRPr lang="zh-CN" altLang="en-US" dirty="0"/>
          </a:p>
          <a:p>
            <a:r>
              <a:rPr lang="zh-CN" altLang="en-US" dirty="0">
                <a:solidFill>
                  <a:srgbClr val="FF0000"/>
                </a:solidFill>
                <a:sym typeface="+mn-ea"/>
              </a:rPr>
              <a:t>重点：</a:t>
            </a:r>
            <a:r>
              <a:rPr lang="zh-CN" altLang="zh-CN" dirty="0">
                <a:sym typeface="+mn-ea"/>
              </a:rPr>
              <a:t>外运土方，含有沙砾，沙砾可以出售，限价</a:t>
            </a:r>
            <a:r>
              <a:rPr lang="en-US" altLang="zh-CN" dirty="0">
                <a:sym typeface="+mn-ea"/>
              </a:rPr>
              <a:t>60</a:t>
            </a:r>
            <a:r>
              <a:rPr lang="zh-CN" altLang="zh-CN" dirty="0">
                <a:sym typeface="+mn-ea"/>
              </a:rPr>
              <a:t>，</a:t>
            </a:r>
            <a:r>
              <a:rPr lang="en-US" altLang="zh-CN" dirty="0">
                <a:sym typeface="+mn-ea"/>
              </a:rPr>
              <a:t>30</a:t>
            </a:r>
            <a:r>
              <a:rPr lang="zh-CN" altLang="zh-CN" dirty="0">
                <a:sym typeface="+mn-ea"/>
              </a:rPr>
              <a:t>中标，考虑沙砾出售，结算，依据地勘报告扣除沙砾</a:t>
            </a:r>
            <a:endParaRPr lang="zh-CN" altLang="zh-CN" dirty="0"/>
          </a:p>
          <a:p>
            <a:r>
              <a:rPr lang="zh-CN" altLang="en-US" dirty="0">
                <a:solidFill>
                  <a:srgbClr val="FF0000"/>
                </a:solidFill>
                <a:sym typeface="+mn-ea"/>
              </a:rPr>
              <a:t>重点：</a:t>
            </a:r>
            <a:r>
              <a:rPr lang="zh-CN" altLang="en-US">
                <a:sym typeface="+mn-ea"/>
              </a:rPr>
              <a:t>灰土中粘土，项目特征土方来源结合现场综合考虑，不能扣减</a:t>
            </a:r>
            <a:endParaRPr lang="zh-CN" altLang="en-US">
              <a:sym typeface="+mn-ea"/>
            </a:endParaRPr>
          </a:p>
          <a:p>
            <a:r>
              <a:rPr lang="zh-CN" altLang="en-US" dirty="0">
                <a:solidFill>
                  <a:srgbClr val="FF0000"/>
                </a:solidFill>
                <a:sym typeface="+mn-ea"/>
              </a:rPr>
              <a:t>重点：</a:t>
            </a:r>
            <a:r>
              <a:rPr lang="zh-CN" altLang="en-US">
                <a:sym typeface="+mn-ea"/>
              </a:rPr>
              <a:t>招标清单，土方现场利用，投标全挖全弃，不能扣</a:t>
            </a:r>
            <a:endParaRPr lang="zh-CN" altLang="en-US"/>
          </a:p>
          <a:p>
            <a:r>
              <a:rPr lang="zh-CN" altLang="en-US" dirty="0">
                <a:solidFill>
                  <a:srgbClr val="FF0000"/>
                </a:solidFill>
                <a:sym typeface="+mn-ea"/>
              </a:rPr>
              <a:t>重点：</a:t>
            </a:r>
            <a:r>
              <a:rPr lang="zh-CN" altLang="en-US">
                <a:sym typeface="+mn-ea"/>
              </a:rPr>
              <a:t>招标清单全挖全弃，投标全挖全弃，无土方现场利用约定，实际土方现场利用，扣减</a:t>
            </a:r>
            <a:endParaRPr lang="zh-CN" altLang="en-US">
              <a:sym typeface="+mn-ea"/>
            </a:endParaRPr>
          </a:p>
          <a:p>
            <a:endParaRPr lang="en-US" altLang="zh-CN"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sz="2720" dirty="0">
                <a:solidFill>
                  <a:srgbClr val="FF0000"/>
                </a:solidFill>
                <a:sym typeface="+mn-ea"/>
              </a:rPr>
              <a:t>《</a:t>
            </a:r>
            <a:r>
              <a:rPr lang="zh-CN" altLang="en-US" sz="2720">
                <a:solidFill>
                  <a:srgbClr val="FF0000"/>
                </a:solidFill>
                <a:sym typeface="+mn-ea"/>
              </a:rPr>
              <a:t>中华人民共和国矿产资源法》第</a:t>
            </a:r>
            <a:r>
              <a:rPr lang="en-US" altLang="zh-CN" sz="2720">
                <a:solidFill>
                  <a:srgbClr val="FF0000"/>
                </a:solidFill>
                <a:sym typeface="+mn-ea"/>
              </a:rPr>
              <a:t>3</a:t>
            </a:r>
            <a:r>
              <a:rPr lang="zh-CN" altLang="en-US" sz="2720">
                <a:solidFill>
                  <a:srgbClr val="FF0000"/>
                </a:solidFill>
                <a:sym typeface="+mn-ea"/>
              </a:rPr>
              <a:t>条</a:t>
            </a:r>
            <a:r>
              <a:rPr lang="zh-CN" altLang="en-US" sz="2720">
                <a:sym typeface="+mn-ea"/>
              </a:rPr>
              <a:t>　矿产资源属于国家所有，由国务院行使国家对矿产资源的所有权。地表或者地下的矿产资源的国家所有权，不因其所依附的土地的所有权或者使用权的不同而改变。</a:t>
            </a:r>
            <a:endParaRPr lang="zh-CN" altLang="en-US" sz="2720">
              <a:sym typeface="+mn-ea"/>
            </a:endParaRPr>
          </a:p>
          <a:p>
            <a:r>
              <a:rPr lang="zh-CN" altLang="en-US" sz="2720">
                <a:sym typeface="+mn-ea"/>
              </a:rPr>
              <a:t>根据</a:t>
            </a:r>
            <a:r>
              <a:rPr lang="zh-CN" altLang="en-US" sz="2720">
                <a:solidFill>
                  <a:srgbClr val="FF0000"/>
                </a:solidFill>
                <a:sym typeface="+mn-ea"/>
              </a:rPr>
              <a:t>《中华人民共和国矿产资源法实施细则》第二条</a:t>
            </a:r>
            <a:r>
              <a:rPr lang="zh-CN" altLang="en-US" sz="2720">
                <a:sym typeface="+mn-ea"/>
              </a:rPr>
              <a:t>“</a:t>
            </a:r>
            <a:r>
              <a:rPr lang="zh-CN" altLang="en-US" sz="2720">
                <a:solidFill>
                  <a:srgbClr val="00B050"/>
                </a:solidFill>
                <a:sym typeface="+mn-ea"/>
              </a:rPr>
              <a:t>矿产资源</a:t>
            </a:r>
            <a:r>
              <a:rPr lang="zh-CN" altLang="en-US" sz="2720">
                <a:sym typeface="+mn-ea"/>
              </a:rPr>
              <a:t>是指地质作用形成的，具有利用价值的，呈固态、液态、气态的自然资源”的规定，</a:t>
            </a:r>
            <a:r>
              <a:rPr lang="zh-CN" altLang="en-US" sz="2720">
                <a:solidFill>
                  <a:srgbClr val="00B050"/>
                </a:solidFill>
                <a:sym typeface="+mn-ea"/>
              </a:rPr>
              <a:t>砂、石、粘土</a:t>
            </a:r>
            <a:r>
              <a:rPr lang="zh-CN" altLang="en-US" sz="2720">
                <a:sym typeface="+mn-ea"/>
              </a:rPr>
              <a:t>及构成山体的各类</a:t>
            </a:r>
            <a:r>
              <a:rPr lang="zh-CN" altLang="en-US" sz="2720">
                <a:solidFill>
                  <a:srgbClr val="00B050"/>
                </a:solidFill>
                <a:sym typeface="+mn-ea"/>
              </a:rPr>
              <a:t>岩石</a:t>
            </a:r>
            <a:r>
              <a:rPr lang="zh-CN" altLang="en-US" sz="2720">
                <a:sym typeface="+mn-ea"/>
              </a:rPr>
              <a:t>属</a:t>
            </a:r>
            <a:r>
              <a:rPr lang="zh-CN" altLang="en-US" sz="2720">
                <a:solidFill>
                  <a:srgbClr val="00B050"/>
                </a:solidFill>
                <a:sym typeface="+mn-ea"/>
              </a:rPr>
              <a:t>矿产资源</a:t>
            </a:r>
            <a:r>
              <a:rPr lang="zh-CN" altLang="en-US" sz="2720">
                <a:sym typeface="+mn-ea"/>
              </a:rPr>
              <a:t>。</a:t>
            </a:r>
            <a:endParaRPr lang="zh-CN" altLang="en-US" sz="2720"/>
          </a:p>
          <a:p>
            <a:r>
              <a:rPr lang="zh-CN" altLang="en-US" sz="2720">
                <a:solidFill>
                  <a:srgbClr val="FF0000"/>
                </a:solidFill>
              </a:rPr>
              <a:t>《民法典》第</a:t>
            </a:r>
            <a:r>
              <a:rPr lang="en-US" altLang="zh-CN" sz="2720">
                <a:solidFill>
                  <a:srgbClr val="FF0000"/>
                </a:solidFill>
              </a:rPr>
              <a:t>247</a:t>
            </a:r>
            <a:r>
              <a:rPr lang="zh-CN" altLang="en-US" sz="2720">
                <a:solidFill>
                  <a:srgbClr val="FF0000"/>
                </a:solidFill>
              </a:rPr>
              <a:t>条</a:t>
            </a:r>
            <a:r>
              <a:rPr lang="zh-CN" altLang="en-US" sz="2720"/>
              <a:t>　矿藏、水流、海域属于国家所有。</a:t>
            </a:r>
            <a:endParaRPr lang="zh-CN" altLang="en-US" sz="2720"/>
          </a:p>
          <a:p>
            <a:r>
              <a:rPr lang="zh-CN" altLang="en-US" sz="2720">
                <a:solidFill>
                  <a:srgbClr val="FF0000"/>
                </a:solidFill>
                <a:sym typeface="+mn-ea"/>
              </a:rPr>
              <a:t>《民法典》</a:t>
            </a:r>
            <a:r>
              <a:rPr lang="zh-CN" altLang="en-US" sz="2720">
                <a:solidFill>
                  <a:srgbClr val="FF0000"/>
                </a:solidFill>
              </a:rPr>
              <a:t>第</a:t>
            </a:r>
            <a:r>
              <a:rPr lang="en-US" altLang="zh-CN" sz="2720">
                <a:solidFill>
                  <a:srgbClr val="FF0000"/>
                </a:solidFill>
              </a:rPr>
              <a:t>249</a:t>
            </a:r>
            <a:r>
              <a:rPr lang="zh-CN" altLang="en-US" sz="2720">
                <a:solidFill>
                  <a:srgbClr val="FF0000"/>
                </a:solidFill>
              </a:rPr>
              <a:t>条</a:t>
            </a:r>
            <a:r>
              <a:rPr lang="zh-CN" altLang="en-US" sz="2720"/>
              <a:t>　城市的土地，属于国家所有。法律规定属于国家所有的农村和城市郊区的土地，属于国家所有。</a:t>
            </a:r>
            <a:endParaRPr lang="zh-CN" altLang="en-US" sz="2720"/>
          </a:p>
          <a:p>
            <a:r>
              <a:rPr lang="zh-CN" altLang="en-US" sz="2720">
                <a:solidFill>
                  <a:srgbClr val="FF0000"/>
                </a:solidFill>
                <a:sym typeface="+mn-ea"/>
              </a:rPr>
              <a:t>《民法典》</a:t>
            </a:r>
            <a:r>
              <a:rPr lang="zh-CN" altLang="en-US" sz="2720">
                <a:solidFill>
                  <a:srgbClr val="FF0000"/>
                </a:solidFill>
              </a:rPr>
              <a:t>第</a:t>
            </a:r>
            <a:r>
              <a:rPr lang="en-US" altLang="zh-CN" sz="2720">
                <a:solidFill>
                  <a:srgbClr val="FF0000"/>
                </a:solidFill>
              </a:rPr>
              <a:t>250</a:t>
            </a:r>
            <a:r>
              <a:rPr lang="zh-CN" altLang="en-US" sz="2720">
                <a:solidFill>
                  <a:srgbClr val="FF0000"/>
                </a:solidFill>
              </a:rPr>
              <a:t>条</a:t>
            </a:r>
            <a:r>
              <a:rPr lang="zh-CN" altLang="en-US" sz="2720"/>
              <a:t>　森林、山岭、草原、荒地、滩涂等自然资源，属于国家所有，但是法律规定属于集体所有的除外。</a:t>
            </a:r>
            <a:endParaRPr lang="zh-CN" altLang="en-US" sz="2720"/>
          </a:p>
          <a:p>
            <a:endParaRPr lang="zh-CN" altLang="en-US" sz="2720"/>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pPr algn="ctr"/>
            <a:r>
              <a:rPr lang="zh-CN" altLang="en-US">
                <a:solidFill>
                  <a:srgbClr val="0070C0"/>
                </a:solidFill>
                <a:sym typeface="+mn-ea"/>
              </a:rPr>
              <a:t>自然资源部关于规范和完善砂石开采管理的通知</a:t>
            </a:r>
            <a:endParaRPr lang="zh-CN" altLang="en-US">
              <a:solidFill>
                <a:srgbClr val="0070C0"/>
              </a:solidFill>
              <a:sym typeface="+mn-ea"/>
            </a:endParaRPr>
          </a:p>
          <a:p>
            <a:pPr algn="ctr"/>
            <a:r>
              <a:rPr lang="zh-CN" altLang="en-US">
                <a:solidFill>
                  <a:srgbClr val="0070C0"/>
                </a:solidFill>
                <a:sym typeface="+mn-ea"/>
              </a:rPr>
              <a:t>（自然资源部　　2023年4月10日）</a:t>
            </a:r>
            <a:endParaRPr lang="zh-CN" altLang="en-US">
              <a:solidFill>
                <a:srgbClr val="0070C0"/>
              </a:solidFill>
              <a:sym typeface="+mn-ea"/>
            </a:endParaRPr>
          </a:p>
          <a:p>
            <a:r>
              <a:rPr lang="zh-CN" altLang="en-US"/>
              <a:t>四、严格工程建设项目动用砂石的管理</a:t>
            </a:r>
            <a:endParaRPr lang="zh-CN" altLang="en-US"/>
          </a:p>
          <a:p>
            <a:r>
              <a:rPr lang="zh-CN" altLang="en-US"/>
              <a:t>经批准设立的</a:t>
            </a:r>
            <a:r>
              <a:rPr lang="zh-CN" altLang="en-US">
                <a:solidFill>
                  <a:srgbClr val="00B050"/>
                </a:solidFill>
              </a:rPr>
              <a:t>能源、交通、水利</a:t>
            </a:r>
            <a:r>
              <a:rPr lang="zh-CN" altLang="en-US"/>
              <a:t>等基础设施、线性工程等建设项目，应按照节约集约原则动用砂石，在自然资源部门</a:t>
            </a:r>
            <a:r>
              <a:rPr lang="zh-CN" altLang="en-US">
                <a:solidFill>
                  <a:srgbClr val="00B050"/>
                </a:solidFill>
              </a:rPr>
              <a:t>批准的建设项目用地</a:t>
            </a:r>
            <a:r>
              <a:rPr lang="zh-CN" altLang="en-US"/>
              <a:t>（不含临时用地）范围内，因工程</a:t>
            </a:r>
            <a:r>
              <a:rPr lang="zh-CN" altLang="en-US">
                <a:solidFill>
                  <a:srgbClr val="FF0000"/>
                </a:solidFill>
              </a:rPr>
              <a:t>施工产生的砂石料</a:t>
            </a:r>
            <a:r>
              <a:rPr lang="zh-CN" altLang="en-US"/>
              <a:t>可直接用于该工程建设，</a:t>
            </a:r>
            <a:r>
              <a:rPr lang="zh-CN" altLang="en-US">
                <a:solidFill>
                  <a:srgbClr val="FF0000"/>
                </a:solidFill>
              </a:rPr>
              <a:t>不办理</a:t>
            </a:r>
            <a:r>
              <a:rPr lang="zh-CN" altLang="en-US"/>
              <a:t>采矿许可证。上述自用仍有剩余的砂石料，由所在地的自然资源主管部门报县级以上地方人民政府组织纳入公共资源交易平台处置。严禁擅自扩大施工范围采挖砂石，以及私自出售或以赠予为名擅自处置工程建设动用的砂石料。航道疏浚工程产生的海砂参照办理。　　</a:t>
            </a:r>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内容占位符 3"/>
          <p:cNvSpPr>
            <a:spLocks noGrp="1"/>
          </p:cNvSpPr>
          <p:nvPr>
            <p:ph idx="1"/>
          </p:nvPr>
        </p:nvSpPr>
        <p:spPr/>
        <p:txBody>
          <a:bodyPr/>
          <a:lstStyle/>
          <a:p>
            <a:r>
              <a:rPr lang="zh-CN" altLang="en-US" dirty="0">
                <a:sym typeface="+mn-ea"/>
              </a:rPr>
              <a:t>疑难问题</a:t>
            </a:r>
            <a:endParaRPr lang="zh-CN" altLang="en-US" dirty="0">
              <a:sym typeface="+mn-ea"/>
            </a:endParaRPr>
          </a:p>
          <a:p>
            <a:r>
              <a:rPr lang="zh-CN" altLang="en-US" dirty="0">
                <a:solidFill>
                  <a:srgbClr val="FF0000"/>
                </a:solidFill>
                <a:sym typeface="+mn-ea"/>
              </a:rPr>
              <a:t>重点：</a:t>
            </a:r>
            <a:r>
              <a:rPr lang="zh-CN" altLang="en-US" dirty="0"/>
              <a:t>投标存在不平衡报价，把不平衡报价部分重新调整计入是否合理</a:t>
            </a:r>
            <a:r>
              <a:rPr lang="en-US" altLang="zh-CN" dirty="0"/>
              <a:t>?</a:t>
            </a:r>
            <a:endParaRPr lang="en-US" altLang="zh-CN" dirty="0"/>
          </a:p>
          <a:p>
            <a:r>
              <a:rPr lang="zh-CN" altLang="en-US" dirty="0">
                <a:solidFill>
                  <a:srgbClr val="FF0000"/>
                </a:solidFill>
                <a:sym typeface="+mn-ea"/>
              </a:rPr>
              <a:t>重点：</a:t>
            </a:r>
            <a:r>
              <a:rPr lang="zh-CN" altLang="en-US" dirty="0"/>
              <a:t>审计方以投标和实际施工方式不一致为由，要求重新组价，是否合理</a:t>
            </a:r>
            <a:r>
              <a:rPr lang="en-US" altLang="zh-CN" dirty="0"/>
              <a:t>?</a:t>
            </a:r>
            <a:endParaRPr lang="en-US" altLang="zh-CN" dirty="0"/>
          </a:p>
          <a:p>
            <a:r>
              <a:rPr lang="zh-CN" altLang="en-US" dirty="0">
                <a:solidFill>
                  <a:srgbClr val="FF0000"/>
                </a:solidFill>
                <a:sym typeface="+mn-ea"/>
              </a:rPr>
              <a:t>重点：</a:t>
            </a:r>
            <a:r>
              <a:rPr lang="zh-CN" altLang="en-US" dirty="0"/>
              <a:t>合同协议书、投标文件、合同专用条款等组成施工合同的文件内容不一致，如何处理？</a:t>
            </a:r>
            <a:r>
              <a:rPr lang="zh-CN" altLang="en-US" dirty="0">
                <a:solidFill>
                  <a:srgbClr val="00B050"/>
                </a:solidFill>
              </a:rPr>
              <a:t>（</a:t>
            </a:r>
            <a:r>
              <a:rPr lang="zh-CN" altLang="en-US">
                <a:solidFill>
                  <a:srgbClr val="00B050"/>
                </a:solidFill>
                <a:sym typeface="+mn-ea"/>
              </a:rPr>
              <a:t>招标文件，调材差10，合同5，超付）</a:t>
            </a:r>
            <a:endParaRPr lang="zh-CN" altLang="en-US" dirty="0">
              <a:solidFill>
                <a:srgbClr val="00B050"/>
              </a:solidFill>
            </a:endParaRPr>
          </a:p>
          <a:p>
            <a:endParaRPr lang="zh-CN" altLang="en-US" dirty="0"/>
          </a:p>
        </p:txBody>
      </p:sp>
      <p:sp>
        <p:nvSpPr>
          <p:cNvPr id="3075" name="灯片编号占位符 2"/>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rgbClr val="0000CC"/>
                </a:solidFill>
                <a:latin typeface="Arial" panose="020B0604020202020204" pitchFamily="34" charset="0"/>
                <a:ea typeface="宋体" panose="02010600030101010101" pitchFamily="2" charset="-122"/>
              </a:defRPr>
            </a:lvl1pPr>
            <a:lvl2pPr marL="742950" indent="-285750">
              <a:defRPr b="1">
                <a:solidFill>
                  <a:srgbClr val="0000CC"/>
                </a:solidFill>
                <a:latin typeface="Arial" panose="020B0604020202020204" pitchFamily="34" charset="0"/>
                <a:ea typeface="宋体" panose="02010600030101010101" pitchFamily="2" charset="-122"/>
              </a:defRPr>
            </a:lvl2pPr>
            <a:lvl3pPr marL="1143000" indent="-228600">
              <a:defRPr b="1">
                <a:solidFill>
                  <a:srgbClr val="0000CC"/>
                </a:solidFill>
                <a:latin typeface="Arial" panose="020B0604020202020204" pitchFamily="34" charset="0"/>
                <a:ea typeface="宋体" panose="02010600030101010101" pitchFamily="2" charset="-122"/>
              </a:defRPr>
            </a:lvl3pPr>
            <a:lvl4pPr marL="1600200" indent="-228600">
              <a:defRPr b="1">
                <a:solidFill>
                  <a:srgbClr val="0000CC"/>
                </a:solidFill>
                <a:latin typeface="Arial" panose="020B0604020202020204" pitchFamily="34" charset="0"/>
                <a:ea typeface="宋体" panose="02010600030101010101" pitchFamily="2" charset="-122"/>
              </a:defRPr>
            </a:lvl4pPr>
            <a:lvl5pPr marL="2057400" indent="-228600">
              <a:defRPr b="1">
                <a:solidFill>
                  <a:srgbClr val="0000CC"/>
                </a:solidFill>
                <a:latin typeface="Arial" panose="020B0604020202020204" pitchFamily="34" charset="0"/>
                <a:ea typeface="宋体" panose="02010600030101010101" pitchFamily="2" charset="-122"/>
              </a:defRPr>
            </a:lvl5pPr>
            <a:lvl6pPr marL="2514600" indent="-228600" algn="ctr" eaLnBrk="0" fontAlgn="base" hangingPunct="0">
              <a:spcBef>
                <a:spcPct val="0"/>
              </a:spcBef>
              <a:spcAft>
                <a:spcPct val="0"/>
              </a:spcAft>
              <a:defRPr b="1">
                <a:solidFill>
                  <a:srgbClr val="0000CC"/>
                </a:solidFill>
                <a:latin typeface="Arial" panose="020B0604020202020204" pitchFamily="34" charset="0"/>
                <a:ea typeface="宋体" panose="02010600030101010101" pitchFamily="2" charset="-122"/>
              </a:defRPr>
            </a:lvl6pPr>
            <a:lvl7pPr marL="2971800" indent="-228600" algn="ctr" eaLnBrk="0" fontAlgn="base" hangingPunct="0">
              <a:spcBef>
                <a:spcPct val="0"/>
              </a:spcBef>
              <a:spcAft>
                <a:spcPct val="0"/>
              </a:spcAft>
              <a:defRPr b="1">
                <a:solidFill>
                  <a:srgbClr val="0000CC"/>
                </a:solidFill>
                <a:latin typeface="Arial" panose="020B0604020202020204" pitchFamily="34" charset="0"/>
                <a:ea typeface="宋体" panose="02010600030101010101" pitchFamily="2" charset="-122"/>
              </a:defRPr>
            </a:lvl7pPr>
            <a:lvl8pPr marL="3429000" indent="-228600" algn="ctr" eaLnBrk="0" fontAlgn="base" hangingPunct="0">
              <a:spcBef>
                <a:spcPct val="0"/>
              </a:spcBef>
              <a:spcAft>
                <a:spcPct val="0"/>
              </a:spcAft>
              <a:defRPr b="1">
                <a:solidFill>
                  <a:srgbClr val="0000CC"/>
                </a:solidFill>
                <a:latin typeface="Arial" panose="020B0604020202020204" pitchFamily="34" charset="0"/>
                <a:ea typeface="宋体" panose="02010600030101010101" pitchFamily="2" charset="-122"/>
              </a:defRPr>
            </a:lvl8pPr>
            <a:lvl9pPr marL="3886200" indent="-228600" algn="ctr" eaLnBrk="0" fontAlgn="base" hangingPunct="0">
              <a:spcBef>
                <a:spcPct val="0"/>
              </a:spcBef>
              <a:spcAft>
                <a:spcPct val="0"/>
              </a:spcAft>
              <a:defRPr b="1">
                <a:solidFill>
                  <a:srgbClr val="0000CC"/>
                </a:solidFill>
                <a:latin typeface="Arial" panose="020B0604020202020204" pitchFamily="34" charset="0"/>
                <a:ea typeface="宋体" panose="02010600030101010101" pitchFamily="2" charset="-122"/>
              </a:defRPr>
            </a:lvl9pPr>
          </a:lstStyle>
          <a:p>
            <a:fld id="{4C5B70AD-209E-4159-834C-10639061ABA3}" type="slidenum">
              <a:rPr lang="en-US" altLang="zh-CN" b="0">
                <a:solidFill>
                  <a:schemeClr val="tx1"/>
                </a:solidFill>
              </a:rPr>
            </a:fld>
            <a:endParaRPr lang="en-US" altLang="zh-CN" b="0">
              <a:solidFill>
                <a:schemeClr val="tx1"/>
              </a:solidFill>
            </a:endParaRPr>
          </a:p>
        </p:txBody>
      </p:sp>
    </p:spTree>
  </p:cSld>
  <p:clrMapOvr>
    <a:masterClrMapping/>
  </p:clrMapOvr>
  <p:transition spd="slow"/>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《施工合同示范文本》</a:t>
            </a:r>
            <a:r>
              <a:rPr lang="en-US" altLang="zh-CN" sz="3000" b="0" dirty="0">
                <a:solidFill>
                  <a:srgbClr val="FF0000"/>
                </a:solidFill>
                <a:sym typeface="+mn-ea"/>
              </a:rPr>
              <a:t>1.5 </a:t>
            </a:r>
            <a:r>
              <a:rPr lang="zh-CN" altLang="zh-CN" sz="3000" b="0" dirty="0">
                <a:sym typeface="+mn-ea"/>
              </a:rPr>
              <a:t>合同文件的</a:t>
            </a:r>
            <a:r>
              <a:rPr lang="zh-CN" altLang="zh-CN" sz="3000" b="0" dirty="0">
                <a:solidFill>
                  <a:srgbClr val="00B050"/>
                </a:solidFill>
                <a:sym typeface="+mn-ea"/>
              </a:rPr>
              <a:t>优先顺序</a:t>
            </a:r>
            <a:endParaRPr lang="zh-CN" altLang="zh-CN" sz="3000" dirty="0"/>
          </a:p>
          <a:p>
            <a:r>
              <a:rPr lang="zh-CN" altLang="zh-CN" sz="3000" dirty="0">
                <a:sym typeface="+mn-ea"/>
              </a:rPr>
              <a:t>组成合同的各项文件应互相解释，互为说明。除专用合同条款另有约定外，解释合同文件的优先顺序如下：</a:t>
            </a:r>
            <a:endParaRPr lang="zh-CN" altLang="zh-CN" sz="3000" dirty="0"/>
          </a:p>
          <a:p>
            <a:pPr lvl="0"/>
            <a:r>
              <a:rPr lang="zh-CN" altLang="zh-CN" sz="3210" dirty="0">
                <a:sym typeface="+mn-ea"/>
              </a:rPr>
              <a:t>（</a:t>
            </a:r>
            <a:r>
              <a:rPr lang="en-US" altLang="zh-CN" sz="3210" dirty="0">
                <a:sym typeface="+mn-ea"/>
              </a:rPr>
              <a:t>1</a:t>
            </a:r>
            <a:r>
              <a:rPr lang="zh-CN" altLang="zh-CN" sz="3210" dirty="0">
                <a:sym typeface="+mn-ea"/>
              </a:rPr>
              <a:t>）合同协议书；</a:t>
            </a:r>
            <a:endParaRPr lang="zh-CN" altLang="zh-CN" sz="3210" dirty="0">
              <a:sym typeface="+mn-ea"/>
            </a:endParaRPr>
          </a:p>
          <a:p>
            <a:pPr lvl="0"/>
            <a:r>
              <a:rPr lang="zh-CN" altLang="zh-CN" sz="3210" dirty="0">
                <a:sym typeface="+mn-ea"/>
              </a:rPr>
              <a:t>（</a:t>
            </a:r>
            <a:r>
              <a:rPr lang="en-US" altLang="zh-CN" sz="3210" dirty="0">
                <a:sym typeface="+mn-ea"/>
              </a:rPr>
              <a:t>2</a:t>
            </a:r>
            <a:r>
              <a:rPr lang="zh-CN" altLang="zh-CN" sz="3210" dirty="0">
                <a:sym typeface="+mn-ea"/>
              </a:rPr>
              <a:t>）中标通知书（如果有）；</a:t>
            </a:r>
            <a:endParaRPr lang="zh-CN" altLang="zh-CN" sz="3210" dirty="0">
              <a:sym typeface="+mn-ea"/>
            </a:endParaRPr>
          </a:p>
          <a:p>
            <a:pPr lvl="0"/>
            <a:r>
              <a:rPr lang="zh-CN" altLang="zh-CN" sz="3210" dirty="0">
                <a:sym typeface="+mn-ea"/>
              </a:rPr>
              <a:t>（</a:t>
            </a:r>
            <a:r>
              <a:rPr lang="en-US" altLang="zh-CN" sz="3210" dirty="0">
                <a:sym typeface="+mn-ea"/>
              </a:rPr>
              <a:t>3</a:t>
            </a:r>
            <a:r>
              <a:rPr lang="zh-CN" altLang="zh-CN" sz="3210" dirty="0">
                <a:sym typeface="+mn-ea"/>
              </a:rPr>
              <a:t>）投标函及其附录（如果有）；</a:t>
            </a:r>
            <a:endParaRPr lang="zh-CN" altLang="zh-CN" sz="3210" dirty="0"/>
          </a:p>
          <a:p>
            <a:pPr lvl="0"/>
            <a:r>
              <a:rPr lang="zh-CN" altLang="zh-CN" sz="3210" dirty="0">
                <a:sym typeface="+mn-ea"/>
              </a:rPr>
              <a:t>（</a:t>
            </a:r>
            <a:r>
              <a:rPr lang="en-US" altLang="zh-CN" sz="3210" dirty="0">
                <a:sym typeface="+mn-ea"/>
              </a:rPr>
              <a:t>4</a:t>
            </a:r>
            <a:r>
              <a:rPr lang="zh-CN" altLang="zh-CN" sz="3210" dirty="0">
                <a:sym typeface="+mn-ea"/>
              </a:rPr>
              <a:t>）专用合同条款及其附件；</a:t>
            </a:r>
            <a:endParaRPr lang="zh-CN" altLang="zh-CN" sz="3210" dirty="0"/>
          </a:p>
          <a:p>
            <a:pPr lvl="0"/>
            <a:r>
              <a:rPr lang="zh-CN" altLang="zh-CN" sz="3210" dirty="0">
                <a:sym typeface="+mn-ea"/>
              </a:rPr>
              <a:t>（</a:t>
            </a:r>
            <a:r>
              <a:rPr lang="en-US" altLang="zh-CN" sz="3210" dirty="0">
                <a:sym typeface="+mn-ea"/>
              </a:rPr>
              <a:t>5</a:t>
            </a:r>
            <a:r>
              <a:rPr lang="zh-CN" altLang="zh-CN" sz="3210" dirty="0">
                <a:sym typeface="+mn-ea"/>
              </a:rPr>
              <a:t>）通用合同条款；（</a:t>
            </a:r>
            <a:r>
              <a:rPr lang="en-US" altLang="zh-CN" sz="3210" dirty="0">
                <a:sym typeface="+mn-ea"/>
              </a:rPr>
              <a:t>6</a:t>
            </a:r>
            <a:r>
              <a:rPr lang="zh-CN" altLang="zh-CN" sz="3210" dirty="0">
                <a:sym typeface="+mn-ea"/>
              </a:rPr>
              <a:t>）技术标准和要求；</a:t>
            </a:r>
            <a:endParaRPr lang="zh-CN" altLang="zh-CN" sz="3210" dirty="0"/>
          </a:p>
          <a:p>
            <a:pPr lvl="0"/>
            <a:r>
              <a:rPr lang="zh-CN" altLang="zh-CN" sz="3210" dirty="0">
                <a:sym typeface="+mn-ea"/>
              </a:rPr>
              <a:t>（</a:t>
            </a:r>
            <a:r>
              <a:rPr lang="en-US" altLang="zh-CN" sz="3210" dirty="0">
                <a:sym typeface="+mn-ea"/>
              </a:rPr>
              <a:t>7</a:t>
            </a:r>
            <a:r>
              <a:rPr lang="zh-CN" altLang="zh-CN" sz="3210" dirty="0">
                <a:sym typeface="+mn-ea"/>
              </a:rPr>
              <a:t>）图纸；（</a:t>
            </a:r>
            <a:r>
              <a:rPr lang="en-US" altLang="zh-CN" sz="3210" dirty="0">
                <a:sym typeface="+mn-ea"/>
              </a:rPr>
              <a:t>8</a:t>
            </a:r>
            <a:r>
              <a:rPr lang="zh-CN" altLang="zh-CN" sz="3210" dirty="0">
                <a:sym typeface="+mn-ea"/>
              </a:rPr>
              <a:t>）已标价工程量清单或预算书</a:t>
            </a:r>
            <a:endParaRPr lang="zh-CN" altLang="zh-CN" sz="3210" dirty="0">
              <a:sym typeface="+mn-ea"/>
            </a:endParaRPr>
          </a:p>
          <a:p>
            <a:pPr lvl="0"/>
            <a:r>
              <a:rPr lang="zh-CN" altLang="zh-CN" sz="3210" dirty="0">
                <a:solidFill>
                  <a:srgbClr val="0066FF"/>
                </a:solidFill>
                <a:sym typeface="+mn-ea"/>
              </a:rPr>
              <a:t>（9）其他合同文件。</a:t>
            </a:r>
            <a:endParaRPr lang="zh-CN" altLang="zh-CN" sz="3000" dirty="0"/>
          </a:p>
          <a:p>
            <a:pPr lvl="0"/>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sym typeface="+mn-ea"/>
              </a:rPr>
              <a:t>招标文件没约定品牌的材料，事后确定品牌，能否调整？</a:t>
            </a:r>
            <a:endParaRPr lang="zh-CN" altLang="en-US" dirty="0"/>
          </a:p>
          <a:p>
            <a:r>
              <a:rPr lang="zh-CN" altLang="en-US" dirty="0">
                <a:solidFill>
                  <a:srgbClr val="FF0000"/>
                </a:solidFill>
                <a:sym typeface="+mn-ea"/>
              </a:rPr>
              <a:t>重点：</a:t>
            </a:r>
            <a:r>
              <a:rPr lang="zh-CN" altLang="en-US" dirty="0">
                <a:sym typeface="+mn-ea"/>
              </a:rPr>
              <a:t>招标文件中技术参数要求有误与现场实际情况不符，如何处理？</a:t>
            </a:r>
            <a:endParaRPr lang="zh-CN" altLang="en-US" dirty="0"/>
          </a:p>
          <a:p>
            <a:r>
              <a:rPr lang="zh-CN" altLang="en-US" dirty="0">
                <a:solidFill>
                  <a:srgbClr val="FF0000"/>
                </a:solidFill>
                <a:sym typeface="+mn-ea"/>
              </a:rPr>
              <a:t>重点：</a:t>
            </a:r>
            <a:r>
              <a:rPr lang="zh-CN" altLang="en-US" dirty="0">
                <a:sym typeface="+mn-ea"/>
              </a:rPr>
              <a:t>招标限价很低，询价市场价高，可否重新组价</a:t>
            </a:r>
            <a:r>
              <a:rPr lang="en-US" altLang="zh-CN" dirty="0">
                <a:sym typeface="+mn-ea"/>
              </a:rPr>
              <a:t>?</a:t>
            </a:r>
            <a:endParaRPr lang="en-US" altLang="zh-CN" dirty="0"/>
          </a:p>
          <a:p>
            <a:r>
              <a:rPr lang="zh-CN" altLang="en-US" dirty="0">
                <a:solidFill>
                  <a:srgbClr val="FF0000"/>
                </a:solidFill>
                <a:sym typeface="+mn-ea"/>
              </a:rPr>
              <a:t>重点：</a:t>
            </a:r>
            <a:r>
              <a:rPr lang="zh-CN" altLang="en-US" dirty="0"/>
              <a:t>低价中标部分，变更如何组价？</a:t>
            </a:r>
            <a:endParaRPr lang="zh-CN" altLang="en-US" dirty="0"/>
          </a:p>
          <a:p>
            <a:r>
              <a:rPr lang="zh-CN" altLang="en-US" dirty="0">
                <a:solidFill>
                  <a:srgbClr val="FF0000"/>
                </a:solidFill>
                <a:sym typeface="+mn-ea"/>
              </a:rPr>
              <a:t>重点：</a:t>
            </a:r>
            <a:r>
              <a:rPr lang="zh-CN" altLang="en-US" dirty="0">
                <a:sym typeface="+mn-ea"/>
              </a:rPr>
              <a:t>结算审核，能否依据乙方提供的发票审减？</a:t>
            </a:r>
            <a:endParaRPr lang="en-US" altLang="zh-CN" dirty="0"/>
          </a:p>
          <a:p>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t>降水工程投标综合单价240元/台日，清单工程量为暂估1个月，现跟踪审计单位要求按合同通用条款10.4（3）条变更估价原则:工程量的变化幅度超15%的，单价重新做批价单降低综合单价，这样做合理吗？</a:t>
            </a:r>
            <a:endParaRPr lang="zh-CN" altLang="en-US"/>
          </a:p>
          <a:p>
            <a:r>
              <a:rPr lang="zh-CN" altLang="en-US"/>
              <a:t>降水开始施工时间是2022年4月，也正好处在疫情期间</a:t>
            </a:r>
            <a:endParaRPr lang="zh-CN" altLang="en-US"/>
          </a:p>
          <a:p>
            <a:r>
              <a:rPr lang="zh-CN" altLang="en-US" dirty="0">
                <a:solidFill>
                  <a:srgbClr val="FF0000"/>
                </a:solidFill>
                <a:sym typeface="+mn-ea"/>
              </a:rPr>
              <a:t>重点：</a:t>
            </a:r>
            <a:r>
              <a:rPr lang="zh-CN" altLang="en-US">
                <a:sym typeface="+mn-ea"/>
              </a:rPr>
              <a:t>暂列金8000万，其中3000万购买设备</a:t>
            </a:r>
            <a:endParaRPr lang="zh-CN" altLang="en-US">
              <a:sym typeface="+mn-ea"/>
            </a:endParaRPr>
          </a:p>
          <a:p>
            <a:r>
              <a:rPr lang="zh-CN" altLang="en-US" dirty="0">
                <a:solidFill>
                  <a:srgbClr val="FF0000"/>
                </a:solidFill>
                <a:sym typeface="+mn-ea"/>
              </a:rPr>
              <a:t>重点：</a:t>
            </a:r>
            <a:r>
              <a:rPr lang="zh-CN" altLang="en-US" dirty="0">
                <a:sym typeface="+mn-ea"/>
              </a:rPr>
              <a:t>单价合同，</a:t>
            </a:r>
            <a:r>
              <a:rPr lang="en-US" altLang="zh-CN" dirty="0">
                <a:sym typeface="+mn-ea"/>
              </a:rPr>
              <a:t>10</a:t>
            </a:r>
            <a:r>
              <a:rPr lang="zh-CN" altLang="en-US" dirty="0">
                <a:sym typeface="+mn-ea"/>
              </a:rPr>
              <a:t>栋楼，招标清单，</a:t>
            </a:r>
            <a:r>
              <a:rPr lang="en-US" altLang="zh-CN" dirty="0">
                <a:sym typeface="+mn-ea"/>
              </a:rPr>
              <a:t>6</a:t>
            </a:r>
            <a:r>
              <a:rPr lang="zh-CN" altLang="en-US" dirty="0">
                <a:sym typeface="+mn-ea"/>
              </a:rPr>
              <a:t>栋楼有车库入口，</a:t>
            </a:r>
            <a:r>
              <a:rPr lang="en-US" altLang="zh-CN" dirty="0">
                <a:sym typeface="+mn-ea"/>
              </a:rPr>
              <a:t>4</a:t>
            </a:r>
            <a:r>
              <a:rPr lang="zh-CN" altLang="en-US" dirty="0">
                <a:sym typeface="+mn-ea"/>
              </a:rPr>
              <a:t>栋没有，图都有。乙方报价都报了车库入口，后，清单漏项索赔。招标文件要求，招标答疑，不提，视为让利。</a:t>
            </a:r>
            <a:endParaRPr lang="zh-CN" altLang="en-US"/>
          </a:p>
          <a:p>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清单项目特征相同，报价不同，如何处理？</a:t>
            </a:r>
            <a:endParaRPr lang="zh-CN" altLang="en-US" dirty="0">
              <a:sym typeface="+mn-ea"/>
            </a:endParaRPr>
          </a:p>
          <a:p>
            <a:r>
              <a:rPr lang="zh-CN" altLang="en-US">
                <a:solidFill>
                  <a:srgbClr val="FF0000"/>
                </a:solidFill>
                <a:sym typeface="+mn-ea"/>
              </a:rPr>
              <a:t>《施工合同示范文本》</a:t>
            </a:r>
            <a:r>
              <a:rPr lang="zh-CN" altLang="en-US">
                <a:solidFill>
                  <a:srgbClr val="FF0000"/>
                </a:solidFill>
              </a:rPr>
              <a:t>12.1</a:t>
            </a:r>
            <a:r>
              <a:rPr lang="zh-CN" altLang="en-US"/>
              <a:t> 合同价格形式</a:t>
            </a:r>
            <a:endParaRPr lang="zh-CN" altLang="en-US"/>
          </a:p>
          <a:p>
            <a:r>
              <a:rPr lang="zh-CN" altLang="en-US"/>
              <a:t>发包人和承包人应在合同协议书中选择下列一种合同价格形式： </a:t>
            </a:r>
            <a:endParaRPr lang="zh-CN" altLang="en-US"/>
          </a:p>
          <a:p>
            <a:r>
              <a:rPr lang="zh-CN" altLang="en-US"/>
              <a:t>1.单价合同</a:t>
            </a:r>
            <a:endParaRPr lang="zh-CN" altLang="en-US"/>
          </a:p>
          <a:p>
            <a:r>
              <a:rPr lang="zh-CN" altLang="en-US"/>
              <a:t>单价合同是指合同当事人约定以工程量清单及其综合单价进行合同价格计算、调整和确认的建设工程施工合同，在约定的</a:t>
            </a:r>
            <a:r>
              <a:rPr lang="zh-CN" altLang="en-US">
                <a:solidFill>
                  <a:srgbClr val="FF0000"/>
                </a:solidFill>
              </a:rPr>
              <a:t>范围内</a:t>
            </a:r>
            <a:r>
              <a:rPr lang="zh-CN" altLang="en-US"/>
              <a:t>合同</a:t>
            </a:r>
            <a:r>
              <a:rPr lang="zh-CN" altLang="en-US">
                <a:solidFill>
                  <a:srgbClr val="00B050"/>
                </a:solidFill>
              </a:rPr>
              <a:t>单价不作调整</a:t>
            </a:r>
            <a:r>
              <a:rPr lang="zh-CN" altLang="en-US"/>
              <a:t>。合同当事人应在专用合同条款中约定综合单价包含的</a:t>
            </a:r>
            <a:r>
              <a:rPr lang="zh-CN" altLang="en-US">
                <a:solidFill>
                  <a:srgbClr val="00B050"/>
                </a:solidFill>
              </a:rPr>
              <a:t>风险范围和风险费用</a:t>
            </a:r>
            <a:r>
              <a:rPr lang="zh-CN" altLang="en-US"/>
              <a:t>的计算方法，并约定</a:t>
            </a:r>
            <a:r>
              <a:rPr lang="zh-CN" altLang="en-US">
                <a:solidFill>
                  <a:srgbClr val="FF0000"/>
                </a:solidFill>
              </a:rPr>
              <a:t>风险范围以外</a:t>
            </a:r>
            <a:r>
              <a:rPr lang="zh-CN" altLang="en-US"/>
              <a:t>的合同价格的</a:t>
            </a:r>
            <a:r>
              <a:rPr lang="zh-CN" altLang="en-US">
                <a:solidFill>
                  <a:srgbClr val="00B050"/>
                </a:solidFill>
              </a:rPr>
              <a:t>调整方法</a:t>
            </a:r>
            <a:r>
              <a:rPr lang="zh-CN" altLang="en-US"/>
              <a:t>，其中因市场价格波动引起的调整按第11.1款〔市场价格波动引起的调整〕约定执行。</a:t>
            </a:r>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rPr>
              <a:t>《北京市住房和城乡建设委员会关于执行2018年《北京市建设工程工期定额》和2018年《北京市房屋修缮工程工期定额》的通知》</a:t>
            </a:r>
            <a:endParaRPr lang="zh-CN" altLang="en-US">
              <a:solidFill>
                <a:srgbClr val="FF0000"/>
              </a:solidFill>
            </a:endParaRPr>
          </a:p>
          <a:p>
            <a:r>
              <a:rPr lang="zh-CN" altLang="en-US"/>
              <a:t>三、发包人</a:t>
            </a:r>
            <a:r>
              <a:rPr lang="zh-CN" altLang="en-US">
                <a:solidFill>
                  <a:srgbClr val="00B050"/>
                </a:solidFill>
              </a:rPr>
              <a:t>压缩定额工期</a:t>
            </a:r>
            <a:r>
              <a:rPr lang="zh-CN" altLang="en-US"/>
              <a:t>的，应提出保证工程质量、安全和工期的具体技术措施，并根据技术措施测算确定发包人要求工期。</a:t>
            </a:r>
            <a:r>
              <a:rPr lang="zh-CN" altLang="en-US">
                <a:solidFill>
                  <a:srgbClr val="00B050"/>
                </a:solidFill>
              </a:rPr>
              <a:t>压缩定额工期</a:t>
            </a:r>
            <a:r>
              <a:rPr lang="zh-CN" altLang="en-US"/>
              <a:t>的幅度</a:t>
            </a:r>
            <a:r>
              <a:rPr lang="zh-CN" altLang="en-US">
                <a:solidFill>
                  <a:srgbClr val="00B050"/>
                </a:solidFill>
              </a:rPr>
              <a:t>超过10%</a:t>
            </a:r>
            <a:r>
              <a:rPr lang="zh-CN" altLang="en-US"/>
              <a:t>(不含)的，应组织专家对相关技术措施进行合规性和可行性论证，并承担相应的质量安全责任。</a:t>
            </a:r>
            <a:endParaRPr lang="zh-CN" altLang="en-US"/>
          </a:p>
          <a:p>
            <a:r>
              <a:rPr lang="zh-CN" altLang="en-US"/>
              <a:t>四、招标人</a:t>
            </a:r>
            <a:r>
              <a:rPr lang="zh-CN" altLang="en-US">
                <a:solidFill>
                  <a:srgbClr val="00B050"/>
                </a:solidFill>
              </a:rPr>
              <a:t>压缩定额工期</a:t>
            </a:r>
            <a:r>
              <a:rPr lang="zh-CN" altLang="en-US"/>
              <a:t>的，应在</a:t>
            </a:r>
            <a:r>
              <a:rPr lang="zh-CN" altLang="en-US">
                <a:solidFill>
                  <a:srgbClr val="00B050"/>
                </a:solidFill>
              </a:rPr>
              <a:t>招标工程量清单</a:t>
            </a:r>
            <a:r>
              <a:rPr lang="zh-CN" altLang="en-US"/>
              <a:t>的措施项目中补充编制</a:t>
            </a:r>
            <a:r>
              <a:rPr lang="zh-CN" altLang="en-US">
                <a:solidFill>
                  <a:srgbClr val="00B050"/>
                </a:solidFill>
              </a:rPr>
              <a:t>赶工增加费项目</a:t>
            </a:r>
            <a:r>
              <a:rPr lang="zh-CN" altLang="en-US"/>
              <a:t>，并在招标文件的附件中列明相关技术措施。</a:t>
            </a:r>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工程量清单存在错项、漏项、缺项，如何处理？</a:t>
            </a:r>
            <a:r>
              <a:rPr lang="zh-CN" altLang="en-US" dirty="0">
                <a:solidFill>
                  <a:srgbClr val="00B050"/>
                </a:solidFill>
                <a:sym typeface="+mn-ea"/>
              </a:rPr>
              <a:t>（</a:t>
            </a:r>
            <a:r>
              <a:rPr lang="zh-CN" altLang="en-US">
                <a:solidFill>
                  <a:srgbClr val="00B050"/>
                </a:solidFill>
                <a:sym typeface="+mn-ea"/>
              </a:rPr>
              <a:t>单价合同，图，生活水箱，消防水箱，清单，生活水箱。图法兰连接，清单焊接）</a:t>
            </a:r>
            <a:endParaRPr lang="zh-CN" altLang="en-US">
              <a:solidFill>
                <a:srgbClr val="00B050"/>
              </a:solidFill>
              <a:sym typeface="+mn-ea"/>
            </a:endParaRPr>
          </a:p>
          <a:p>
            <a:r>
              <a:rPr lang="zh-CN" altLang="en-US" dirty="0">
                <a:solidFill>
                  <a:srgbClr val="FF0000"/>
                </a:solidFill>
                <a:sym typeface="+mn-ea"/>
              </a:rPr>
              <a:t>重点：</a:t>
            </a:r>
            <a:r>
              <a:rPr lang="zh-CN" altLang="en-US" dirty="0">
                <a:sym typeface="+mn-ea"/>
              </a:rPr>
              <a:t>图纸错误导致的不平衡报价，如何结算？</a:t>
            </a:r>
            <a:endParaRPr lang="zh-CN" altLang="en-US" dirty="0">
              <a:sym typeface="+mn-ea"/>
            </a:endParaRPr>
          </a:p>
          <a:p>
            <a:r>
              <a:rPr lang="zh-CN" altLang="en-US" dirty="0">
                <a:solidFill>
                  <a:srgbClr val="FF0000"/>
                </a:solidFill>
                <a:sym typeface="+mn-ea"/>
              </a:rPr>
              <a:t>重点：</a:t>
            </a:r>
            <a:r>
              <a:rPr lang="zh-CN" altLang="en-US" dirty="0">
                <a:sym typeface="+mn-ea"/>
              </a:rPr>
              <a:t>通信电缆排管，两管，</a:t>
            </a:r>
            <a:r>
              <a:rPr lang="en-US" altLang="zh-CN" dirty="0">
                <a:sym typeface="+mn-ea"/>
              </a:rPr>
              <a:t>30mm</a:t>
            </a:r>
            <a:r>
              <a:rPr lang="zh-CN" altLang="en-US" dirty="0">
                <a:sym typeface="+mn-ea"/>
              </a:rPr>
              <a:t>，砼浇筑振捣，中标价格较低，调整为</a:t>
            </a:r>
            <a:r>
              <a:rPr lang="en-US" altLang="zh-CN" dirty="0">
                <a:sym typeface="+mn-ea"/>
              </a:rPr>
              <a:t> 50mm</a:t>
            </a:r>
            <a:r>
              <a:rPr lang="zh-CN" altLang="en-US" dirty="0">
                <a:sym typeface="+mn-ea"/>
              </a:rPr>
              <a:t>，重新组价</a:t>
            </a:r>
            <a:endParaRPr lang="en-US" altLang="zh-CN" dirty="0"/>
          </a:p>
          <a:p>
            <a:r>
              <a:rPr lang="zh-CN" altLang="en-US" dirty="0">
                <a:sym typeface="+mn-ea"/>
              </a:rPr>
              <a:t>中标</a:t>
            </a:r>
            <a:r>
              <a:rPr lang="zh-CN" altLang="en-US" dirty="0">
                <a:solidFill>
                  <a:srgbClr val="00B050"/>
                </a:solidFill>
                <a:sym typeface="+mn-ea"/>
              </a:rPr>
              <a:t>材料单价</a:t>
            </a:r>
            <a:endParaRPr lang="en-US" altLang="zh-CN" dirty="0"/>
          </a:p>
          <a:p>
            <a:r>
              <a:rPr lang="zh-CN" altLang="en-US">
                <a:solidFill>
                  <a:srgbClr val="FF0000"/>
                </a:solidFill>
                <a:sym typeface="+mn-ea"/>
              </a:rPr>
              <a:t>《</a:t>
            </a:r>
            <a:r>
              <a:rPr lang="en-US" altLang="zh-CN">
                <a:solidFill>
                  <a:srgbClr val="FF0000"/>
                </a:solidFill>
                <a:sym typeface="+mn-ea"/>
              </a:rPr>
              <a:t>13</a:t>
            </a:r>
            <a:r>
              <a:rPr lang="zh-CN" altLang="en-US">
                <a:solidFill>
                  <a:srgbClr val="FF0000"/>
                </a:solidFill>
                <a:sym typeface="+mn-ea"/>
              </a:rPr>
              <a:t>清单计价规范》</a:t>
            </a:r>
            <a:r>
              <a:rPr lang="zh-CN" altLang="en-US">
                <a:solidFill>
                  <a:srgbClr val="FF0000"/>
                </a:solidFill>
              </a:rPr>
              <a:t>9.5.</a:t>
            </a:r>
            <a:r>
              <a:rPr lang="en-US" altLang="zh-CN">
                <a:solidFill>
                  <a:srgbClr val="FF0000"/>
                </a:solidFill>
              </a:rPr>
              <a:t>1</a:t>
            </a:r>
            <a:r>
              <a:rPr lang="zh-CN" altLang="en-US"/>
              <a:t>合同履行期间，由于招标工程量清单中</a:t>
            </a:r>
            <a:r>
              <a:rPr lang="zh-CN" altLang="en-US">
                <a:solidFill>
                  <a:srgbClr val="00B050"/>
                </a:solidFill>
              </a:rPr>
              <a:t>缺项</a:t>
            </a:r>
            <a:r>
              <a:rPr lang="zh-CN" altLang="en-US"/>
              <a:t>，</a:t>
            </a:r>
            <a:r>
              <a:rPr lang="zh-CN" altLang="en-US">
                <a:solidFill>
                  <a:srgbClr val="00B050"/>
                </a:solidFill>
              </a:rPr>
              <a:t>新增</a:t>
            </a:r>
            <a:r>
              <a:rPr lang="zh-CN" altLang="en-US"/>
              <a:t>分部分项工程清单项目的，应按照本规范第9.3.1条的规定确定单价，并调整合同同价款。</a:t>
            </a:r>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sym typeface="+mn-ea"/>
              </a:rPr>
              <a:t>单价合同，合同约定变更组价采用清单单价，但相同项目特征，清单单价有高有低，如何处理？</a:t>
            </a:r>
            <a:endParaRPr lang="zh-CN" altLang="en-US"/>
          </a:p>
          <a:p>
            <a:r>
              <a:rPr lang="zh-CN" altLang="en-US" dirty="0">
                <a:solidFill>
                  <a:srgbClr val="FF0000"/>
                </a:solidFill>
                <a:sym typeface="+mn-ea"/>
              </a:rPr>
              <a:t>重点：</a:t>
            </a:r>
            <a:r>
              <a:rPr lang="zh-CN" altLang="en-US" dirty="0">
                <a:sym typeface="+mn-ea"/>
              </a:rPr>
              <a:t>增建工程尚未签订合同，双方口头约定计价依据暂参照原合同，如何处理？</a:t>
            </a:r>
            <a:endParaRPr lang="zh-CN" altLang="en-US" dirty="0"/>
          </a:p>
          <a:p>
            <a:r>
              <a:rPr lang="zh-CN" altLang="en-US" dirty="0">
                <a:solidFill>
                  <a:srgbClr val="FF0000"/>
                </a:solidFill>
                <a:sym typeface="+mn-ea"/>
              </a:rPr>
              <a:t>重点：</a:t>
            </a:r>
            <a:r>
              <a:rPr lang="zh-CN" altLang="en-US" dirty="0">
                <a:sym typeface="+mn-ea"/>
              </a:rPr>
              <a:t>建设方如果不补充增建工程的招投标手续，直接使用原合同并将加建工程当做增项，是否合法</a:t>
            </a:r>
            <a:r>
              <a:rPr lang="en-US" altLang="zh-CN" dirty="0">
                <a:sym typeface="+mn-ea"/>
              </a:rPr>
              <a:t>?</a:t>
            </a:r>
            <a:endParaRPr lang="en-US" altLang="zh-CN" dirty="0"/>
          </a:p>
          <a:p>
            <a:r>
              <a:rPr lang="zh-CN" altLang="en-US" dirty="0">
                <a:solidFill>
                  <a:srgbClr val="FF0000"/>
                </a:solidFill>
                <a:sym typeface="+mn-ea"/>
              </a:rPr>
              <a:t>重点：</a:t>
            </a:r>
            <a:r>
              <a:rPr lang="zh-CN" altLang="en-US" dirty="0">
                <a:sym typeface="+mn-ea"/>
              </a:rPr>
              <a:t>招标清单按项计取的措施项，能否据实结算</a:t>
            </a:r>
            <a:endParaRPr lang="zh-CN" altLang="en-US" dirty="0"/>
          </a:p>
          <a:p>
            <a:r>
              <a:rPr lang="zh-CN" altLang="en-US" dirty="0">
                <a:solidFill>
                  <a:srgbClr val="FF0000"/>
                </a:solidFill>
                <a:sym typeface="+mn-ea"/>
              </a:rPr>
              <a:t>重点：</a:t>
            </a:r>
            <a:r>
              <a:rPr lang="zh-CN" altLang="en-US" dirty="0">
                <a:sym typeface="+mn-ea"/>
              </a:rPr>
              <a:t>招标清单漏项的专业工程暂估价费用，应该由哪一方来承担</a:t>
            </a:r>
            <a:r>
              <a:rPr lang="en-US" altLang="zh-CN" dirty="0">
                <a:sym typeface="+mn-ea"/>
              </a:rPr>
              <a:t>?</a:t>
            </a:r>
            <a:endParaRPr lang="en-US" altLang="zh-CN" dirty="0">
              <a:sym typeface="+mn-ea"/>
            </a:endParaRPr>
          </a:p>
          <a:p>
            <a:endParaRPr lang="en-US" altLang="zh-CN" dirty="0">
              <a:sym typeface="+mn-ea"/>
            </a:endParaRPr>
          </a:p>
          <a:p>
            <a:endParaRPr lang="en-US" altLang="zh-CN" dirty="0"/>
          </a:p>
          <a:p>
            <a:endParaRPr lang="en-US" altLang="zh-CN" dirty="0"/>
          </a:p>
          <a:p>
            <a:endParaRPr lang="zh-CN" altLang="en-US" dirty="0"/>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a:sym typeface="+mn-ea"/>
              </a:rPr>
              <a:t>合同里边有个专业工程暂估，没达到招标限额（200万），合同约定由总包单位实施。实施过程中，由于规划调整，暂估这部分工程内容增加至800万，建设单位计划进行重新招标。问题是总包单位已经实施的这部分按暂估价结算还是怎么处理？</a:t>
            </a:r>
            <a:endParaRPr lang="zh-CN" altLang="en-US"/>
          </a:p>
          <a:p>
            <a:r>
              <a:rPr lang="zh-CN" altLang="en-US">
                <a:sym typeface="+mn-ea"/>
              </a:rPr>
              <a:t>招标后再包给完成部分的单位</a:t>
            </a:r>
            <a:endParaRPr lang="zh-CN" altLang="en-US"/>
          </a:p>
          <a:p>
            <a:r>
              <a:rPr lang="zh-CN" altLang="en-US" dirty="0">
                <a:solidFill>
                  <a:srgbClr val="FF0000"/>
                </a:solidFill>
                <a:sym typeface="+mn-ea"/>
              </a:rPr>
              <a:t>重点：</a:t>
            </a:r>
            <a:r>
              <a:rPr lang="zh-CN" altLang="en-US" dirty="0">
                <a:sym typeface="+mn-ea"/>
              </a:rPr>
              <a:t>对于价款增加部分工程，应如何处理才不违规</a:t>
            </a:r>
            <a:r>
              <a:rPr lang="en-US" altLang="zh-CN" dirty="0">
                <a:sym typeface="+mn-ea"/>
              </a:rPr>
              <a:t>?</a:t>
            </a:r>
            <a:r>
              <a:rPr lang="zh-CN" altLang="en-US">
                <a:solidFill>
                  <a:srgbClr val="00B050"/>
                </a:solidFill>
                <a:sym typeface="+mn-ea"/>
              </a:rPr>
              <a:t>（单价包干总价合同，水利供水，</a:t>
            </a:r>
            <a:r>
              <a:rPr lang="en-US" altLang="zh-CN">
                <a:solidFill>
                  <a:srgbClr val="00B050"/>
                </a:solidFill>
                <a:sym typeface="+mn-ea"/>
              </a:rPr>
              <a:t>2</a:t>
            </a:r>
            <a:r>
              <a:rPr lang="zh-CN" altLang="en-US">
                <a:solidFill>
                  <a:srgbClr val="00B050"/>
                </a:solidFill>
                <a:sym typeface="+mn-ea"/>
              </a:rPr>
              <a:t>公里，变为，</a:t>
            </a:r>
            <a:r>
              <a:rPr lang="en-US" altLang="zh-CN">
                <a:solidFill>
                  <a:srgbClr val="00B050"/>
                </a:solidFill>
                <a:sym typeface="+mn-ea"/>
              </a:rPr>
              <a:t>9</a:t>
            </a:r>
            <a:r>
              <a:rPr lang="zh-CN" altLang="en-US">
                <a:solidFill>
                  <a:srgbClr val="00B050"/>
                </a:solidFill>
                <a:sym typeface="+mn-ea"/>
              </a:rPr>
              <a:t>公里，水库，泵站）</a:t>
            </a:r>
            <a:endParaRPr lang="zh-CN" altLang="en-US">
              <a:solidFill>
                <a:srgbClr val="00B050"/>
              </a:solidFill>
              <a:sym typeface="+mn-ea"/>
            </a:endParaRPr>
          </a:p>
          <a:p>
            <a:r>
              <a:rPr lang="zh-CN" altLang="en-US" dirty="0">
                <a:solidFill>
                  <a:srgbClr val="FF0000"/>
                </a:solidFill>
                <a:sym typeface="+mn-ea"/>
              </a:rPr>
              <a:t>重点：</a:t>
            </a:r>
            <a:r>
              <a:rPr lang="zh-CN" altLang="en-US" dirty="0">
                <a:sym typeface="+mn-ea"/>
              </a:rPr>
              <a:t>施工补充协议与备案的施工合同不一致，如何结算？</a:t>
            </a:r>
            <a:endParaRPr lang="zh-CN" altLang="en-US" dirty="0">
              <a:sym typeface="+mn-ea"/>
            </a:endParaRPr>
          </a:p>
          <a:p>
            <a:r>
              <a:rPr lang="zh-CN" altLang="en-US" dirty="0">
                <a:solidFill>
                  <a:srgbClr val="FF0000"/>
                </a:solidFill>
                <a:sym typeface="+mn-ea"/>
              </a:rPr>
              <a:t>重点：</a:t>
            </a:r>
            <a:r>
              <a:rPr lang="zh-CN" altLang="en-US" dirty="0">
                <a:sym typeface="+mn-ea"/>
              </a:rPr>
              <a:t>施工合同与中标合同约定的工程价款不一致时是否构成黑白合同？</a:t>
            </a:r>
            <a:endParaRPr lang="zh-CN" altLang="en-US" dirty="0"/>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2</a:t>
            </a:r>
            <a:r>
              <a:rPr lang="zh-CN" altLang="en-US" dirty="0">
                <a:solidFill>
                  <a:srgbClr val="FF0000"/>
                </a:solidFill>
                <a:sym typeface="+mn-ea"/>
              </a:rPr>
              <a:t>条</a:t>
            </a:r>
            <a:r>
              <a:rPr lang="en-US" dirty="0">
                <a:solidFill>
                  <a:srgbClr val="FF0000"/>
                </a:solidFill>
                <a:sym typeface="+mn-ea"/>
              </a:rPr>
              <a:t> </a:t>
            </a:r>
            <a:r>
              <a:rPr lang="zh-CN" altLang="en-US" dirty="0">
                <a:sym typeface="+mn-ea"/>
              </a:rPr>
              <a:t>招标人和中标人另行签订的建设工程施工合同约定的</a:t>
            </a:r>
            <a:r>
              <a:rPr lang="zh-CN" altLang="en-US" dirty="0">
                <a:solidFill>
                  <a:srgbClr val="339933"/>
                </a:solidFill>
                <a:sym typeface="+mn-ea"/>
              </a:rPr>
              <a:t>工程范围、建设工期、工程质量、工程价款</a:t>
            </a:r>
            <a:r>
              <a:rPr lang="zh-CN" altLang="en-US" dirty="0">
                <a:sym typeface="+mn-ea"/>
              </a:rPr>
              <a:t>等实质性内容，与中标合同不一致，一方当事人请求按照</a:t>
            </a:r>
            <a:r>
              <a:rPr lang="zh-CN" altLang="en-US" dirty="0">
                <a:solidFill>
                  <a:srgbClr val="FF0000"/>
                </a:solidFill>
                <a:sym typeface="+mn-ea"/>
              </a:rPr>
              <a:t>中标合同</a:t>
            </a:r>
            <a:r>
              <a:rPr lang="zh-CN" altLang="en-US" dirty="0">
                <a:sym typeface="+mn-ea"/>
              </a:rPr>
              <a:t>确定</a:t>
            </a:r>
            <a:r>
              <a:rPr lang="zh-CN" altLang="en-US" dirty="0">
                <a:solidFill>
                  <a:srgbClr val="FF0000"/>
                </a:solidFill>
                <a:sym typeface="+mn-ea"/>
              </a:rPr>
              <a:t>权利义务</a:t>
            </a:r>
            <a:r>
              <a:rPr lang="zh-CN" altLang="en-US" dirty="0">
                <a:sym typeface="+mn-ea"/>
              </a:rPr>
              <a:t>的，人民法院应予支持。</a:t>
            </a:r>
            <a:endParaRPr lang="zh-CN" altLang="en-US" dirty="0"/>
          </a:p>
          <a:p>
            <a:r>
              <a:rPr lang="zh-CN" altLang="en-US" dirty="0">
                <a:sym typeface="+mn-ea"/>
              </a:rPr>
              <a:t>招标人和中标人在中标合同</a:t>
            </a:r>
            <a:r>
              <a:rPr lang="zh-CN" altLang="en-US" dirty="0">
                <a:solidFill>
                  <a:srgbClr val="FF0000"/>
                </a:solidFill>
                <a:sym typeface="+mn-ea"/>
              </a:rPr>
              <a:t>之外</a:t>
            </a:r>
            <a:r>
              <a:rPr lang="zh-CN" altLang="en-US" dirty="0">
                <a:sym typeface="+mn-ea"/>
              </a:rPr>
              <a:t>就明显高于市场价格购买承建房产、无偿建设住房配套设施、让利、向建设单位捐赠财物等</a:t>
            </a:r>
            <a:r>
              <a:rPr lang="zh-CN" altLang="en-US" dirty="0">
                <a:solidFill>
                  <a:srgbClr val="FF0000"/>
                </a:solidFill>
                <a:sym typeface="+mn-ea"/>
              </a:rPr>
              <a:t>另行签订合同</a:t>
            </a:r>
            <a:r>
              <a:rPr lang="zh-CN" altLang="en-US" dirty="0">
                <a:sym typeface="+mn-ea"/>
              </a:rPr>
              <a:t>，</a:t>
            </a:r>
            <a:endParaRPr lang="en-US" altLang="zh-CN" dirty="0"/>
          </a:p>
          <a:p>
            <a:r>
              <a:rPr lang="zh-CN" altLang="en-US" dirty="0">
                <a:solidFill>
                  <a:srgbClr val="339933"/>
                </a:solidFill>
                <a:sym typeface="+mn-ea"/>
              </a:rPr>
              <a:t>变相降低工程价款</a:t>
            </a:r>
            <a:r>
              <a:rPr lang="zh-CN" altLang="en-US" dirty="0">
                <a:sym typeface="+mn-ea"/>
              </a:rPr>
              <a:t>，一方当事人以该合同</a:t>
            </a:r>
            <a:r>
              <a:rPr lang="zh-CN" altLang="en-US" dirty="0">
                <a:solidFill>
                  <a:srgbClr val="FF0000"/>
                </a:solidFill>
                <a:sym typeface="+mn-ea"/>
              </a:rPr>
              <a:t>背离中标合同</a:t>
            </a:r>
            <a:r>
              <a:rPr lang="zh-CN" altLang="en-US" dirty="0">
                <a:sym typeface="+mn-ea"/>
              </a:rPr>
              <a:t>实质性内容为由请求确认无效的，人民法院应予支持。</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19</a:t>
            </a:r>
            <a:r>
              <a:rPr lang="zh-CN" altLang="en-US" dirty="0">
                <a:solidFill>
                  <a:srgbClr val="FF0000"/>
                </a:solidFill>
                <a:sym typeface="+mn-ea"/>
              </a:rPr>
              <a:t>条</a:t>
            </a:r>
            <a:r>
              <a:rPr lang="en-US" dirty="0">
                <a:sym typeface="+mn-ea"/>
              </a:rPr>
              <a:t> </a:t>
            </a:r>
            <a:r>
              <a:rPr lang="zh-CN" altLang="en-US" dirty="0">
                <a:sym typeface="+mn-ea"/>
              </a:rPr>
              <a:t>当事人对建设工程的计价标准或者计价方法</a:t>
            </a:r>
            <a:r>
              <a:rPr lang="zh-CN" altLang="en-US" dirty="0">
                <a:solidFill>
                  <a:srgbClr val="00B050"/>
                </a:solidFill>
                <a:sym typeface="+mn-ea"/>
              </a:rPr>
              <a:t>有约定</a:t>
            </a:r>
            <a:r>
              <a:rPr lang="zh-CN" altLang="en-US" dirty="0">
                <a:sym typeface="+mn-ea"/>
              </a:rPr>
              <a:t>的，按照约定结算工程价款。</a:t>
            </a:r>
            <a:endParaRPr lang="zh-CN" altLang="en-US" dirty="0"/>
          </a:p>
          <a:p>
            <a:r>
              <a:rPr lang="en-US" dirty="0">
                <a:sym typeface="+mn-ea"/>
              </a:rPr>
              <a:t> </a:t>
            </a:r>
            <a:r>
              <a:rPr lang="zh-CN" altLang="en-US" dirty="0">
                <a:sym typeface="+mn-ea"/>
              </a:rPr>
              <a:t>因</a:t>
            </a:r>
            <a:r>
              <a:rPr lang="zh-CN" altLang="en-US" dirty="0">
                <a:solidFill>
                  <a:srgbClr val="FF0000"/>
                </a:solidFill>
                <a:sym typeface="+mn-ea"/>
              </a:rPr>
              <a:t>设计变更</a:t>
            </a:r>
            <a:r>
              <a:rPr lang="zh-CN" altLang="en-US" dirty="0">
                <a:sym typeface="+mn-ea"/>
              </a:rPr>
              <a:t>导致建设工程的工程量或者质量标准发生变化，当事人对该部分工程价款不能协商一致的，可以参照签订建设工程施工合同时当地</a:t>
            </a:r>
            <a:r>
              <a:rPr lang="zh-CN" altLang="en-US" dirty="0">
                <a:solidFill>
                  <a:srgbClr val="FF0000"/>
                </a:solidFill>
                <a:sym typeface="+mn-ea"/>
              </a:rPr>
              <a:t>建设行政主管部门</a:t>
            </a:r>
            <a:r>
              <a:rPr lang="zh-CN" altLang="en-US" dirty="0">
                <a:sym typeface="+mn-ea"/>
              </a:rPr>
              <a:t>发布的计价方法或者计价标准结算工程价款。</a:t>
            </a:r>
            <a:endParaRPr lang="zh-CN" altLang="en-US" dirty="0"/>
          </a:p>
          <a:p>
            <a:r>
              <a:rPr lang="en-US" dirty="0">
                <a:sym typeface="+mn-ea"/>
              </a:rPr>
              <a:t> </a:t>
            </a:r>
            <a:r>
              <a:rPr lang="zh-CN" altLang="en-US" dirty="0">
                <a:sym typeface="+mn-ea"/>
              </a:rPr>
              <a:t>建设工程施工合同有效，但建设工程经竣工验收不合格的，依照民法典第五百七十七条规定处理。</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22</a:t>
            </a:r>
            <a:r>
              <a:rPr lang="zh-CN" altLang="en-US" dirty="0">
                <a:solidFill>
                  <a:srgbClr val="FF0000"/>
                </a:solidFill>
                <a:sym typeface="+mn-ea"/>
              </a:rPr>
              <a:t>条</a:t>
            </a:r>
            <a:r>
              <a:rPr lang="en-US" altLang="zh-CN" dirty="0">
                <a:solidFill>
                  <a:srgbClr val="FF0000"/>
                </a:solidFill>
                <a:sym typeface="+mn-ea"/>
              </a:rPr>
              <a:t> </a:t>
            </a:r>
            <a:r>
              <a:rPr lang="zh-CN" altLang="en-US" dirty="0">
                <a:sym typeface="+mn-ea"/>
              </a:rPr>
              <a:t>当事人签订的建设工程</a:t>
            </a:r>
            <a:r>
              <a:rPr lang="zh-CN" altLang="en-US" dirty="0">
                <a:solidFill>
                  <a:srgbClr val="FF0000"/>
                </a:solidFill>
                <a:sym typeface="+mn-ea"/>
              </a:rPr>
              <a:t>施工合同</a:t>
            </a:r>
            <a:r>
              <a:rPr lang="zh-CN" altLang="en-US" dirty="0">
                <a:sym typeface="+mn-ea"/>
              </a:rPr>
              <a:t>与</a:t>
            </a:r>
            <a:r>
              <a:rPr lang="zh-CN" altLang="en-US" dirty="0">
                <a:solidFill>
                  <a:srgbClr val="00B050"/>
                </a:solidFill>
                <a:sym typeface="+mn-ea"/>
              </a:rPr>
              <a:t>招标文件、投标文件、中标通知书</a:t>
            </a:r>
            <a:r>
              <a:rPr lang="zh-CN" altLang="en-US" dirty="0">
                <a:sym typeface="+mn-ea"/>
              </a:rPr>
              <a:t>载明的</a:t>
            </a:r>
            <a:r>
              <a:rPr lang="zh-CN" altLang="en-US" dirty="0">
                <a:solidFill>
                  <a:srgbClr val="0070C0"/>
                </a:solidFill>
                <a:sym typeface="+mn-ea"/>
              </a:rPr>
              <a:t>工程范围、建设工期、工程质量、工程价款</a:t>
            </a:r>
            <a:r>
              <a:rPr lang="zh-CN" altLang="en-US" dirty="0">
                <a:sym typeface="+mn-ea"/>
              </a:rPr>
              <a:t>不一致，一方当事人请求将</a:t>
            </a:r>
            <a:r>
              <a:rPr lang="zh-CN" altLang="en-US" dirty="0">
                <a:solidFill>
                  <a:srgbClr val="FF0000"/>
                </a:solidFill>
                <a:sym typeface="+mn-ea"/>
              </a:rPr>
              <a:t>招标文件、投标文件、中标通知书</a:t>
            </a:r>
            <a:r>
              <a:rPr lang="zh-CN" altLang="en-US" dirty="0">
                <a:sym typeface="+mn-ea"/>
              </a:rPr>
              <a:t>作为</a:t>
            </a:r>
            <a:r>
              <a:rPr lang="zh-CN" altLang="en-US" dirty="0">
                <a:solidFill>
                  <a:srgbClr val="FF0000"/>
                </a:solidFill>
                <a:sym typeface="+mn-ea"/>
              </a:rPr>
              <a:t>结算</a:t>
            </a:r>
            <a:r>
              <a:rPr lang="zh-CN" altLang="en-US" dirty="0">
                <a:sym typeface="+mn-ea"/>
              </a:rPr>
              <a:t>工程价款的</a:t>
            </a:r>
            <a:r>
              <a:rPr lang="zh-CN" altLang="en-US" dirty="0">
                <a:solidFill>
                  <a:srgbClr val="FF0000"/>
                </a:solidFill>
                <a:sym typeface="+mn-ea"/>
              </a:rPr>
              <a:t>依据</a:t>
            </a:r>
            <a:r>
              <a:rPr lang="zh-CN" altLang="en-US" dirty="0">
                <a:sym typeface="+mn-ea"/>
              </a:rPr>
              <a:t>的，人民法院应予支持。</a:t>
            </a:r>
            <a:endParaRPr lang="zh-CN" altLang="en-US" dirty="0"/>
          </a:p>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23</a:t>
            </a:r>
            <a:r>
              <a:rPr lang="zh-CN" altLang="en-US" dirty="0">
                <a:solidFill>
                  <a:srgbClr val="FF0000"/>
                </a:solidFill>
                <a:sym typeface="+mn-ea"/>
              </a:rPr>
              <a:t>条</a:t>
            </a:r>
            <a:r>
              <a:rPr lang="en-US" dirty="0">
                <a:sym typeface="+mn-ea"/>
              </a:rPr>
              <a:t> </a:t>
            </a:r>
            <a:r>
              <a:rPr lang="zh-CN" altLang="en-US" dirty="0">
                <a:sym typeface="+mn-ea"/>
              </a:rPr>
              <a:t>发包人将依法</a:t>
            </a:r>
            <a:r>
              <a:rPr lang="zh-CN" altLang="en-US" dirty="0">
                <a:solidFill>
                  <a:srgbClr val="FF0000"/>
                </a:solidFill>
                <a:sym typeface="+mn-ea"/>
              </a:rPr>
              <a:t>不属于</a:t>
            </a:r>
            <a:r>
              <a:rPr lang="zh-CN" altLang="en-US" dirty="0">
                <a:solidFill>
                  <a:srgbClr val="339933"/>
                </a:solidFill>
                <a:sym typeface="+mn-ea"/>
              </a:rPr>
              <a:t>必须招标</a:t>
            </a:r>
            <a:r>
              <a:rPr lang="zh-CN" altLang="en-US" dirty="0">
                <a:sym typeface="+mn-ea"/>
              </a:rPr>
              <a:t>的建设工程进行招标后，与承包人</a:t>
            </a:r>
            <a:r>
              <a:rPr lang="zh-CN" altLang="en-US" dirty="0">
                <a:solidFill>
                  <a:srgbClr val="FF0000"/>
                </a:solidFill>
                <a:sym typeface="+mn-ea"/>
              </a:rPr>
              <a:t>另行订立</a:t>
            </a:r>
            <a:r>
              <a:rPr lang="zh-CN" altLang="en-US" dirty="0">
                <a:sym typeface="+mn-ea"/>
              </a:rPr>
              <a:t>的建设工程施工合同</a:t>
            </a:r>
            <a:r>
              <a:rPr lang="zh-CN" altLang="en-US" dirty="0">
                <a:solidFill>
                  <a:srgbClr val="FF0000"/>
                </a:solidFill>
                <a:sym typeface="+mn-ea"/>
              </a:rPr>
              <a:t>背离</a:t>
            </a:r>
            <a:r>
              <a:rPr lang="zh-CN" altLang="en-US" dirty="0">
                <a:sym typeface="+mn-ea"/>
              </a:rPr>
              <a:t>中标合同的实质性内容，当事人请求以</a:t>
            </a:r>
            <a:r>
              <a:rPr lang="zh-CN" altLang="en-US" dirty="0">
                <a:solidFill>
                  <a:srgbClr val="FF0000"/>
                </a:solidFill>
                <a:sym typeface="+mn-ea"/>
              </a:rPr>
              <a:t>中标合同</a:t>
            </a:r>
            <a:r>
              <a:rPr lang="zh-CN" altLang="en-US" dirty="0">
                <a:sym typeface="+mn-ea"/>
              </a:rPr>
              <a:t>作为</a:t>
            </a:r>
            <a:r>
              <a:rPr lang="zh-CN" altLang="en-US" dirty="0">
                <a:solidFill>
                  <a:srgbClr val="FF0000"/>
                </a:solidFill>
                <a:sym typeface="+mn-ea"/>
              </a:rPr>
              <a:t>结算</a:t>
            </a:r>
            <a:r>
              <a:rPr lang="zh-CN" altLang="en-US" dirty="0">
                <a:sym typeface="+mn-ea"/>
              </a:rPr>
              <a:t>建设工程价款依据的，人民法院应予支持，</a:t>
            </a:r>
            <a:endParaRPr lang="en-US" altLang="zh-CN" dirty="0"/>
          </a:p>
          <a:p>
            <a:r>
              <a:rPr lang="zh-CN" altLang="en-US" dirty="0">
                <a:sym typeface="+mn-ea"/>
              </a:rPr>
              <a:t>但发包人与承包人因</a:t>
            </a:r>
            <a:r>
              <a:rPr lang="zh-CN" altLang="en-US" dirty="0">
                <a:solidFill>
                  <a:srgbClr val="FF0000"/>
                </a:solidFill>
                <a:sym typeface="+mn-ea"/>
              </a:rPr>
              <a:t>客观情况</a:t>
            </a:r>
            <a:r>
              <a:rPr lang="zh-CN" altLang="en-US" dirty="0">
                <a:sym typeface="+mn-ea"/>
              </a:rPr>
              <a:t>发生了在招标投标时</a:t>
            </a:r>
            <a:r>
              <a:rPr lang="zh-CN" altLang="en-US" dirty="0">
                <a:solidFill>
                  <a:srgbClr val="FF0000"/>
                </a:solidFill>
                <a:sym typeface="+mn-ea"/>
              </a:rPr>
              <a:t>难以预见</a:t>
            </a:r>
            <a:r>
              <a:rPr lang="zh-CN" altLang="en-US" dirty="0">
                <a:sym typeface="+mn-ea"/>
              </a:rPr>
              <a:t>的变化而</a:t>
            </a:r>
            <a:r>
              <a:rPr lang="zh-CN" altLang="en-US" dirty="0">
                <a:solidFill>
                  <a:srgbClr val="FF0000"/>
                </a:solidFill>
                <a:sym typeface="+mn-ea"/>
              </a:rPr>
              <a:t>另行订立</a:t>
            </a:r>
            <a:r>
              <a:rPr lang="zh-CN" altLang="en-US" dirty="0">
                <a:sym typeface="+mn-ea"/>
              </a:rPr>
              <a:t>建设工程施工合同的</a:t>
            </a:r>
            <a:r>
              <a:rPr lang="zh-CN" altLang="en-US" dirty="0">
                <a:solidFill>
                  <a:srgbClr val="FF0000"/>
                </a:solidFill>
                <a:sym typeface="+mn-ea"/>
              </a:rPr>
              <a:t>除外</a:t>
            </a:r>
            <a:r>
              <a:rPr lang="zh-CN" altLang="en-US" dirty="0">
                <a:sym typeface="+mn-ea"/>
              </a:rPr>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《民法典合同编通则司法解释》</a:t>
            </a:r>
            <a:r>
              <a:rPr lang="zh-CN" altLang="en-US">
                <a:solidFill>
                  <a:srgbClr val="FF0000"/>
                </a:solidFill>
              </a:rPr>
              <a:t>第</a:t>
            </a:r>
            <a:r>
              <a:rPr lang="en-US" altLang="zh-CN">
                <a:solidFill>
                  <a:srgbClr val="FF0000"/>
                </a:solidFill>
              </a:rPr>
              <a:t>14</a:t>
            </a:r>
            <a:r>
              <a:rPr lang="zh-CN" altLang="en-US">
                <a:solidFill>
                  <a:srgbClr val="FF0000"/>
                </a:solidFill>
              </a:rPr>
              <a:t>条</a:t>
            </a:r>
            <a:r>
              <a:rPr lang="zh-CN" altLang="en-US"/>
              <a:t>  当事人之间就同一交易订立多份合同，人民法院应当认定其中以虚假意思表示订立的合同无效。当事人为规避法律、行政法规的强制性规定，以虚假意思表示隐藏真实意思表示的，人民法院应当依据民法典第一百五十三条第一款的规定认定被隐藏合同的效力；当事人为规避法律、行政法规关于合同应当办理批准等手续的规定，以虚假意思表示隐藏真实意思表示的，人民法院应当依据民法典第五百零二条第二款的规定认定被隐藏合同的效力。</a:t>
            </a:r>
            <a:endParaRPr lang="zh-CN" altLang="en-US"/>
          </a:p>
          <a:p>
            <a:r>
              <a:rPr lang="zh-CN" altLang="en-US"/>
              <a:t>依据前款规定认定被隐藏合同无效或者确定不发生效力的，人民法院应当以被隐藏合同为事实基础，依据民法典第一百五十七条的规定确定当事人的民事责任。但是，法律另有规定的除外。</a:t>
            </a:r>
            <a:endParaRPr lang="zh-CN" altLang="en-US"/>
          </a:p>
          <a:p>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ym typeface="+mn-ea"/>
              </a:rPr>
              <a:t>当事人就同一交易订立的多份合同均系真实意思表示，且不存在其他影响合同效力情形的，人民法院应当在查明各合同成立先后顺序和实际履行情况的基础上，认定合同内容是否发生</a:t>
            </a:r>
            <a:r>
              <a:rPr lang="zh-CN" altLang="en-US">
                <a:solidFill>
                  <a:srgbClr val="FF0000"/>
                </a:solidFill>
                <a:sym typeface="+mn-ea"/>
              </a:rPr>
              <a:t>变更</a:t>
            </a:r>
            <a:r>
              <a:rPr lang="zh-CN" altLang="en-US">
                <a:sym typeface="+mn-ea"/>
              </a:rPr>
              <a:t>。法律、行政法规禁止变更合同内容的，人民法院应当认定合同的相应变更无效。</a:t>
            </a:r>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《建工司法解释（一）》</a:t>
            </a:r>
            <a:r>
              <a:rPr lang="zh-CN" altLang="en-US" dirty="0">
                <a:solidFill>
                  <a:srgbClr val="FF0000"/>
                </a:solidFill>
              </a:rPr>
              <a:t>第</a:t>
            </a:r>
            <a:r>
              <a:rPr lang="en-US" altLang="zh-CN" dirty="0">
                <a:solidFill>
                  <a:srgbClr val="FF0000"/>
                </a:solidFill>
              </a:rPr>
              <a:t>24</a:t>
            </a:r>
            <a:r>
              <a:rPr lang="zh-CN" altLang="en-US" dirty="0">
                <a:solidFill>
                  <a:srgbClr val="FF0000"/>
                </a:solidFill>
              </a:rPr>
              <a:t>条</a:t>
            </a:r>
            <a:r>
              <a:rPr lang="en-US" dirty="0"/>
              <a:t> </a:t>
            </a:r>
            <a:r>
              <a:rPr lang="zh-CN" altLang="en-US" dirty="0">
                <a:sym typeface="+mn-ea"/>
              </a:rPr>
              <a:t>当事人就同一建设工程订立的数份建设工程施工</a:t>
            </a:r>
            <a:r>
              <a:rPr lang="zh-CN" altLang="en-US" dirty="0">
                <a:solidFill>
                  <a:srgbClr val="00B050"/>
                </a:solidFill>
                <a:sym typeface="+mn-ea"/>
              </a:rPr>
              <a:t>合同均无效</a:t>
            </a:r>
            <a:r>
              <a:rPr lang="zh-CN" altLang="en-US" dirty="0">
                <a:sym typeface="+mn-ea"/>
              </a:rPr>
              <a:t>，但建设工程</a:t>
            </a:r>
            <a:r>
              <a:rPr lang="zh-CN" altLang="en-US" dirty="0">
                <a:solidFill>
                  <a:srgbClr val="00B050"/>
                </a:solidFill>
                <a:sym typeface="+mn-ea"/>
              </a:rPr>
              <a:t>质量合格</a:t>
            </a:r>
            <a:r>
              <a:rPr lang="zh-CN" altLang="en-US" dirty="0">
                <a:sym typeface="+mn-ea"/>
              </a:rPr>
              <a:t>，一方当事人请求参照</a:t>
            </a:r>
            <a:r>
              <a:rPr lang="zh-CN" altLang="en-US" dirty="0">
                <a:solidFill>
                  <a:srgbClr val="FF0000"/>
                </a:solidFill>
                <a:sym typeface="+mn-ea"/>
              </a:rPr>
              <a:t>实际履行</a:t>
            </a:r>
            <a:r>
              <a:rPr lang="zh-CN" altLang="en-US" dirty="0">
                <a:sym typeface="+mn-ea"/>
              </a:rPr>
              <a:t>的</a:t>
            </a:r>
            <a:r>
              <a:rPr lang="zh-CN" altLang="en-US" dirty="0">
                <a:solidFill>
                  <a:srgbClr val="FF0000"/>
                </a:solidFill>
                <a:sym typeface="+mn-ea"/>
              </a:rPr>
              <a:t>合同</a:t>
            </a:r>
            <a:r>
              <a:rPr lang="zh-CN" altLang="en-US" dirty="0">
                <a:sym typeface="+mn-ea"/>
              </a:rPr>
              <a:t>关于工程价款的</a:t>
            </a:r>
            <a:r>
              <a:rPr lang="zh-CN" altLang="en-US" dirty="0">
                <a:solidFill>
                  <a:srgbClr val="00B050"/>
                </a:solidFill>
                <a:sym typeface="+mn-ea"/>
              </a:rPr>
              <a:t>约定</a:t>
            </a:r>
            <a:r>
              <a:rPr lang="zh-CN" altLang="en-US" dirty="0">
                <a:solidFill>
                  <a:srgbClr val="FF0000"/>
                </a:solidFill>
                <a:sym typeface="+mn-ea"/>
              </a:rPr>
              <a:t>折价补偿</a:t>
            </a:r>
            <a:r>
              <a:rPr lang="zh-CN" altLang="en-US" dirty="0">
                <a:sym typeface="+mn-ea"/>
              </a:rPr>
              <a:t>承包人的，人民法院应予支持。</a:t>
            </a:r>
            <a:r>
              <a:rPr lang="en-US" dirty="0"/>
              <a:t> </a:t>
            </a:r>
            <a:endParaRPr lang="zh-CN" altLang="en-US" dirty="0"/>
          </a:p>
          <a:p>
            <a:r>
              <a:rPr lang="zh-CN" altLang="en-US" dirty="0"/>
              <a:t>实际履行的合同难以确定，当事人请求参照</a:t>
            </a:r>
            <a:r>
              <a:rPr lang="zh-CN" altLang="en-US" dirty="0">
                <a:solidFill>
                  <a:srgbClr val="FF0000"/>
                </a:solidFill>
              </a:rPr>
              <a:t>最后签订的合同</a:t>
            </a:r>
            <a:r>
              <a:rPr lang="zh-CN" altLang="en-US" dirty="0"/>
              <a:t>关于工程价款的约定折价补偿承包人的，人民法院应予支持。</a:t>
            </a:r>
            <a:endParaRPr lang="zh-CN" altLang="en-US" dirty="0"/>
          </a:p>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29</a:t>
            </a:r>
            <a:r>
              <a:rPr lang="zh-CN" altLang="en-US" dirty="0">
                <a:solidFill>
                  <a:srgbClr val="FF0000"/>
                </a:solidFill>
                <a:sym typeface="+mn-ea"/>
              </a:rPr>
              <a:t>条</a:t>
            </a:r>
            <a:r>
              <a:rPr lang="en-US" dirty="0">
                <a:sym typeface="+mn-ea"/>
              </a:rPr>
              <a:t> </a:t>
            </a:r>
            <a:r>
              <a:rPr lang="zh-CN" altLang="en-US" dirty="0">
                <a:sym typeface="+mn-ea"/>
              </a:rPr>
              <a:t>当事人在诉讼前已经对建设工程价款</a:t>
            </a:r>
            <a:r>
              <a:rPr lang="zh-CN" altLang="en-US" dirty="0">
                <a:solidFill>
                  <a:srgbClr val="339933"/>
                </a:solidFill>
                <a:sym typeface="+mn-ea"/>
              </a:rPr>
              <a:t>结算达成协议</a:t>
            </a:r>
            <a:r>
              <a:rPr lang="zh-CN" altLang="en-US" dirty="0">
                <a:sym typeface="+mn-ea"/>
              </a:rPr>
              <a:t>，诉讼中一方当事人申请对工程造价进行鉴定的，人民法院不予准许。</a:t>
            </a:r>
            <a:endParaRPr lang="zh-CN" altLang="en-US" dirty="0"/>
          </a:p>
          <a:p>
            <a:r>
              <a:rPr lang="en-US" dirty="0"/>
              <a:t> </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sym typeface="+mn-ea"/>
              </a:rPr>
              <a:t>总包合同约定勘察资料的准确性和完整性由承包人自行复核，风险由承包人承担，如何应对？</a:t>
            </a:r>
            <a:endParaRPr lang="zh-CN" altLang="en-US" dirty="0"/>
          </a:p>
          <a:p>
            <a:r>
              <a:rPr lang="zh-CN" altLang="en-US">
                <a:solidFill>
                  <a:srgbClr val="FF0000"/>
                </a:solidFill>
                <a:sym typeface="+mn-ea"/>
              </a:rPr>
              <a:t>《建筑法》</a:t>
            </a:r>
            <a:r>
              <a:rPr lang="zh-CN" altLang="en-US" dirty="0">
                <a:solidFill>
                  <a:srgbClr val="FF0000"/>
                </a:solidFill>
                <a:sym typeface="+mn-ea"/>
              </a:rPr>
              <a:t>第</a:t>
            </a:r>
            <a:r>
              <a:rPr lang="en-US" altLang="zh-CN" dirty="0">
                <a:solidFill>
                  <a:srgbClr val="FF0000"/>
                </a:solidFill>
                <a:sym typeface="+mn-ea"/>
              </a:rPr>
              <a:t>24</a:t>
            </a:r>
            <a:r>
              <a:rPr lang="zh-CN" altLang="en-US" dirty="0">
                <a:solidFill>
                  <a:srgbClr val="FF0000"/>
                </a:solidFill>
                <a:sym typeface="+mn-ea"/>
              </a:rPr>
              <a:t>条</a:t>
            </a:r>
            <a:r>
              <a:rPr lang="zh-CN" altLang="en-US" b="0" dirty="0">
                <a:sym typeface="+mn-ea"/>
              </a:rPr>
              <a:t>提倡对建筑工程实行总承包，禁止将建筑工程肢解发包。 建筑工程的发包单位可以将建筑工程的</a:t>
            </a:r>
            <a:r>
              <a:rPr lang="zh-CN" altLang="en-US" b="0" dirty="0">
                <a:solidFill>
                  <a:srgbClr val="FF0000"/>
                </a:solidFill>
                <a:sym typeface="+mn-ea"/>
              </a:rPr>
              <a:t>勘察、设计、施工、设备采购</a:t>
            </a:r>
            <a:r>
              <a:rPr lang="zh-CN" altLang="en-US" b="0" dirty="0">
                <a:sym typeface="+mn-ea"/>
              </a:rPr>
              <a:t>一并发包给一个工程总承包单位，也可以将建筑工程勘察、设计、施工、设备采购的一项或者多项发包给一个工程总承包单位；但是，不得将应当由一个承包单位完成的建筑工程肢解成若干部分发包给几个承包单位。</a:t>
            </a:r>
            <a:endParaRPr lang="en-US" altLang="zh-CN" b="0"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rPr>
              <a:t>《深圳市建设工程工期管理办法》第七条</a:t>
            </a:r>
            <a:r>
              <a:rPr lang="zh-CN" altLang="en-US"/>
              <a:t> 招标人应当在定额工期基础上结合自身需求，同时考虑必要的行政审批时间，科学确定招标工期。招标人确定的招标工期不宜低于</a:t>
            </a:r>
            <a:r>
              <a:rPr lang="zh-CN" altLang="en-US">
                <a:solidFill>
                  <a:srgbClr val="00B050"/>
                </a:solidFill>
              </a:rPr>
              <a:t>定额工期的80%</a:t>
            </a:r>
            <a:r>
              <a:rPr lang="zh-CN" altLang="en-US"/>
              <a:t>，低于定额工期80%的，建设单位应当组织专家论证，并采取相应的技术经济措施。招标人应当在</a:t>
            </a:r>
            <a:r>
              <a:rPr lang="zh-CN" altLang="en-US">
                <a:solidFill>
                  <a:srgbClr val="00B050"/>
                </a:solidFill>
              </a:rPr>
              <a:t>招标文件</a:t>
            </a:r>
            <a:r>
              <a:rPr lang="zh-CN" altLang="en-US"/>
              <a:t>中载明</a:t>
            </a:r>
            <a:r>
              <a:rPr lang="zh-CN" altLang="en-US">
                <a:solidFill>
                  <a:srgbClr val="00B050"/>
                </a:solidFill>
              </a:rPr>
              <a:t>定额工期</a:t>
            </a:r>
            <a:r>
              <a:rPr lang="zh-CN" altLang="en-US"/>
              <a:t>和</a:t>
            </a:r>
            <a:r>
              <a:rPr lang="zh-CN" altLang="en-US">
                <a:solidFill>
                  <a:srgbClr val="00B050"/>
                </a:solidFill>
              </a:rPr>
              <a:t>招标工期</a:t>
            </a:r>
            <a:r>
              <a:rPr lang="zh-CN" altLang="en-US"/>
              <a:t>。招标文件中不得设定以投标人压缩工期作为优先中标条件。</a:t>
            </a:r>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dirty="0">
                <a:solidFill>
                  <a:srgbClr val="FF0000"/>
                </a:solidFill>
                <a:sym typeface="+mn-ea"/>
              </a:rPr>
              <a:t>重点：</a:t>
            </a:r>
            <a:r>
              <a:rPr lang="zh-CN" altLang="en-US" dirty="0">
                <a:sym typeface="+mn-ea"/>
              </a:rPr>
              <a:t>结算金额是依据双方结算书为准，还是审计核减后的金额为准？</a:t>
            </a:r>
            <a:endParaRPr lang="zh-CN" altLang="en-US" dirty="0"/>
          </a:p>
          <a:p>
            <a:pPr algn="ctr"/>
            <a:r>
              <a:rPr lang="zh-CN" altLang="en-US">
                <a:solidFill>
                  <a:srgbClr val="0070C0"/>
                </a:solidFill>
              </a:rPr>
              <a:t>全国人大常委会法工委对地方性法规中以审计结果作为政府投资建设项目竣工结算依据有关规定的研究意见（法工委函〔2017〕2号）</a:t>
            </a:r>
            <a:endParaRPr lang="zh-CN" altLang="en-US">
              <a:solidFill>
                <a:srgbClr val="0070C0"/>
              </a:solidFill>
            </a:endParaRPr>
          </a:p>
          <a:p>
            <a:r>
              <a:rPr lang="zh-CN" altLang="en-US">
                <a:solidFill>
                  <a:srgbClr val="FF0000"/>
                </a:solidFill>
              </a:rPr>
              <a:t>地方性法规</a:t>
            </a:r>
            <a:r>
              <a:rPr lang="zh-CN" altLang="en-US"/>
              <a:t>中对审计结果作为政府投资和以政府投资为主的建设项目竣工结算依据做了规定。这些规定主要有三种情况：一是</a:t>
            </a:r>
            <a:r>
              <a:rPr lang="zh-CN" altLang="en-US">
                <a:solidFill>
                  <a:srgbClr val="FF0000"/>
                </a:solidFill>
              </a:rPr>
              <a:t>直接规定</a:t>
            </a:r>
            <a:r>
              <a:rPr lang="zh-CN" altLang="en-US"/>
              <a:t>审计结果应当作为竣工结算的依据；二是规定建单位</a:t>
            </a:r>
            <a:r>
              <a:rPr lang="zh-CN" altLang="en-US">
                <a:solidFill>
                  <a:srgbClr val="FF0000"/>
                </a:solidFill>
              </a:rPr>
              <a:t>应当</a:t>
            </a:r>
            <a:r>
              <a:rPr lang="zh-CN" altLang="en-US"/>
              <a:t>在</a:t>
            </a:r>
            <a:r>
              <a:rPr lang="zh-CN" altLang="en-US">
                <a:solidFill>
                  <a:srgbClr val="FF0000"/>
                </a:solidFill>
              </a:rPr>
              <a:t>招标文件</a:t>
            </a:r>
            <a:r>
              <a:rPr lang="zh-CN" altLang="en-US"/>
              <a:t>中载明或者在</a:t>
            </a:r>
            <a:r>
              <a:rPr lang="zh-CN" altLang="en-US">
                <a:solidFill>
                  <a:srgbClr val="FF0000"/>
                </a:solidFill>
              </a:rPr>
              <a:t>合同中约定</a:t>
            </a:r>
            <a:r>
              <a:rPr lang="zh-CN" altLang="en-US"/>
              <a:t>以审计结果作为竣工结算的依据；三是规定建单位</a:t>
            </a:r>
            <a:r>
              <a:rPr lang="zh-CN" altLang="en-US">
                <a:solidFill>
                  <a:srgbClr val="FF0000"/>
                </a:solidFill>
              </a:rPr>
              <a:t>可以</a:t>
            </a:r>
            <a:r>
              <a:rPr lang="zh-CN" altLang="en-US"/>
              <a:t>在</a:t>
            </a:r>
            <a:r>
              <a:rPr lang="zh-CN" altLang="en-US">
                <a:solidFill>
                  <a:srgbClr val="FF0000"/>
                </a:solidFill>
              </a:rPr>
              <a:t>招标文件</a:t>
            </a:r>
            <a:r>
              <a:rPr lang="zh-CN" altLang="en-US"/>
              <a:t>中载明或者在</a:t>
            </a:r>
            <a:r>
              <a:rPr lang="zh-CN" altLang="en-US">
                <a:solidFill>
                  <a:srgbClr val="FF0000"/>
                </a:solidFill>
              </a:rPr>
              <a:t>合同中约定</a:t>
            </a:r>
            <a:r>
              <a:rPr lang="zh-CN" altLang="en-US"/>
              <a:t>以审计结果作为竣工结算的依据。</a:t>
            </a:r>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t>一是</a:t>
            </a:r>
            <a:r>
              <a:rPr lang="zh-CN" altLang="en-US">
                <a:solidFill>
                  <a:srgbClr val="FF0000"/>
                </a:solidFill>
              </a:rPr>
              <a:t>扩大了</a:t>
            </a:r>
            <a:r>
              <a:rPr lang="zh-CN" altLang="en-US"/>
              <a:t>审计决定的效力范围。</a:t>
            </a:r>
            <a:endParaRPr lang="zh-CN" altLang="en-US"/>
          </a:p>
          <a:p>
            <a:r>
              <a:rPr lang="zh-CN" altLang="en-US"/>
              <a:t>地方性法规以审计结果作为被审计单位与施工单位进行结算的依据，实质上是以审计决定改变建设工程合同，扩大了审计决定的法律效力范围。</a:t>
            </a:r>
            <a:endParaRPr lang="zh-CN" altLang="en-US"/>
          </a:p>
          <a:p>
            <a:r>
              <a:rPr lang="zh-CN" altLang="en-US"/>
              <a:t>二是</a:t>
            </a:r>
            <a:r>
              <a:rPr lang="zh-CN" altLang="en-US">
                <a:solidFill>
                  <a:srgbClr val="FF0000"/>
                </a:solidFill>
              </a:rPr>
              <a:t>限制</a:t>
            </a:r>
            <a:r>
              <a:rPr lang="zh-CN" altLang="en-US"/>
              <a:t>民事权利，</a:t>
            </a:r>
            <a:r>
              <a:rPr lang="zh-CN" altLang="en-US">
                <a:solidFill>
                  <a:srgbClr val="FF0000"/>
                </a:solidFill>
              </a:rPr>
              <a:t>超越了</a:t>
            </a:r>
            <a:r>
              <a:rPr lang="zh-CN" altLang="en-US"/>
              <a:t>地方立法权限。</a:t>
            </a:r>
            <a:endParaRPr lang="zh-CN" altLang="en-US"/>
          </a:p>
          <a:p>
            <a:r>
              <a:rPr lang="zh-CN" altLang="en-US"/>
              <a:t>地方性法规</a:t>
            </a:r>
            <a:r>
              <a:rPr lang="zh-CN" altLang="en-US">
                <a:solidFill>
                  <a:srgbClr val="FF0000"/>
                </a:solidFill>
              </a:rPr>
              <a:t>强制要求</a:t>
            </a:r>
            <a:r>
              <a:rPr lang="zh-CN" altLang="en-US"/>
              <a:t>已审计结果作为合同双方竣工结算依据，将适用于被审计单位的审计决定扩大适用于被审计单位的合同相对人，</a:t>
            </a:r>
            <a:r>
              <a:rPr lang="zh-CN" altLang="en-US">
                <a:solidFill>
                  <a:srgbClr val="FF0000"/>
                </a:solidFill>
              </a:rPr>
              <a:t>限制了</a:t>
            </a:r>
            <a:r>
              <a:rPr lang="zh-CN" altLang="en-US"/>
              <a:t>施工企业正当的合同权利，</a:t>
            </a:r>
            <a:r>
              <a:rPr lang="zh-CN" altLang="en-US">
                <a:solidFill>
                  <a:srgbClr val="FF0000"/>
                </a:solidFill>
              </a:rPr>
              <a:t>缺乏</a:t>
            </a:r>
            <a:r>
              <a:rPr lang="zh-CN" altLang="en-US"/>
              <a:t>上位法依据，</a:t>
            </a:r>
            <a:r>
              <a:rPr lang="zh-CN" altLang="en-US">
                <a:solidFill>
                  <a:srgbClr val="FF0000"/>
                </a:solidFill>
              </a:rPr>
              <a:t>超越了</a:t>
            </a:r>
            <a:r>
              <a:rPr lang="zh-CN" altLang="en-US"/>
              <a:t>地方立法权。</a:t>
            </a:r>
            <a:endParaRPr lang="zh-CN" altLang="en-US"/>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t>根据宪法、立法法的规定，地方性法规不得与法律相抵触，</a:t>
            </a:r>
            <a:r>
              <a:rPr lang="zh-CN" altLang="en-US">
                <a:solidFill>
                  <a:srgbClr val="FF0000"/>
                </a:solidFill>
              </a:rPr>
              <a:t>不得超越</a:t>
            </a:r>
            <a:r>
              <a:rPr lang="zh-CN" altLang="en-US"/>
              <a:t>地方立法权限。</a:t>
            </a:r>
            <a:endParaRPr lang="zh-CN" altLang="en-US"/>
          </a:p>
          <a:p>
            <a:r>
              <a:rPr lang="zh-CN" altLang="en-US"/>
              <a:t>为维护国家法制统一，对地方性法规中</a:t>
            </a:r>
            <a:r>
              <a:rPr lang="zh-CN" altLang="en-US">
                <a:solidFill>
                  <a:srgbClr val="00B050"/>
                </a:solidFill>
              </a:rPr>
              <a:t>直接规定</a:t>
            </a:r>
            <a:r>
              <a:rPr lang="zh-CN" altLang="en-US"/>
              <a:t>以审计结果作为竣工结算的依据和规定应当在招标文件中载明或者在合同中约定以审计结果作为竣工结算依据的条款，应当予以</a:t>
            </a:r>
            <a:r>
              <a:rPr lang="zh-CN" altLang="en-US">
                <a:solidFill>
                  <a:srgbClr val="FF0000"/>
                </a:solidFill>
              </a:rPr>
              <a:t>清理纠正</a:t>
            </a:r>
            <a:r>
              <a:rPr lang="zh-CN" altLang="en-US"/>
              <a:t>。</a:t>
            </a:r>
            <a:endParaRPr lang="zh-CN" altLang="en-US"/>
          </a:p>
          <a:p>
            <a:r>
              <a:rPr lang="zh-CN" altLang="en-US"/>
              <a:t>地方性法规规定的</a:t>
            </a:r>
            <a:r>
              <a:rPr lang="zh-CN" altLang="en-US">
                <a:solidFill>
                  <a:srgbClr val="FF0000"/>
                </a:solidFill>
              </a:rPr>
              <a:t>第三种</a:t>
            </a:r>
            <a:r>
              <a:rPr lang="zh-CN" altLang="en-US"/>
              <a:t>情况，即规定建设单位</a:t>
            </a:r>
            <a:r>
              <a:rPr lang="zh-CN" altLang="en-US">
                <a:solidFill>
                  <a:srgbClr val="00B050"/>
                </a:solidFill>
              </a:rPr>
              <a:t>可以</a:t>
            </a:r>
            <a:r>
              <a:rPr lang="zh-CN" altLang="en-US"/>
              <a:t>在</a:t>
            </a:r>
            <a:r>
              <a:rPr lang="zh-CN" altLang="en-US">
                <a:solidFill>
                  <a:srgbClr val="00B050"/>
                </a:solidFill>
              </a:rPr>
              <a:t>招标文件</a:t>
            </a:r>
            <a:r>
              <a:rPr lang="zh-CN" altLang="en-US"/>
              <a:t>中载明或者在</a:t>
            </a:r>
            <a:r>
              <a:rPr lang="zh-CN" altLang="en-US">
                <a:solidFill>
                  <a:srgbClr val="00B050"/>
                </a:solidFill>
              </a:rPr>
              <a:t>合同中约定</a:t>
            </a:r>
            <a:r>
              <a:rPr lang="zh-CN" altLang="en-US"/>
              <a:t>以审计结果作为竣工结算的依据的条款，</a:t>
            </a:r>
            <a:r>
              <a:rPr lang="zh-CN" altLang="en-US">
                <a:solidFill>
                  <a:srgbClr val="FF0000"/>
                </a:solidFill>
              </a:rPr>
              <a:t>不存在</a:t>
            </a:r>
            <a:r>
              <a:rPr lang="zh-CN" altLang="en-US"/>
              <a:t>与法律不一致、超越地方立法权限的问题。</a:t>
            </a:r>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pPr algn="ctr"/>
            <a:r>
              <a:rPr lang="zh-CN" altLang="en-US">
                <a:solidFill>
                  <a:srgbClr val="0070C0"/>
                </a:solidFill>
              </a:rPr>
              <a:t>《审计署关于进一步完善和规范投资审计工作的意见》（审投发〔2017〕30号）</a:t>
            </a:r>
            <a:endParaRPr lang="zh-CN" altLang="en-US">
              <a:solidFill>
                <a:srgbClr val="0070C0"/>
              </a:solidFill>
            </a:endParaRPr>
          </a:p>
          <a:p>
            <a:r>
              <a:rPr lang="zh-CN" altLang="en-US"/>
              <a:t>三、健全完善制度机制，有效运用投资审计结果。各级审计机关要严格遵守审计法等法律法规，进一步健全和完善投资审计制度，认真履行工程结算审计法定职责，促进相关单位履职尽责，提高投资绩效。</a:t>
            </a:r>
            <a:r>
              <a:rPr lang="zh-CN" altLang="en-US">
                <a:solidFill>
                  <a:srgbClr val="FF0000"/>
                </a:solidFill>
              </a:rPr>
              <a:t>对平等民事主体在合同中约定采用审计结果作为竣工结算依据的，审计机关应依照合同法等有关规定，尊重双方意愿。</a:t>
            </a:r>
            <a:r>
              <a:rPr lang="zh-CN" altLang="en-US"/>
              <a:t>审计项目结束后，审计机关应依法独立出具投资项目审计报告，对审计发现的结算不实等问题，应作出审计决定，责令建设单位整改；对审计发现的违纪违法、损失浪费等问题线索，应依法移送有关部门处理。要健全审计查出问题整改督查机制，促进整改落实和追责问责。</a:t>
            </a:r>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sym typeface="+mn-ea"/>
              </a:rPr>
              <a:t>招标文件给定为</a:t>
            </a:r>
            <a:r>
              <a:rPr lang="en-US" altLang="zh-CN" dirty="0">
                <a:sym typeface="+mn-ea"/>
              </a:rPr>
              <a:t>0</a:t>
            </a:r>
            <a:r>
              <a:rPr lang="zh-CN" altLang="en-US" dirty="0">
                <a:sym typeface="+mn-ea"/>
              </a:rPr>
              <a:t>元项，也按</a:t>
            </a:r>
            <a:r>
              <a:rPr lang="en-US" altLang="zh-CN" dirty="0">
                <a:sym typeface="+mn-ea"/>
              </a:rPr>
              <a:t>0</a:t>
            </a:r>
            <a:r>
              <a:rPr lang="zh-CN" altLang="en-US" dirty="0">
                <a:sym typeface="+mn-ea"/>
              </a:rPr>
              <a:t>元报价，能否按实际施工结算调整</a:t>
            </a:r>
            <a:r>
              <a:rPr lang="en-US" altLang="zh-CN" dirty="0">
                <a:sym typeface="+mn-ea"/>
              </a:rPr>
              <a:t>?</a:t>
            </a:r>
            <a:endParaRPr lang="en-US" altLang="zh-CN" dirty="0">
              <a:sym typeface="+mn-ea"/>
            </a:endParaRPr>
          </a:p>
          <a:p>
            <a:r>
              <a:rPr lang="zh-CN" altLang="en-US" dirty="0">
                <a:solidFill>
                  <a:srgbClr val="FF0000"/>
                </a:solidFill>
                <a:sym typeface="+mn-ea"/>
              </a:rPr>
              <a:t>重点：</a:t>
            </a:r>
            <a:r>
              <a:rPr lang="zh-CN" altLang="en-US" dirty="0"/>
              <a:t>招标文件规定，招标人不对限额清单准确性负责，限额清单的工程量为中标人必须完成的基本工程量，且总价包干</a:t>
            </a:r>
            <a:r>
              <a:rPr lang="en-US" altLang="zh-CN" dirty="0"/>
              <a:t>,</a:t>
            </a:r>
            <a:r>
              <a:rPr lang="zh-CN" altLang="en-US" dirty="0"/>
              <a:t>中标人承担除按合同约定进行调价外的一切风险，如何处理？</a:t>
            </a:r>
            <a:endParaRPr lang="zh-CN" altLang="en-US" dirty="0"/>
          </a:p>
          <a:p>
            <a:r>
              <a:rPr lang="zh-CN" altLang="en-US" dirty="0">
                <a:solidFill>
                  <a:srgbClr val="FF0000"/>
                </a:solidFill>
                <a:sym typeface="+mn-ea"/>
              </a:rPr>
              <a:t>重点：</a:t>
            </a:r>
            <a:r>
              <a:rPr lang="zh-CN" altLang="en-US" dirty="0">
                <a:sym typeface="+mn-ea"/>
              </a:rPr>
              <a:t>临时设施费，参照当地信息价提供的指标参考为依据，是否合理</a:t>
            </a:r>
            <a:r>
              <a:rPr lang="en-US" altLang="zh-CN" dirty="0">
                <a:sym typeface="+mn-ea"/>
              </a:rPr>
              <a:t>?</a:t>
            </a:r>
            <a:endParaRPr lang="en-US" altLang="zh-CN" dirty="0">
              <a:sym typeface="+mn-ea"/>
            </a:endParaRPr>
          </a:p>
          <a:p>
            <a:r>
              <a:rPr lang="zh-CN" altLang="en-US" dirty="0">
                <a:solidFill>
                  <a:srgbClr val="FF0000"/>
                </a:solidFill>
                <a:sym typeface="+mn-ea"/>
              </a:rPr>
              <a:t>重点：</a:t>
            </a:r>
            <a:r>
              <a:rPr lang="zh-CN" altLang="en-US" dirty="0">
                <a:sym typeface="+mn-ea"/>
              </a:rPr>
              <a:t>专业暂估价，建设单位要求承包人公开招标，承包人想进行邀请招标，如何处理？</a:t>
            </a:r>
            <a:endParaRPr lang="zh-CN" altLang="en-US" dirty="0">
              <a:sym typeface="+mn-ea"/>
            </a:endParaRPr>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pPr algn="ctr"/>
            <a:r>
              <a:rPr lang="zh-CN" altLang="en-US" dirty="0">
                <a:solidFill>
                  <a:srgbClr val="0070C0"/>
                </a:solidFill>
                <a:sym typeface="+mn-ea"/>
              </a:rPr>
              <a:t>工程建设项目施工招标投标办法</a:t>
            </a:r>
            <a:r>
              <a:rPr lang="en-US" altLang="zh-CN" dirty="0">
                <a:solidFill>
                  <a:srgbClr val="0070C0"/>
                </a:solidFill>
                <a:sym typeface="+mn-ea"/>
              </a:rPr>
              <a:t>(</a:t>
            </a:r>
            <a:r>
              <a:rPr lang="zh-CN" altLang="en-US" dirty="0">
                <a:solidFill>
                  <a:srgbClr val="0070C0"/>
                </a:solidFill>
                <a:sym typeface="+mn-ea"/>
              </a:rPr>
              <a:t>七部委</a:t>
            </a:r>
            <a:r>
              <a:rPr lang="en-US" altLang="zh-CN" dirty="0">
                <a:solidFill>
                  <a:srgbClr val="0070C0"/>
                </a:solidFill>
                <a:sym typeface="+mn-ea"/>
              </a:rPr>
              <a:t>30</a:t>
            </a:r>
            <a:r>
              <a:rPr lang="zh-CN" altLang="en-US" dirty="0">
                <a:solidFill>
                  <a:srgbClr val="0070C0"/>
                </a:solidFill>
                <a:sym typeface="+mn-ea"/>
              </a:rPr>
              <a:t>号令</a:t>
            </a:r>
            <a:r>
              <a:rPr lang="en-US" altLang="zh-CN" dirty="0">
                <a:solidFill>
                  <a:srgbClr val="0070C0"/>
                </a:solidFill>
                <a:sym typeface="+mn-ea"/>
              </a:rPr>
              <a:t>)(2013</a:t>
            </a:r>
            <a:r>
              <a:rPr lang="zh-CN" altLang="en-US" dirty="0">
                <a:solidFill>
                  <a:srgbClr val="0070C0"/>
                </a:solidFill>
                <a:sym typeface="+mn-ea"/>
              </a:rPr>
              <a:t>年</a:t>
            </a:r>
            <a:r>
              <a:rPr lang="en-US" altLang="zh-CN" dirty="0">
                <a:solidFill>
                  <a:srgbClr val="0070C0"/>
                </a:solidFill>
                <a:sym typeface="+mn-ea"/>
              </a:rPr>
              <a:t>4</a:t>
            </a:r>
            <a:r>
              <a:rPr lang="zh-CN" altLang="en-US" dirty="0">
                <a:solidFill>
                  <a:srgbClr val="0070C0"/>
                </a:solidFill>
                <a:sym typeface="+mn-ea"/>
              </a:rPr>
              <a:t>月修订</a:t>
            </a:r>
            <a:r>
              <a:rPr lang="en-US" altLang="zh-CN" dirty="0">
                <a:solidFill>
                  <a:srgbClr val="0070C0"/>
                </a:solidFill>
                <a:sym typeface="+mn-ea"/>
              </a:rPr>
              <a:t>)</a:t>
            </a:r>
            <a:endParaRPr lang="en-US" altLang="zh-CN" dirty="0">
              <a:solidFill>
                <a:srgbClr val="0070C0"/>
              </a:solidFill>
            </a:endParaRPr>
          </a:p>
          <a:p>
            <a:r>
              <a:rPr lang="zh-CN" altLang="zh-CN" dirty="0">
                <a:solidFill>
                  <a:srgbClr val="FF0000"/>
                </a:solidFill>
                <a:sym typeface="+mn-ea"/>
              </a:rPr>
              <a:t>第</a:t>
            </a:r>
            <a:r>
              <a:rPr lang="en-US" altLang="zh-CN" dirty="0">
                <a:solidFill>
                  <a:srgbClr val="FF0000"/>
                </a:solidFill>
                <a:sym typeface="+mn-ea"/>
              </a:rPr>
              <a:t>11</a:t>
            </a:r>
            <a:r>
              <a:rPr lang="zh-CN" altLang="zh-CN" dirty="0">
                <a:solidFill>
                  <a:srgbClr val="FF0000"/>
                </a:solidFill>
                <a:sym typeface="+mn-ea"/>
              </a:rPr>
              <a:t>条</a:t>
            </a:r>
            <a:r>
              <a:rPr lang="zh-CN" altLang="zh-CN" dirty="0">
                <a:sym typeface="+mn-ea"/>
              </a:rPr>
              <a:t>　依法必须进行公开招标的项目，有下列情形之一的，可以</a:t>
            </a:r>
            <a:r>
              <a:rPr lang="zh-CN" altLang="zh-CN" dirty="0">
                <a:solidFill>
                  <a:srgbClr val="FF0000"/>
                </a:solidFill>
                <a:sym typeface="+mn-ea"/>
              </a:rPr>
              <a:t>邀请招标</a:t>
            </a:r>
            <a:r>
              <a:rPr lang="zh-CN" altLang="zh-CN" dirty="0">
                <a:sym typeface="+mn-ea"/>
              </a:rPr>
              <a:t>：</a:t>
            </a:r>
            <a:endParaRPr lang="zh-CN" altLang="zh-CN" dirty="0"/>
          </a:p>
          <a:p>
            <a:r>
              <a:rPr lang="zh-CN" altLang="zh-CN" dirty="0">
                <a:sym typeface="+mn-ea"/>
              </a:rPr>
              <a:t>（一）项目</a:t>
            </a:r>
            <a:r>
              <a:rPr lang="zh-CN" altLang="zh-CN" dirty="0">
                <a:solidFill>
                  <a:srgbClr val="FF0000"/>
                </a:solidFill>
                <a:sym typeface="+mn-ea"/>
              </a:rPr>
              <a:t>技术复杂</a:t>
            </a:r>
            <a:r>
              <a:rPr lang="zh-CN" altLang="zh-CN" dirty="0">
                <a:sym typeface="+mn-ea"/>
              </a:rPr>
              <a:t>或有特殊要求，或者受自然地域环境限制，只有</a:t>
            </a:r>
            <a:r>
              <a:rPr lang="zh-CN" altLang="zh-CN" dirty="0">
                <a:solidFill>
                  <a:srgbClr val="FF0000"/>
                </a:solidFill>
                <a:sym typeface="+mn-ea"/>
              </a:rPr>
              <a:t>少量潜在</a:t>
            </a:r>
            <a:r>
              <a:rPr lang="zh-CN" altLang="zh-CN" dirty="0">
                <a:sym typeface="+mn-ea"/>
              </a:rPr>
              <a:t>投标人可供选择；</a:t>
            </a:r>
            <a:endParaRPr lang="zh-CN" altLang="zh-CN" dirty="0"/>
          </a:p>
          <a:p>
            <a:r>
              <a:rPr lang="zh-CN" altLang="zh-CN" dirty="0">
                <a:sym typeface="+mn-ea"/>
              </a:rPr>
              <a:t>（二）涉及</a:t>
            </a:r>
            <a:r>
              <a:rPr lang="zh-CN" altLang="zh-CN" dirty="0">
                <a:solidFill>
                  <a:srgbClr val="FF0000"/>
                </a:solidFill>
                <a:sym typeface="+mn-ea"/>
              </a:rPr>
              <a:t>国家安全</a:t>
            </a:r>
            <a:r>
              <a:rPr lang="zh-CN" altLang="zh-CN" dirty="0">
                <a:sym typeface="+mn-ea"/>
              </a:rPr>
              <a:t>、国家秘密或者抢险救灾，适宜招标但不宜公开招标；</a:t>
            </a:r>
            <a:endParaRPr lang="zh-CN" altLang="zh-CN" dirty="0"/>
          </a:p>
          <a:p>
            <a:r>
              <a:rPr lang="zh-CN" altLang="zh-CN" dirty="0">
                <a:sym typeface="+mn-ea"/>
              </a:rPr>
              <a:t>（三）采用</a:t>
            </a:r>
            <a:r>
              <a:rPr lang="zh-CN" altLang="zh-CN" dirty="0">
                <a:solidFill>
                  <a:schemeClr val="tx1"/>
                </a:solidFill>
                <a:sym typeface="+mn-ea"/>
              </a:rPr>
              <a:t>公开招标</a:t>
            </a:r>
            <a:r>
              <a:rPr lang="zh-CN" altLang="zh-CN" dirty="0">
                <a:sym typeface="+mn-ea"/>
              </a:rPr>
              <a:t>方式的</a:t>
            </a:r>
            <a:r>
              <a:rPr lang="zh-CN" altLang="zh-CN" dirty="0">
                <a:solidFill>
                  <a:srgbClr val="FF0000"/>
                </a:solidFill>
                <a:sym typeface="+mn-ea"/>
              </a:rPr>
              <a:t>费用</a:t>
            </a:r>
            <a:r>
              <a:rPr lang="zh-CN" altLang="zh-CN" dirty="0">
                <a:sym typeface="+mn-ea"/>
              </a:rPr>
              <a:t>占项目合同金额的</a:t>
            </a:r>
            <a:r>
              <a:rPr lang="zh-CN" altLang="zh-CN" dirty="0">
                <a:solidFill>
                  <a:srgbClr val="FF0000"/>
                </a:solidFill>
                <a:sym typeface="+mn-ea"/>
              </a:rPr>
              <a:t>比例过大</a:t>
            </a:r>
            <a:r>
              <a:rPr lang="zh-CN" altLang="zh-CN" dirty="0">
                <a:sym typeface="+mn-ea"/>
              </a:rPr>
              <a:t>。</a:t>
            </a:r>
            <a:endParaRPr lang="zh-CN" altLang="zh-CN" dirty="0"/>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algn="ctr"/>
            <a:r>
              <a:rPr lang="zh-CN" altLang="en-US" dirty="0">
                <a:solidFill>
                  <a:srgbClr val="0070C0"/>
                </a:solidFill>
              </a:rPr>
              <a:t>中华人民共和国招标投标法实施条例(2019修正)</a:t>
            </a:r>
            <a:endParaRPr lang="zh-CN" altLang="en-US" dirty="0">
              <a:solidFill>
                <a:srgbClr val="0070C0"/>
              </a:solidFill>
            </a:endParaRPr>
          </a:p>
          <a:p>
            <a:r>
              <a:rPr lang="zh-CN" altLang="en-US" dirty="0">
                <a:solidFill>
                  <a:srgbClr val="FF0000"/>
                </a:solidFill>
              </a:rPr>
              <a:t>第八条</a:t>
            </a:r>
            <a:r>
              <a:rPr lang="zh-CN" altLang="en-US" b="0" dirty="0"/>
              <a:t>国有资金占控股或者主导地位的依法必须进行招标的项目，应当公开招标；但有下列情形之一的，可以</a:t>
            </a:r>
            <a:r>
              <a:rPr lang="zh-CN" altLang="en-US" b="0" dirty="0">
                <a:solidFill>
                  <a:srgbClr val="FF0000"/>
                </a:solidFill>
              </a:rPr>
              <a:t>邀请招标</a:t>
            </a:r>
            <a:r>
              <a:rPr lang="zh-CN" altLang="en-US" b="0" dirty="0"/>
              <a:t>： </a:t>
            </a:r>
            <a:endParaRPr lang="zh-CN" altLang="en-US" b="0" dirty="0"/>
          </a:p>
          <a:p>
            <a:r>
              <a:rPr lang="zh-CN" altLang="en-US" b="0" dirty="0"/>
              <a:t>（一）技术复杂、有特殊要求或者受自然环境限制，只有少量潜在投标人可供选择； </a:t>
            </a:r>
            <a:endParaRPr lang="zh-CN" altLang="en-US" b="0" dirty="0"/>
          </a:p>
          <a:p>
            <a:r>
              <a:rPr lang="zh-CN" altLang="en-US" b="0" dirty="0"/>
              <a:t>（二）采用公开招标方式的费用占项目合同金额的比例过大。 </a:t>
            </a:r>
            <a:endParaRPr lang="zh-CN" altLang="en-US" b="0" dirty="0"/>
          </a:p>
          <a:p>
            <a:r>
              <a:rPr lang="zh-CN" altLang="en-US" b="0" dirty="0"/>
              <a:t>有前款第二项所列情形，属于本条例第七条规定的项目，由项目审批、核准部门在审批、核准项目时作出认定；其他项目由招标人申请有关行政监督部门作出认定。</a:t>
            </a:r>
            <a:endParaRPr lang="zh-CN" altLang="en-US" b="0"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sym typeface="+mn-ea"/>
              </a:rPr>
              <a:t>合同解除后，工程造价以固定总价为参照</a:t>
            </a:r>
            <a:r>
              <a:rPr lang="en-US" altLang="zh-CN" dirty="0">
                <a:sym typeface="+mn-ea"/>
              </a:rPr>
              <a:t>?</a:t>
            </a:r>
            <a:r>
              <a:rPr lang="zh-CN" altLang="en-US" dirty="0">
                <a:sym typeface="+mn-ea"/>
              </a:rPr>
              <a:t>还是可适用工程所在地定额计价</a:t>
            </a:r>
            <a:r>
              <a:rPr lang="en-US" altLang="zh-CN" dirty="0">
                <a:sym typeface="+mn-ea"/>
              </a:rPr>
              <a:t>?</a:t>
            </a:r>
            <a:endParaRPr lang="en-US" altLang="zh-CN" dirty="0">
              <a:sym typeface="+mn-ea"/>
            </a:endParaRPr>
          </a:p>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19</a:t>
            </a:r>
            <a:r>
              <a:rPr lang="zh-CN" altLang="en-US" dirty="0">
                <a:solidFill>
                  <a:srgbClr val="FF0000"/>
                </a:solidFill>
                <a:sym typeface="+mn-ea"/>
              </a:rPr>
              <a:t>条</a:t>
            </a:r>
            <a:r>
              <a:rPr lang="en-US" dirty="0">
                <a:sym typeface="+mn-ea"/>
              </a:rPr>
              <a:t> </a:t>
            </a:r>
            <a:r>
              <a:rPr lang="zh-CN" altLang="en-US" dirty="0">
                <a:sym typeface="+mn-ea"/>
              </a:rPr>
              <a:t>当事人对建设工程的计价标准或者计价方法</a:t>
            </a:r>
            <a:r>
              <a:rPr lang="zh-CN" altLang="en-US" dirty="0">
                <a:solidFill>
                  <a:srgbClr val="00B050"/>
                </a:solidFill>
                <a:sym typeface="+mn-ea"/>
              </a:rPr>
              <a:t>有约定</a:t>
            </a:r>
            <a:r>
              <a:rPr lang="zh-CN" altLang="en-US" dirty="0">
                <a:sym typeface="+mn-ea"/>
              </a:rPr>
              <a:t>的，按照约定结算工程价款。</a:t>
            </a:r>
            <a:endParaRPr lang="zh-CN" altLang="en-US" dirty="0"/>
          </a:p>
          <a:p>
            <a:r>
              <a:rPr lang="en-US" dirty="0">
                <a:sym typeface="+mn-ea"/>
              </a:rPr>
              <a:t> </a:t>
            </a:r>
            <a:r>
              <a:rPr lang="zh-CN" altLang="en-US" dirty="0">
                <a:sym typeface="+mn-ea"/>
              </a:rPr>
              <a:t>因</a:t>
            </a:r>
            <a:r>
              <a:rPr lang="zh-CN" altLang="en-US" dirty="0">
                <a:solidFill>
                  <a:srgbClr val="FF0000"/>
                </a:solidFill>
                <a:sym typeface="+mn-ea"/>
              </a:rPr>
              <a:t>设计变更</a:t>
            </a:r>
            <a:r>
              <a:rPr lang="zh-CN" altLang="en-US" dirty="0">
                <a:sym typeface="+mn-ea"/>
              </a:rPr>
              <a:t>导致建设工程的工程量或者质量标准发生变化，当事人对该部分工程价款不能协商一致的，可以参照签订建设工程施工合同时当地</a:t>
            </a:r>
            <a:r>
              <a:rPr lang="zh-CN" altLang="en-US" dirty="0">
                <a:solidFill>
                  <a:srgbClr val="FF0000"/>
                </a:solidFill>
                <a:sym typeface="+mn-ea"/>
              </a:rPr>
              <a:t>建设行政主管部门</a:t>
            </a:r>
            <a:r>
              <a:rPr lang="zh-CN" altLang="en-US" dirty="0">
                <a:sym typeface="+mn-ea"/>
              </a:rPr>
              <a:t>发布的计价方法或者计价标准结算工程价款。</a:t>
            </a:r>
            <a:endParaRPr lang="zh-CN" altLang="en-US" dirty="0"/>
          </a:p>
          <a:p>
            <a:r>
              <a:rPr lang="en-US" dirty="0">
                <a:sym typeface="+mn-ea"/>
              </a:rPr>
              <a:t> </a:t>
            </a:r>
            <a:r>
              <a:rPr lang="zh-CN" altLang="en-US" dirty="0">
                <a:sym typeface="+mn-ea"/>
              </a:rPr>
              <a:t>建设工程施工合同有效，但建设工程经竣工验收不合格的，依照民法典第五百七十七条规定处理。</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《民法典》</a:t>
            </a:r>
            <a:r>
              <a:rPr lang="zh-CN" altLang="en-US" dirty="0">
                <a:solidFill>
                  <a:srgbClr val="FF0000"/>
                </a:solidFill>
                <a:sym typeface="+mn-ea"/>
              </a:rPr>
              <a:t>第</a:t>
            </a:r>
            <a:r>
              <a:rPr lang="en-US" altLang="zh-CN" dirty="0">
                <a:solidFill>
                  <a:srgbClr val="FF0000"/>
                </a:solidFill>
                <a:sym typeface="+mn-ea"/>
              </a:rPr>
              <a:t>793</a:t>
            </a:r>
            <a:r>
              <a:rPr lang="zh-CN" altLang="en-US" dirty="0">
                <a:solidFill>
                  <a:srgbClr val="FF0000"/>
                </a:solidFill>
                <a:sym typeface="+mn-ea"/>
              </a:rPr>
              <a:t>条</a:t>
            </a:r>
            <a:r>
              <a:rPr lang="zh-CN" altLang="en-US" dirty="0">
                <a:sym typeface="+mn-ea"/>
              </a:rPr>
              <a:t>　建设工程施工合同无效，但是建设工程经</a:t>
            </a:r>
            <a:r>
              <a:rPr lang="zh-CN" altLang="en-US" dirty="0">
                <a:solidFill>
                  <a:srgbClr val="00B050"/>
                </a:solidFill>
                <a:sym typeface="+mn-ea"/>
              </a:rPr>
              <a:t>验收合格</a:t>
            </a:r>
            <a:r>
              <a:rPr lang="zh-CN" altLang="en-US" dirty="0">
                <a:sym typeface="+mn-ea"/>
              </a:rPr>
              <a:t>的，可以参照</a:t>
            </a:r>
            <a:r>
              <a:rPr lang="zh-CN" altLang="en-US" dirty="0">
                <a:solidFill>
                  <a:srgbClr val="00B050"/>
                </a:solidFill>
                <a:sym typeface="+mn-ea"/>
              </a:rPr>
              <a:t>合同</a:t>
            </a:r>
            <a:r>
              <a:rPr lang="zh-CN" altLang="en-US" dirty="0">
                <a:sym typeface="+mn-ea"/>
              </a:rPr>
              <a:t>关于工程价款的</a:t>
            </a:r>
            <a:r>
              <a:rPr lang="zh-CN" altLang="en-US" dirty="0">
                <a:solidFill>
                  <a:srgbClr val="00B050"/>
                </a:solidFill>
                <a:sym typeface="+mn-ea"/>
              </a:rPr>
              <a:t>约定</a:t>
            </a:r>
            <a:r>
              <a:rPr lang="zh-CN" altLang="en-US" dirty="0">
                <a:sym typeface="+mn-ea"/>
              </a:rPr>
              <a:t>折价补偿承包人。</a:t>
            </a:r>
            <a:endParaRPr lang="zh-CN" altLang="en-US" dirty="0"/>
          </a:p>
          <a:p>
            <a:r>
              <a:rPr lang="zh-CN" altLang="en-US" dirty="0">
                <a:sym typeface="+mn-ea"/>
              </a:rPr>
              <a:t>建设工程施工合同无效，且建设工程经验收不合格的，按照以下情形处理：</a:t>
            </a:r>
            <a:endParaRPr lang="zh-CN" altLang="en-US" dirty="0"/>
          </a:p>
          <a:p>
            <a:r>
              <a:rPr lang="zh-CN" altLang="en-US" dirty="0">
                <a:sym typeface="+mn-ea"/>
              </a:rPr>
              <a:t>（一）修复后的建设工程经验收合格的，发包人可以请求承包人承担修复费用；</a:t>
            </a:r>
            <a:endParaRPr lang="zh-CN" altLang="en-US" dirty="0"/>
          </a:p>
          <a:p>
            <a:r>
              <a:rPr lang="zh-CN" altLang="en-US" dirty="0">
                <a:sym typeface="+mn-ea"/>
              </a:rPr>
              <a:t>（二）修复后的建设工程经验收不合格的，承包人无权请求参照合同关于工程价款的约定折价补偿。</a:t>
            </a:r>
            <a:endParaRPr lang="zh-CN" altLang="en-US" dirty="0"/>
          </a:p>
          <a:p>
            <a:r>
              <a:rPr lang="zh-CN" altLang="en-US" dirty="0">
                <a:sym typeface="+mn-ea"/>
              </a:rPr>
              <a:t>发包人对因建设工程不合格造成的损失有过错的，应当承担相应的责任。</a:t>
            </a:r>
            <a:endParaRPr lang="zh-CN" altLang="en-US" dirty="0"/>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《建工司法解释（一）》</a:t>
            </a:r>
            <a:r>
              <a:rPr lang="zh-CN" altLang="en-US" dirty="0">
                <a:solidFill>
                  <a:srgbClr val="FF0000"/>
                </a:solidFill>
              </a:rPr>
              <a:t>第</a:t>
            </a:r>
            <a:r>
              <a:rPr lang="en-US" altLang="zh-CN" dirty="0">
                <a:solidFill>
                  <a:srgbClr val="FF0000"/>
                </a:solidFill>
              </a:rPr>
              <a:t>24</a:t>
            </a:r>
            <a:r>
              <a:rPr lang="zh-CN" altLang="en-US" dirty="0">
                <a:solidFill>
                  <a:srgbClr val="FF0000"/>
                </a:solidFill>
              </a:rPr>
              <a:t>条</a:t>
            </a:r>
            <a:r>
              <a:rPr lang="en-US" dirty="0"/>
              <a:t> </a:t>
            </a:r>
            <a:r>
              <a:rPr lang="zh-CN" altLang="en-US" dirty="0">
                <a:sym typeface="+mn-ea"/>
              </a:rPr>
              <a:t>当事人就同一建设工程订立的数份建设工程施工</a:t>
            </a:r>
            <a:r>
              <a:rPr lang="zh-CN" altLang="en-US" dirty="0">
                <a:solidFill>
                  <a:srgbClr val="00B050"/>
                </a:solidFill>
                <a:sym typeface="+mn-ea"/>
              </a:rPr>
              <a:t>合同均无效</a:t>
            </a:r>
            <a:r>
              <a:rPr lang="zh-CN" altLang="en-US" dirty="0">
                <a:sym typeface="+mn-ea"/>
              </a:rPr>
              <a:t>，但建设工程</a:t>
            </a:r>
            <a:r>
              <a:rPr lang="zh-CN" altLang="en-US" dirty="0">
                <a:solidFill>
                  <a:srgbClr val="00B050"/>
                </a:solidFill>
                <a:sym typeface="+mn-ea"/>
              </a:rPr>
              <a:t>质量合格</a:t>
            </a:r>
            <a:r>
              <a:rPr lang="zh-CN" altLang="en-US" dirty="0">
                <a:sym typeface="+mn-ea"/>
              </a:rPr>
              <a:t>，一方当事人请求参照</a:t>
            </a:r>
            <a:r>
              <a:rPr lang="zh-CN" altLang="en-US" dirty="0">
                <a:solidFill>
                  <a:srgbClr val="FF0000"/>
                </a:solidFill>
                <a:sym typeface="+mn-ea"/>
              </a:rPr>
              <a:t>实际履行</a:t>
            </a:r>
            <a:r>
              <a:rPr lang="zh-CN" altLang="en-US" dirty="0">
                <a:sym typeface="+mn-ea"/>
              </a:rPr>
              <a:t>的</a:t>
            </a:r>
            <a:r>
              <a:rPr lang="zh-CN" altLang="en-US" dirty="0">
                <a:solidFill>
                  <a:srgbClr val="FF0000"/>
                </a:solidFill>
                <a:sym typeface="+mn-ea"/>
              </a:rPr>
              <a:t>合同</a:t>
            </a:r>
            <a:r>
              <a:rPr lang="zh-CN" altLang="en-US" dirty="0">
                <a:sym typeface="+mn-ea"/>
              </a:rPr>
              <a:t>关于工程价款的</a:t>
            </a:r>
            <a:r>
              <a:rPr lang="zh-CN" altLang="en-US" dirty="0">
                <a:solidFill>
                  <a:srgbClr val="00B050"/>
                </a:solidFill>
                <a:sym typeface="+mn-ea"/>
              </a:rPr>
              <a:t>约定</a:t>
            </a:r>
            <a:r>
              <a:rPr lang="zh-CN" altLang="en-US" dirty="0">
                <a:solidFill>
                  <a:srgbClr val="FF0000"/>
                </a:solidFill>
                <a:sym typeface="+mn-ea"/>
              </a:rPr>
              <a:t>折价补偿</a:t>
            </a:r>
            <a:r>
              <a:rPr lang="zh-CN" altLang="en-US" dirty="0">
                <a:sym typeface="+mn-ea"/>
              </a:rPr>
              <a:t>承包人的，人民法院应予支持。</a:t>
            </a:r>
            <a:r>
              <a:rPr lang="en-US" dirty="0"/>
              <a:t> </a:t>
            </a:r>
            <a:endParaRPr lang="zh-CN" altLang="en-US" dirty="0"/>
          </a:p>
          <a:p>
            <a:r>
              <a:rPr lang="zh-CN" altLang="en-US" dirty="0"/>
              <a:t>实际履行的合同难以确定，当事人请求参照</a:t>
            </a:r>
            <a:r>
              <a:rPr lang="zh-CN" altLang="en-US" dirty="0">
                <a:solidFill>
                  <a:srgbClr val="FF0000"/>
                </a:solidFill>
              </a:rPr>
              <a:t>最后签订的合同</a:t>
            </a:r>
            <a:r>
              <a:rPr lang="zh-CN" altLang="en-US" dirty="0"/>
              <a:t>关于工程价款的约定折价补偿承包人的，人民法院应予支持。</a:t>
            </a:r>
            <a:endParaRPr lang="zh-CN" altLang="en-US" dirty="0"/>
          </a:p>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28</a:t>
            </a:r>
            <a:r>
              <a:rPr lang="zh-CN" altLang="en-US" dirty="0">
                <a:solidFill>
                  <a:srgbClr val="FF0000"/>
                </a:solidFill>
                <a:sym typeface="+mn-ea"/>
              </a:rPr>
              <a:t>条</a:t>
            </a:r>
            <a:r>
              <a:rPr lang="en-US" altLang="zh-CN" dirty="0">
                <a:sym typeface="+mn-ea"/>
              </a:rPr>
              <a:t> </a:t>
            </a:r>
            <a:r>
              <a:rPr lang="zh-CN" altLang="en-US" dirty="0">
                <a:sym typeface="+mn-ea"/>
              </a:rPr>
              <a:t>当事人约定按照</a:t>
            </a:r>
            <a:r>
              <a:rPr lang="zh-CN" altLang="en-US" dirty="0">
                <a:solidFill>
                  <a:srgbClr val="339933"/>
                </a:solidFill>
                <a:sym typeface="+mn-ea"/>
              </a:rPr>
              <a:t>固定价</a:t>
            </a:r>
            <a:r>
              <a:rPr lang="zh-CN" altLang="en-US" dirty="0">
                <a:sym typeface="+mn-ea"/>
              </a:rPr>
              <a:t>结算工程价款，一方当事人请求对建设工程造价进行鉴定的，人民法院不予支持。</a:t>
            </a:r>
            <a:endParaRPr lang="zh-CN" altLang="en-US" dirty="0"/>
          </a:p>
          <a:p>
            <a:r>
              <a:rPr lang="en-US" dirty="0"/>
              <a:t> </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a:t>
            </a:r>
            <a:r>
              <a:rPr lang="en-US" altLang="zh-CN" dirty="0"/>
              <a:t>1</a:t>
            </a:r>
            <a:r>
              <a:rPr lang="zh-CN" altLang="en-US" dirty="0"/>
              <a:t>）</a:t>
            </a:r>
            <a:r>
              <a:rPr lang="zh-CN" altLang="en-US" dirty="0">
                <a:solidFill>
                  <a:srgbClr val="FF0000"/>
                </a:solidFill>
              </a:rPr>
              <a:t>嘉兴中院</a:t>
            </a:r>
            <a:r>
              <a:rPr lang="en-US" altLang="zh-CN" dirty="0"/>
              <a:t>《</a:t>
            </a:r>
            <a:r>
              <a:rPr lang="zh-CN" altLang="en-US" dirty="0"/>
              <a:t>东方建设集团有限公司嘉兴分公司与嘉兴北欧机具有限公司建设工程</a:t>
            </a:r>
            <a:r>
              <a:rPr lang="zh-CN" altLang="en-US" dirty="0">
                <a:solidFill>
                  <a:srgbClr val="00B050"/>
                </a:solidFill>
              </a:rPr>
              <a:t>施工合同纠纷</a:t>
            </a:r>
            <a:r>
              <a:rPr lang="zh-CN" altLang="en-US" dirty="0"/>
              <a:t>二审民事判决书</a:t>
            </a:r>
            <a:r>
              <a:rPr lang="en-US" altLang="zh-CN" dirty="0"/>
              <a:t>》</a:t>
            </a:r>
            <a:endParaRPr lang="zh-CN" altLang="en-US" b="0" dirty="0"/>
          </a:p>
          <a:p>
            <a:r>
              <a:rPr lang="zh-CN" altLang="en-US" b="0" dirty="0"/>
              <a:t>关于</a:t>
            </a:r>
            <a:r>
              <a:rPr lang="zh-CN" altLang="en-US" b="0" dirty="0">
                <a:solidFill>
                  <a:srgbClr val="FF0000"/>
                </a:solidFill>
              </a:rPr>
              <a:t>合同工期</a:t>
            </a:r>
            <a:r>
              <a:rPr lang="zh-CN" altLang="en-US" b="0" dirty="0"/>
              <a:t>。东方公司主张合同</a:t>
            </a:r>
            <a:r>
              <a:rPr lang="zh-CN" altLang="en-US" b="0" dirty="0">
                <a:solidFill>
                  <a:srgbClr val="FF0000"/>
                </a:solidFill>
              </a:rPr>
              <a:t>约定的</a:t>
            </a:r>
            <a:r>
              <a:rPr lang="en-US" altLang="zh-CN" b="0" dirty="0">
                <a:solidFill>
                  <a:srgbClr val="FF0000"/>
                </a:solidFill>
              </a:rPr>
              <a:t>190</a:t>
            </a:r>
            <a:r>
              <a:rPr lang="zh-CN" altLang="en-US" b="0" dirty="0">
                <a:solidFill>
                  <a:srgbClr val="FF0000"/>
                </a:solidFill>
              </a:rPr>
              <a:t>天</a:t>
            </a:r>
            <a:r>
              <a:rPr lang="zh-CN" altLang="en-US" b="0" dirty="0"/>
              <a:t>工期</a:t>
            </a:r>
            <a:r>
              <a:rPr lang="zh-CN" altLang="en-US" b="0" dirty="0">
                <a:solidFill>
                  <a:srgbClr val="FF0000"/>
                </a:solidFill>
              </a:rPr>
              <a:t>无效</a:t>
            </a:r>
            <a:r>
              <a:rPr lang="zh-CN" altLang="en-US" b="0" dirty="0"/>
              <a:t>，理由是</a:t>
            </a:r>
            <a:r>
              <a:rPr lang="en-US" altLang="zh-CN" b="0" dirty="0"/>
              <a:t>《</a:t>
            </a:r>
            <a:r>
              <a:rPr lang="zh-CN" altLang="en-US" b="0" dirty="0"/>
              <a:t>全国统一建筑安装工程</a:t>
            </a:r>
            <a:r>
              <a:rPr lang="zh-CN" altLang="en-US" b="0" dirty="0">
                <a:solidFill>
                  <a:srgbClr val="FF0000"/>
                </a:solidFill>
              </a:rPr>
              <a:t>工期定额</a:t>
            </a:r>
            <a:r>
              <a:rPr lang="en-US" altLang="zh-CN" b="0" dirty="0"/>
              <a:t>》</a:t>
            </a:r>
            <a:r>
              <a:rPr lang="zh-CN" altLang="en-US" b="0" dirty="0"/>
              <a:t>规定了同类工程的定额</a:t>
            </a:r>
            <a:r>
              <a:rPr lang="zh-CN" altLang="en-US" b="0" dirty="0">
                <a:solidFill>
                  <a:srgbClr val="FF0000"/>
                </a:solidFill>
              </a:rPr>
              <a:t>工期为</a:t>
            </a:r>
            <a:r>
              <a:rPr lang="en-US" altLang="zh-CN" b="0" dirty="0">
                <a:solidFill>
                  <a:srgbClr val="FF0000"/>
                </a:solidFill>
              </a:rPr>
              <a:t>410</a:t>
            </a:r>
            <a:r>
              <a:rPr lang="zh-CN" altLang="en-US" b="0" dirty="0">
                <a:solidFill>
                  <a:srgbClr val="FF0000"/>
                </a:solidFill>
              </a:rPr>
              <a:t>天</a:t>
            </a:r>
            <a:r>
              <a:rPr lang="zh-CN" altLang="en-US" b="0" dirty="0"/>
              <a:t>，合同工期</a:t>
            </a:r>
            <a:r>
              <a:rPr lang="zh-CN" altLang="en-US" b="0" dirty="0">
                <a:solidFill>
                  <a:srgbClr val="00B050"/>
                </a:solidFill>
              </a:rPr>
              <a:t>远少于</a:t>
            </a:r>
            <a:r>
              <a:rPr lang="zh-CN" altLang="en-US" b="0" dirty="0"/>
              <a:t>定额工期违反了</a:t>
            </a:r>
            <a:r>
              <a:rPr lang="zh-CN" altLang="en-US" b="0" dirty="0">
                <a:solidFill>
                  <a:srgbClr val="FF0000"/>
                </a:solidFill>
              </a:rPr>
              <a:t>法律规定</a:t>
            </a:r>
            <a:r>
              <a:rPr lang="zh-CN" altLang="en-US" b="0" dirty="0"/>
              <a:t>。</a:t>
            </a:r>
            <a:endParaRPr lang="en-US" altLang="zh-CN" b="0" dirty="0"/>
          </a:p>
          <a:p>
            <a:r>
              <a:rPr lang="zh-CN" altLang="en-US" b="0" dirty="0"/>
              <a:t>对此，</a:t>
            </a:r>
            <a:r>
              <a:rPr lang="zh-CN" altLang="en-US" b="0" dirty="0">
                <a:solidFill>
                  <a:srgbClr val="00B050"/>
                </a:solidFill>
              </a:rPr>
              <a:t>建设部</a:t>
            </a:r>
            <a:r>
              <a:rPr lang="zh-CN" altLang="en-US" b="0" dirty="0"/>
              <a:t>发布</a:t>
            </a:r>
            <a:r>
              <a:rPr lang="en-US" altLang="zh-CN" b="0" dirty="0"/>
              <a:t>《</a:t>
            </a:r>
            <a:r>
              <a:rPr lang="zh-CN" altLang="en-US" b="0" dirty="0"/>
              <a:t>全国统一建筑安装工程</a:t>
            </a:r>
            <a:r>
              <a:rPr lang="zh-CN" altLang="en-US" b="0" dirty="0">
                <a:solidFill>
                  <a:srgbClr val="00B050"/>
                </a:solidFill>
              </a:rPr>
              <a:t>工期定额</a:t>
            </a:r>
            <a:r>
              <a:rPr lang="en-US" altLang="zh-CN" b="0" dirty="0"/>
              <a:t>》</a:t>
            </a:r>
            <a:r>
              <a:rPr lang="zh-CN" altLang="en-US" b="0" dirty="0"/>
              <a:t>系作为建设单位与施工单位签订建设工程施工合同、确定</a:t>
            </a:r>
            <a:r>
              <a:rPr lang="zh-CN" altLang="en-US" b="0" dirty="0">
                <a:solidFill>
                  <a:srgbClr val="FF0000"/>
                </a:solidFill>
              </a:rPr>
              <a:t>合理工期</a:t>
            </a:r>
            <a:r>
              <a:rPr lang="zh-CN" altLang="en-US" b="0" dirty="0"/>
              <a:t>及安排</a:t>
            </a:r>
            <a:r>
              <a:rPr lang="zh-CN" altLang="en-US" b="0" dirty="0">
                <a:solidFill>
                  <a:srgbClr val="00B050"/>
                </a:solidFill>
              </a:rPr>
              <a:t>施工进度</a:t>
            </a:r>
            <a:r>
              <a:rPr lang="zh-CN" altLang="en-US" b="0" dirty="0"/>
              <a:t>的参考，并不属于</a:t>
            </a:r>
            <a:r>
              <a:rPr lang="zh-CN" altLang="en-US" b="0" dirty="0">
                <a:solidFill>
                  <a:srgbClr val="FF0000"/>
                </a:solidFill>
              </a:rPr>
              <a:t>强制性</a:t>
            </a:r>
            <a:r>
              <a:rPr lang="zh-CN" altLang="en-US" b="0" dirty="0">
                <a:solidFill>
                  <a:srgbClr val="00B050"/>
                </a:solidFill>
              </a:rPr>
              <a:t>法律规定</a:t>
            </a:r>
            <a:r>
              <a:rPr lang="zh-CN" altLang="en-US" b="0" dirty="0"/>
              <a:t>。</a:t>
            </a:r>
            <a:endParaRPr lang="en-US" altLang="zh-CN" b="0" dirty="0"/>
          </a:p>
          <a:p>
            <a:r>
              <a:rPr lang="zh-CN" altLang="en-US" dirty="0">
                <a:solidFill>
                  <a:srgbClr val="FF0000"/>
                </a:solidFill>
              </a:rPr>
              <a:t>重点：</a:t>
            </a:r>
            <a:r>
              <a:rPr lang="zh-CN" altLang="en-US" dirty="0"/>
              <a:t>合同约定工期已包含</a:t>
            </a:r>
            <a:r>
              <a:rPr lang="zh-CN" altLang="en-US" dirty="0">
                <a:solidFill>
                  <a:srgbClr val="339933"/>
                </a:solidFill>
              </a:rPr>
              <a:t>冬季施工期</a:t>
            </a:r>
            <a:r>
              <a:rPr lang="zh-CN" altLang="en-US" dirty="0"/>
              <a:t>间，施工单位再主张</a:t>
            </a:r>
            <a:r>
              <a:rPr lang="zh-CN" altLang="en-US" dirty="0">
                <a:solidFill>
                  <a:srgbClr val="339933"/>
                </a:solidFill>
              </a:rPr>
              <a:t>顺延工期</a:t>
            </a:r>
            <a:r>
              <a:rPr lang="zh-CN" altLang="en-US" dirty="0"/>
              <a:t>的，法院一般不予支持</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对于管理费用的索赔，承包人应提供什么依据做费用核定的支撑</a:t>
            </a:r>
            <a:r>
              <a:rPr lang="en-US" altLang="zh-CN" dirty="0"/>
              <a:t>?</a:t>
            </a:r>
            <a:endParaRPr lang="en-US" altLang="zh-CN" dirty="0"/>
          </a:p>
          <a:p>
            <a:r>
              <a:rPr lang="zh-CN" altLang="en-US" dirty="0">
                <a:solidFill>
                  <a:srgbClr val="FF0000"/>
                </a:solidFill>
                <a:sym typeface="+mn-ea"/>
              </a:rPr>
              <a:t>重点：</a:t>
            </a:r>
            <a:r>
              <a:rPr lang="zh-CN" altLang="en-US" dirty="0"/>
              <a:t>二次深化设计费用，如何处理？</a:t>
            </a:r>
            <a:endParaRPr lang="zh-CN" altLang="en-US" dirty="0"/>
          </a:p>
          <a:p>
            <a:r>
              <a:rPr lang="zh-CN" altLang="en-US" dirty="0">
                <a:solidFill>
                  <a:srgbClr val="FF0000"/>
                </a:solidFill>
                <a:sym typeface="+mn-ea"/>
              </a:rPr>
              <a:t>重点：</a:t>
            </a:r>
            <a:r>
              <a:rPr lang="zh-CN" altLang="en-US" dirty="0">
                <a:sym typeface="+mn-ea"/>
              </a:rPr>
              <a:t>风险范围是否包括设计变更？</a:t>
            </a:r>
            <a:endParaRPr lang="zh-CN" altLang="en-US" dirty="0">
              <a:sym typeface="+mn-ea"/>
            </a:endParaRPr>
          </a:p>
          <a:p>
            <a:r>
              <a:rPr lang="zh-CN" altLang="en-US" dirty="0">
                <a:solidFill>
                  <a:srgbClr val="FF0000"/>
                </a:solidFill>
                <a:sym typeface="+mn-ea"/>
              </a:rPr>
              <a:t>重点：</a:t>
            </a:r>
            <a:r>
              <a:rPr lang="zh-CN" altLang="en-US">
                <a:sym typeface="+mn-ea"/>
              </a:rPr>
              <a:t>建安费计取1.5%，包干风险费</a:t>
            </a:r>
            <a:endParaRPr lang="zh-CN" altLang="en-US" dirty="0"/>
          </a:p>
          <a:p>
            <a:r>
              <a:rPr lang="zh-CN" altLang="en-US" dirty="0">
                <a:solidFill>
                  <a:srgbClr val="FF0000"/>
                </a:solidFill>
                <a:sym typeface="+mn-ea"/>
              </a:rPr>
              <a:t>重点：</a:t>
            </a:r>
            <a:r>
              <a:rPr lang="zh-CN" altLang="en-US" dirty="0">
                <a:sym typeface="+mn-ea"/>
              </a:rPr>
              <a:t>工程未完工，脚手架、垂运费、安全文明施工费，如何计取？</a:t>
            </a:r>
            <a:endParaRPr lang="zh-CN" altLang="en-US" dirty="0">
              <a:sym typeface="+mn-ea"/>
            </a:endParaRPr>
          </a:p>
          <a:p>
            <a:r>
              <a:rPr lang="zh-CN" altLang="en-US" dirty="0">
                <a:solidFill>
                  <a:srgbClr val="FF0000"/>
                </a:solidFill>
                <a:sym typeface="+mn-ea"/>
              </a:rPr>
              <a:t>重点：</a:t>
            </a:r>
            <a:r>
              <a:rPr lang="zh-CN" altLang="en-US" dirty="0">
                <a:sym typeface="+mn-ea"/>
              </a:rPr>
              <a:t>单价项目按总价处理，是否属于清单计价方式的错误，能否据实调整？</a:t>
            </a:r>
            <a:endParaRPr lang="zh-CN" altLang="en-US" dirty="0"/>
          </a:p>
          <a:p>
            <a:r>
              <a:rPr lang="zh-CN" altLang="en-US" dirty="0">
                <a:solidFill>
                  <a:srgbClr val="FF0000"/>
                </a:solidFill>
                <a:sym typeface="+mn-ea"/>
              </a:rPr>
              <a:t>重点：</a:t>
            </a:r>
            <a:r>
              <a:rPr lang="zh-CN" altLang="en-US" dirty="0">
                <a:sym typeface="+mn-ea"/>
              </a:rPr>
              <a:t>合同清单包干的措施费，没有发生，如何处理？</a:t>
            </a:r>
            <a:endParaRPr lang="zh-CN" altLang="en-US" dirty="0">
              <a:sym typeface="+mn-ea"/>
            </a:endParaRPr>
          </a:p>
          <a:p>
            <a:r>
              <a:rPr lang="zh-CN" altLang="en-US" dirty="0">
                <a:solidFill>
                  <a:srgbClr val="FF0000"/>
                </a:solidFill>
                <a:sym typeface="+mn-ea"/>
              </a:rPr>
              <a:t>重点：</a:t>
            </a:r>
            <a:r>
              <a:rPr lang="zh-CN" altLang="en-US" dirty="0">
                <a:sym typeface="+mn-ea"/>
              </a:rPr>
              <a:t>单方提出因工程质量问题，扣减工程量的做法是否合理？</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《民法典》第</a:t>
            </a:r>
            <a:r>
              <a:rPr lang="en-US" altLang="zh-CN">
                <a:solidFill>
                  <a:srgbClr val="FF0000"/>
                </a:solidFill>
                <a:sym typeface="+mn-ea"/>
              </a:rPr>
              <a:t>799</a:t>
            </a:r>
            <a:r>
              <a:rPr lang="zh-CN" altLang="en-US">
                <a:solidFill>
                  <a:srgbClr val="FF0000"/>
                </a:solidFill>
                <a:sym typeface="+mn-ea"/>
              </a:rPr>
              <a:t>条</a:t>
            </a:r>
            <a:r>
              <a:rPr lang="zh-CN" altLang="en-US">
                <a:sym typeface="+mn-ea"/>
              </a:rPr>
              <a:t>　建设工程竣工后，发包人应当根据施工图纸及说明书、国家颁发的施工验收规范和质量检验标准及时进行验收。验收合格的，发包人应当按照约定支付价款，并接收该建设工程。</a:t>
            </a:r>
            <a:endParaRPr lang="zh-CN" altLang="en-US"/>
          </a:p>
          <a:p>
            <a:r>
              <a:rPr lang="zh-CN" altLang="en-US">
                <a:sym typeface="+mn-ea"/>
              </a:rPr>
              <a:t>建设工程竣工经验收合格后，方可交付使用；未经验收或者验收不合格的，不得交付使用。</a:t>
            </a:r>
            <a:endParaRPr lang="zh-CN" altLang="en-US"/>
          </a:p>
          <a:p>
            <a:r>
              <a:rPr lang="zh-CN" altLang="en-US">
                <a:solidFill>
                  <a:srgbClr val="FF0000"/>
                </a:solidFill>
                <a:sym typeface="+mn-ea"/>
              </a:rPr>
              <a:t>《民法典》</a:t>
            </a:r>
            <a:r>
              <a:rPr lang="zh-CN" altLang="en-US" dirty="0">
                <a:solidFill>
                  <a:srgbClr val="FF0000"/>
                </a:solidFill>
                <a:sym typeface="+mn-ea"/>
              </a:rPr>
              <a:t>第</a:t>
            </a:r>
            <a:r>
              <a:rPr lang="en-US" altLang="zh-CN" dirty="0">
                <a:solidFill>
                  <a:srgbClr val="FF0000"/>
                </a:solidFill>
                <a:sym typeface="+mn-ea"/>
              </a:rPr>
              <a:t>801</a:t>
            </a:r>
            <a:r>
              <a:rPr lang="zh-CN" altLang="en-US" dirty="0">
                <a:solidFill>
                  <a:srgbClr val="FF0000"/>
                </a:solidFill>
                <a:sym typeface="+mn-ea"/>
              </a:rPr>
              <a:t>条</a:t>
            </a:r>
            <a:r>
              <a:rPr lang="zh-CN" altLang="en-US" dirty="0">
                <a:sym typeface="+mn-ea"/>
              </a:rPr>
              <a:t>　因施工人的原因致使建设工程质量不符合约定的，发包人有权请求施工人在合理期限内无偿修理或者返工、改建。经过修理或者返工、改建后，造成逾期交付的，施工人应当承担违约责任。</a:t>
            </a:r>
            <a:endParaRPr lang="zh-CN" altLang="en-US" dirty="0">
              <a:sym typeface="+mn-ea"/>
            </a:endParaRPr>
          </a:p>
          <a:p>
            <a:endParaRPr lang="zh-CN" altLang="en-US" dirty="0">
              <a:sym typeface="+mn-ea"/>
            </a:endParaRPr>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a:solidFill>
                  <a:srgbClr val="FF0000"/>
                </a:solidFill>
                <a:sym typeface="+mn-ea"/>
              </a:rPr>
              <a:t>《民法典》第</a:t>
            </a:r>
            <a:r>
              <a:rPr lang="en-US" altLang="zh-CN">
                <a:solidFill>
                  <a:srgbClr val="FF0000"/>
                </a:solidFill>
                <a:sym typeface="+mn-ea"/>
              </a:rPr>
              <a:t>781</a:t>
            </a:r>
            <a:r>
              <a:rPr lang="zh-CN" altLang="en-US">
                <a:solidFill>
                  <a:srgbClr val="FF0000"/>
                </a:solidFill>
                <a:sym typeface="+mn-ea"/>
              </a:rPr>
              <a:t>条</a:t>
            </a:r>
            <a:r>
              <a:rPr lang="zh-CN" altLang="en-US">
                <a:sym typeface="+mn-ea"/>
              </a:rPr>
              <a:t>　承揽人交付的工作成果不符合质量要求的，定作人可以合理选择请求承揽人承担修理、重作、</a:t>
            </a:r>
            <a:r>
              <a:rPr lang="zh-CN" altLang="en-US">
                <a:solidFill>
                  <a:srgbClr val="00B050"/>
                </a:solidFill>
                <a:sym typeface="+mn-ea"/>
              </a:rPr>
              <a:t>减少报酬</a:t>
            </a:r>
            <a:r>
              <a:rPr lang="zh-CN" altLang="en-US">
                <a:sym typeface="+mn-ea"/>
              </a:rPr>
              <a:t>、赔偿损失等违约责任。</a:t>
            </a:r>
            <a:endParaRPr lang="zh-CN" altLang="en-US" dirty="0">
              <a:sym typeface="+mn-ea"/>
            </a:endParaRPr>
          </a:p>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12</a:t>
            </a:r>
            <a:r>
              <a:rPr lang="zh-CN" altLang="en-US" dirty="0">
                <a:solidFill>
                  <a:srgbClr val="FF0000"/>
                </a:solidFill>
                <a:sym typeface="+mn-ea"/>
              </a:rPr>
              <a:t>条</a:t>
            </a:r>
            <a:r>
              <a:rPr lang="en-US" dirty="0">
                <a:sym typeface="+mn-ea"/>
              </a:rPr>
              <a:t> </a:t>
            </a:r>
            <a:r>
              <a:rPr lang="zh-CN" altLang="en-US" dirty="0">
                <a:sym typeface="+mn-ea"/>
              </a:rPr>
              <a:t>因</a:t>
            </a:r>
            <a:r>
              <a:rPr lang="zh-CN" altLang="en-US" dirty="0">
                <a:solidFill>
                  <a:srgbClr val="339933"/>
                </a:solidFill>
                <a:sym typeface="+mn-ea"/>
              </a:rPr>
              <a:t>承包人</a:t>
            </a:r>
            <a:r>
              <a:rPr lang="zh-CN" altLang="en-US" dirty="0">
                <a:sym typeface="+mn-ea"/>
              </a:rPr>
              <a:t>的原因造成建设工程质量不符合约定，承包人拒绝修理、返工或者改建，发包人请求减少支付工程价款的，人民法院应予支持。</a:t>
            </a:r>
            <a:endParaRPr lang="zh-CN" altLang="en-US" dirty="0">
              <a:sym typeface="+mn-ea"/>
            </a:endParaRPr>
          </a:p>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14</a:t>
            </a:r>
            <a:r>
              <a:rPr lang="zh-CN" altLang="en-US" dirty="0">
                <a:solidFill>
                  <a:srgbClr val="FF0000"/>
                </a:solidFill>
                <a:sym typeface="+mn-ea"/>
              </a:rPr>
              <a:t>条</a:t>
            </a:r>
            <a:r>
              <a:rPr lang="en-US" dirty="0">
                <a:sym typeface="+mn-ea"/>
              </a:rPr>
              <a:t> </a:t>
            </a:r>
            <a:r>
              <a:rPr lang="zh-CN" altLang="en-US" dirty="0">
                <a:sym typeface="+mn-ea"/>
              </a:rPr>
              <a:t>建设工程</a:t>
            </a:r>
            <a:r>
              <a:rPr lang="zh-CN" altLang="en-US" dirty="0">
                <a:solidFill>
                  <a:srgbClr val="339933"/>
                </a:solidFill>
                <a:sym typeface="+mn-ea"/>
              </a:rPr>
              <a:t>未经竣工验收</a:t>
            </a:r>
            <a:r>
              <a:rPr lang="zh-CN" altLang="en-US" dirty="0">
                <a:sym typeface="+mn-ea"/>
              </a:rPr>
              <a:t>，发包人</a:t>
            </a:r>
            <a:r>
              <a:rPr lang="zh-CN" altLang="en-US" dirty="0">
                <a:solidFill>
                  <a:srgbClr val="339933"/>
                </a:solidFill>
                <a:sym typeface="+mn-ea"/>
              </a:rPr>
              <a:t>擅自使用</a:t>
            </a:r>
            <a:r>
              <a:rPr lang="zh-CN" altLang="en-US" dirty="0">
                <a:sym typeface="+mn-ea"/>
              </a:rPr>
              <a:t>后，又以使用部分质量不符合约定为由主张权利的，人民法院不予支持；但是承包人应当在建设工程的合理使用寿命内对地基基础工程和主体结构质量承担民事责任。</a:t>
            </a:r>
            <a:endParaRPr lang="zh-CN" altLang="en-US" dirty="0"/>
          </a:p>
          <a:p>
            <a:endParaRPr lang="zh-CN" altLang="en-US"/>
          </a:p>
        </p:txBody>
      </p:sp>
      <p:sp>
        <p:nvSpPr>
          <p:cNvPr id="3" name="灯片编号占位符 2"/>
          <p:cNvSpPr>
            <a:spLocks noGrp="1"/>
          </p:cNvSpPr>
          <p:nvPr>
            <p:ph type="sldNum" sz="quarter" idx="10"/>
          </p:nvPr>
        </p:nvSpPr>
        <p:spPr/>
        <p:txBody>
          <a:bodyPr/>
          <a:p>
            <a:fld id="{C3C0D645-C9F2-43D6-B91D-3B3E8BBA47A5}" type="slidenum">
              <a:rPr lang="en-US" altLang="zh-CN"/>
            </a:fld>
            <a:endParaRPr lang="en-US" altLang="zh-CN"/>
          </a:p>
        </p:txBody>
      </p:sp>
    </p:spTree>
  </p:cSld>
  <p:clrMapOvr>
    <a:masterClrMapping/>
  </p:clrMapOvr>
  <p:transition spd="slow"/>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sz="2700">
                <a:solidFill>
                  <a:srgbClr val="FF0000"/>
                </a:solidFill>
                <a:sym typeface="+mn-ea"/>
              </a:rPr>
              <a:t>《建筑法》</a:t>
            </a:r>
            <a:r>
              <a:rPr lang="zh-CN" altLang="en-US" sz="2700" dirty="0">
                <a:solidFill>
                  <a:srgbClr val="FF0000"/>
                </a:solidFill>
                <a:sym typeface="+mn-ea"/>
              </a:rPr>
              <a:t>第</a:t>
            </a:r>
            <a:r>
              <a:rPr lang="en-US" altLang="zh-CN" sz="2700" dirty="0">
                <a:solidFill>
                  <a:srgbClr val="FF0000"/>
                </a:solidFill>
                <a:sym typeface="+mn-ea"/>
              </a:rPr>
              <a:t>62</a:t>
            </a:r>
            <a:r>
              <a:rPr lang="zh-CN" altLang="en-US" sz="2700" dirty="0">
                <a:solidFill>
                  <a:srgbClr val="FF0000"/>
                </a:solidFill>
                <a:sym typeface="+mn-ea"/>
              </a:rPr>
              <a:t>条</a:t>
            </a:r>
            <a:r>
              <a:rPr lang="zh-CN" altLang="en-US" sz="2700" b="0" dirty="0">
                <a:sym typeface="+mn-ea"/>
              </a:rPr>
              <a:t>建筑工程实行质量保修制度。 建筑工程的保修范围应当包括地基基础工程、主体结构工程、屋面防水工程和其他土建工程，以及电气管线、上下水管线的安装工程，供热、供冷系统工程等项目；保修的期限应当按照保证建筑物合理寿命年限内正常使用，维护使用者合法权益的原则确定。具体的保修范围和最低保修期限由国务院规定。</a:t>
            </a:r>
            <a:endParaRPr lang="zh-CN" altLang="en-US" sz="2700" b="0" dirty="0"/>
          </a:p>
          <a:p>
            <a:r>
              <a:rPr lang="zh-CN" altLang="en-US" sz="2700">
                <a:solidFill>
                  <a:srgbClr val="FF0000"/>
                </a:solidFill>
                <a:sym typeface="+mn-ea"/>
              </a:rPr>
              <a:t>《建筑法》</a:t>
            </a:r>
            <a:r>
              <a:rPr lang="zh-CN" altLang="en-US" sz="2700" dirty="0">
                <a:solidFill>
                  <a:srgbClr val="FF0000"/>
                </a:solidFill>
              </a:rPr>
              <a:t>第</a:t>
            </a:r>
            <a:r>
              <a:rPr lang="en-US" altLang="zh-CN" sz="2700" dirty="0">
                <a:solidFill>
                  <a:srgbClr val="FF0000"/>
                </a:solidFill>
              </a:rPr>
              <a:t>60</a:t>
            </a:r>
            <a:r>
              <a:rPr lang="zh-CN" altLang="en-US" sz="2700" dirty="0">
                <a:solidFill>
                  <a:srgbClr val="FF0000"/>
                </a:solidFill>
              </a:rPr>
              <a:t>条</a:t>
            </a:r>
            <a:r>
              <a:rPr lang="zh-CN" altLang="en-US" sz="2700" b="0" dirty="0"/>
              <a:t>建筑物在合理使用寿命内，必须确保地基基础工程和主体结构的质量。 建筑工程竣工时，屋顶、墙面不得留有渗漏、开裂等质量缺陷；对已发现的质量缺陷，建筑施工企业应当修复。</a:t>
            </a:r>
            <a:endParaRPr lang="zh-CN" altLang="en-US" sz="2700" b="0" dirty="0"/>
          </a:p>
          <a:p>
            <a:r>
              <a:rPr lang="zh-CN" altLang="en-US" sz="2700">
                <a:solidFill>
                  <a:srgbClr val="FF0000"/>
                </a:solidFill>
                <a:sym typeface="+mn-ea"/>
              </a:rPr>
              <a:t>《建筑法》</a:t>
            </a:r>
            <a:r>
              <a:rPr lang="zh-CN" altLang="en-US" sz="2700" dirty="0">
                <a:solidFill>
                  <a:srgbClr val="FF0000"/>
                </a:solidFill>
              </a:rPr>
              <a:t>第</a:t>
            </a:r>
            <a:r>
              <a:rPr lang="en-US" altLang="zh-CN" sz="2700" dirty="0">
                <a:solidFill>
                  <a:srgbClr val="FF0000"/>
                </a:solidFill>
              </a:rPr>
              <a:t>61</a:t>
            </a:r>
            <a:r>
              <a:rPr lang="zh-CN" altLang="en-US" sz="2700" dirty="0">
                <a:solidFill>
                  <a:srgbClr val="FF0000"/>
                </a:solidFill>
              </a:rPr>
              <a:t>条</a:t>
            </a:r>
            <a:r>
              <a:rPr lang="zh-CN" altLang="en-US" sz="2700" b="0" dirty="0"/>
              <a:t>交付竣工验收的建筑工程，必须符合规定的建筑工程质量标准，有完整的工程技术经济资料和经签署的工程保修书，并具备国家规定的其他竣工条件。 建筑工程竣工经验收合格后，方可交付使用；未经验收或者验收不合格的，不得交付使用。</a:t>
            </a:r>
            <a:endParaRPr lang="zh-CN" altLang="en-US" sz="2700" b="0" dirty="0"/>
          </a:p>
          <a:p>
            <a:endParaRPr lang="zh-CN" altLang="en-US" sz="2700"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要求投标人经现场踏勘后，自行考虑的费用，如何处理？</a:t>
            </a:r>
            <a:endParaRPr lang="zh-CN" altLang="en-US" dirty="0"/>
          </a:p>
          <a:p>
            <a:r>
              <a:rPr lang="zh-CN" altLang="en-US" dirty="0">
                <a:solidFill>
                  <a:srgbClr val="FF0000"/>
                </a:solidFill>
                <a:sym typeface="+mn-ea"/>
              </a:rPr>
              <a:t>重点：</a:t>
            </a:r>
            <a:r>
              <a:rPr lang="zh-CN" altLang="en-US" dirty="0"/>
              <a:t>总承包服务费未发生，预算包干费，按合同建筑面积计取是否可行？</a:t>
            </a:r>
            <a:endParaRPr lang="zh-CN" altLang="en-US" dirty="0"/>
          </a:p>
          <a:p>
            <a:r>
              <a:rPr lang="zh-CN" altLang="en-US" dirty="0">
                <a:solidFill>
                  <a:srgbClr val="FF0000"/>
                </a:solidFill>
                <a:sym typeface="+mn-ea"/>
              </a:rPr>
              <a:t>重点：</a:t>
            </a:r>
            <a:r>
              <a:rPr lang="zh-CN" altLang="en-US" dirty="0">
                <a:sym typeface="+mn-ea"/>
              </a:rPr>
              <a:t>不对分包单位进行退场处理，不重新招标的情况下，建设单位在不违反主合同，材料价差如何调整？</a:t>
            </a:r>
            <a:endParaRPr lang="zh-CN" altLang="en-US" dirty="0">
              <a:sym typeface="+mn-ea"/>
            </a:endParaRPr>
          </a:p>
          <a:p>
            <a:r>
              <a:rPr lang="zh-CN" altLang="en-US" dirty="0">
                <a:solidFill>
                  <a:srgbClr val="FF0000"/>
                </a:solidFill>
                <a:sym typeface="+mn-ea"/>
              </a:rPr>
              <a:t>重点：</a:t>
            </a:r>
            <a:r>
              <a:rPr lang="zh-CN" altLang="en-US" dirty="0">
                <a:sym typeface="+mn-ea"/>
              </a:rPr>
              <a:t>合同约定设计变更，措施费均不调整，如何结算？</a:t>
            </a:r>
            <a:endParaRPr lang="zh-CN" altLang="en-US" dirty="0">
              <a:sym typeface="+mn-ea"/>
            </a:endParaRPr>
          </a:p>
          <a:p>
            <a:r>
              <a:rPr lang="zh-CN" altLang="en-US" dirty="0">
                <a:solidFill>
                  <a:srgbClr val="FF0000"/>
                </a:solidFill>
                <a:sym typeface="+mn-ea"/>
              </a:rPr>
              <a:t>重点：</a:t>
            </a:r>
            <a:r>
              <a:rPr lang="zh-CN" altLang="en-US" dirty="0">
                <a:sym typeface="+mn-ea"/>
              </a:rPr>
              <a:t>合同约定总价包干，没有招标清单，如何应对？</a:t>
            </a:r>
            <a:endParaRPr lang="zh-CN" altLang="en-US" dirty="0"/>
          </a:p>
          <a:p>
            <a:r>
              <a:rPr lang="zh-CN" altLang="en-US" dirty="0">
                <a:solidFill>
                  <a:srgbClr val="FF0000"/>
                </a:solidFill>
                <a:sym typeface="+mn-ea"/>
              </a:rPr>
              <a:t>重点：</a:t>
            </a:r>
            <a:r>
              <a:rPr lang="zh-CN" altLang="en-US" dirty="0">
                <a:sym typeface="+mn-ea"/>
              </a:rPr>
              <a:t>隐蔽验收资料与施工图不一致，能否据实调整？</a:t>
            </a:r>
            <a:endParaRPr lang="zh-CN" altLang="en-US" dirty="0"/>
          </a:p>
          <a:p>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rPr>
              <a:t>重点：</a:t>
            </a:r>
            <a:r>
              <a:rPr lang="zh-CN" altLang="en-US" dirty="0"/>
              <a:t>市政项目，</a:t>
            </a:r>
            <a:r>
              <a:rPr lang="zh-CN" altLang="en-US" dirty="0">
                <a:solidFill>
                  <a:srgbClr val="00B050"/>
                </a:solidFill>
              </a:rPr>
              <a:t>验收合格</a:t>
            </a:r>
            <a:r>
              <a:rPr lang="zh-CN" altLang="en-US" dirty="0"/>
              <a:t>，施工图，路面基础</a:t>
            </a:r>
            <a:r>
              <a:rPr lang="en-US" dirty="0"/>
              <a:t>250 </a:t>
            </a:r>
            <a:r>
              <a:rPr lang="zh-CN" altLang="en-US" dirty="0"/>
              <a:t>厚砂垫层，隐蔽验收资料</a:t>
            </a:r>
            <a:r>
              <a:rPr lang="en-US" dirty="0"/>
              <a:t> 200 </a:t>
            </a:r>
            <a:r>
              <a:rPr lang="zh-CN" altLang="en-US" dirty="0"/>
              <a:t>厚，</a:t>
            </a:r>
            <a:r>
              <a:rPr lang="zh-CN" altLang="en-US" dirty="0">
                <a:sym typeface="+mn-ea"/>
              </a:rPr>
              <a:t>没有设计变更签证</a:t>
            </a:r>
            <a:r>
              <a:rPr lang="zh-CN" altLang="en-US" dirty="0"/>
              <a:t>。</a:t>
            </a:r>
            <a:endParaRPr lang="zh-CN" altLang="en-US" dirty="0"/>
          </a:p>
          <a:p>
            <a:r>
              <a:rPr lang="en-US" altLang="zh-CN" dirty="0"/>
              <a:t>1</a:t>
            </a:r>
            <a:r>
              <a:rPr lang="zh-CN" altLang="en-US" dirty="0"/>
              <a:t>）没有设计变更，工程不合格，不给计算费用</a:t>
            </a:r>
            <a:endParaRPr lang="zh-CN" altLang="en-US" dirty="0"/>
          </a:p>
          <a:p>
            <a:r>
              <a:rPr lang="en-US" altLang="zh-CN" dirty="0"/>
              <a:t>2</a:t>
            </a:r>
            <a:r>
              <a:rPr lang="zh-CN" altLang="en-US" dirty="0"/>
              <a:t>）按实际</a:t>
            </a:r>
            <a:r>
              <a:rPr lang="en-US" dirty="0"/>
              <a:t>200</a:t>
            </a:r>
            <a:r>
              <a:rPr lang="zh-CN" altLang="en-US" dirty="0"/>
              <a:t>厚垫层，据实计算</a:t>
            </a:r>
            <a:endParaRPr lang="zh-CN" altLang="en-US" dirty="0"/>
          </a:p>
          <a:p>
            <a:r>
              <a:rPr lang="zh-CN" altLang="en-US">
                <a:solidFill>
                  <a:srgbClr val="FF0000"/>
                </a:solidFill>
                <a:sym typeface="+mn-ea"/>
              </a:rPr>
              <a:t>《民法典》第</a:t>
            </a:r>
            <a:r>
              <a:rPr lang="en-US" altLang="zh-CN">
                <a:solidFill>
                  <a:srgbClr val="FF0000"/>
                </a:solidFill>
                <a:sym typeface="+mn-ea"/>
              </a:rPr>
              <a:t>781</a:t>
            </a:r>
            <a:r>
              <a:rPr lang="zh-CN" altLang="en-US">
                <a:solidFill>
                  <a:srgbClr val="FF0000"/>
                </a:solidFill>
                <a:sym typeface="+mn-ea"/>
              </a:rPr>
              <a:t>条</a:t>
            </a:r>
            <a:r>
              <a:rPr lang="zh-CN" altLang="en-US">
                <a:sym typeface="+mn-ea"/>
              </a:rPr>
              <a:t>　承揽人交付的工作成果不符合质量要求的，定作人可以合理选择请求承揽人承担修理、重作、</a:t>
            </a:r>
            <a:r>
              <a:rPr lang="zh-CN" altLang="en-US">
                <a:solidFill>
                  <a:srgbClr val="00B050"/>
                </a:solidFill>
                <a:sym typeface="+mn-ea"/>
              </a:rPr>
              <a:t>减少报酬</a:t>
            </a:r>
            <a:r>
              <a:rPr lang="zh-CN" altLang="en-US">
                <a:sym typeface="+mn-ea"/>
              </a:rPr>
              <a:t>、赔偿损失等违约责任。</a:t>
            </a:r>
            <a:endParaRPr lang="zh-CN" altLang="en-US"/>
          </a:p>
          <a:p>
            <a:r>
              <a:rPr lang="zh-CN" altLang="en-US">
                <a:solidFill>
                  <a:srgbClr val="FF0000"/>
                </a:solidFill>
                <a:sym typeface="+mn-ea"/>
              </a:rPr>
              <a:t>《建筑法》第</a:t>
            </a:r>
            <a:r>
              <a:rPr lang="en-US" altLang="zh-CN">
                <a:solidFill>
                  <a:srgbClr val="FF0000"/>
                </a:solidFill>
                <a:sym typeface="+mn-ea"/>
              </a:rPr>
              <a:t>58</a:t>
            </a:r>
            <a:r>
              <a:rPr lang="zh-CN" altLang="en-US">
                <a:solidFill>
                  <a:srgbClr val="FF0000"/>
                </a:solidFill>
                <a:sym typeface="+mn-ea"/>
              </a:rPr>
              <a:t>条</a:t>
            </a:r>
            <a:r>
              <a:rPr lang="zh-CN" altLang="en-US">
                <a:sym typeface="+mn-ea"/>
              </a:rPr>
              <a:t>　建筑施工企业对工程的施工质量负责。</a:t>
            </a:r>
            <a:endParaRPr lang="zh-CN" altLang="en-US"/>
          </a:p>
          <a:p>
            <a:r>
              <a:rPr lang="zh-CN" altLang="en-US">
                <a:sym typeface="+mn-ea"/>
              </a:rPr>
              <a:t>建筑施工企业必须按照工程</a:t>
            </a:r>
            <a:r>
              <a:rPr lang="zh-CN" altLang="en-US">
                <a:solidFill>
                  <a:srgbClr val="00B050"/>
                </a:solidFill>
                <a:sym typeface="+mn-ea"/>
              </a:rPr>
              <a:t>设计图纸</a:t>
            </a:r>
            <a:r>
              <a:rPr lang="zh-CN" altLang="en-US">
                <a:sym typeface="+mn-ea"/>
              </a:rPr>
              <a:t>和施工技术标准施工，不得偷工减料。工程设计的修改由原设计单位负责，建筑施工企业</a:t>
            </a:r>
            <a:r>
              <a:rPr lang="zh-CN" altLang="en-US">
                <a:solidFill>
                  <a:srgbClr val="00B050"/>
                </a:solidFill>
                <a:sym typeface="+mn-ea"/>
              </a:rPr>
              <a:t>不得擅自修改</a:t>
            </a:r>
            <a:r>
              <a:rPr lang="zh-CN" altLang="en-US">
                <a:sym typeface="+mn-ea"/>
              </a:rPr>
              <a:t>工程设计。</a:t>
            </a:r>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idx="1"/>
          </p:nvPr>
        </p:nvSpPr>
        <p:spPr/>
        <p:txBody>
          <a:bodyPr/>
          <a:p>
            <a:r>
              <a:rPr lang="zh-CN" altLang="en-US" sz="2800">
                <a:solidFill>
                  <a:srgbClr val="FF0000"/>
                </a:solidFill>
                <a:sym typeface="+mn-ea"/>
              </a:rPr>
              <a:t>《建工司法解释（一）》</a:t>
            </a:r>
            <a:r>
              <a:rPr lang="zh-CN" altLang="en-US" sz="2800" dirty="0">
                <a:solidFill>
                  <a:srgbClr val="FF0000"/>
                </a:solidFill>
                <a:sym typeface="+mn-ea"/>
              </a:rPr>
              <a:t>第</a:t>
            </a:r>
            <a:r>
              <a:rPr lang="en-US" altLang="zh-CN" sz="2800" dirty="0">
                <a:solidFill>
                  <a:srgbClr val="FF0000"/>
                </a:solidFill>
                <a:sym typeface="+mn-ea"/>
              </a:rPr>
              <a:t>20</a:t>
            </a:r>
            <a:r>
              <a:rPr lang="zh-CN" altLang="en-US" sz="2800" dirty="0">
                <a:solidFill>
                  <a:srgbClr val="FF0000"/>
                </a:solidFill>
                <a:sym typeface="+mn-ea"/>
              </a:rPr>
              <a:t>条</a:t>
            </a:r>
            <a:r>
              <a:rPr lang="zh-CN" altLang="en-US" sz="2800" dirty="0">
                <a:sym typeface="+mn-ea"/>
              </a:rPr>
              <a:t> 当事人对</a:t>
            </a:r>
            <a:r>
              <a:rPr lang="zh-CN" altLang="en-US" sz="2800" dirty="0">
                <a:solidFill>
                  <a:srgbClr val="339933"/>
                </a:solidFill>
                <a:sym typeface="+mn-ea"/>
              </a:rPr>
              <a:t>工程量有争议</a:t>
            </a:r>
            <a:r>
              <a:rPr lang="zh-CN" altLang="en-US" sz="2800" dirty="0">
                <a:sym typeface="+mn-ea"/>
              </a:rPr>
              <a:t>的，按照施工过程中形成的</a:t>
            </a:r>
            <a:r>
              <a:rPr lang="zh-CN" altLang="en-US" sz="2800" dirty="0">
                <a:solidFill>
                  <a:srgbClr val="339933"/>
                </a:solidFill>
                <a:sym typeface="+mn-ea"/>
              </a:rPr>
              <a:t>签证</a:t>
            </a:r>
            <a:r>
              <a:rPr lang="zh-CN" altLang="en-US" sz="2800" dirty="0">
                <a:sym typeface="+mn-ea"/>
              </a:rPr>
              <a:t>等书面文件确认。</a:t>
            </a:r>
            <a:endParaRPr lang="en-US" altLang="zh-CN" sz="2800" dirty="0"/>
          </a:p>
          <a:p>
            <a:r>
              <a:rPr lang="zh-CN" altLang="en-US" sz="2800" dirty="0">
                <a:sym typeface="+mn-ea"/>
              </a:rPr>
              <a:t>承包人能够证明发包人同意其施工，但未能提供签证文件证明工程量发生的，可以按照当事人提供的</a:t>
            </a:r>
            <a:r>
              <a:rPr lang="zh-CN" altLang="en-US" sz="2800" dirty="0">
                <a:solidFill>
                  <a:srgbClr val="339933"/>
                </a:solidFill>
                <a:sym typeface="+mn-ea"/>
              </a:rPr>
              <a:t>其他证据</a:t>
            </a:r>
            <a:r>
              <a:rPr lang="zh-CN" altLang="en-US" sz="2800" dirty="0">
                <a:sym typeface="+mn-ea"/>
              </a:rPr>
              <a:t>确认实际发生的工程量。</a:t>
            </a:r>
            <a:endParaRPr lang="zh-CN" altLang="en-US" sz="2800" dirty="0">
              <a:sym typeface="+mn-ea"/>
            </a:endParaRPr>
          </a:p>
          <a:p>
            <a:r>
              <a:rPr lang="zh-CN" altLang="en-US" sz="2800">
                <a:solidFill>
                  <a:srgbClr val="FF0000"/>
                </a:solidFill>
                <a:sym typeface="+mn-ea"/>
              </a:rPr>
              <a:t>《建设工程造价鉴定规范》</a:t>
            </a:r>
            <a:r>
              <a:rPr lang="zh-CN" altLang="en-US" sz="2800">
                <a:solidFill>
                  <a:srgbClr val="FF0000"/>
                </a:solidFill>
                <a:sym typeface="+mn-ea"/>
              </a:rPr>
              <a:t>5</a:t>
            </a:r>
            <a:r>
              <a:rPr lang="en-US" altLang="zh-CN" sz="2800">
                <a:solidFill>
                  <a:srgbClr val="FF0000"/>
                </a:solidFill>
                <a:sym typeface="+mn-ea"/>
              </a:rPr>
              <a:t>.</a:t>
            </a:r>
            <a:r>
              <a:rPr lang="zh-CN" altLang="en-US" sz="2800">
                <a:solidFill>
                  <a:srgbClr val="FF0000"/>
                </a:solidFill>
                <a:sym typeface="+mn-ea"/>
              </a:rPr>
              <a:t>4</a:t>
            </a:r>
            <a:r>
              <a:rPr lang="en-US" altLang="zh-CN" sz="2800">
                <a:solidFill>
                  <a:srgbClr val="FF0000"/>
                </a:solidFill>
                <a:sym typeface="+mn-ea"/>
              </a:rPr>
              <a:t>.</a:t>
            </a:r>
            <a:r>
              <a:rPr lang="zh-CN" altLang="en-US" sz="2800">
                <a:solidFill>
                  <a:srgbClr val="FF0000"/>
                </a:solidFill>
                <a:sym typeface="+mn-ea"/>
              </a:rPr>
              <a:t>2 </a:t>
            </a:r>
            <a:r>
              <a:rPr lang="zh-CN" altLang="en-US" sz="2800">
                <a:sym typeface="+mn-ea"/>
              </a:rPr>
              <a:t>在鉴定项目施工图或合同约定工程范围以外，承包人以完成了发包人通知的零星工程为由，要求结算价款，但未提供发包人的签证或书面认可文件，鉴定人应按以下规定作出专业分析进行鉴定：</a:t>
            </a:r>
            <a:endParaRPr lang="zh-CN" altLang="en-US" sz="2800"/>
          </a:p>
          <a:p>
            <a:r>
              <a:rPr lang="zh-CN" altLang="en-US" sz="2800">
                <a:sym typeface="+mn-ea"/>
              </a:rPr>
              <a:t>1 发包人</a:t>
            </a:r>
            <a:r>
              <a:rPr lang="zh-CN" altLang="en-US" sz="2800">
                <a:solidFill>
                  <a:srgbClr val="00B050"/>
                </a:solidFill>
                <a:sym typeface="+mn-ea"/>
              </a:rPr>
              <a:t>认可</a:t>
            </a:r>
            <a:r>
              <a:rPr lang="zh-CN" altLang="en-US" sz="2800">
                <a:sym typeface="+mn-ea"/>
              </a:rPr>
              <a:t>或承包人提供的</a:t>
            </a:r>
            <a:r>
              <a:rPr lang="zh-CN" altLang="en-US" sz="2800">
                <a:solidFill>
                  <a:srgbClr val="00B050"/>
                </a:solidFill>
                <a:sym typeface="+mn-ea"/>
              </a:rPr>
              <a:t>其他证据</a:t>
            </a:r>
            <a:r>
              <a:rPr lang="zh-CN" altLang="en-US" sz="2800">
                <a:sym typeface="+mn-ea"/>
              </a:rPr>
              <a:t>可以证明的，鉴定人应作出</a:t>
            </a:r>
            <a:r>
              <a:rPr lang="zh-CN" altLang="en-US" sz="2800">
                <a:solidFill>
                  <a:srgbClr val="00B050"/>
                </a:solidFill>
                <a:sym typeface="+mn-ea"/>
              </a:rPr>
              <a:t>肯定性鉴定</a:t>
            </a:r>
            <a:r>
              <a:rPr lang="zh-CN" altLang="en-US" sz="2800">
                <a:sym typeface="+mn-ea"/>
              </a:rPr>
              <a:t>，供委托人判断使用；</a:t>
            </a:r>
            <a:endParaRPr lang="zh-CN" altLang="en-US" sz="2800"/>
          </a:p>
          <a:p>
            <a:r>
              <a:rPr lang="zh-CN" altLang="en-US" sz="2800">
                <a:sym typeface="+mn-ea"/>
              </a:rPr>
              <a:t>2 发包人</a:t>
            </a:r>
            <a:r>
              <a:rPr lang="zh-CN" altLang="en-US" sz="2800">
                <a:solidFill>
                  <a:srgbClr val="00B050"/>
                </a:solidFill>
                <a:sym typeface="+mn-ea"/>
              </a:rPr>
              <a:t>不认可</a:t>
            </a:r>
            <a:r>
              <a:rPr lang="zh-CN" altLang="en-US" sz="2800">
                <a:sym typeface="+mn-ea"/>
              </a:rPr>
              <a:t>，但该工程可以进行</a:t>
            </a:r>
            <a:r>
              <a:rPr lang="zh-CN" altLang="en-US" sz="2800">
                <a:solidFill>
                  <a:srgbClr val="00B050"/>
                </a:solidFill>
                <a:sym typeface="+mn-ea"/>
              </a:rPr>
              <a:t>现场勘验</a:t>
            </a:r>
            <a:r>
              <a:rPr lang="zh-CN" altLang="en-US" sz="2800">
                <a:sym typeface="+mn-ea"/>
              </a:rPr>
              <a:t>，鉴定人应提请委托人组织现场勘验，依据</a:t>
            </a:r>
            <a:r>
              <a:rPr lang="zh-CN" altLang="en-US" sz="2800">
                <a:solidFill>
                  <a:srgbClr val="00B050"/>
                </a:solidFill>
                <a:sym typeface="+mn-ea"/>
              </a:rPr>
              <a:t>勘验结果</a:t>
            </a:r>
            <a:r>
              <a:rPr lang="zh-CN" altLang="en-US" sz="2800">
                <a:sym typeface="+mn-ea"/>
              </a:rPr>
              <a:t>进行鉴定。</a:t>
            </a:r>
            <a:endParaRPr lang="zh-CN" altLang="en-US" sz="2800"/>
          </a:p>
          <a:p>
            <a:endParaRPr lang="zh-CN" altLang="en-US"/>
          </a:p>
          <a:p>
            <a:endParaRPr lang="zh-CN" altLang="en-US"/>
          </a:p>
        </p:txBody>
      </p:sp>
      <p:sp>
        <p:nvSpPr>
          <p:cNvPr id="3" name="灯片编号占位符 2"/>
          <p:cNvSpPr>
            <a:spLocks noGrp="1"/>
          </p:cNvSpPr>
          <p:nvPr>
            <p:ph type="sldNum" sz="quarter" idx="10"/>
          </p:nvPr>
        </p:nvSpPr>
        <p:spPr/>
        <p:txBody>
          <a:bodyPr/>
          <a:p>
            <a:fld id="{11BD2CA1-CEE1-4824-A1C9-4C3EDF56342D}" type="slidenum">
              <a:rPr lang="en-US" altLang="zh-CN"/>
            </a:fld>
            <a:endParaRPr lang="en-US" altLang="zh-CN"/>
          </a:p>
        </p:txBody>
      </p:sp>
    </p:spTree>
  </p:cSld>
  <p:clrMapOvr>
    <a:masterClrMapping/>
  </p:clrMapOvr>
  <p:transition spd="slow"/>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solidFill>
                  <a:srgbClr val="FF0000"/>
                </a:solidFill>
                <a:sym typeface="+mn-ea"/>
              </a:rPr>
              <a:t>重点：</a:t>
            </a:r>
            <a:r>
              <a:rPr lang="zh-CN" altLang="en-US" dirty="0"/>
              <a:t>工程造价中已计取综合费，能否再按照签证和施工现场情况计取临时道路费用？</a:t>
            </a:r>
            <a:endParaRPr lang="zh-CN" altLang="en-US" dirty="0"/>
          </a:p>
          <a:p>
            <a:r>
              <a:rPr lang="zh-CN" altLang="en-US" dirty="0">
                <a:solidFill>
                  <a:srgbClr val="FF0000"/>
                </a:solidFill>
                <a:sym typeface="+mn-ea"/>
              </a:rPr>
              <a:t>重点：</a:t>
            </a:r>
            <a:r>
              <a:rPr lang="zh-CN" altLang="en-US" dirty="0"/>
              <a:t>固定总价合同，没有完成，如何结算？</a:t>
            </a:r>
            <a:endParaRPr lang="zh-CN" altLang="en-US" dirty="0"/>
          </a:p>
          <a:p>
            <a:r>
              <a:rPr lang="zh-CN" altLang="en-US" dirty="0">
                <a:solidFill>
                  <a:srgbClr val="FF0000"/>
                </a:solidFill>
                <a:sym typeface="+mn-ea"/>
              </a:rPr>
              <a:t>重点：</a:t>
            </a:r>
            <a:r>
              <a:rPr lang="zh-CN" altLang="en-US" dirty="0">
                <a:sym typeface="+mn-ea"/>
              </a:rPr>
              <a:t>合价包干的加固费，能否按实结算？</a:t>
            </a:r>
            <a:endParaRPr lang="zh-CN" altLang="en-US" dirty="0"/>
          </a:p>
          <a:p>
            <a:r>
              <a:rPr lang="zh-CN" altLang="en-US" dirty="0">
                <a:solidFill>
                  <a:srgbClr val="FF0000"/>
                </a:solidFill>
                <a:sym typeface="+mn-ea"/>
              </a:rPr>
              <a:t>重点：</a:t>
            </a:r>
            <a:r>
              <a:rPr lang="zh-CN" altLang="en-US" dirty="0">
                <a:sym typeface="+mn-ea"/>
              </a:rPr>
              <a:t>合同范围内，措施项目漏项，报价能否自行增加？</a:t>
            </a:r>
            <a:endParaRPr lang="zh-CN" altLang="en-US" dirty="0"/>
          </a:p>
          <a:p>
            <a:r>
              <a:rPr lang="zh-CN" altLang="en-US" dirty="0">
                <a:solidFill>
                  <a:srgbClr val="FF0000"/>
                </a:solidFill>
                <a:sym typeface="+mn-ea"/>
              </a:rPr>
              <a:t>重点：</a:t>
            </a:r>
            <a:r>
              <a:rPr lang="zh-CN" altLang="en-US" dirty="0">
                <a:sym typeface="+mn-ea"/>
              </a:rPr>
              <a:t>合同解除，塔吊退场、劳务退场、分包退场、材料设备采购合同解约等，怎么处理</a:t>
            </a:r>
            <a:r>
              <a:rPr lang="en-US" altLang="zh-CN" dirty="0">
                <a:sym typeface="+mn-ea"/>
              </a:rPr>
              <a:t>?</a:t>
            </a:r>
            <a:r>
              <a:rPr lang="zh-CN" altLang="en-US" dirty="0">
                <a:sym typeface="+mn-ea"/>
              </a:rPr>
              <a:t>定制加工，但尚未交货的材料和钢结构，如何处理？</a:t>
            </a:r>
            <a:endParaRPr lang="zh-CN" altLang="en-US" dirty="0"/>
          </a:p>
          <a:p>
            <a:r>
              <a:rPr lang="zh-CN" altLang="en-US" dirty="0">
                <a:solidFill>
                  <a:srgbClr val="FF0000"/>
                </a:solidFill>
                <a:sym typeface="+mn-ea"/>
              </a:rPr>
              <a:t>重点：</a:t>
            </a:r>
            <a:r>
              <a:rPr lang="zh-CN" altLang="en-US" dirty="0">
                <a:sym typeface="+mn-ea"/>
              </a:rPr>
              <a:t>固定总价合同，后补充协议该为暂定价，金额与固定总价合同一致，结算审核能否全部按可调单价？</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2</a:t>
            </a:r>
            <a:r>
              <a:rPr lang="zh-CN" altLang="en-US" dirty="0">
                <a:solidFill>
                  <a:srgbClr val="FF0000"/>
                </a:solidFill>
                <a:sym typeface="+mn-ea"/>
              </a:rPr>
              <a:t>条</a:t>
            </a:r>
            <a:r>
              <a:rPr lang="en-US" dirty="0">
                <a:solidFill>
                  <a:srgbClr val="FF0000"/>
                </a:solidFill>
                <a:sym typeface="+mn-ea"/>
              </a:rPr>
              <a:t> </a:t>
            </a:r>
            <a:r>
              <a:rPr lang="zh-CN" altLang="en-US" dirty="0">
                <a:sym typeface="+mn-ea"/>
              </a:rPr>
              <a:t>招标人和中标人另行签订的建设工程施工合同约定的</a:t>
            </a:r>
            <a:r>
              <a:rPr lang="zh-CN" altLang="en-US" dirty="0">
                <a:solidFill>
                  <a:srgbClr val="339933"/>
                </a:solidFill>
                <a:sym typeface="+mn-ea"/>
              </a:rPr>
              <a:t>工程范围、建设工期、工程质量、工程价款</a:t>
            </a:r>
            <a:r>
              <a:rPr lang="zh-CN" altLang="en-US" dirty="0">
                <a:sym typeface="+mn-ea"/>
              </a:rPr>
              <a:t>等实质性内容，与中标合同不一致，一方当事人请求按照</a:t>
            </a:r>
            <a:r>
              <a:rPr lang="zh-CN" altLang="en-US" dirty="0">
                <a:solidFill>
                  <a:srgbClr val="FF0000"/>
                </a:solidFill>
                <a:sym typeface="+mn-ea"/>
              </a:rPr>
              <a:t>中标合同</a:t>
            </a:r>
            <a:r>
              <a:rPr lang="zh-CN" altLang="en-US" dirty="0">
                <a:sym typeface="+mn-ea"/>
              </a:rPr>
              <a:t>确定</a:t>
            </a:r>
            <a:r>
              <a:rPr lang="zh-CN" altLang="en-US" dirty="0">
                <a:solidFill>
                  <a:srgbClr val="FF0000"/>
                </a:solidFill>
                <a:sym typeface="+mn-ea"/>
              </a:rPr>
              <a:t>权利义务</a:t>
            </a:r>
            <a:r>
              <a:rPr lang="zh-CN" altLang="en-US" dirty="0">
                <a:sym typeface="+mn-ea"/>
              </a:rPr>
              <a:t>的，人民法院应予支持。</a:t>
            </a:r>
            <a:endParaRPr lang="zh-CN" altLang="en-US" dirty="0"/>
          </a:p>
          <a:p>
            <a:r>
              <a:rPr lang="zh-CN" altLang="en-US" dirty="0">
                <a:sym typeface="+mn-ea"/>
              </a:rPr>
              <a:t>招标人和中标人在中标合同</a:t>
            </a:r>
            <a:r>
              <a:rPr lang="zh-CN" altLang="en-US" dirty="0">
                <a:solidFill>
                  <a:srgbClr val="FF0000"/>
                </a:solidFill>
                <a:sym typeface="+mn-ea"/>
              </a:rPr>
              <a:t>之外</a:t>
            </a:r>
            <a:r>
              <a:rPr lang="zh-CN" altLang="en-US" dirty="0">
                <a:sym typeface="+mn-ea"/>
              </a:rPr>
              <a:t>就明显高于市场价格购买承建房产、无偿建设住房配套设施、让利、向建设单位捐赠财物等</a:t>
            </a:r>
            <a:r>
              <a:rPr lang="zh-CN" altLang="en-US" dirty="0">
                <a:solidFill>
                  <a:srgbClr val="FF0000"/>
                </a:solidFill>
                <a:sym typeface="+mn-ea"/>
              </a:rPr>
              <a:t>另行签订合同</a:t>
            </a:r>
            <a:r>
              <a:rPr lang="zh-CN" altLang="en-US" dirty="0">
                <a:sym typeface="+mn-ea"/>
              </a:rPr>
              <a:t>，</a:t>
            </a:r>
            <a:endParaRPr lang="en-US" altLang="zh-CN" dirty="0"/>
          </a:p>
          <a:p>
            <a:r>
              <a:rPr lang="zh-CN" altLang="en-US" dirty="0">
                <a:solidFill>
                  <a:srgbClr val="339933"/>
                </a:solidFill>
                <a:sym typeface="+mn-ea"/>
              </a:rPr>
              <a:t>变相降低工程价款</a:t>
            </a:r>
            <a:r>
              <a:rPr lang="zh-CN" altLang="en-US" dirty="0">
                <a:sym typeface="+mn-ea"/>
              </a:rPr>
              <a:t>，一方当事人以该合同</a:t>
            </a:r>
            <a:r>
              <a:rPr lang="zh-CN" altLang="en-US" dirty="0">
                <a:solidFill>
                  <a:srgbClr val="FF0000"/>
                </a:solidFill>
                <a:sym typeface="+mn-ea"/>
              </a:rPr>
              <a:t>背离中标合同</a:t>
            </a:r>
            <a:r>
              <a:rPr lang="zh-CN" altLang="en-US" dirty="0">
                <a:sym typeface="+mn-ea"/>
              </a:rPr>
              <a:t>实质性内容为由请求确认无效的，人民法院应予支持。</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a:solidFill>
                  <a:srgbClr val="FF0000"/>
                </a:solidFill>
                <a:sym typeface="+mn-ea"/>
              </a:rPr>
              <a:t>《建工司法解释（一）》</a:t>
            </a:r>
            <a:r>
              <a:rPr lang="zh-CN" altLang="en-US" dirty="0">
                <a:solidFill>
                  <a:srgbClr val="FF0000"/>
                </a:solidFill>
                <a:sym typeface="+mn-ea"/>
              </a:rPr>
              <a:t>第</a:t>
            </a:r>
            <a:r>
              <a:rPr lang="en-US" altLang="zh-CN" dirty="0">
                <a:solidFill>
                  <a:srgbClr val="FF0000"/>
                </a:solidFill>
                <a:sym typeface="+mn-ea"/>
              </a:rPr>
              <a:t>23</a:t>
            </a:r>
            <a:r>
              <a:rPr lang="zh-CN" altLang="en-US" dirty="0">
                <a:solidFill>
                  <a:srgbClr val="FF0000"/>
                </a:solidFill>
                <a:sym typeface="+mn-ea"/>
              </a:rPr>
              <a:t>条</a:t>
            </a:r>
            <a:r>
              <a:rPr lang="en-US" dirty="0">
                <a:sym typeface="+mn-ea"/>
              </a:rPr>
              <a:t> </a:t>
            </a:r>
            <a:r>
              <a:rPr lang="zh-CN" altLang="en-US" dirty="0">
                <a:sym typeface="+mn-ea"/>
              </a:rPr>
              <a:t>发包人将依法</a:t>
            </a:r>
            <a:r>
              <a:rPr lang="zh-CN" altLang="en-US" dirty="0">
                <a:solidFill>
                  <a:srgbClr val="FF0000"/>
                </a:solidFill>
                <a:sym typeface="+mn-ea"/>
              </a:rPr>
              <a:t>不属于</a:t>
            </a:r>
            <a:r>
              <a:rPr lang="zh-CN" altLang="en-US" dirty="0">
                <a:solidFill>
                  <a:srgbClr val="339933"/>
                </a:solidFill>
                <a:sym typeface="+mn-ea"/>
              </a:rPr>
              <a:t>必须招标</a:t>
            </a:r>
            <a:r>
              <a:rPr lang="zh-CN" altLang="en-US" dirty="0">
                <a:sym typeface="+mn-ea"/>
              </a:rPr>
              <a:t>的建设工程进行招标后，与承包人</a:t>
            </a:r>
            <a:r>
              <a:rPr lang="zh-CN" altLang="en-US" dirty="0">
                <a:solidFill>
                  <a:srgbClr val="FF0000"/>
                </a:solidFill>
                <a:sym typeface="+mn-ea"/>
              </a:rPr>
              <a:t>另行订立</a:t>
            </a:r>
            <a:r>
              <a:rPr lang="zh-CN" altLang="en-US" dirty="0">
                <a:sym typeface="+mn-ea"/>
              </a:rPr>
              <a:t>的建设工程施工合同</a:t>
            </a:r>
            <a:r>
              <a:rPr lang="zh-CN" altLang="en-US" dirty="0">
                <a:solidFill>
                  <a:srgbClr val="FF0000"/>
                </a:solidFill>
                <a:sym typeface="+mn-ea"/>
              </a:rPr>
              <a:t>背离</a:t>
            </a:r>
            <a:r>
              <a:rPr lang="zh-CN" altLang="en-US" dirty="0">
                <a:sym typeface="+mn-ea"/>
              </a:rPr>
              <a:t>中标合同的实质性内容，当事人请求以</a:t>
            </a:r>
            <a:r>
              <a:rPr lang="zh-CN" altLang="en-US" dirty="0">
                <a:solidFill>
                  <a:srgbClr val="FF0000"/>
                </a:solidFill>
                <a:sym typeface="+mn-ea"/>
              </a:rPr>
              <a:t>中标合同</a:t>
            </a:r>
            <a:r>
              <a:rPr lang="zh-CN" altLang="en-US" dirty="0">
                <a:sym typeface="+mn-ea"/>
              </a:rPr>
              <a:t>作为</a:t>
            </a:r>
            <a:r>
              <a:rPr lang="zh-CN" altLang="en-US" dirty="0">
                <a:solidFill>
                  <a:srgbClr val="FF0000"/>
                </a:solidFill>
                <a:sym typeface="+mn-ea"/>
              </a:rPr>
              <a:t>结算</a:t>
            </a:r>
            <a:r>
              <a:rPr lang="zh-CN" altLang="en-US" dirty="0">
                <a:sym typeface="+mn-ea"/>
              </a:rPr>
              <a:t>建设工程价款依据的，人民法院应予支持，</a:t>
            </a:r>
            <a:endParaRPr lang="en-US" altLang="zh-CN" dirty="0"/>
          </a:p>
          <a:p>
            <a:r>
              <a:rPr lang="zh-CN" altLang="en-US" dirty="0">
                <a:sym typeface="+mn-ea"/>
              </a:rPr>
              <a:t>但发包人与承包人因</a:t>
            </a:r>
            <a:r>
              <a:rPr lang="zh-CN" altLang="en-US" dirty="0">
                <a:solidFill>
                  <a:srgbClr val="FF0000"/>
                </a:solidFill>
                <a:sym typeface="+mn-ea"/>
              </a:rPr>
              <a:t>客观情况</a:t>
            </a:r>
            <a:r>
              <a:rPr lang="zh-CN" altLang="en-US" dirty="0">
                <a:sym typeface="+mn-ea"/>
              </a:rPr>
              <a:t>发生了在招标投标时</a:t>
            </a:r>
            <a:r>
              <a:rPr lang="zh-CN" altLang="en-US" dirty="0">
                <a:solidFill>
                  <a:srgbClr val="FF0000"/>
                </a:solidFill>
                <a:sym typeface="+mn-ea"/>
              </a:rPr>
              <a:t>难以预见</a:t>
            </a:r>
            <a:r>
              <a:rPr lang="zh-CN" altLang="en-US" dirty="0">
                <a:sym typeface="+mn-ea"/>
              </a:rPr>
              <a:t>的变化而</a:t>
            </a:r>
            <a:r>
              <a:rPr lang="zh-CN" altLang="en-US" dirty="0">
                <a:solidFill>
                  <a:srgbClr val="FF0000"/>
                </a:solidFill>
                <a:sym typeface="+mn-ea"/>
              </a:rPr>
              <a:t>另行订立</a:t>
            </a:r>
            <a:r>
              <a:rPr lang="zh-CN" altLang="en-US" dirty="0">
                <a:sym typeface="+mn-ea"/>
              </a:rPr>
              <a:t>建设工程施工合同的</a:t>
            </a:r>
            <a:r>
              <a:rPr lang="zh-CN" altLang="en-US" dirty="0">
                <a:solidFill>
                  <a:srgbClr val="FF0000"/>
                </a:solidFill>
                <a:sym typeface="+mn-ea"/>
              </a:rPr>
              <a:t>除外</a:t>
            </a:r>
            <a:r>
              <a:rPr lang="zh-CN" altLang="en-US" dirty="0">
                <a:sym typeface="+mn-ea"/>
              </a:rPr>
              <a:t>。</a:t>
            </a:r>
            <a:endParaRPr lang="zh-CN" altLang="en-US" dirty="0"/>
          </a:p>
          <a:p>
            <a:endParaRPr lang="zh-CN" altLang="en-US" dirty="0"/>
          </a:p>
        </p:txBody>
      </p:sp>
      <p:sp>
        <p:nvSpPr>
          <p:cNvPr id="3" name="灯片编号占位符 2"/>
          <p:cNvSpPr>
            <a:spLocks noGrp="1"/>
          </p:cNvSpPr>
          <p:nvPr>
            <p:ph type="sldNum" sz="quarter" idx="10"/>
          </p:nvPr>
        </p:nvSpPr>
        <p:spPr/>
        <p:txBody>
          <a:bodyPr/>
          <a:lstStyle/>
          <a:p>
            <a:fld id="{11BD2CA1-CEE1-4824-A1C9-4C3EDF56342D}" type="slidenum">
              <a:rPr lang="en-US" altLang="zh-CN" smtClean="0"/>
            </a:fld>
            <a:endParaRPr lang="en-US" altLang="zh-CN"/>
          </a:p>
        </p:txBody>
      </p:sp>
    </p:spTree>
  </p:cSld>
  <p:clrMapOvr>
    <a:masterClrMapping/>
  </p:clrMapOvr>
  <p:transition spd="slow"/>
</p:sld>
</file>

<file path=ppt/tags/tag1.xml><?xml version="1.0" encoding="utf-8"?>
<p:tagLst xmlns:p="http://schemas.openxmlformats.org/presentationml/2006/main">
  <p:tag name="commondata" val="eyJoZGlkIjoiNjY4ZmEwMmRmYTZhMzA3M2EzMDQ4OGU3MDM1M2M2YmYifQ=="/>
</p:tagLst>
</file>

<file path=ppt/theme/theme1.xml><?xml version="1.0" encoding="utf-8"?>
<a:theme xmlns:a="http://schemas.openxmlformats.org/drawingml/2006/main" name="Studio">
  <a:themeElements>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Studio">
      <a:majorFont>
        <a:latin typeface="Arial Black"/>
        <a:ea typeface="楷体_GB2312"/>
        <a:cs typeface="楷体_GB2312"/>
      </a:majorFont>
      <a:minorFont>
        <a:latin typeface="Arial"/>
        <a:ea typeface="黑体"/>
        <a:cs typeface="楷体_GB2312"/>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lang="zh-CN" altLang="en-US" sz="1800" b="1" i="0" u="none" strike="noStrike" cap="none" normalizeH="0" baseline="0" smtClean="0">
            <a:ln>
              <a:noFill/>
            </a:ln>
            <a:solidFill>
              <a:srgbClr val="0000CC"/>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lang="zh-CN" altLang="en-US" sz="1800" b="1" i="0" u="none" strike="noStrike" cap="none" normalizeH="0" baseline="0" smtClean="0">
            <a:ln>
              <a:noFill/>
            </a:ln>
            <a:solidFill>
              <a:srgbClr val="0000CC"/>
            </a:solidFill>
            <a:effectLst/>
            <a:latin typeface="Arial" panose="020B0604020202020204" pitchFamily="34" charset="0"/>
            <a:ea typeface="宋体" panose="02010600030101010101" pitchFamily="2" charset="-122"/>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工程项目预收账款财税处理大调整2017.8.2</Template>
  <TotalTime>0</TotalTime>
  <Words>29692</Words>
  <Application>WPS 演示</Application>
  <PresentationFormat>全屏显示(4:3)</PresentationFormat>
  <Paragraphs>1160</Paragraphs>
  <Slides>135</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135</vt:i4>
      </vt:variant>
    </vt:vector>
  </HeadingPairs>
  <TitlesOfParts>
    <vt:vector size="145" baseType="lpstr">
      <vt:lpstr>Arial</vt:lpstr>
      <vt:lpstr>宋体</vt:lpstr>
      <vt:lpstr>Wingdings</vt:lpstr>
      <vt:lpstr>黑体</vt:lpstr>
      <vt:lpstr>Arial Black</vt:lpstr>
      <vt:lpstr>楷体_GB2312</vt:lpstr>
      <vt:lpstr>新宋体</vt:lpstr>
      <vt:lpstr>微软雅黑</vt:lpstr>
      <vt:lpstr>Arial Unicode MS</vt:lpstr>
      <vt:lpstr>Studio</vt:lpstr>
      <vt:lpstr>国有投资项目造价管控、财政评审与结算审计专题培训</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ll</dc:creator>
  <cp:lastModifiedBy>安晨 </cp:lastModifiedBy>
  <cp:revision>1332</cp:revision>
  <cp:lastPrinted>2113-01-01T00:00:00Z</cp:lastPrinted>
  <dcterms:created xsi:type="dcterms:W3CDTF">2017-08-10T04:01:00Z</dcterms:created>
  <dcterms:modified xsi:type="dcterms:W3CDTF">2024-09-20T00:31:38Z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ICV">
    <vt:lpwstr>2D068616A3A44590AA6D215F10598D70_13</vt:lpwstr>
  </property>
  <property fmtid="{D5CDD505-2E9C-101B-9397-08002B2CF9AE}" pid="4" name="KSOProductBuildVer">
    <vt:lpwstr>2052-12.1.0.17857</vt:lpwstr>
  </property>
</Properties>
</file>