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3"/>
  </p:sldMasterIdLst>
  <p:notesMasterIdLst>
    <p:notesMasterId r:id="rId36"/>
  </p:notesMasterIdLst>
  <p:handoutMasterIdLst>
    <p:handoutMasterId r:id="rId58"/>
  </p:handoutMasterIdLst>
  <p:sldIdLst>
    <p:sldId id="5110" r:id="rId4"/>
    <p:sldId id="8415" r:id="rId5"/>
    <p:sldId id="8483" r:id="rId6"/>
    <p:sldId id="8378" r:id="rId7"/>
    <p:sldId id="8448" r:id="rId8"/>
    <p:sldId id="8482" r:id="rId9"/>
    <p:sldId id="8385" r:id="rId10"/>
    <p:sldId id="8379" r:id="rId11"/>
    <p:sldId id="8308" r:id="rId12"/>
    <p:sldId id="8153" r:id="rId13"/>
    <p:sldId id="8185" r:id="rId14"/>
    <p:sldId id="8242" r:id="rId15"/>
    <p:sldId id="8159" r:id="rId16"/>
    <p:sldId id="8187" r:id="rId17"/>
    <p:sldId id="8212" r:id="rId18"/>
    <p:sldId id="8214" r:id="rId19"/>
    <p:sldId id="8246" r:id="rId20"/>
    <p:sldId id="8303" r:id="rId21"/>
    <p:sldId id="8380" r:id="rId22"/>
    <p:sldId id="8381" r:id="rId23"/>
    <p:sldId id="8382" r:id="rId24"/>
    <p:sldId id="8299" r:id="rId25"/>
    <p:sldId id="8295" r:id="rId26"/>
    <p:sldId id="8384" r:id="rId27"/>
    <p:sldId id="8383" r:id="rId28"/>
    <p:sldId id="8386" r:id="rId29"/>
    <p:sldId id="8257" r:id="rId30"/>
    <p:sldId id="8479" r:id="rId31"/>
    <p:sldId id="8480" r:id="rId32"/>
    <p:sldId id="8481" r:id="rId33"/>
    <p:sldId id="5335" r:id="rId34"/>
    <p:sldId id="8522" r:id="rId35"/>
    <p:sldId id="8523" r:id="rId37"/>
    <p:sldId id="8524" r:id="rId38"/>
    <p:sldId id="8525" r:id="rId39"/>
    <p:sldId id="8526" r:id="rId40"/>
    <p:sldId id="8527" r:id="rId41"/>
    <p:sldId id="8528" r:id="rId42"/>
    <p:sldId id="8529" r:id="rId43"/>
    <p:sldId id="8530" r:id="rId44"/>
    <p:sldId id="8531" r:id="rId45"/>
    <p:sldId id="8532" r:id="rId46"/>
    <p:sldId id="8533" r:id="rId47"/>
    <p:sldId id="8534" r:id="rId48"/>
    <p:sldId id="8535" r:id="rId49"/>
    <p:sldId id="8536" r:id="rId50"/>
    <p:sldId id="8537" r:id="rId51"/>
    <p:sldId id="8538" r:id="rId52"/>
    <p:sldId id="8539" r:id="rId53"/>
    <p:sldId id="8540" r:id="rId54"/>
    <p:sldId id="8541" r:id="rId55"/>
    <p:sldId id="8542" r:id="rId56"/>
    <p:sldId id="8543" r:id="rId57"/>
  </p:sldIdLst>
  <p:sldSz cx="12192000" cy="6858000"/>
  <p:notesSz cx="7103745" cy="10234295"/>
  <p:embeddedFontLst>
    <p:embeddedFont>
      <p:font typeface="Calibri" panose="020F0502020204030204" pitchFamily="34" charset="0"/>
      <p:regular r:id="rId63"/>
      <p:bold r:id="rId64"/>
      <p:italic r:id="rId65"/>
      <p:boldItalic r:id="rId66"/>
    </p:embeddedFont>
    <p:embeddedFont>
      <p:font typeface="微软雅黑 Light" panose="020B0502040204020203" pitchFamily="34" charset="-122"/>
      <p:regular r:id="rId67"/>
    </p:embeddedFont>
    <p:embeddedFont>
      <p:font typeface="微软雅黑" panose="020B0503020204020204" pitchFamily="34" charset="-122"/>
      <p:regular r:id="rId68"/>
    </p:embeddedFont>
    <p:embeddedFont>
      <p:font typeface="楷体" panose="02010609060101010101" pitchFamily="49" charset="-122"/>
      <p:regular r:id="rId69"/>
    </p:embeddedFont>
    <p:embeddedFont>
      <p:font typeface="Wide Latin" panose="020A0A07050505020404"/>
      <p:regular r:id="rId70"/>
    </p:embeddedFont>
    <p:embeddedFont>
      <p:font typeface="仿宋" panose="02010609060101010101" pitchFamily="49" charset="-122"/>
      <p:regular r:id="rId71"/>
    </p:embeddedFont>
    <p:embeddedFont>
      <p:font typeface="黑体" panose="02010609060101010101" pitchFamily="49" charset="-122"/>
      <p:regular r:id="rId72"/>
    </p:embeddedFont>
    <p:embeddedFont>
      <p:font typeface="Bernard MT Condensed" panose="02050806060905020404" pitchFamily="18" charset="0"/>
      <p:regular r:id="rId73"/>
    </p:embeddedFont>
    <p:embeddedFont>
      <p:font typeface="Calibri Light" panose="020F0302020204030204" charset="0"/>
      <p:regular r:id="rId74"/>
    </p:embeddedFont>
    <p:embeddedFont>
      <p:font typeface="等线" panose="02010600030101010101" pitchFamily="2" charset="-122"/>
      <p:regular r:id="rId75"/>
    </p:embeddedFont>
    <p:embeddedFont>
      <p:font typeface="Wingdings 2" panose="05020102010507070707"/>
      <p:regular r:id="rId76"/>
    </p:embeddedFont>
    <p:embeddedFont>
      <p:font typeface="Lucida Sans Unicode" panose="020B0602030504020204" charset="0"/>
      <p:regular r:id="rId77"/>
    </p:embeddedFont>
  </p:embeddedFontLst>
  <p:custDataLst>
    <p:tags r:id="rId7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5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栗 魁" initials="栗" lastIdx="4" clrIdx="0"/>
  <p:cmAuthor id="3" name="张智怡" initials="张律" lastIdx="2" clrIdx="2"/>
  <p:cmAuthor id="75" name="作者" initials="A" lastIdx="0" clrIdx="24"/>
  <p:cmAuthor id="4" name="王习习" initials="王" lastIdx="2" clrIdx="0"/>
  <p:cmAuthor id="2" name="闫秀丽" initials="闫"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E8B7"/>
    <a:srgbClr val="F9EEC8"/>
    <a:srgbClr val="202020"/>
    <a:srgbClr val="323232"/>
    <a:srgbClr val="CC3300"/>
    <a:srgbClr val="CC0000"/>
    <a:srgbClr val="1F4E79"/>
    <a:srgbClr val="FAF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p:restoredTop sz="94660"/>
  </p:normalViewPr>
  <p:slideViewPr>
    <p:cSldViewPr snapToGrid="0" showGuides="1">
      <p:cViewPr varScale="1">
        <p:scale>
          <a:sx n="89" d="100"/>
          <a:sy n="89" d="100"/>
        </p:scale>
        <p:origin x="68" y="292"/>
      </p:cViewPr>
      <p:guideLst>
        <p:guide orient="horz" pos="195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gs" Target="tags/tag35.xml"/><Relationship Id="rId77" Type="http://schemas.openxmlformats.org/officeDocument/2006/relationships/font" Target="fonts/font15.fntdata"/><Relationship Id="rId76" Type="http://schemas.openxmlformats.org/officeDocument/2006/relationships/font" Target="fonts/font14.fntdata"/><Relationship Id="rId75" Type="http://schemas.openxmlformats.org/officeDocument/2006/relationships/font" Target="fonts/font13.fntdata"/><Relationship Id="rId74" Type="http://schemas.openxmlformats.org/officeDocument/2006/relationships/font" Target="fonts/font12.fntdata"/><Relationship Id="rId73" Type="http://schemas.openxmlformats.org/officeDocument/2006/relationships/font" Target="fonts/font11.fntdata"/><Relationship Id="rId72" Type="http://schemas.openxmlformats.org/officeDocument/2006/relationships/font" Target="fonts/font10.fntdata"/><Relationship Id="rId71" Type="http://schemas.openxmlformats.org/officeDocument/2006/relationships/font" Target="fonts/font9.fntdata"/><Relationship Id="rId70" Type="http://schemas.openxmlformats.org/officeDocument/2006/relationships/font" Target="fonts/font8.fntdata"/><Relationship Id="rId7" Type="http://schemas.openxmlformats.org/officeDocument/2006/relationships/slide" Target="slides/slide4.xml"/><Relationship Id="rId69" Type="http://schemas.openxmlformats.org/officeDocument/2006/relationships/font" Target="fonts/font7.fntdata"/><Relationship Id="rId68" Type="http://schemas.openxmlformats.org/officeDocument/2006/relationships/font" Target="fonts/font6.fntdata"/><Relationship Id="rId67" Type="http://schemas.openxmlformats.org/officeDocument/2006/relationships/font" Target="fonts/font5.fntdata"/><Relationship Id="rId66" Type="http://schemas.openxmlformats.org/officeDocument/2006/relationships/font" Target="fonts/font4.fntdata"/><Relationship Id="rId65" Type="http://schemas.openxmlformats.org/officeDocument/2006/relationships/font" Target="fonts/font3.fntdata"/><Relationship Id="rId64" Type="http://schemas.openxmlformats.org/officeDocument/2006/relationships/font" Target="fonts/font2.fntdata"/><Relationship Id="rId63" Type="http://schemas.openxmlformats.org/officeDocument/2006/relationships/font" Target="fonts/font1.fntdata"/><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notesMaster" Target="notesMasters/notes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7T14:03:27.563" idx="2">
    <p:pos x="4928" y="1194"/>
    <p:text>延误工序是否在关键线路上难以界定</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17T14:48:19.765" idx="7">
    <p:pos x="841" y="1398"/>
    <p:text>建议删除“违约责任”的表述。</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7-17T15:02:43.651" idx="8">
    <p:pos x="3981" y="2078"/>
    <p:text>具体进行补偿的机械、周转材以及集装箱等可将相应费用或者数量补充在合同附件中</p:text>
  </p:cm>
  <p:cm authorId="1" dt="2023-07-17T15:11:51.055" idx="9">
    <p:pos x="6372" y="3140"/>
    <p:text>约定实际延期开工日期达到90天以上发包人有权重新组织招标一定程度限制了发包人的约定解除权，建议删除或视情况调整该90天的约定。另外需要提醒的是承包人退场时必然会产生除约定的延期补偿费用外的其他费用，如大型机械进出场费用，以进场的周转材周转次数减少导致额外增加的费用等。</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07-17T15:21:38.838" idx="10">
    <p:pos x="2060" y="568"/>
    <p:text>1、为保证补偿数额的准确，建议在合同通用条款及专用条款均约定延期开工情况下补偿上报的时间限制，如延期开工情况结束后XX天内未上报补偿材料的视为承包人放弃补偿的权利。2、建议数量的签字确认均删除监理单位的确认权利，以免监理单位超越职权签字确认。3、另提醒关注合同约定的监理权限范围，大多产生索赔的建设工程案件中，有监理单位签字盖章的索赔依据有较大概率获得法院认可，合同中监理的权限约定以及施工过程中对监理单位签字权利的监督非常重要。</p:text>
  </p:cm>
</p:cmLst>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0D7075-5D5C-4CA7-AD42-710907BE2516}" type="doc">
      <dgm:prSet loTypeId="urn:microsoft.com/office/officeart/2005/8/layout/pyramid2#1" loCatId="pyramid" qsTypeId="urn:microsoft.com/office/officeart/2005/8/quickstyle/simple5#1" qsCatId="simple" csTypeId="urn:microsoft.com/office/officeart/2005/8/colors/accent2_2#1" csCatId="accent2" phldr="1"/>
      <dgm:spPr/>
    </dgm:pt>
    <dgm:pt modelId="{CDE06B9C-E8BC-4049-99A8-15927BDC03B0}" type="pres">
      <dgm:prSet presAssocID="{490D7075-5D5C-4CA7-AD42-710907BE2516}" presName="compositeShape" presStyleCnt="0">
        <dgm:presLayoutVars>
          <dgm:dir/>
          <dgm:resizeHandles/>
        </dgm:presLayoutVars>
      </dgm:prSet>
      <dgm:spPr/>
    </dgm:pt>
  </dgm:ptLst>
  <dgm:cxnLst>
    <dgm:cxn modelId="{FB522697-9874-404E-BE74-BFEB91BCDC18}" type="presOf" srcId="{490D7075-5D5C-4CA7-AD42-710907BE2516}" destId="{CDE06B9C-E8BC-4049-99A8-15927BDC03B0}" srcOrd="0"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9288" cy="574675"/>
          </a:xfrm>
          <a:prstGeom prst="rect">
            <a:avLst/>
          </a:prstGeom>
        </p:spPr>
        <p:txBody>
          <a:bodyPr vert="horz" lIns="91440" tIns="45720" rIns="91440" bIns="45720" rtlCol="0"/>
          <a:lstStyle>
            <a:lvl1pPr algn="l" eaLnBrk="1" fontAlgn="auto" hangingPunct="1">
              <a:defRPr sz="129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9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4168775" y="0"/>
            <a:ext cx="3187700" cy="574675"/>
          </a:xfrm>
          <a:prstGeom prst="rect">
            <a:avLst/>
          </a:prstGeom>
        </p:spPr>
        <p:txBody>
          <a:bodyPr vert="horz" lIns="91440" tIns="45720" rIns="91440" bIns="45720" rtlCol="0"/>
          <a:lstStyle>
            <a:lvl1pPr algn="r" eaLnBrk="1" fontAlgn="auto" hangingPunct="1">
              <a:defRPr sz="129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9F677FE6-A239-4D90-81A8-48C4CA9F6DDD}" type="datetimeFigureOut">
              <a:rPr kumimoji="0" lang="zh-CN" altLang="en-US" sz="1290" b="0" i="0" u="none" strike="noStrike" kern="1200" cap="none" spc="0" normalizeH="0" baseline="0" noProof="1">
                <a:ln>
                  <a:noFill/>
                </a:ln>
                <a:solidFill>
                  <a:schemeClr val="tx1"/>
                </a:solidFill>
                <a:effectLst/>
                <a:uLnTx/>
                <a:uFillTx/>
                <a:latin typeface="+mn-lt"/>
                <a:ea typeface="+mn-ea"/>
                <a:cs typeface="+mn-cs"/>
              </a:rPr>
            </a:fld>
            <a:endParaRPr kumimoji="0" lang="zh-CN" altLang="en-US" sz="129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10879138"/>
            <a:ext cx="3189288" cy="574675"/>
          </a:xfrm>
          <a:prstGeom prst="rect">
            <a:avLst/>
          </a:prstGeom>
        </p:spPr>
        <p:txBody>
          <a:bodyPr vert="horz" lIns="91440" tIns="45720" rIns="91440" bIns="45720" rtlCol="0" anchor="b"/>
          <a:lstStyle>
            <a:lvl1pPr algn="l" eaLnBrk="1" fontAlgn="auto" hangingPunct="1">
              <a:defRPr sz="129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9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4168775" y="10879138"/>
            <a:ext cx="3187700" cy="574675"/>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solidFill>
                  <a:srgbClr val="898989"/>
                </a:solidFill>
                <a:latin typeface="微软雅黑 Light" panose="020B0502040204020203" pitchFamily="34" charset="-122"/>
                <a:ea typeface="微软雅黑 Light" panose="020B0502040204020203" pitchFamily="34" charset="-122"/>
              </a:rPr>
            </a:fld>
            <a:endParaRPr lang="zh-CN" altLang="en-US" sz="1200" dirty="0">
              <a:solidFill>
                <a:srgbClr val="898989"/>
              </a:solidFill>
              <a:latin typeface="微软雅黑 Light" panose="020B0502040204020203" pitchFamily="34" charset="-122"/>
              <a:ea typeface="微软雅黑 Light" panose="020B0502040204020203"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159BFADA-C6E2-4054-A1D0-79F537518EDC}"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3076"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709613" y="4926013"/>
            <a:ext cx="5683250" cy="4029075"/>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20</a:t>
            </a:r>
            <a:r>
              <a:rPr lang="zh-CN" altLang="en-US" dirty="0"/>
              <a:t>版增加了第</a:t>
            </a:r>
            <a:r>
              <a:rPr lang="en-US" altLang="zh-CN" dirty="0"/>
              <a:t>5</a:t>
            </a:r>
            <a:r>
              <a:rPr lang="zh-CN" altLang="en-US" dirty="0"/>
              <a:t>条设计条款（承包人设计义务）</a:t>
            </a:r>
            <a:endParaRPr lang="en-US" altLang="zh-CN" dirty="0"/>
          </a:p>
          <a:p>
            <a:r>
              <a:rPr lang="en-US" altLang="zh-CN" dirty="0"/>
              <a:t>2</a:t>
            </a:r>
            <a:r>
              <a:rPr lang="zh-CN" altLang="en-US" dirty="0"/>
              <a:t>、两版标准合同：若发包人延误工期，向承包人支付合理利润。</a:t>
            </a:r>
            <a:endParaRPr lang="en-US" altLang="zh-CN" dirty="0"/>
          </a:p>
          <a:p>
            <a:r>
              <a:rPr lang="en-US" altLang="zh-CN" dirty="0"/>
              <a:t>3</a:t>
            </a:r>
            <a:r>
              <a:rPr lang="zh-CN" altLang="en-US" dirty="0"/>
              <a:t>、区别：</a:t>
            </a:r>
            <a:r>
              <a:rPr lang="en-US" altLang="zh-CN" dirty="0"/>
              <a:t>20</a:t>
            </a:r>
            <a:r>
              <a:rPr lang="zh-CN" altLang="en-US" dirty="0"/>
              <a:t>版相比</a:t>
            </a:r>
            <a:r>
              <a:rPr lang="en-US" altLang="zh-CN" dirty="0"/>
              <a:t>17</a:t>
            </a:r>
            <a:r>
              <a:rPr lang="zh-CN" altLang="en-US" dirty="0"/>
              <a:t>版合同，发承包双方都有提前或延后都有</a:t>
            </a:r>
            <a:r>
              <a:rPr lang="en-US" altLang="zh-CN" dirty="0"/>
              <a:t>7</a:t>
            </a:r>
            <a:r>
              <a:rPr lang="zh-CN" altLang="en-US" dirty="0"/>
              <a:t>天的宽限期；</a:t>
            </a:r>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其它都没时间宽限期，只有建业为</a:t>
            </a:r>
            <a:r>
              <a:rPr lang="en-US" altLang="zh-CN" dirty="0"/>
              <a:t>15</a:t>
            </a:r>
            <a:r>
              <a:rPr lang="zh-CN" altLang="en-US" dirty="0"/>
              <a:t>天，第</a:t>
            </a:r>
            <a:r>
              <a:rPr lang="en-US" altLang="zh-CN" dirty="0"/>
              <a:t>16</a:t>
            </a:r>
            <a:r>
              <a:rPr lang="zh-CN" altLang="en-US" dirty="0"/>
              <a:t>天开始计算费用</a:t>
            </a:r>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龙湖：延期</a:t>
            </a:r>
            <a:r>
              <a:rPr lang="en-US" altLang="zh-CN" dirty="0"/>
              <a:t>90</a:t>
            </a:r>
            <a:r>
              <a:rPr lang="zh-CN" altLang="en-US" dirty="0"/>
              <a:t>天以上计取费用。 </a:t>
            </a:r>
            <a:r>
              <a:rPr lang="en-US" altLang="zh-CN" dirty="0"/>
              <a:t>1</a:t>
            </a:r>
            <a:r>
              <a:rPr lang="zh-CN" altLang="en-US" dirty="0"/>
              <a:t>、因延期增加合同外正常工序费用；</a:t>
            </a:r>
            <a:r>
              <a:rPr lang="en-US" altLang="zh-CN" dirty="0"/>
              <a:t>2</a:t>
            </a:r>
            <a:r>
              <a:rPr lang="zh-CN" altLang="en-US" dirty="0"/>
              <a:t>、已进场大型机械租赁费；</a:t>
            </a:r>
            <a:endParaRPr lang="en-US" altLang="zh-CN" dirty="0"/>
          </a:p>
          <a:p>
            <a:r>
              <a:rPr lang="en-US" altLang="zh-CN" dirty="0"/>
              <a:t>3</a:t>
            </a:r>
            <a:r>
              <a:rPr lang="zh-CN" altLang="en-US" dirty="0"/>
              <a:t>、现场看护人员工资；</a:t>
            </a:r>
            <a:r>
              <a:rPr lang="en-US" altLang="zh-CN" dirty="0"/>
              <a:t>4</a:t>
            </a:r>
            <a:r>
              <a:rPr lang="zh-CN" altLang="en-US" dirty="0"/>
              <a:t>、承包人管理留守人员工资；</a:t>
            </a:r>
            <a:endParaRPr lang="en-US" altLang="zh-CN" dirty="0"/>
          </a:p>
          <a:p>
            <a:r>
              <a:rPr lang="zh-CN" altLang="en-US" dirty="0"/>
              <a:t>财务费用</a:t>
            </a:r>
            <a:r>
              <a:rPr lang="en-US" altLang="zh-CN" dirty="0"/>
              <a:t>/</a:t>
            </a:r>
            <a:r>
              <a:rPr lang="zh-CN" altLang="en-US" dirty="0"/>
              <a:t>利润等间接费用不予补偿。</a:t>
            </a:r>
            <a:endParaRPr lang="en-US" altLang="zh-CN" dirty="0"/>
          </a:p>
          <a:p>
            <a:endParaRPr lang="en-US" altLang="zh-CN" dirty="0"/>
          </a:p>
          <a:p>
            <a:r>
              <a:rPr lang="zh-CN" altLang="en-US" dirty="0"/>
              <a:t>约定补偿费用，且约定了补偿项目。</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可补偿费用；但须证明发包人原因导致延期的其施工关键线路上。</a:t>
            </a:r>
            <a:endParaRPr lang="en-US" altLang="zh-CN" dirty="0"/>
          </a:p>
          <a:p>
            <a:r>
              <a:rPr lang="zh-CN" altLang="en-US" dirty="0"/>
              <a:t>惟发包人延期而承包人未发生工期延期（早于或相符），则补偿费用。补偿规则及标准不明确，还须后期商谈；</a:t>
            </a:r>
            <a:endParaRPr lang="en-US" altLang="zh-CN" dirty="0"/>
          </a:p>
          <a:p>
            <a:r>
              <a:rPr lang="zh-CN" altLang="en-US" dirty="0"/>
              <a:t>惟发包人延期而承包人亦发生工期延期，则补偿费用且按合同工期罚款。</a:t>
            </a:r>
            <a:endParaRPr lang="en-US" altLang="zh-CN" dirty="0"/>
          </a:p>
          <a:p>
            <a:endParaRPr lang="en-US" altLang="zh-CN" dirty="0"/>
          </a:p>
          <a:p>
            <a:r>
              <a:rPr lang="zh-CN" altLang="en-US" dirty="0"/>
              <a:t>责任约定明确，只是其补偿规则标准不明确须后期商谈</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通用条款和专用条款都补充费用，但补充协议不补偿任何费用。</a:t>
            </a:r>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可补偿费用，但无合同条款约定补偿规则和补偿标准</a:t>
            </a:r>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4210FC-5A3F-45D6-86A2-8C12154025F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、两版标准合同：若发包人延误工期，向承包人支付合理利润。区别：</a:t>
            </a:r>
            <a:r>
              <a:rPr lang="en-US" altLang="zh-CN" dirty="0"/>
              <a:t>20</a:t>
            </a:r>
            <a:r>
              <a:rPr lang="zh-CN" altLang="en-US" dirty="0"/>
              <a:t>版相比</a:t>
            </a:r>
            <a:r>
              <a:rPr lang="en-US" altLang="zh-CN" dirty="0"/>
              <a:t>17</a:t>
            </a:r>
            <a:r>
              <a:rPr lang="zh-CN" altLang="en-US" dirty="0"/>
              <a:t>版合同，发承包双方都有提前或延后都有</a:t>
            </a:r>
            <a:r>
              <a:rPr lang="en-US" altLang="zh-CN" dirty="0"/>
              <a:t>7</a:t>
            </a:r>
            <a:r>
              <a:rPr lang="zh-CN" altLang="en-US" dirty="0"/>
              <a:t>天的宽限期；</a:t>
            </a:r>
            <a:endParaRPr lang="en-US" altLang="zh-CN" dirty="0"/>
          </a:p>
          <a:p>
            <a:r>
              <a:rPr lang="en-US" altLang="zh-CN" dirty="0"/>
              <a:t>2</a:t>
            </a:r>
            <a:r>
              <a:rPr lang="zh-CN" altLang="en-US" dirty="0"/>
              <a:t>、龙湖：补偿费用，补偿标准及计算方法不明确，</a:t>
            </a:r>
            <a:r>
              <a:rPr lang="en-US" altLang="zh-CN" dirty="0"/>
              <a:t>90</a:t>
            </a:r>
            <a:r>
              <a:rPr lang="zh-CN" altLang="en-US" dirty="0"/>
              <a:t>天以上补偿费用。便未约定</a:t>
            </a:r>
            <a:r>
              <a:rPr lang="en-US" altLang="zh-CN" dirty="0"/>
              <a:t>90</a:t>
            </a:r>
            <a:r>
              <a:rPr lang="zh-CN" altLang="en-US" dirty="0"/>
              <a:t>天费用是否计算。 </a:t>
            </a:r>
            <a:r>
              <a:rPr lang="en-US" altLang="zh-CN" dirty="0"/>
              <a:t>A</a:t>
            </a:r>
            <a:r>
              <a:rPr lang="zh-CN" altLang="en-US" dirty="0"/>
              <a:t>、因延期增加合同外正常工序费用；</a:t>
            </a:r>
            <a:r>
              <a:rPr lang="en-US" altLang="zh-CN" dirty="0"/>
              <a:t>B</a:t>
            </a:r>
            <a:r>
              <a:rPr lang="zh-CN" altLang="en-US" dirty="0"/>
              <a:t>、已进场大型机械租赁费</a:t>
            </a:r>
            <a:r>
              <a:rPr lang="en-US" altLang="zh-CN" dirty="0"/>
              <a:t>;C </a:t>
            </a:r>
            <a:r>
              <a:rPr lang="zh-CN" altLang="en-US" dirty="0"/>
              <a:t>、现场看护人员工资；</a:t>
            </a:r>
            <a:r>
              <a:rPr lang="en-US" altLang="zh-CN" dirty="0"/>
              <a:t>D</a:t>
            </a:r>
            <a:r>
              <a:rPr lang="zh-CN" altLang="en-US" dirty="0"/>
              <a:t>、    承包人管理留守人员工资；等直接费用财务费用</a:t>
            </a:r>
            <a:r>
              <a:rPr lang="en-US" altLang="zh-CN" dirty="0"/>
              <a:t>/</a:t>
            </a:r>
            <a:r>
              <a:rPr lang="zh-CN" altLang="en-US" dirty="0"/>
              <a:t>利润等间接费用不予补偿。</a:t>
            </a:r>
            <a:endParaRPr lang="zh-CN" altLang="en-US" dirty="0"/>
          </a:p>
        </p:txBody>
      </p:sp>
      <p:sp>
        <p:nvSpPr>
          <p:cNvPr id="4" name="灯片编号占位符 3"/>
          <p:cNvSpPr>
            <a:spLocks noGrp="1"/>
          </p:cNvSpPr>
          <p:nvPr>
            <p:ph type="sldNum" sz="quarter" idx="10"/>
          </p:nvPr>
        </p:nvSpPr>
        <p:spPr/>
        <p:txBody>
          <a:bodyPr/>
          <a:lstStyle/>
          <a:p>
            <a:fld id="{CF4210FC-5A3F-45D6-86A2-8C12154025F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图片 8"/>
          <p:cNvPicPr>
            <a:picLocks noChangeAspect="1"/>
          </p:cNvPicPr>
          <p:nvPr userDrawn="1"/>
        </p:nvPicPr>
        <p:blipFill>
          <a:blip r:embed="rId2"/>
          <a:stretch>
            <a:fillRect/>
          </a:stretch>
        </p:blipFill>
        <p:spPr>
          <a:xfrm>
            <a:off x="466725" y="79375"/>
            <a:ext cx="3073400" cy="663575"/>
          </a:xfrm>
          <a:prstGeom prst="rect">
            <a:avLst/>
          </a:prstGeom>
          <a:noFill/>
          <a:ln w="9525">
            <a:noFill/>
          </a:ln>
        </p:spPr>
      </p:pic>
      <p:sp>
        <p:nvSpPr>
          <p:cNvPr id="3" name="内容占位符 2"/>
          <p:cNvSpPr>
            <a:spLocks noGrp="1"/>
          </p:cNvSpPr>
          <p:nvPr>
            <p:ph idx="1"/>
          </p:nvPr>
        </p:nvSpPr>
        <p:spPr>
          <a:xfrm>
            <a:off x="711200" y="1847490"/>
            <a:ext cx="10668000" cy="42672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Rectangle 6"/>
          <p:cNvSpPr>
            <a:spLocks noGrp="1" noChangeArrowheads="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9" name="Rectangle 7"/>
          <p:cNvSpPr>
            <a:spLocks noGrp="1" noChangeArrowheads="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Rectangle 8"/>
          <p:cNvSpPr>
            <a:spLocks noGrp="1" noChangeArrowheads="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zh-CN" dirty="0">
                <a:latin typeface="微软雅黑 Light" panose="020B0502040204020203" pitchFamily="34" charset="-122"/>
              </a:rPr>
            </a:fld>
            <a:endParaRPr lang="en-US" altLang="zh-CN" dirty="0">
              <a:latin typeface="微软雅黑 Light" panose="020B0502040204020203" pitchFamily="34" charset="-122"/>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1_标题，文本与内容">
    <p:bg>
      <p:bgPr>
        <a:solidFill>
          <a:srgbClr val="B5E5B5">
            <a:alpha val="0"/>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8000" y="0"/>
            <a:ext cx="112776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508000" y="1371600"/>
            <a:ext cx="5537200" cy="48006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48400" y="1371600"/>
            <a:ext cx="5537200" cy="48006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5"/>
          <p:cNvSpPr>
            <a:spLocks noGrp="1" noChangeArrowheads="1"/>
          </p:cNvSpPr>
          <p:nvPr>
            <p:ph type="dt" sz="half" idx="12"/>
          </p:nvPr>
        </p:nvSpPr>
        <p:spPr bwMode="auto">
          <a:xfrm>
            <a:off x="508000" y="6248400"/>
            <a:ext cx="2540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9" name="Rectangle 6"/>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10" name="Rectangle 7"/>
          <p:cNvSpPr>
            <a:spLocks noGrp="1" noChangeArrowheads="1"/>
          </p:cNvSpPr>
          <p:nvPr>
            <p:ph type="sldNum" sz="quarter" idx="4"/>
          </p:nvPr>
        </p:nvSpPr>
        <p:spPr bwMode="auto">
          <a:xfrm>
            <a:off x="9245600" y="6248400"/>
            <a:ext cx="2540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auto" latinLnBrk="1" hangingPunct="1">
              <a:lnSpc>
                <a:spcPct val="100000"/>
              </a:lnSpc>
              <a:spcBef>
                <a:spcPts val="0"/>
              </a:spcBef>
              <a:spcAft>
                <a:spcPts val="0"/>
              </a:spcAft>
              <a:buClrTx/>
              <a:buSzTx/>
              <a:buFontTx/>
              <a:buNone/>
              <a:defRPr/>
            </a:pPr>
            <a:fld id="{F79089EA-C57D-F042-BA61-EC3BC8930E04}" type="slidenum">
              <a:rPr kumimoji="1" lang="ko-KR" altLang="en-US" sz="1400" b="0" i="0" u="none" strike="noStrike" kern="1200" cap="none" spc="0" normalizeH="0" baseline="0" noProof="0">
                <a:ln>
                  <a:noFill/>
                </a:ln>
                <a:solidFill>
                  <a:schemeClr val="tx1"/>
                </a:solidFill>
                <a:effectLst/>
                <a:uLnTx/>
                <a:uFillTx/>
                <a:latin typeface="Gulim" pitchFamily="34" charset="-127"/>
                <a:ea typeface="Gulim" pitchFamily="34" charset="-127"/>
                <a:cs typeface="+mn-cs"/>
              </a:rPr>
            </a:fld>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8200" y="1722120"/>
            <a:ext cx="10515600" cy="1102995"/>
          </a:xfrm>
        </p:spPr>
        <p:txBody>
          <a:bodyPr lIns="144145" anchor="b"/>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0"/>
          <a:lstStyle>
            <a:lvl1pPr algn="ct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470" y="1482090"/>
            <a:ext cx="5220970"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655" y="1482090"/>
            <a:ext cx="5097145"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vert="horz" wrap="square" lIns="252095" tIns="144145" rIns="91440" bIns="45720" numCol="1" anchor="t" anchorCtr="0" compatLnSpc="1"/>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vert="horz" wrap="square" lIns="252095" tIns="144145" rIns="91440" bIns="45720" numCol="1" anchor="t" anchorCtr="0" compatLnSpc="1"/>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图片 8"/>
          <p:cNvPicPr>
            <a:picLocks noChangeAspect="1"/>
          </p:cNvPicPr>
          <p:nvPr userDrawn="1"/>
        </p:nvPicPr>
        <p:blipFill>
          <a:blip r:embed="rId2"/>
          <a:stretch>
            <a:fillRect/>
          </a:stretch>
        </p:blipFill>
        <p:spPr>
          <a:xfrm>
            <a:off x="466725" y="79375"/>
            <a:ext cx="3073400" cy="663575"/>
          </a:xfrm>
          <a:prstGeom prst="rect">
            <a:avLst/>
          </a:prstGeom>
          <a:noFill/>
          <a:ln w="9525">
            <a:noFill/>
          </a:ln>
        </p:spPr>
      </p:pic>
      <p:sp>
        <p:nvSpPr>
          <p:cNvPr id="3" name="内容占位符 2"/>
          <p:cNvSpPr>
            <a:spLocks noGrp="1"/>
          </p:cNvSpPr>
          <p:nvPr>
            <p:ph idx="1"/>
          </p:nvPr>
        </p:nvSpPr>
        <p:spPr>
          <a:xfrm>
            <a:off x="711200" y="1847490"/>
            <a:ext cx="10668000" cy="42672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Rectangle 6"/>
          <p:cNvSpPr>
            <a:spLocks noGrp="1" noChangeArrowheads="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9" name="Rectangle 7"/>
          <p:cNvSpPr>
            <a:spLocks noGrp="1" noChangeArrowheads="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Rectangle 8"/>
          <p:cNvSpPr>
            <a:spLocks noGrp="1" noChangeArrowheads="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zh-CN" dirty="0">
                <a:latin typeface="微软雅黑 Light" panose="020B0502040204020203" pitchFamily="34" charset="-122"/>
              </a:rPr>
            </a:fld>
            <a:endParaRPr lang="en-US" altLang="zh-CN" dirty="0">
              <a:latin typeface="微软雅黑 Light" panose="020B0502040204020203" pitchFamily="34" charset="-122"/>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8200" y="1722120"/>
            <a:ext cx="10515600" cy="1102995"/>
          </a:xfrm>
        </p:spPr>
        <p:txBody>
          <a:bodyPr lIns="144145" anchor="b"/>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0"/>
          <a:lstStyle>
            <a:lvl1pPr algn="ct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470" y="1482090"/>
            <a:ext cx="5220970"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655" y="1482090"/>
            <a:ext cx="5097145"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vert="horz" wrap="square" lIns="252095" tIns="144145" rIns="91440" bIns="45720" numCol="1" anchor="t" anchorCtr="0" compatLnSpc="1"/>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vert="horz" wrap="square" lIns="252095" tIns="144145" rIns="91440" bIns="45720" numCol="1" anchor="t" anchorCtr="0" compatLnSpc="1"/>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微软雅黑 Light" panose="020B0502040204020203" pitchFamily="34" charset="-122"/>
                <a:ea typeface="微软雅黑 Light" panose="020B0502040204020203" pitchFamily="34" charset="-122"/>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p:transition>
  <p:hf sldNum="0" hdr="0" ftr="0" dt="0"/>
  <p:txStyles>
    <p:title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120000"/>
        </a:lnSpc>
        <a:spcBef>
          <a:spcPts val="1000"/>
        </a:spcBef>
        <a:spcAft>
          <a:spcPct val="0"/>
        </a:spcAft>
        <a:buSzPct val="75000"/>
        <a:buFont typeface="Arial" panose="020B0604020202020204" pitchFamily="34" charset="0"/>
        <a:buChar char="•"/>
        <a:defRPr sz="2800" kern="1200">
          <a:solidFill>
            <a:srgbClr val="262626"/>
          </a:solidFill>
          <a:latin typeface="微软雅黑" panose="020B0503020204020204" pitchFamily="34" charset="-122"/>
          <a:ea typeface="微软雅黑" panose="020B0503020204020204" pitchFamily="34" charset="-122"/>
          <a:cs typeface="+mn-cs"/>
        </a:defRPr>
      </a:lvl1pPr>
      <a:lvl2pPr marL="576580" indent="-228600" algn="l" rtl="0" eaLnBrk="0" fontAlgn="base" hangingPunct="0">
        <a:lnSpc>
          <a:spcPct val="120000"/>
        </a:lnSpc>
        <a:spcBef>
          <a:spcPts val="500"/>
        </a:spcBef>
        <a:spcAft>
          <a:spcPct val="0"/>
        </a:spcAft>
        <a:buSzPct val="75000"/>
        <a:buFont typeface="Arial" panose="020B0604020202020204" pitchFamily="34" charset="0"/>
        <a:buChar char="•"/>
        <a:defRPr sz="2200" kern="1200">
          <a:solidFill>
            <a:srgbClr val="404040"/>
          </a:solidFill>
          <a:latin typeface="微软雅黑" panose="020B0503020204020204" pitchFamily="34" charset="-122"/>
          <a:ea typeface="微软雅黑" panose="020B0503020204020204" pitchFamily="34" charset="-122"/>
          <a:cs typeface="+mn-cs"/>
        </a:defRPr>
      </a:lvl2pPr>
      <a:lvl3pPr marL="1008380" indent="-228600" algn="l" rtl="0" eaLnBrk="0" fontAlgn="base" hangingPunct="0">
        <a:lnSpc>
          <a:spcPct val="120000"/>
        </a:lnSpc>
        <a:spcBef>
          <a:spcPts val="500"/>
        </a:spcBef>
        <a:spcAft>
          <a:spcPct val="0"/>
        </a:spcAft>
        <a:buSzPct val="75000"/>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3pPr>
      <a:lvl4pPr marL="1511300" indent="-228600" algn="l" rtl="0" eaLnBrk="0" fontAlgn="base" hangingPunct="0">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4pPr>
      <a:lvl5pPr marL="1943100" indent="-228600" algn="l" rtl="0" eaLnBrk="0" fontAlgn="base" hangingPunct="0">
        <a:lnSpc>
          <a:spcPct val="90000"/>
        </a:lnSpc>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313C715-4670-45B9-B8A3-7B51FFB4EA4E}" type="datetimeFigureOut">
              <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微软雅黑 Light" panose="020B0502040204020203" pitchFamily="34" charset="-122"/>
                <a:ea typeface="微软雅黑 Light" panose="020B0502040204020203" pitchFamily="34" charset="-122"/>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fade/>
  </p:transition>
  <p:hf sldNum="0" hdr="0" ftr="0" dt="0"/>
  <p:txStyles>
    <p:title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120000"/>
        </a:lnSpc>
        <a:spcBef>
          <a:spcPts val="1000"/>
        </a:spcBef>
        <a:spcAft>
          <a:spcPct val="0"/>
        </a:spcAft>
        <a:buSzPct val="75000"/>
        <a:buFont typeface="Arial" panose="020B0604020202020204" pitchFamily="34" charset="0"/>
        <a:buChar char="•"/>
        <a:defRPr sz="2800" kern="1200">
          <a:solidFill>
            <a:srgbClr val="262626"/>
          </a:solidFill>
          <a:latin typeface="微软雅黑" panose="020B0503020204020204" pitchFamily="34" charset="-122"/>
          <a:ea typeface="微软雅黑" panose="020B0503020204020204" pitchFamily="34" charset="-122"/>
          <a:cs typeface="+mn-cs"/>
        </a:defRPr>
      </a:lvl1pPr>
      <a:lvl2pPr marL="576580" indent="-228600" algn="l" rtl="0" eaLnBrk="0" fontAlgn="base" hangingPunct="0">
        <a:lnSpc>
          <a:spcPct val="120000"/>
        </a:lnSpc>
        <a:spcBef>
          <a:spcPts val="500"/>
        </a:spcBef>
        <a:spcAft>
          <a:spcPct val="0"/>
        </a:spcAft>
        <a:buSzPct val="75000"/>
        <a:buFont typeface="Arial" panose="020B0604020202020204" pitchFamily="34" charset="0"/>
        <a:buChar char="•"/>
        <a:defRPr sz="2200" kern="1200">
          <a:solidFill>
            <a:srgbClr val="404040"/>
          </a:solidFill>
          <a:latin typeface="微软雅黑" panose="020B0503020204020204" pitchFamily="34" charset="-122"/>
          <a:ea typeface="微软雅黑" panose="020B0503020204020204" pitchFamily="34" charset="-122"/>
          <a:cs typeface="+mn-cs"/>
        </a:defRPr>
      </a:lvl2pPr>
      <a:lvl3pPr marL="1008380" indent="-228600" algn="l" rtl="0" eaLnBrk="0" fontAlgn="base" hangingPunct="0">
        <a:lnSpc>
          <a:spcPct val="120000"/>
        </a:lnSpc>
        <a:spcBef>
          <a:spcPts val="500"/>
        </a:spcBef>
        <a:spcAft>
          <a:spcPct val="0"/>
        </a:spcAft>
        <a:buSzPct val="75000"/>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3pPr>
      <a:lvl4pPr marL="1511300" indent="-228600" algn="l" rtl="0" eaLnBrk="0" fontAlgn="base" hangingPunct="0">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4pPr>
      <a:lvl5pPr marL="1943100" indent="-228600" algn="l" rtl="0" eaLnBrk="0" fontAlgn="base" hangingPunct="0">
        <a:lnSpc>
          <a:spcPct val="90000"/>
        </a:lnSpc>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jpe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tags" Target="../tags/tag11.xml"/><Relationship Id="rId2" Type="http://schemas.openxmlformats.org/officeDocument/2006/relationships/image" Target="../media/image11.png"/><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xml"/><Relationship Id="rId7" Type="http://schemas.openxmlformats.org/officeDocument/2006/relationships/image" Target="../media/image11.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13.jpe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2.xml"/><Relationship Id="rId5" Type="http://schemas.openxmlformats.org/officeDocument/2006/relationships/image" Target="../media/image11.pn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3" Type="http://schemas.openxmlformats.org/officeDocument/2006/relationships/slideLayout" Target="../slideLayouts/slideLayout2.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5.xml"/><Relationship Id="rId2" Type="http://schemas.openxmlformats.org/officeDocument/2006/relationships/image" Target="../media/image19.png"/><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image" Target="../media/image21.png"/><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5.xml"/><Relationship Id="rId2" Type="http://schemas.openxmlformats.org/officeDocument/2006/relationships/image" Target="../media/image24.png"/><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7.png"/><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5.xml"/><Relationship Id="rId2" Type="http://schemas.openxmlformats.org/officeDocument/2006/relationships/image" Target="../media/image30.png"/><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2.png"/><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5.xml"/><Relationship Id="rId2" Type="http://schemas.openxmlformats.org/officeDocument/2006/relationships/image" Target="../media/image34.png"/><Relationship Id="rId1" Type="http://schemas.openxmlformats.org/officeDocument/2006/relationships/image" Target="../media/image33.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9.png"/><Relationship Id="rId1"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2.png"/><Relationship Id="rId1"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9.jpeg"/><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descr="F:\文件aa\建筑141-21.jpg"/>
          <p:cNvPicPr>
            <a:picLocks noChangeAspect="1"/>
          </p:cNvPicPr>
          <p:nvPr/>
        </p:nvPicPr>
        <p:blipFill>
          <a:blip r:embed="rId1">
            <a:lum bright="-6000"/>
          </a:blip>
          <a:stretch>
            <a:fillRect/>
          </a:stretch>
        </p:blipFill>
        <p:spPr>
          <a:xfrm>
            <a:off x="-50006" y="107156"/>
            <a:ext cx="12182475" cy="6858000"/>
          </a:xfrm>
          <a:prstGeom prst="rect">
            <a:avLst/>
          </a:prstGeom>
          <a:noFill/>
          <a:ln w="9525">
            <a:noFill/>
          </a:ln>
        </p:spPr>
      </p:pic>
      <p:sp>
        <p:nvSpPr>
          <p:cNvPr id="5" name="副标题 4"/>
          <p:cNvSpPr>
            <a:spLocks noGrp="1"/>
          </p:cNvSpPr>
          <p:nvPr>
            <p:ph type="subTitle" idx="1"/>
          </p:nvPr>
        </p:nvSpPr>
        <p:spPr>
          <a:xfrm>
            <a:off x="4736307" y="4787052"/>
            <a:ext cx="4873625" cy="639763"/>
          </a:xfrm>
        </p:spPr>
        <p:txBody>
          <a:bodyPr vert="horz" wrap="square" lIns="91440" tIns="45720" rIns="91440" bIns="45720" numCol="1" anchor="t" anchorCtr="0" compatLnSpc="1"/>
          <a:lstStyle/>
          <a:p>
            <a:pPr marL="0" marR="0" lvl="0" indent="0" algn="ctr"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kumimoji="0" lang="zh-CN" altLang="en-US" sz="36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cs"/>
              </a:rPr>
              <a:t>主讲人：栗  魁</a:t>
            </a:r>
            <a:endParaRPr kumimoji="0" lang="zh-CN" altLang="en-US" sz="36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8" name="图示 7"/>
          <p:cNvGraphicFramePr/>
          <p:nvPr/>
        </p:nvGraphicFramePr>
        <p:xfrm>
          <a:off x="2032000" y="1019466"/>
          <a:ext cx="7291882" cy="283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758565" y="1736090"/>
            <a:ext cx="7727315" cy="1938020"/>
          </a:xfrm>
          <a:prstGeom prst="rect">
            <a:avLst/>
          </a:prstGeom>
          <a:noFill/>
        </p:spPr>
        <p:txBody>
          <a:bodyPr wrap="square">
            <a:spAutoFit/>
          </a:bodyPr>
          <a:lstStyle/>
          <a:p>
            <a:pPr marR="0" algn="ctr" defTabSz="914400" eaLnBrk="1" hangingPunct="1">
              <a:lnSpc>
                <a:spcPct val="150000"/>
              </a:lnSpc>
              <a:buClrTx/>
              <a:buSzTx/>
              <a:buFontTx/>
              <a:buNone/>
              <a:defRPr/>
            </a:pPr>
            <a:r>
              <a:rPr kumimoji="0" lang="zh-CN" altLang="en-US" sz="3600" b="1" kern="1200" cap="none" spc="0" normalizeH="0" baseline="0" noProof="0" dirty="0">
                <a:solidFill>
                  <a:schemeClr val="bg1">
                    <a:lumMod val="75000"/>
                  </a:schemeClr>
                </a:solidFill>
                <a:latin typeface="Calibri" panose="020F0502020204030204" pitchFamily="34" charset="0"/>
                <a:ea typeface="宋体" panose="02010600030101010101" pitchFamily="2" charset="-122"/>
                <a:cs typeface="+mn-cs"/>
              </a:rPr>
              <a:t>   </a:t>
            </a:r>
            <a:r>
              <a:rPr kumimoji="0" lang="zh-CN" sz="4000" b="1" kern="1200" cap="none" spc="0" normalizeH="0" baseline="0" noProof="0" dirty="0">
                <a:solidFill>
                  <a:srgbClr val="FFC000"/>
                </a:solidFill>
              </a:rPr>
              <a:t>工程</a:t>
            </a:r>
            <a:r>
              <a:rPr kumimoji="0" lang="zh-CN" sz="4000" b="1" kern="1200" cap="none" spc="0" normalizeH="0" baseline="0" noProof="0" dirty="0">
                <a:solidFill>
                  <a:srgbClr val="FFC000"/>
                </a:solidFill>
              </a:rPr>
              <a:t>总承包合同中计划开工日期</a:t>
            </a:r>
            <a:r>
              <a:rPr kumimoji="0" lang="en-US" altLang="zh-CN" sz="4000" b="1" kern="1200" cap="none" spc="0" normalizeH="0" baseline="0" noProof="0" dirty="0">
                <a:solidFill>
                  <a:srgbClr val="FFC000"/>
                </a:solidFill>
              </a:rPr>
              <a:t>                           </a:t>
            </a:r>
            <a:r>
              <a:rPr kumimoji="0" lang="zh-CN" sz="4000" b="1" kern="1200" cap="none" spc="0" normalizeH="0" baseline="0" noProof="0" dirty="0">
                <a:solidFill>
                  <a:srgbClr val="FFC000"/>
                </a:solidFill>
              </a:rPr>
              <a:t>延误违约责任探析</a:t>
            </a:r>
            <a:endParaRPr kumimoji="0" lang="zh-CN" altLang="en-US" sz="4000" b="1" kern="1200" cap="none" spc="0" normalizeH="0" baseline="0" noProof="0" dirty="0">
              <a:solidFill>
                <a:srgbClr val="FFC000"/>
              </a:solidFill>
            </a:endParaRPr>
          </a:p>
        </p:txBody>
      </p:sp>
      <p:pic>
        <p:nvPicPr>
          <p:cNvPr id="5126" name="图片 3"/>
          <p:cNvPicPr>
            <a:picLocks noChangeAspect="1"/>
          </p:cNvPicPr>
          <p:nvPr/>
        </p:nvPicPr>
        <p:blipFill>
          <a:blip r:embed="rId7">
            <a:clrChange>
              <a:clrFrom>
                <a:srgbClr val="FFFFFF"/>
              </a:clrFrom>
              <a:clrTo>
                <a:srgbClr val="FFFFFF">
                  <a:alpha val="0"/>
                </a:srgbClr>
              </a:clrTo>
            </a:clrChange>
          </a:blip>
          <a:stretch>
            <a:fillRect/>
          </a:stretch>
        </p:blipFill>
        <p:spPr>
          <a:xfrm>
            <a:off x="3922713" y="398463"/>
            <a:ext cx="1077912" cy="787400"/>
          </a:xfrm>
          <a:prstGeom prst="rect">
            <a:avLst/>
          </a:prstGeom>
          <a:noFill/>
          <a:ln w="9525">
            <a:noFill/>
          </a:ln>
        </p:spPr>
      </p:pic>
      <p:sp>
        <p:nvSpPr>
          <p:cNvPr id="11" name="TextBox 10"/>
          <p:cNvSpPr txBox="1"/>
          <p:nvPr/>
        </p:nvSpPr>
        <p:spPr>
          <a:xfrm>
            <a:off x="5357813" y="522288"/>
            <a:ext cx="5195888" cy="582613"/>
          </a:xfrm>
          <a:prstGeom prst="rect">
            <a:avLst/>
          </a:prstGeom>
          <a:noFill/>
        </p:spPr>
        <p:txBody>
          <a:bodyPr>
            <a:spAutoFit/>
          </a:bodyPr>
          <a:lstStyle/>
          <a:p>
            <a:pPr marR="0" algn="dist" defTabSz="914400" eaLnBrk="1" hangingPunct="1">
              <a:lnSpc>
                <a:spcPct val="150000"/>
              </a:lnSpc>
              <a:buClrTx/>
              <a:buSzTx/>
              <a:buFontTx/>
              <a:buNone/>
              <a:defRPr/>
            </a:pPr>
            <a:r>
              <a:rPr kumimoji="0" lang="zh-CN" altLang="en-US" sz="2400" b="1" kern="1200" cap="none" spc="0" normalizeH="0" baseline="0" noProof="0" dirty="0">
                <a:solidFill>
                  <a:schemeClr val="bg1">
                    <a:lumMod val="75000"/>
                  </a:schemeClr>
                </a:solidFill>
                <a:latin typeface="Calibri" panose="020F0502020204030204" pitchFamily="34" charset="0"/>
                <a:ea typeface="宋体" panose="02010600030101010101" pitchFamily="2" charset="-122"/>
                <a:cs typeface="+mn-cs"/>
              </a:rPr>
              <a:t>上海市建纬（郑州）律师事务所</a:t>
            </a:r>
            <a:endParaRPr kumimoji="0" lang="zh-CN" altLang="en-US" sz="2400" b="1" kern="1200" cap="none" spc="0" normalizeH="0" baseline="0" noProof="0" dirty="0">
              <a:solidFill>
                <a:schemeClr val="bg1">
                  <a:lumMod val="75000"/>
                </a:schemeClr>
              </a:solidFill>
              <a:latin typeface="Calibri" panose="020F0502020204030204" pitchFamily="34"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wipe(left)">
                                      <p:cBhvr>
                                        <p:cTn id="7" dur="500"/>
                                        <p:tgtEl>
                                          <p:spTgt spid="283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05630" y="4701540"/>
            <a:ext cx="7263765" cy="1308735"/>
          </a:xfrm>
          <a:prstGeom prst="rect">
            <a:avLst/>
          </a:prstGeom>
          <a:noFill/>
        </p:spPr>
        <p:txBody>
          <a:bodyPr>
            <a:noAutofit/>
          </a:bodyPr>
          <a:lstStyle/>
          <a:p>
            <a:pPr marR="0" algn="r" defTabSz="914400" eaLnBrk="1" fontAlgn="auto" hangingPunct="1">
              <a:buClrTx/>
              <a:buSzTx/>
              <a:buFontTx/>
              <a:buNone/>
              <a:defRPr/>
            </a:pPr>
            <a:r>
              <a:rPr kumimoji="0" lang="zh-CN" altLang="en-US"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工程总承包项目中开工日期的认定</a:t>
            </a:r>
            <a:endParaRPr kumimoji="0" lang="zh-CN" altLang="en-US"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pic>
        <p:nvPicPr>
          <p:cNvPr id="279556" name="Picture 4" descr="F:\文件aa\建筑141-51.jpg"/>
          <p:cNvPicPr>
            <a:picLocks noChangeAspect="1" noChangeArrowheads="1"/>
          </p:cNvPicPr>
          <p:nvPr/>
        </p:nvPicPr>
        <p:blipFill>
          <a:blip r:embed="rId1" cstate="print"/>
          <a:srcRect/>
          <a:stretch>
            <a:fillRect/>
          </a:stretch>
        </p:blipFill>
        <p:spPr bwMode="auto">
          <a:xfrm>
            <a:off x="4763" y="0"/>
            <a:ext cx="12182475" cy="6858000"/>
          </a:xfrm>
          <a:prstGeom prst="diagStripe">
            <a:avLst/>
          </a:prstGeom>
          <a:noFill/>
        </p:spPr>
      </p:pic>
      <p:sp>
        <p:nvSpPr>
          <p:cNvPr id="5" name="TextBox 4"/>
          <p:cNvSpPr txBox="1"/>
          <p:nvPr/>
        </p:nvSpPr>
        <p:spPr>
          <a:xfrm rot="19800000">
            <a:off x="6892925" y="1225550"/>
            <a:ext cx="3635375" cy="585788"/>
          </a:xfrm>
          <a:prstGeom prst="rect">
            <a:avLst/>
          </a:prstGeom>
          <a:noFill/>
        </p:spPr>
        <p:txBody>
          <a:bodyPr>
            <a:spAutoFit/>
          </a:bodyPr>
          <a:lstStyle/>
          <a:p>
            <a:pPr marR="0" algn="ctr" defTabSz="914400" eaLnBrk="1" hangingPunct="1">
              <a:buClrTx/>
              <a:buSzTx/>
              <a:buFontTx/>
              <a:buNone/>
              <a:defRPr/>
            </a:pPr>
            <a:r>
              <a:rPr kumimoji="0" lang="en-US" altLang="zh-CN"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rPr>
              <a:t>CHAPTER ONE</a:t>
            </a:r>
            <a:endParaRPr kumimoji="0" lang="zh-CN" altLang="en-US"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1884045" y="139700"/>
            <a:ext cx="8339455" cy="87503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工程总承包</a:t>
            </a: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合同如何认定开工日期？</a:t>
            </a:r>
            <a:endPar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sp>
        <p:nvSpPr>
          <p:cNvPr id="220" name=" 220"/>
          <p:cNvSpPr/>
          <p:nvPr/>
        </p:nvSpPr>
        <p:spPr>
          <a:xfrm>
            <a:off x="0" y="808038"/>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9876" name="图片 10" descr="建纬所标（透明）"/>
          <p:cNvPicPr>
            <a:picLocks noChangeAspect="1"/>
          </p:cNvPicPr>
          <p:nvPr/>
        </p:nvPicPr>
        <p:blipFill>
          <a:blip r:embed="rId1"/>
          <a:stretch>
            <a:fillRect/>
          </a:stretch>
        </p:blipFill>
        <p:spPr>
          <a:xfrm>
            <a:off x="10850563" y="1905"/>
            <a:ext cx="1120775" cy="1012825"/>
          </a:xfrm>
          <a:prstGeom prst="rect">
            <a:avLst/>
          </a:prstGeom>
          <a:noFill/>
          <a:ln w="9525">
            <a:noFill/>
          </a:ln>
        </p:spPr>
      </p:pic>
      <p:cxnSp>
        <p:nvCxnSpPr>
          <p:cNvPr id="12" name="直接连接符 11"/>
          <p:cNvCxnSpPr>
            <a:stCxn id="220" idx="3"/>
          </p:cNvCxnSpPr>
          <p:nvPr/>
        </p:nvCxnSpPr>
        <p:spPr>
          <a:xfrm>
            <a:off x="1619250" y="1014413"/>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9880" name="文本框 3"/>
          <p:cNvSpPr txBox="1"/>
          <p:nvPr/>
        </p:nvSpPr>
        <p:spPr>
          <a:xfrm>
            <a:off x="594360" y="1367155"/>
            <a:ext cx="10692765" cy="3691255"/>
          </a:xfrm>
          <a:prstGeom prst="rect">
            <a:avLst/>
          </a:prstGeom>
          <a:noFill/>
          <a:ln w="9525">
            <a:noFill/>
          </a:ln>
        </p:spPr>
        <p:txBody>
          <a:bodyPr wrap="square">
            <a:spAutoFit/>
          </a:bodyPr>
          <a:lstStyle/>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a:t>
            </a:r>
            <a:r>
              <a:rPr lang="zh-CN" altLang="en-US" sz="1800" b="1" noProof="0" dirty="0">
                <a:ln>
                  <a:noFill/>
                </a:ln>
                <a:effectLst/>
                <a:uLnTx/>
                <a:uFillTx/>
                <a:latin typeface="楷体" panose="02010609060101010101" pitchFamily="49" charset="-122"/>
                <a:ea typeface="楷体" panose="02010609060101010101" pitchFamily="49" charset="-122"/>
              </a:rPr>
              <a:t>1、</a:t>
            </a:r>
            <a:r>
              <a:rPr lang="zh-CN" altLang="en-US" sz="1800" b="1" noProof="0" dirty="0">
                <a:ln>
                  <a:noFill/>
                </a:ln>
                <a:effectLst/>
                <a:uLnTx/>
                <a:uFillTx/>
                <a:latin typeface="楷体" panose="02010609060101010101" pitchFamily="49" charset="-122"/>
                <a:ea typeface="楷体" panose="02010609060101010101" pitchFamily="49" charset="-122"/>
              </a:rPr>
              <a:t>工程总承包项目中实际开工日期是以开始工作日期为准？还是开始现场施工日期为准？</a:t>
            </a:r>
            <a:endParaRPr lang="zh-CN" altLang="en-US" sz="18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2</a:t>
            </a:r>
            <a:r>
              <a:rPr lang="zh-CN" altLang="en-US" sz="1800" b="1" noProof="0" dirty="0">
                <a:ln>
                  <a:noFill/>
                </a:ln>
                <a:effectLst/>
                <a:uLnTx/>
                <a:uFillTx/>
                <a:latin typeface="楷体" panose="02010609060101010101" pitchFamily="49" charset="-122"/>
                <a:ea typeface="楷体" panose="02010609060101010101" pitchFamily="49" charset="-122"/>
              </a:rPr>
              <a:t>、开工通知中载明的开工日期与承包人实际开始</a:t>
            </a:r>
            <a:r>
              <a:rPr lang="zh-CN" altLang="en-US" sz="1800" b="1" noProof="0" dirty="0">
                <a:ln>
                  <a:noFill/>
                </a:ln>
                <a:effectLst/>
                <a:uLnTx/>
                <a:uFillTx/>
                <a:latin typeface="楷体" panose="02010609060101010101" pitchFamily="49" charset="-122"/>
                <a:ea typeface="楷体" panose="02010609060101010101" pitchFamily="49" charset="-122"/>
              </a:rPr>
              <a:t>工作日期不一致，开工通知中载明的开工日期是否是确定实际开工日期的唯一依据？</a:t>
            </a:r>
            <a:endParaRPr lang="zh-CN" altLang="en-US" sz="18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3</a:t>
            </a:r>
            <a:r>
              <a:rPr lang="zh-CN" altLang="en-US" sz="1800" b="1" noProof="0" dirty="0">
                <a:ln>
                  <a:noFill/>
                </a:ln>
                <a:effectLst/>
                <a:uLnTx/>
                <a:uFillTx/>
                <a:latin typeface="楷体" panose="02010609060101010101" pitchFamily="49" charset="-122"/>
                <a:ea typeface="楷体" panose="02010609060101010101" pitchFamily="49" charset="-122"/>
              </a:rPr>
              <a:t>、</a:t>
            </a:r>
            <a:r>
              <a:rPr lang="zh-CN" altLang="en-US" sz="1800" b="1" noProof="0" dirty="0">
                <a:ln>
                  <a:noFill/>
                </a:ln>
                <a:effectLst/>
                <a:uLnTx/>
                <a:uFillTx/>
                <a:latin typeface="楷体" panose="02010609060101010101" pitchFamily="49" charset="-122"/>
                <a:ea typeface="楷体" panose="02010609060101010101" pitchFamily="49" charset="-122"/>
                <a:sym typeface="+mn-ea"/>
              </a:rPr>
              <a:t>即便监理人发出开工通知，由于开工条件不具备，其上记载的开工日期能否作为实际开工日期</a:t>
            </a:r>
            <a:r>
              <a:rPr lang="zh-CN" altLang="en-US" sz="1800" b="1" noProof="0" dirty="0">
                <a:ln>
                  <a:noFill/>
                </a:ln>
                <a:effectLst/>
                <a:uLnTx/>
                <a:uFillTx/>
                <a:latin typeface="楷体" panose="02010609060101010101" pitchFamily="49" charset="-122"/>
                <a:ea typeface="楷体" panose="02010609060101010101" pitchFamily="49" charset="-122"/>
              </a:rPr>
              <a:t>？</a:t>
            </a:r>
            <a:endParaRPr lang="zh-CN" altLang="en-US" sz="18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4</a:t>
            </a:r>
            <a:r>
              <a:rPr lang="zh-CN" altLang="en-US" sz="1800" b="1" noProof="0" dirty="0">
                <a:ln>
                  <a:noFill/>
                </a:ln>
                <a:effectLst/>
                <a:uLnTx/>
                <a:uFillTx/>
                <a:latin typeface="楷体" panose="02010609060101010101" pitchFamily="49" charset="-122"/>
                <a:ea typeface="楷体" panose="02010609060101010101" pitchFamily="49" charset="-122"/>
              </a:rPr>
              <a:t>、承包人实际开始</a:t>
            </a:r>
            <a:r>
              <a:rPr lang="zh-CN" altLang="en-US" sz="1800" b="1" noProof="0" dirty="0">
                <a:ln>
                  <a:noFill/>
                </a:ln>
                <a:effectLst/>
                <a:uLnTx/>
                <a:uFillTx/>
                <a:latin typeface="楷体" panose="02010609060101010101" pitchFamily="49" charset="-122"/>
                <a:ea typeface="楷体" panose="02010609060101010101" pitchFamily="49" charset="-122"/>
              </a:rPr>
              <a:t>工作时间能否作为开工日期？                                   </a:t>
            </a:r>
            <a:endParaRPr lang="zh-CN" altLang="en-US" sz="18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5</a:t>
            </a:r>
            <a:r>
              <a:rPr lang="zh-CN" altLang="en-US" sz="1800" b="1" noProof="0" dirty="0">
                <a:ln>
                  <a:noFill/>
                </a:ln>
                <a:effectLst/>
                <a:uLnTx/>
                <a:uFillTx/>
                <a:latin typeface="楷体" panose="02010609060101010101" pitchFamily="49" charset="-122"/>
                <a:ea typeface="楷体" panose="02010609060101010101" pitchFamily="49" charset="-122"/>
              </a:rPr>
              <a:t>、如果发包人或监理人未发出开工通知，承包人实际开始</a:t>
            </a:r>
            <a:r>
              <a:rPr lang="zh-CN" altLang="en-US" sz="1800" b="1" noProof="0" dirty="0">
                <a:ln>
                  <a:noFill/>
                </a:ln>
                <a:effectLst/>
                <a:uLnTx/>
                <a:uFillTx/>
                <a:latin typeface="楷体" panose="02010609060101010101" pitchFamily="49" charset="-122"/>
                <a:ea typeface="楷体" panose="02010609060101010101" pitchFamily="49" charset="-122"/>
              </a:rPr>
              <a:t>工作时间不明，如何认定开工日期？</a:t>
            </a:r>
            <a:endParaRPr lang="zh-CN" altLang="en-US" sz="18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6</a:t>
            </a:r>
            <a:r>
              <a:rPr lang="zh-CN" altLang="en-US" sz="1800" b="1" noProof="0" dirty="0">
                <a:ln>
                  <a:noFill/>
                </a:ln>
                <a:effectLst/>
                <a:uLnTx/>
                <a:uFillTx/>
                <a:latin typeface="楷体" panose="02010609060101010101" pitchFamily="49" charset="-122"/>
                <a:ea typeface="楷体" panose="02010609060101010101" pitchFamily="49" charset="-122"/>
              </a:rPr>
              <a:t>、建设工程</a:t>
            </a:r>
            <a:r>
              <a:rPr lang="zh-CN" altLang="en-US" sz="1800" b="1" noProof="0" dirty="0">
                <a:ln>
                  <a:noFill/>
                </a:ln>
                <a:effectLst/>
                <a:uLnTx/>
                <a:uFillTx/>
                <a:latin typeface="楷体" panose="02010609060101010101" pitchFamily="49" charset="-122"/>
                <a:ea typeface="楷体" panose="02010609060101010101" pitchFamily="49" charset="-122"/>
              </a:rPr>
              <a:t>总承包合同、开工通知、开工报告、竣工验收报告或者竣工验收备案表可能记载不同的开工日期，则如何认定开工日期?</a:t>
            </a:r>
            <a:r>
              <a:rPr lang="zh-CN" altLang="en-US" sz="1800" b="1" dirty="0">
                <a:latin typeface="Wide Latin" panose="020A0A07050505020404"/>
                <a:ea typeface="仿宋" panose="02010609060101010101" pitchFamily="49" charset="-122"/>
              </a:rPr>
              <a:t>　</a:t>
            </a:r>
            <a:endParaRPr lang="zh-CN" altLang="en-US" sz="1800" b="1" dirty="0">
              <a:latin typeface="Wide Latin" panose="020A0A07050505020404"/>
              <a:ea typeface="仿宋" panose="02010609060101010101" pitchFamily="49"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2575" y="0"/>
            <a:ext cx="9991725" cy="460375"/>
          </a:xfrm>
          <a:prstGeom prst="rect">
            <a:avLst/>
          </a:prstGeom>
          <a:noFill/>
          <a:ln>
            <a:noFill/>
          </a:ln>
          <a:extLst>
            <a:ext uri="{909E8E84-426E-40DD-AFC4-6F175D3DCCD1}">
              <a14:hiddenFill xmlns:a14="http://schemas.microsoft.com/office/drawing/2010/main">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14:hiddenFill>
            </a:ext>
          </a:extLst>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kern="1200" cap="none" spc="0" normalizeH="0" baseline="0" noProof="1">
                <a:solidFill>
                  <a:srgbClr val="C00000"/>
                </a:solidFill>
                <a:effectLst>
                  <a:outerShdw blurRad="38100" dist="19050" dir="2700000" algn="tl" rotWithShape="0">
                    <a:schemeClr val="dk1">
                      <a:alpha val="40000"/>
                    </a:schemeClr>
                  </a:outerShdw>
                </a:effectLst>
                <a:latin typeface="+mn-lt"/>
                <a:ea typeface="+mn-ea"/>
                <a:cs typeface="+mn-cs"/>
              </a:rPr>
              <a:t>     </a:t>
            </a:r>
            <a:r>
              <a:rPr kumimoji="0" lang="zh-CN" sz="2400" b="1" i="0" u="none" strike="noStrike" kern="1200" cap="none" spc="0" normalizeH="0" baseline="0" noProof="1">
                <a:solidFill>
                  <a:srgbClr val="C00000"/>
                </a:solidFill>
                <a:effectLst>
                  <a:outerShdw blurRad="38100" dist="19050" dir="2700000" algn="tl" rotWithShape="0">
                    <a:schemeClr val="dk1">
                      <a:alpha val="40000"/>
                    </a:schemeClr>
                  </a:outerShdw>
                </a:effectLst>
                <a:latin typeface="+mn-lt"/>
                <a:ea typeface="+mn-ea"/>
                <a:cs typeface="+mn-cs"/>
              </a:rPr>
              <a:t>开工日期</a:t>
            </a:r>
            <a:endParaRPr kumimoji="0" lang="zh-CN" sz="2400" b="1" i="0" u="none" strike="noStrike" kern="1200" cap="none" spc="0" normalizeH="0" baseline="0" noProof="1">
              <a:solidFill>
                <a:srgbClr val="C00000"/>
              </a:solidFill>
              <a:effectLst>
                <a:outerShdw blurRad="38100" dist="19050" dir="2700000" algn="tl" rotWithShape="0">
                  <a:schemeClr val="dk1">
                    <a:alpha val="40000"/>
                  </a:schemeClr>
                </a:outerShdw>
              </a:effectLst>
              <a:latin typeface="+mn-lt"/>
              <a:ea typeface="+mn-ea"/>
              <a:cs typeface="+mn-cs"/>
            </a:endParaRPr>
          </a:p>
        </p:txBody>
      </p:sp>
      <p:sp>
        <p:nvSpPr>
          <p:cNvPr id="2" name="文本框 1"/>
          <p:cNvSpPr txBox="1"/>
          <p:nvPr/>
        </p:nvSpPr>
        <p:spPr>
          <a:xfrm>
            <a:off x="6062345" y="1184275"/>
            <a:ext cx="4923155" cy="435610"/>
          </a:xfrm>
          <a:prstGeom prst="rect">
            <a:avLst/>
          </a:prstGeom>
          <a:noFill/>
          <a:ln>
            <a:noFill/>
          </a:ln>
        </p:spPr>
        <p:txBody>
          <a:bodyPr wrap="square" rtlCol="0">
            <a:spAutoFit/>
          </a:bodyPr>
          <a:p>
            <a:pPr>
              <a:lnSpc>
                <a:spcPct val="140000"/>
              </a:lnSpc>
            </a:pPr>
            <a:r>
              <a:rPr lang="en-US" altLang="zh-CN" sz="1600" b="1" spc="130" noProof="1">
                <a:latin typeface="宋体" panose="02010600030101010101" pitchFamily="2" charset="-122"/>
                <a:cs typeface="宋体" panose="02010600030101010101" pitchFamily="2" charset="-122"/>
              </a:rPr>
              <a:t>  </a:t>
            </a:r>
            <a:r>
              <a:rPr lang="en-US" altLang="zh-CN" sz="1600" b="1" spc="130" noProof="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b="1" noProof="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1"/>
            </p:custDataLst>
          </p:nvPr>
        </p:nvGraphicFramePr>
        <p:xfrm>
          <a:off x="433705" y="481965"/>
          <a:ext cx="11441430" cy="5319395"/>
        </p:xfrm>
        <a:graphic>
          <a:graphicData uri="http://schemas.openxmlformats.org/drawingml/2006/table">
            <a:tbl>
              <a:tblPr firstRow="1" bandRow="1">
                <a:tableStyleId>{5940675A-B579-460E-94D1-54222C63F5DA}</a:tableStyleId>
              </a:tblPr>
              <a:tblGrid>
                <a:gridCol w="1425575"/>
                <a:gridCol w="10015855"/>
              </a:tblGrid>
              <a:tr h="341630">
                <a:tc>
                  <a:txBody>
                    <a:bodyPr/>
                    <a:p>
                      <a:pPr indent="0" algn="ctr">
                        <a:lnSpc>
                          <a:spcPct val="120000"/>
                        </a:lnSpc>
                        <a:spcBef>
                          <a:spcPts val="0"/>
                        </a:spcBef>
                        <a:spcAft>
                          <a:spcPts val="0"/>
                        </a:spcAft>
                        <a:buNone/>
                      </a:pPr>
                      <a:r>
                        <a:rPr lang="zh-CN" altLang="en-US" sz="1800" b="1" spc="60">
                          <a:solidFill>
                            <a:srgbClr val="646464"/>
                          </a:solidFill>
                          <a:latin typeface="微软雅黑" panose="020B0503020204020204" pitchFamily="34" charset="-122"/>
                          <a:ea typeface="微软雅黑" panose="020B0503020204020204" pitchFamily="34" charset="-122"/>
                        </a:rPr>
                        <a:t>名称</a:t>
                      </a:r>
                      <a:endParaRPr lang="zh-CN" altLang="en-US" sz="1800" b="1" spc="60">
                        <a:solidFill>
                          <a:srgbClr val="646464"/>
                        </a:solidFill>
                        <a:latin typeface="微软雅黑" panose="020B0503020204020204" pitchFamily="34" charset="-122"/>
                        <a:ea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algn="ctr">
                        <a:lnSpc>
                          <a:spcPct val="120000"/>
                        </a:lnSpc>
                        <a:spcBef>
                          <a:spcPts val="0"/>
                        </a:spcBef>
                        <a:spcAft>
                          <a:spcPts val="0"/>
                        </a:spcAft>
                        <a:buClrTx/>
                        <a:buSzTx/>
                        <a:buFontTx/>
                        <a:buNone/>
                      </a:pPr>
                      <a:r>
                        <a:rPr lang="zh-CN" altLang="en-US" sz="1800" b="1" spc="60">
                          <a:solidFill>
                            <a:srgbClr val="646464"/>
                          </a:solidFill>
                          <a:latin typeface="微软雅黑" panose="020B0503020204020204" pitchFamily="34" charset="-122"/>
                          <a:ea typeface="微软雅黑" panose="020B0503020204020204" pitchFamily="34" charset="-122"/>
                        </a:rPr>
                        <a:t>开工日期</a:t>
                      </a:r>
                      <a:endParaRPr lang="zh-CN" altLang="en-US" sz="1800" b="1" spc="60">
                        <a:solidFill>
                          <a:srgbClr val="646464"/>
                        </a:solidFill>
                        <a:latin typeface="微软雅黑" panose="020B0503020204020204" pitchFamily="34" charset="-122"/>
                        <a:ea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1108075">
                <a:tc>
                  <a:txBody>
                    <a:bodyPr/>
                    <a:p>
                      <a:pPr indent="0" algn="ctr">
                        <a:lnSpc>
                          <a:spcPct val="120000"/>
                        </a:lnSpc>
                        <a:spcBef>
                          <a:spcPts val="0"/>
                        </a:spcBef>
                        <a:spcAft>
                          <a:spcPts val="0"/>
                        </a:spcAft>
                        <a:buNone/>
                      </a:pP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《建设项目工程总承包合同（示范文本）》（GF-2020-0216）</a:t>
                      </a:r>
                      <a:endPar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1.1.4.1 开始工作通知：指工程师按第8.1.2项[开始工作通知]的约定通知承包人开始工作的函件。</a:t>
                      </a:r>
                      <a:endPar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1.1.4.2 开始工作日期：包括计划开始工作日期和实际开始工作日期。</a:t>
                      </a: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计划开始工作日期</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是指合同协议书约定的开始工作日期；</a:t>
                      </a: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实际开始工作日期</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是指工程师按照第8.1款[开始工作]约定发出的符合法律规定的开始工作通知中载明的开始工作日期。</a:t>
                      </a:r>
                      <a:endPar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1.1.4.3 开始现场施工日期：包括计划开始现场施工日期和实际开始现场施工日期。</a:t>
                      </a: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计划开始现场施工日期</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是指合同协议书约定的开始现场施工日期</a:t>
                      </a:r>
                      <a:r>
                        <a:rPr lang="en-US" sz="100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实际开始现场施工日期</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是指工程师发出的符合法律规定的开工通知中载明的开始现场施工日期。</a:t>
                      </a:r>
                      <a:endPar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25400" marR="25400" marT="6350" marB="6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437515">
                <a:tc>
                  <a:txBody>
                    <a:bodyPr/>
                    <a:p>
                      <a:pPr indent="0" algn="ctr">
                        <a:lnSpc>
                          <a:spcPct val="120000"/>
                        </a:lnSpc>
                        <a:spcBef>
                          <a:spcPts val="0"/>
                        </a:spcBef>
                        <a:spcAft>
                          <a:spcPts val="0"/>
                        </a:spcAft>
                        <a:buNone/>
                      </a:pPr>
                      <a:r>
                        <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《建设工程施工合同（示范文本）》</a:t>
                      </a:r>
                      <a:endPar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20000"/>
                        </a:lnSpc>
                        <a:spcBef>
                          <a:spcPts val="0"/>
                        </a:spcBef>
                        <a:spcAft>
                          <a:spcPts val="0"/>
                        </a:spcAft>
                        <a:buNone/>
                      </a:pPr>
                      <a:r>
                        <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（GF-2017-0201）</a:t>
                      </a:r>
                      <a:endParaRPr lang="en-US" alt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1.1.4.1 开工日期：包括计划开工日期和实际开工日期。</a:t>
                      </a:r>
                      <a:r>
                        <a:rPr lang="en-US" sz="10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计划开工日期</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是指合同协议书约定的开工日期；</a:t>
                      </a:r>
                      <a:r>
                        <a:rPr lang="en-US" sz="10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实际开工日期</a:t>
                      </a:r>
                      <a:r>
                        <a:rPr lang="en-US" sz="100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是指监理人按照第7.3.2项〔开工通知〕约定发出的符合法律规定的开工通知中载明的开工日期</a:t>
                      </a:r>
                      <a:endParaRPr lang="en-US" sz="100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61340">
                <a:tc>
                  <a:txBody>
                    <a:bodyPr/>
                    <a:p>
                      <a:pPr indent="0" algn="ctr">
                        <a:lnSpc>
                          <a:spcPct val="120000"/>
                        </a:lnSpc>
                        <a:spcBef>
                          <a:spcPts val="0"/>
                        </a:spcBef>
                        <a:spcAft>
                          <a:spcPts val="0"/>
                        </a:spcAft>
                        <a:buNone/>
                      </a:pPr>
                      <a:r>
                        <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《建设工程施工合同（示范文本）》</a:t>
                      </a:r>
                      <a:endPar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20000"/>
                        </a:lnSpc>
                        <a:spcBef>
                          <a:spcPts val="0"/>
                        </a:spcBef>
                        <a:spcAft>
                          <a:spcPts val="0"/>
                        </a:spcAft>
                        <a:buNone/>
                      </a:pPr>
                      <a:r>
                        <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（GF-2013-0201）</a:t>
                      </a:r>
                      <a:endPar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1.1.4.1 开工日期：包括计划开工日期和实际开工日期。</a:t>
                      </a:r>
                      <a:r>
                        <a:rPr lang="en-US" sz="10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计划开工日期</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是指合同协议书约定的开工日期；</a:t>
                      </a:r>
                      <a:r>
                        <a:rPr lang="en-US" sz="10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实际开工日期</a:t>
                      </a:r>
                      <a:r>
                        <a:rPr lang="en-US" sz="100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是指监理人按照第7.3.2项〔开工通知〕约定发出的符合法律规定的开工通知中载明的开工日期。</a:t>
                      </a:r>
                      <a:endParaRPr lang="en-US" sz="100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561340">
                <a:tc>
                  <a:txBody>
                    <a:bodyPr/>
                    <a:p>
                      <a:pPr indent="0" algn="ctr">
                        <a:lnSpc>
                          <a:spcPct val="120000"/>
                        </a:lnSpc>
                        <a:spcBef>
                          <a:spcPts val="0"/>
                        </a:spcBef>
                        <a:spcAft>
                          <a:spcPts val="0"/>
                        </a:spcAft>
                        <a:buNone/>
                      </a:pP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《标准设计施工总承包招标文件》</a:t>
                      </a:r>
                      <a:endPar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20000"/>
                        </a:lnSpc>
                        <a:spcBef>
                          <a:spcPts val="0"/>
                        </a:spcBef>
                        <a:spcAft>
                          <a:spcPts val="0"/>
                        </a:spcAft>
                        <a:buNone/>
                      </a:pP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（2012年版）</a:t>
                      </a:r>
                      <a:endParaRPr lang="en-US" alt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1.1.4.1 开始工作通知：指监理人按第11.1 款通知承包人开始工作的函件。</a:t>
                      </a:r>
                      <a:endPar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1.1.4.2 开始工作日期：指监理人按第11.1款发出的开始工作通知中写明的开始工作日期。</a:t>
                      </a:r>
                      <a:endPar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11.1</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开始工作：符合专用合同条款约定的开始工作的条件的，监理人应</a:t>
                      </a:r>
                      <a:r>
                        <a:rPr lang="zh-CN" altLang="en-US" sz="100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提前7天</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向承包人发出开始工作通知。监理人在发出开始工作通知前应获得发包人同意。工期自开始工作通知中载明的开始工作日期起计算。</a:t>
                      </a:r>
                      <a:endPar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61340">
                <a:tc>
                  <a:txBody>
                    <a:bodyPr/>
                    <a:p>
                      <a:pPr indent="0" algn="ctr">
                        <a:lnSpc>
                          <a:spcPct val="120000"/>
                        </a:lnSpc>
                        <a:spcBef>
                          <a:spcPts val="0"/>
                        </a:spcBef>
                        <a:spcAft>
                          <a:spcPts val="0"/>
                        </a:spcAft>
                        <a:buNone/>
                      </a:pPr>
                      <a:r>
                        <a:rPr lang="en-US" sz="1000" b="1" spc="60">
                          <a:solidFill>
                            <a:srgbClr val="C00000"/>
                          </a:solidFill>
                          <a:latin typeface="微软雅黑" panose="020B0503020204020204" pitchFamily="34" charset="-122"/>
                          <a:ea typeface="微软雅黑" panose="020B0503020204020204" pitchFamily="34" charset="-122"/>
                        </a:rPr>
                        <a:t>《建设项目工程总承包合同示范文本》（GF-2011-0216）</a:t>
                      </a:r>
                      <a:endParaRPr lang="en-US" sz="1000" b="1" spc="60">
                        <a:solidFill>
                          <a:srgbClr val="C00000"/>
                        </a:solidFill>
                        <a:latin typeface="微软雅黑" panose="020B0503020204020204" pitchFamily="34" charset="-122"/>
                        <a:ea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000" spc="60">
                          <a:latin typeface="微软雅黑" panose="020B0503020204020204" pitchFamily="34" charset="-122"/>
                          <a:ea typeface="微软雅黑" panose="020B0503020204020204" pitchFamily="34" charset="-122"/>
                          <a:cs typeface="微软雅黑" panose="020B0503020204020204" pitchFamily="34" charset="-122"/>
                        </a:rPr>
                        <a:t>1.1.34施工开工日期，指合同协议书中约定的，承包人开始现场施工的绝对日期或相对日期。</a:t>
                      </a:r>
                      <a:endParaRPr lang="en-US" sz="1000" spc="60">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535940">
                <a:tc>
                  <a:txBody>
                    <a:bodyPr/>
                    <a:p>
                      <a:pPr indent="0" algn="ctr">
                        <a:lnSpc>
                          <a:spcPct val="120000"/>
                        </a:lnSpc>
                        <a:spcBef>
                          <a:spcPts val="0"/>
                        </a:spcBef>
                        <a:spcAft>
                          <a:spcPts val="0"/>
                        </a:spcAft>
                        <a:buNone/>
                      </a:pPr>
                      <a:r>
                        <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《建设工程施工合同》（GF-1999-0201）</a:t>
                      </a:r>
                      <a:endParaRPr lang="en-US" alt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000" spc="60">
                          <a:latin typeface="微软雅黑" panose="020B0503020204020204" pitchFamily="34" charset="-122"/>
                          <a:ea typeface="微软雅黑" panose="020B0503020204020204" pitchFamily="34" charset="-122"/>
                          <a:cs typeface="微软雅黑" panose="020B0503020204020204" pitchFamily="34" charset="-122"/>
                        </a:rPr>
                        <a:t>1.15开工日期：指发包人承包人在协议书中约定承包人开始施工的绝对或相对的日期。</a:t>
                      </a:r>
                      <a:endParaRPr lang="en-US" sz="1000" spc="60">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00380">
                <a:tc>
                  <a:txBody>
                    <a:bodyPr/>
                    <a:p>
                      <a:pPr indent="0" algn="ctr">
                        <a:lnSpc>
                          <a:spcPct val="120000"/>
                        </a:lnSpc>
                        <a:spcBef>
                          <a:spcPts val="0"/>
                        </a:spcBef>
                        <a:spcAft>
                          <a:spcPts val="0"/>
                        </a:spcAft>
                        <a:buNone/>
                      </a:pPr>
                      <a:r>
                        <a:rPr 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FIDIC黄皮书</a:t>
                      </a:r>
                      <a:endParaRPr lang="en-US" altLang="en-US" sz="1000" b="1" spc="6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1.1.6“开工日期”系指根据第8.1款</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［工程的开工］发出的工程师通知中规定的日期。</a:t>
                      </a:r>
                      <a:endPar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20000"/>
                        </a:lnSpc>
                        <a:spcBef>
                          <a:spcPts val="0"/>
                        </a:spcBef>
                        <a:spcAft>
                          <a:spcPts val="0"/>
                        </a:spcAft>
                        <a:buNone/>
                      </a:pPr>
                      <a:r>
                        <a:rPr 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8.1</a:t>
                      </a:r>
                      <a:r>
                        <a:rPr lang="zh-CN" alt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工程的开工：工程师应在</a:t>
                      </a:r>
                      <a:r>
                        <a:rPr lang="zh-CN" altLang="en-US" sz="1000" b="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不少于</a:t>
                      </a:r>
                      <a:r>
                        <a:rPr lang="en-US" altLang="zh-CN" sz="1000" b="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000" b="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天前</a:t>
                      </a:r>
                      <a:r>
                        <a:rPr lang="zh-CN" alt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向承包商发出开工日期的通知。除非专用条件中另有说明，开工日期应在承包商</a:t>
                      </a:r>
                      <a:r>
                        <a:rPr lang="zh-CN" altLang="en-US" sz="1000" b="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收到中标函后</a:t>
                      </a:r>
                      <a:r>
                        <a:rPr lang="en-US" altLang="zh-CN" sz="1000" b="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42</a:t>
                      </a:r>
                      <a:r>
                        <a:rPr lang="zh-CN" altLang="en-US" sz="1000" b="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天内</a:t>
                      </a:r>
                      <a:r>
                        <a:rPr lang="zh-CN" alt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。承包商应在开工日期或开工日期后，在合理可能的情况下</a:t>
                      </a:r>
                      <a:r>
                        <a:rPr lang="zh-CN" altLang="en-US" sz="1000" b="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尽早开始工程的实施</a:t>
                      </a:r>
                      <a:r>
                        <a:rPr lang="zh-CN" alt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，随后应以适当速度，不拖延地进行工程。</a:t>
                      </a:r>
                      <a:endParaRPr lang="zh-CN" alt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588010">
                <a:tc>
                  <a:txBody>
                    <a:bodyPr/>
                    <a:p>
                      <a:pPr indent="0" algn="ctr">
                        <a:lnSpc>
                          <a:spcPct val="120000"/>
                        </a:lnSpc>
                        <a:spcBef>
                          <a:spcPts val="0"/>
                        </a:spcBef>
                        <a:spcAft>
                          <a:spcPts val="0"/>
                        </a:spcAft>
                        <a:buNone/>
                      </a:pPr>
                      <a:r>
                        <a:rPr 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FIDIC银皮书</a:t>
                      </a:r>
                      <a:endParaRPr lang="en-US" altLang="en-US" sz="1000" b="1"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1.1.4“开工日期”系指根据第8.1款［工程的开工］发出的雇主通知中规定的日期。</a:t>
                      </a:r>
                      <a:endPar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20000"/>
                        </a:lnSpc>
                        <a:spcBef>
                          <a:spcPts val="0"/>
                        </a:spcBef>
                        <a:spcAft>
                          <a:spcPts val="0"/>
                        </a:spcAft>
                        <a:buNone/>
                      </a:pP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8.1工程的开工</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：除非合同协议书中规定了开工日期，否则雇主应在不少于</a:t>
                      </a:r>
                      <a:r>
                        <a:rPr lang="en-US" altLang="zh-CN" sz="100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00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天前</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向承包商发出开工日期的通知。</a:t>
                      </a:r>
                      <a:r>
                        <a:rPr lang="en-US" altLang="zh-CN"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除非专用条件中另有规定，开工日期应是根据第</a:t>
                      </a:r>
                      <a:r>
                        <a:rPr lang="en-US" altLang="zh-CN"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1.6</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合同协议书</a:t>
                      </a:r>
                      <a:r>
                        <a:rPr 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的规定合同生效和实施日期后的</a:t>
                      </a:r>
                      <a:r>
                        <a:rPr lang="en-US" altLang="zh-CN" sz="100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42天内</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的日期。承包商应在开工日期或开工日期后，在合理可能的情况下</a:t>
                      </a:r>
                      <a:r>
                        <a:rPr lang="en-US" altLang="zh-CN" sz="1000" spc="6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尽早开始工程的实施</a:t>
                      </a:r>
                      <a:r>
                        <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，随后应以适当速度，不拖延地进行工程。</a:t>
                      </a:r>
                      <a:endParaRPr lang="zh-CN" altLang="en-US" sz="10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25400" marR="25400" marT="6350" marB="6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pic>
        <p:nvPicPr>
          <p:cNvPr id="34818" name="图片 10" descr="建纬所标（透明）"/>
          <p:cNvPicPr>
            <a:picLocks noChangeAspect="1"/>
          </p:cNvPicPr>
          <p:nvPr/>
        </p:nvPicPr>
        <p:blipFill>
          <a:blip r:embed="rId2"/>
          <a:stretch>
            <a:fillRect/>
          </a:stretch>
        </p:blipFill>
        <p:spPr>
          <a:xfrm>
            <a:off x="11228705" y="128270"/>
            <a:ext cx="852805" cy="77089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75692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800">
              <a:solidFill>
                <a:schemeClr val="lt1"/>
              </a:solidFill>
              <a:latin typeface="微软雅黑" panose="020B0503020204020204" pitchFamily="34" charset="-122"/>
              <a:ea typeface="微软雅黑" panose="020B0503020204020204" pitchFamily="34" charset="-122"/>
              <a:sym typeface="+mn-ea"/>
            </a:endParaRPr>
          </a:p>
        </p:txBody>
      </p:sp>
      <p:pic>
        <p:nvPicPr>
          <p:cNvPr id="34818" name="图片 10" descr="建纬所标（透明）"/>
          <p:cNvPicPr>
            <a:picLocks noChangeAspect="1"/>
          </p:cNvPicPr>
          <p:nvPr/>
        </p:nvPicPr>
        <p:blipFill>
          <a:blip r:embed="rId2"/>
          <a:stretch>
            <a:fillRect/>
          </a:stretch>
        </p:blipFill>
        <p:spPr>
          <a:xfrm>
            <a:off x="11142345" y="-50165"/>
            <a:ext cx="974090" cy="880110"/>
          </a:xfrm>
          <a:prstGeom prst="rect">
            <a:avLst/>
          </a:prstGeom>
          <a:noFill/>
          <a:ln w="9525">
            <a:noFill/>
          </a:ln>
        </p:spPr>
      </p:pic>
      <p:sp>
        <p:nvSpPr>
          <p:cNvPr id="3" name="文本框 2"/>
          <p:cNvSpPr txBox="1"/>
          <p:nvPr/>
        </p:nvSpPr>
        <p:spPr>
          <a:xfrm>
            <a:off x="14605" y="97790"/>
            <a:ext cx="9991725" cy="583565"/>
          </a:xfrm>
          <a:prstGeom prst="rect">
            <a:avLst/>
          </a:prstGeom>
          <a:noFill/>
          <a:ln>
            <a:noFill/>
          </a:ln>
          <a:extLst>
            <a:ext uri="{909E8E84-426E-40DD-AFC4-6F175D3DCCD1}">
              <a14:hiddenFill xmlns:a14="http://schemas.microsoft.com/office/drawing/2010/main">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14:hiddenFill>
            </a:ext>
          </a:extLst>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kern="1200" cap="none" spc="0" normalizeH="0" baseline="0" noProof="1">
                <a:solidFill>
                  <a:srgbClr val="C00000"/>
                </a:solidFill>
                <a:effectLst>
                  <a:outerShdw blurRad="38100" dist="19050" dir="2700000" algn="tl" rotWithShape="0">
                    <a:schemeClr val="dk1">
                      <a:alpha val="40000"/>
                    </a:schemeClr>
                  </a:outerShdw>
                </a:effectLst>
                <a:latin typeface="+mn-lt"/>
                <a:ea typeface="+mn-ea"/>
                <a:cs typeface="+mn-cs"/>
              </a:rPr>
              <a:t> </a:t>
            </a:r>
            <a:r>
              <a:rPr kumimoji="0" lang="zh-CN" altLang="en-US" sz="3200" b="1" i="0" u="none" strike="noStrike" kern="1200" cap="none" spc="0" normalizeH="0" baseline="0" noProof="1">
                <a:solidFill>
                  <a:schemeClr val="bg1"/>
                </a:solidFill>
                <a:effectLst>
                  <a:outerShdw blurRad="38100" dist="19050" dir="2700000" algn="tl" rotWithShape="0">
                    <a:schemeClr val="dk1">
                      <a:alpha val="40000"/>
                    </a:schemeClr>
                  </a:outerShdw>
                </a:effectLst>
                <a:latin typeface="+mn-lt"/>
                <a:ea typeface="+mn-ea"/>
                <a:cs typeface="+mn-cs"/>
              </a:rPr>
              <a:t>参照</a:t>
            </a:r>
            <a:r>
              <a:rPr kumimoji="0" lang="en-US" altLang="zh-CN" sz="2400" b="1" i="0" u="none" strike="noStrike" kern="1200" cap="none" spc="0" normalizeH="0" baseline="0" noProof="1">
                <a:solidFill>
                  <a:srgbClr val="C00000"/>
                </a:solidFill>
                <a:effectLst>
                  <a:outerShdw blurRad="38100" dist="19050" dir="2700000" algn="tl" rotWithShape="0">
                    <a:schemeClr val="dk1">
                      <a:alpha val="40000"/>
                    </a:schemeClr>
                  </a:outerShdw>
                </a:effectLst>
                <a:latin typeface="+mn-lt"/>
                <a:ea typeface="+mn-ea"/>
                <a:cs typeface="+mn-cs"/>
              </a:rPr>
              <a:t> </a:t>
            </a:r>
            <a:r>
              <a:rPr kumimoji="0" lang="zh-CN" altLang="en-US" sz="3200" b="1" i="0" u="none" strike="noStrike" kern="1200" cap="none" spc="160" normalizeH="0" baseline="0" noProof="1">
                <a:solidFill>
                  <a:schemeClr val="lt1"/>
                </a:solidFill>
                <a:uFillTx/>
                <a:latin typeface="微软雅黑" panose="020B0503020204020204" pitchFamily="34" charset="-122"/>
                <a:ea typeface="微软雅黑" panose="020B0503020204020204" pitchFamily="34" charset="-122"/>
                <a:cs typeface="+mn-cs"/>
              </a:rPr>
              <a:t>建设工程施工</a:t>
            </a:r>
            <a:r>
              <a:rPr kumimoji="0" lang="zh-CN" altLang="en-US" sz="3200" b="1" i="0" u="none" strike="noStrike" kern="1200" cap="none" spc="160" normalizeH="0" baseline="0" noProof="1">
                <a:solidFill>
                  <a:schemeClr val="lt1"/>
                </a:solidFill>
                <a:uFillTx/>
                <a:latin typeface="微软雅黑" panose="020B0503020204020204" pitchFamily="34" charset="-122"/>
                <a:ea typeface="微软雅黑" panose="020B0503020204020204" pitchFamily="34" charset="-122"/>
                <a:cs typeface="+mn-cs"/>
              </a:rPr>
              <a:t>合同开工日期</a:t>
            </a:r>
            <a:endParaRPr kumimoji="0" lang="zh-CN" altLang="en-US" sz="2400" b="1" i="0" u="none" strike="noStrike" kern="1200" cap="none" spc="0" normalizeH="0" baseline="0" noProof="1">
              <a:solidFill>
                <a:srgbClr val="C00000"/>
              </a:solidFill>
              <a:effectLst>
                <a:outerShdw blurRad="38100" dist="19050" dir="2700000" algn="tl" rotWithShape="0">
                  <a:schemeClr val="dk1">
                    <a:alpha val="40000"/>
                  </a:schemeClr>
                </a:outerShdw>
              </a:effectLst>
              <a:latin typeface="+mn-lt"/>
              <a:ea typeface="+mn-ea"/>
              <a:cs typeface="+mn-cs"/>
            </a:endParaRPr>
          </a:p>
        </p:txBody>
      </p:sp>
      <p:sp>
        <p:nvSpPr>
          <p:cNvPr id="2" name="文本框 1"/>
          <p:cNvSpPr txBox="1"/>
          <p:nvPr/>
        </p:nvSpPr>
        <p:spPr>
          <a:xfrm>
            <a:off x="6062345" y="1184275"/>
            <a:ext cx="4923155" cy="435610"/>
          </a:xfrm>
          <a:prstGeom prst="rect">
            <a:avLst/>
          </a:prstGeom>
          <a:noFill/>
          <a:ln>
            <a:noFill/>
          </a:ln>
        </p:spPr>
        <p:txBody>
          <a:bodyPr wrap="square" rtlCol="0">
            <a:spAutoFit/>
          </a:bodyPr>
          <a:p>
            <a:pPr>
              <a:lnSpc>
                <a:spcPct val="140000"/>
              </a:lnSpc>
            </a:pPr>
            <a:r>
              <a:rPr lang="en-US" altLang="zh-CN" sz="1600" b="1" spc="130" noProof="1">
                <a:latin typeface="宋体" panose="02010600030101010101" pitchFamily="2" charset="-122"/>
                <a:cs typeface="宋体" panose="02010600030101010101" pitchFamily="2" charset="-122"/>
              </a:rPr>
              <a:t>  </a:t>
            </a:r>
            <a:r>
              <a:rPr lang="en-US" altLang="zh-CN" sz="1600" b="1" spc="130" noProof="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b="1"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96875" y="733425"/>
            <a:ext cx="10970895" cy="1936750"/>
          </a:xfrm>
          <a:prstGeom prst="rect">
            <a:avLst/>
          </a:prstGeom>
          <a:noFill/>
        </p:spPr>
        <p:txBody>
          <a:bodyPr wrap="square" rtlCol="0">
            <a:spAutoFit/>
          </a:bodyPr>
          <a:p>
            <a:pPr>
              <a:lnSpc>
                <a:spcPct val="120000"/>
              </a:lnSpc>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《关于审理建设工程施工合同纠纷案件适用法律问题的解释（一）》第</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条：</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当事人对建设工程开工日期有争议的，人民法院应当分别按照以下情形予以认定：</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（一）开工日期为</a:t>
            </a:r>
            <a:r>
              <a:rPr lang="zh-CN" altLang="en-US"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发包人或者监理人发出的开工通知载明的开工日期</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；开工通知发出后，尚不具备开工条件的，</a:t>
            </a:r>
            <a:r>
              <a:rPr lang="zh-CN" altLang="en-US"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以开工条件具备的时间</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为开工日期；因承包人原因导致开工时间推迟的，以开工通知载明的时间为开工日期。</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（二）承包人经发包人同意已经实际进场施工的，以</a:t>
            </a:r>
            <a:r>
              <a:rPr lang="zh-CN" altLang="en-US"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实际进场施工时间</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为开工日期。</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（三）发包人或者监理人未发出开工通知，亦无相关证据证明实际开工日期的，应当</a:t>
            </a:r>
            <a:r>
              <a:rPr lang="zh-CN" altLang="en-US"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综合考虑开工报告、合同、施工许可证、竣工验收报告或者竣工验收备案表等载明的时间</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，并结合是否具备开工条件的事实，认定开工日期。</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custDataLst>
              <p:tags r:id="rId3"/>
            </p:custDataLst>
          </p:nvPr>
        </p:nvPicPr>
        <p:blipFill>
          <a:blip r:embed="rId4"/>
          <a:stretch>
            <a:fillRect/>
          </a:stretch>
        </p:blipFill>
        <p:spPr>
          <a:xfrm>
            <a:off x="584200" y="2871470"/>
            <a:ext cx="10783570" cy="35744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800">
              <a:solidFill>
                <a:schemeClr val="lt1"/>
              </a:solidFill>
              <a:latin typeface="微软雅黑" panose="020B0503020204020204" pitchFamily="34" charset="-122"/>
              <a:ea typeface="微软雅黑" panose="020B0503020204020204" pitchFamily="34" charset="-122"/>
              <a:sym typeface="+mn-ea"/>
            </a:endParaRPr>
          </a:p>
        </p:txBody>
      </p:sp>
      <p:sp>
        <p:nvSpPr>
          <p:cNvPr id="6" name="文本框 2"/>
          <p:cNvSpPr txBox="1"/>
          <p:nvPr>
            <p:custDataLst>
              <p:tags r:id="rId2"/>
            </p:custDataLst>
          </p:nvPr>
        </p:nvSpPr>
        <p:spPr>
          <a:xfrm>
            <a:off x="457155" y="152400"/>
            <a:ext cx="11277689" cy="609600"/>
          </a:xfrm>
          <a:prstGeom prst="rect">
            <a:avLst/>
          </a:prstGeom>
          <a:noFill/>
        </p:spPr>
        <p:txBody>
          <a:bodyPr wrap="square" lIns="63500" tIns="25400" rIns="63500" bIns="25400" rtlCol="0" anchor="ctr" anchorCtr="0">
            <a:normAutofit lnSpcReduction="10000"/>
          </a:bodyPr>
          <a:p>
            <a:pPr marL="0" indent="0" algn="l">
              <a:lnSpc>
                <a:spcPct val="100000"/>
              </a:lnSpc>
              <a:spcBef>
                <a:spcPts val="0"/>
              </a:spcBef>
              <a:spcAft>
                <a:spcPts val="0"/>
              </a:spcAft>
              <a:buSzPct val="100000"/>
              <a:buNone/>
            </a:pPr>
            <a:r>
              <a:rPr lang="zh-CN" altLang="en-US" sz="3200" b="1" strike="noStrike" spc="160" baseline="0">
                <a:solidFill>
                  <a:schemeClr val="lt1"/>
                </a:solidFill>
                <a:uFillTx/>
                <a:latin typeface="微软雅黑" panose="020B0503020204020204" pitchFamily="34" charset="-122"/>
                <a:ea typeface="微软雅黑" panose="020B0503020204020204" pitchFamily="34" charset="-122"/>
              </a:rPr>
              <a:t>参照</a:t>
            </a:r>
            <a:r>
              <a:rPr lang="zh-CN" altLang="en-US" sz="3200" b="1" strike="noStrike" spc="160" baseline="0">
                <a:solidFill>
                  <a:schemeClr val="lt1"/>
                </a:solidFill>
                <a:uFillTx/>
                <a:latin typeface="微软雅黑" panose="020B0503020204020204" pitchFamily="34" charset="-122"/>
                <a:ea typeface="微软雅黑" panose="020B0503020204020204" pitchFamily="34" charset="-122"/>
              </a:rPr>
              <a:t>施工合同开工条件</a:t>
            </a:r>
            <a:endParaRPr lang="zh-CN" altLang="en-US" sz="3200" b="1" strike="noStrike" spc="160" baseline="0">
              <a:solidFill>
                <a:schemeClr val="lt1"/>
              </a:solidFill>
              <a:uFillTx/>
              <a:latin typeface="微软雅黑" panose="020B0503020204020204" pitchFamily="34" charset="-122"/>
              <a:ea typeface="微软雅黑" panose="020B0503020204020204" pitchFamily="34" charset="-122"/>
            </a:endParaRPr>
          </a:p>
        </p:txBody>
      </p:sp>
      <p:pic>
        <p:nvPicPr>
          <p:cNvPr id="7" name="图片 3"/>
          <p:cNvPicPr>
            <a:picLocks noChangeAspect="1"/>
          </p:cNvPicPr>
          <p:nvPr>
            <p:custDataLst>
              <p:tags r:id="rId3"/>
            </p:custDataLst>
          </p:nvPr>
        </p:nvPicPr>
        <p:blipFill rotWithShape="1">
          <a:blip r:embed="rId4"/>
          <a:srcRect/>
          <a:stretch>
            <a:fillRect/>
          </a:stretch>
        </p:blipFill>
        <p:spPr>
          <a:xfrm>
            <a:off x="149225" y="1656080"/>
            <a:ext cx="5943600" cy="3933190"/>
          </a:xfrm>
          <a:custGeom>
            <a:avLst/>
            <a:gdLst/>
            <a:ahLst/>
            <a:cxnLst>
              <a:cxn ang="3">
                <a:pos x="hc" y="t"/>
              </a:cxn>
              <a:cxn ang="cd2">
                <a:pos x="l" y="vc"/>
              </a:cxn>
              <a:cxn ang="cd4">
                <a:pos x="hc" y="b"/>
              </a:cxn>
              <a:cxn ang="0">
                <a:pos x="r" y="vc"/>
              </a:cxn>
            </a:cxnLst>
            <a:rect l="l" t="t" r="r" b="b"/>
            <a:pathLst>
              <a:path w="6960" h="6480">
                <a:moveTo>
                  <a:pt x="0" y="0"/>
                </a:moveTo>
                <a:lnTo>
                  <a:pt x="6960" y="0"/>
                </a:lnTo>
                <a:lnTo>
                  <a:pt x="6960" y="6480"/>
                </a:lnTo>
                <a:lnTo>
                  <a:pt x="0" y="6480"/>
                </a:lnTo>
                <a:lnTo>
                  <a:pt x="0" y="0"/>
                </a:lnTo>
                <a:close/>
              </a:path>
            </a:pathLst>
          </a:custGeom>
        </p:spPr>
      </p:pic>
      <p:sp>
        <p:nvSpPr>
          <p:cNvPr id="11" name="Title 6"/>
          <p:cNvSpPr txBox="1"/>
          <p:nvPr>
            <p:custDataLst>
              <p:tags r:id="rId5"/>
            </p:custDataLst>
          </p:nvPr>
        </p:nvSpPr>
        <p:spPr>
          <a:xfrm>
            <a:off x="6092825" y="1231900"/>
            <a:ext cx="5895340" cy="472694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《最高人民法院新建设工程施工合同司法解释（一）理解与适用》第92页载明：“开工条件的具备主要包括以下几个方面：</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（1）合同或协议已经签订”；</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（2）建筑工程施工许可证已经领取；</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（3）三材指标或实物已经落实；</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（4）施工组织设计（施工方案）已经编制并经批准；</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（5)临时设施、工棚、施工道路、施工用水、施工用电等条件已基本完成；</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（6）工程定位测量已具备条件；</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（7）施工图纸预算已经编制和审定；</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8）其他条件，如材料、成品、半成品和工艺设备等能满足连续施工要求；临时设备能满足施工和生活的需要；施工器械经过检修能保证正常运转；劳动力已调集能满足施工需要，安全消防设备已经备齐等条件。“</a:t>
            </a:r>
            <a:endParaRPr lang="zh-CN" altLang="en-US" sz="14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818" name="图片 10" descr="建纬所标（透明）"/>
          <p:cNvPicPr>
            <a:picLocks noChangeAspect="1"/>
          </p:cNvPicPr>
          <p:nvPr>
            <p:custDataLst>
              <p:tags r:id="rId6"/>
            </p:custDataLst>
          </p:nvPr>
        </p:nvPicPr>
        <p:blipFill>
          <a:blip r:embed="rId7"/>
          <a:stretch>
            <a:fillRect/>
          </a:stretch>
        </p:blipFill>
        <p:spPr>
          <a:xfrm>
            <a:off x="11142345" y="-50165"/>
            <a:ext cx="974090" cy="880110"/>
          </a:xfrm>
          <a:prstGeom prst="rect">
            <a:avLst/>
          </a:prstGeom>
          <a:noFill/>
          <a:ln w="9525">
            <a:noFill/>
          </a:ln>
        </p:spPr>
      </p:pic>
    </p:spTree>
    <p:custDataLst>
      <p:tags r:id="rId8"/>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970780" y="4701540"/>
            <a:ext cx="6698615" cy="706755"/>
          </a:xfrm>
          <a:prstGeom prst="rect">
            <a:avLst/>
          </a:prstGeom>
          <a:noFill/>
        </p:spPr>
        <p:txBody>
          <a:bodyPr wrap="square">
            <a:spAutoFit/>
          </a:bodyPr>
          <a:lstStyle/>
          <a:p>
            <a:pPr marR="0" algn="r" defTabSz="914400" eaLnBrk="1" fontAlgn="auto" hangingPunct="1">
              <a:buClrTx/>
              <a:buSzTx/>
              <a:buFontTx/>
              <a:buNone/>
              <a:defRPr/>
            </a:pPr>
            <a:r>
              <a:rPr kumimoji="0" lang="en-US" alt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因发包人原因</a:t>
            </a:r>
            <a:r>
              <a:rPr kumimoji="0" lang="en-US" alt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开工延误</a:t>
            </a:r>
            <a:endParaRPr kumimoji="0" 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pic>
        <p:nvPicPr>
          <p:cNvPr id="279556" name="Picture 4" descr="F:\文件aa\建筑141-51.jpg"/>
          <p:cNvPicPr>
            <a:picLocks noChangeAspect="1" noChangeArrowheads="1"/>
          </p:cNvPicPr>
          <p:nvPr/>
        </p:nvPicPr>
        <p:blipFill>
          <a:blip r:embed="rId1" cstate="print"/>
          <a:srcRect/>
          <a:stretch>
            <a:fillRect/>
          </a:stretch>
        </p:blipFill>
        <p:spPr bwMode="auto">
          <a:xfrm>
            <a:off x="4763" y="0"/>
            <a:ext cx="12182475" cy="6858000"/>
          </a:xfrm>
          <a:prstGeom prst="diagStripe">
            <a:avLst/>
          </a:prstGeom>
          <a:noFill/>
        </p:spPr>
      </p:pic>
      <p:sp>
        <p:nvSpPr>
          <p:cNvPr id="5" name="TextBox 4"/>
          <p:cNvSpPr txBox="1"/>
          <p:nvPr/>
        </p:nvSpPr>
        <p:spPr>
          <a:xfrm rot="19800000">
            <a:off x="6892925" y="1225550"/>
            <a:ext cx="3635375" cy="583565"/>
          </a:xfrm>
          <a:prstGeom prst="rect">
            <a:avLst/>
          </a:prstGeom>
          <a:noFill/>
        </p:spPr>
        <p:txBody>
          <a:bodyPr>
            <a:spAutoFit/>
          </a:bodyPr>
          <a:lstStyle/>
          <a:p>
            <a:pPr marR="0" algn="ctr" defTabSz="914400" eaLnBrk="1" hangingPunct="1">
              <a:buClrTx/>
              <a:buSzTx/>
              <a:buFontTx/>
              <a:buNone/>
              <a:defRPr/>
            </a:pPr>
            <a:r>
              <a:rPr kumimoji="0" lang="en-US" altLang="zh-CN"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rPr>
              <a:t>CHAPTER TWO</a:t>
            </a:r>
            <a:endParaRPr kumimoji="0" lang="zh-CN" altLang="en-US"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27095" y="4701540"/>
            <a:ext cx="8432800" cy="706755"/>
          </a:xfrm>
          <a:prstGeom prst="rect">
            <a:avLst/>
          </a:prstGeom>
          <a:noFill/>
        </p:spPr>
        <p:txBody>
          <a:bodyPr wrap="square">
            <a:spAutoFit/>
          </a:bodyPr>
          <a:lstStyle/>
          <a:p>
            <a:pPr marR="0" algn="r" defTabSz="914400" eaLnBrk="1" fontAlgn="auto" hangingPunct="1">
              <a:buClrTx/>
              <a:buSzTx/>
              <a:buFontTx/>
              <a:buNone/>
              <a:defRPr/>
            </a:pPr>
            <a:r>
              <a:rPr kumimoji="0" lang="en-US" alt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因发包人原因</a:t>
            </a:r>
            <a:r>
              <a:rPr kumimoji="0" lang="en-US" alt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开工延误损失</a:t>
            </a:r>
            <a:r>
              <a:rPr lang="zh-CN" altLang="en-US" sz="4000" b="1">
                <a:solidFill>
                  <a:schemeClr val="tx1">
                    <a:lumMod val="50000"/>
                    <a:lumOff val="50000"/>
                  </a:schemeClr>
                </a:solidFill>
                <a:latin typeface="微软雅黑" panose="020B0503020204020204" pitchFamily="34" charset="-122"/>
                <a:ea typeface="微软雅黑" panose="020B0503020204020204" pitchFamily="34" charset="-122"/>
                <a:sym typeface="+mn-ea"/>
              </a:rPr>
              <a:t>赔偿</a:t>
            </a:r>
            <a:endParaRPr kumimoji="0" lang="zh-CN" altLang="en-US"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pic>
        <p:nvPicPr>
          <p:cNvPr id="279556" name="Picture 4" descr="F:\文件aa\建筑141-51.jpg"/>
          <p:cNvPicPr>
            <a:picLocks noChangeAspect="1" noChangeArrowheads="1"/>
          </p:cNvPicPr>
          <p:nvPr/>
        </p:nvPicPr>
        <p:blipFill>
          <a:blip r:embed="rId1" cstate="print"/>
          <a:srcRect/>
          <a:stretch>
            <a:fillRect/>
          </a:stretch>
        </p:blipFill>
        <p:spPr bwMode="auto">
          <a:xfrm>
            <a:off x="4763" y="0"/>
            <a:ext cx="12182475" cy="6858000"/>
          </a:xfrm>
          <a:prstGeom prst="diagStripe">
            <a:avLst/>
          </a:prstGeom>
          <a:noFill/>
        </p:spPr>
      </p:pic>
      <p:sp>
        <p:nvSpPr>
          <p:cNvPr id="5" name="TextBox 4"/>
          <p:cNvSpPr txBox="1"/>
          <p:nvPr/>
        </p:nvSpPr>
        <p:spPr>
          <a:xfrm rot="19800000">
            <a:off x="6892925" y="1225550"/>
            <a:ext cx="3635375" cy="583565"/>
          </a:xfrm>
          <a:prstGeom prst="rect">
            <a:avLst/>
          </a:prstGeom>
          <a:noFill/>
        </p:spPr>
        <p:txBody>
          <a:bodyPr>
            <a:spAutoFit/>
          </a:bodyPr>
          <a:lstStyle/>
          <a:p>
            <a:pPr marR="0" algn="ctr" defTabSz="914400" eaLnBrk="1" hangingPunct="1">
              <a:buClrTx/>
              <a:buSzTx/>
              <a:buFontTx/>
              <a:buNone/>
              <a:defRPr/>
            </a:pPr>
            <a:r>
              <a:rPr kumimoji="0" lang="en-US" altLang="zh-CN"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rPr>
              <a:t>CHAPTER THERE</a:t>
            </a:r>
            <a:endParaRPr kumimoji="0" lang="zh-CN" altLang="en-US"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800">
              <a:solidFill>
                <a:schemeClr val="lt1"/>
              </a:solidFill>
              <a:latin typeface="微软雅黑" panose="020B0503020204020204" pitchFamily="34" charset="-122"/>
              <a:ea typeface="微软雅黑" panose="020B0503020204020204" pitchFamily="34" charset="-122"/>
              <a:sym typeface="+mn-ea"/>
            </a:endParaRPr>
          </a:p>
        </p:txBody>
      </p:sp>
      <p:sp>
        <p:nvSpPr>
          <p:cNvPr id="6" name="文本框 2"/>
          <p:cNvSpPr txBox="1"/>
          <p:nvPr>
            <p:custDataLst>
              <p:tags r:id="rId2"/>
            </p:custDataLst>
          </p:nvPr>
        </p:nvSpPr>
        <p:spPr>
          <a:xfrm>
            <a:off x="457155" y="152400"/>
            <a:ext cx="11277689" cy="609600"/>
          </a:xfrm>
          <a:prstGeom prst="rect">
            <a:avLst/>
          </a:prstGeom>
          <a:noFill/>
        </p:spPr>
        <p:txBody>
          <a:bodyPr wrap="square" lIns="63500" tIns="25400" rIns="63500" bIns="25400" rtlCol="0" anchor="ctr" anchorCtr="0">
            <a:normAutofit lnSpcReduction="10000"/>
          </a:bodyPr>
          <a:p>
            <a:pPr marL="0" indent="0" algn="l">
              <a:lnSpc>
                <a:spcPct val="100000"/>
              </a:lnSpc>
              <a:spcBef>
                <a:spcPts val="0"/>
              </a:spcBef>
              <a:spcAft>
                <a:spcPts val="0"/>
              </a:spcAft>
              <a:buSzPct val="100000"/>
              <a:buNone/>
            </a:pPr>
            <a:r>
              <a:rPr lang="en-US" altLang="zh-CN" sz="3200" b="1" strike="noStrike" spc="160" baseline="0">
                <a:solidFill>
                  <a:schemeClr val="lt1"/>
                </a:solidFill>
                <a:uFillTx/>
                <a:latin typeface="微软雅黑" panose="020B0503020204020204" pitchFamily="34" charset="-122"/>
                <a:ea typeface="微软雅黑" panose="020B0503020204020204" pitchFamily="34" charset="-122"/>
              </a:rPr>
              <a:t>“</a:t>
            </a:r>
            <a:r>
              <a:rPr lang="zh-CN" altLang="en-US" sz="3200" b="1" strike="noStrike" spc="160" baseline="0">
                <a:solidFill>
                  <a:schemeClr val="lt1"/>
                </a:solidFill>
                <a:uFillTx/>
                <a:latin typeface="微软雅黑" panose="020B0503020204020204" pitchFamily="34" charset="-122"/>
                <a:ea typeface="微软雅黑" panose="020B0503020204020204" pitchFamily="34" charset="-122"/>
              </a:rPr>
              <a:t>因发包人原因</a:t>
            </a:r>
            <a:r>
              <a:rPr lang="en-US" altLang="zh-CN" sz="3200" b="1" strike="noStrike" spc="160" baseline="0">
                <a:solidFill>
                  <a:schemeClr val="lt1"/>
                </a:solidFill>
                <a:uFillTx/>
                <a:latin typeface="微软雅黑" panose="020B0503020204020204" pitchFamily="34" charset="-122"/>
                <a:ea typeface="微软雅黑" panose="020B0503020204020204" pitchFamily="34" charset="-122"/>
              </a:rPr>
              <a:t>”</a:t>
            </a:r>
            <a:r>
              <a:rPr lang="zh-CN" altLang="en-US" sz="3200" b="1" strike="noStrike" spc="160" baseline="0">
                <a:solidFill>
                  <a:schemeClr val="lt1"/>
                </a:solidFill>
                <a:uFillTx/>
                <a:latin typeface="微软雅黑" panose="020B0503020204020204" pitchFamily="34" charset="-122"/>
                <a:ea typeface="微软雅黑" panose="020B0503020204020204" pitchFamily="34" charset="-122"/>
              </a:rPr>
              <a:t>损失赔偿</a:t>
            </a:r>
            <a:endParaRPr lang="zh-CN" altLang="en-US" sz="3200" b="1" strike="noStrike" spc="160" baseline="0">
              <a:solidFill>
                <a:schemeClr val="lt1"/>
              </a:solidFill>
              <a:uFillTx/>
              <a:latin typeface="微软雅黑" panose="020B0503020204020204" pitchFamily="34" charset="-122"/>
              <a:ea typeface="微软雅黑" panose="020B0503020204020204" pitchFamily="34" charset="-122"/>
            </a:endParaRPr>
          </a:p>
        </p:txBody>
      </p:sp>
      <p:sp>
        <p:nvSpPr>
          <p:cNvPr id="11" name="Title 6"/>
          <p:cNvSpPr txBox="1"/>
          <p:nvPr>
            <p:custDataLst>
              <p:tags r:id="rId3"/>
            </p:custDataLst>
          </p:nvPr>
        </p:nvSpPr>
        <p:spPr>
          <a:xfrm>
            <a:off x="483870" y="829945"/>
            <a:ext cx="11250930" cy="368935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70000"/>
              </a:lnSpc>
              <a:spcBef>
                <a:spcPts val="0"/>
              </a:spcBef>
              <a:spcAft>
                <a:spcPts val="800"/>
              </a:spcAft>
              <a:buSzPct val="100000"/>
              <a:buNone/>
            </a:pPr>
            <a:r>
              <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一、已中标，未开工，合同解除的</a:t>
            </a:r>
            <a:r>
              <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可得利益损失问题</a:t>
            </a:r>
            <a:endPar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70000"/>
              </a:lnSpc>
              <a:spcBef>
                <a:spcPts val="0"/>
              </a:spcBef>
              <a:spcAft>
                <a:spcPts val="800"/>
              </a:spcAft>
              <a:buSzPct val="100000"/>
              <a:buNone/>
            </a:pPr>
            <a:r>
              <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二、因发包人违约所增加的费用损失（直接损失</a:t>
            </a:r>
            <a:r>
              <a:rPr altLang="zh-CN"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间接损失）</a:t>
            </a:r>
            <a:endPar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70000"/>
              </a:lnSpc>
              <a:spcBef>
                <a:spcPts val="0"/>
              </a:spcBef>
              <a:spcAft>
                <a:spcPts val="800"/>
              </a:spcAft>
              <a:buSzPct val="100000"/>
              <a:buNone/>
            </a:pPr>
            <a:r>
              <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三、因发包人违约引起工期顺延</a:t>
            </a:r>
            <a:endPar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70000"/>
              </a:lnSpc>
              <a:spcBef>
                <a:spcPts val="0"/>
              </a:spcBef>
              <a:spcAft>
                <a:spcPts val="800"/>
              </a:spcAft>
              <a:buSzPct val="100000"/>
              <a:buNone/>
            </a:pPr>
            <a:r>
              <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四、因发包人违约引起合同价款调整权</a:t>
            </a:r>
            <a:endPar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70000"/>
              </a:lnSpc>
              <a:spcBef>
                <a:spcPts val="0"/>
              </a:spcBef>
              <a:spcAft>
                <a:spcPts val="800"/>
              </a:spcAft>
              <a:buSzPct val="100000"/>
              <a:buNone/>
            </a:pPr>
            <a:r>
              <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五、因发包人违约引起合同解除权</a:t>
            </a:r>
            <a:endParaRPr lang="zh-CN" altLang="en-US" sz="2000" spc="9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818" name="图片 10" descr="建纬所标（透明）"/>
          <p:cNvPicPr>
            <a:picLocks noChangeAspect="1"/>
          </p:cNvPicPr>
          <p:nvPr>
            <p:custDataLst>
              <p:tags r:id="rId4"/>
            </p:custDataLst>
          </p:nvPr>
        </p:nvPicPr>
        <p:blipFill>
          <a:blip r:embed="rId5"/>
          <a:stretch>
            <a:fillRect/>
          </a:stretch>
        </p:blipFill>
        <p:spPr>
          <a:xfrm>
            <a:off x="11142345" y="-50165"/>
            <a:ext cx="974090" cy="880110"/>
          </a:xfrm>
          <a:prstGeom prst="rect">
            <a:avLst/>
          </a:prstGeom>
          <a:noFill/>
          <a:ln w="9525">
            <a:noFill/>
          </a:ln>
        </p:spPr>
      </p:pic>
    </p:spTree>
    <p:custDataLst>
      <p:tags r:id="rId6"/>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
          <p:cNvSpPr txBox="1"/>
          <p:nvPr>
            <p:custDataLst>
              <p:tags r:id="rId1"/>
            </p:custDataLst>
          </p:nvPr>
        </p:nvSpPr>
        <p:spPr>
          <a:xfrm>
            <a:off x="609600" y="609600"/>
            <a:ext cx="10972876" cy="7620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sz="3600" b="1" strike="noStrike" spc="240" baseline="0">
                <a:solidFill>
                  <a:schemeClr val="accent1"/>
                </a:solidFill>
                <a:uFillTx/>
                <a:latin typeface="微软雅黑" panose="020B0503020204020204" pitchFamily="34" charset="-122"/>
                <a:ea typeface="微软雅黑" panose="020B0503020204020204" pitchFamily="34" charset="-122"/>
              </a:rPr>
              <a:t>可得利益损失</a:t>
            </a:r>
            <a:endParaRPr lang="zh-CN" sz="3600" b="1" strike="noStrike" spc="240" baseline="0">
              <a:solidFill>
                <a:schemeClr val="accent1"/>
              </a:solidFill>
              <a:uFillTx/>
              <a:latin typeface="微软雅黑" panose="020B0503020204020204" pitchFamily="34" charset="-122"/>
              <a:ea typeface="微软雅黑" panose="020B0503020204020204" pitchFamily="34" charset="-122"/>
            </a:endParaRPr>
          </a:p>
        </p:txBody>
      </p:sp>
      <p:sp>
        <p:nvSpPr>
          <p:cNvPr id="10" name="矩形 4"/>
          <p:cNvSpPr/>
          <p:nvPr>
            <p:custDataLst>
              <p:tags r:id="rId2"/>
            </p:custDataLst>
          </p:nvPr>
        </p:nvSpPr>
        <p:spPr>
          <a:xfrm>
            <a:off x="757167" y="2145164"/>
            <a:ext cx="5059749" cy="2731636"/>
          </a:xfrm>
          <a:prstGeom prst="rect">
            <a:avLst/>
          </a:prstGeom>
          <a:noFill/>
          <a:ln w="44450">
            <a:solidFill>
              <a:schemeClr val="accent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p>
        </p:txBody>
      </p:sp>
      <p:sp>
        <p:nvSpPr>
          <p:cNvPr id="11" name="Round"/>
          <p:cNvSpPr/>
          <p:nvPr>
            <p:custDataLst>
              <p:tags r:id="rId3"/>
            </p:custDataLst>
          </p:nvPr>
        </p:nvSpPr>
        <p:spPr>
          <a:xfrm>
            <a:off x="1049541" y="1711436"/>
            <a:ext cx="2870574" cy="932695"/>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p>
        </p:txBody>
      </p:sp>
      <p:sp>
        <p:nvSpPr>
          <p:cNvPr id="12" name="直角三角形 8"/>
          <p:cNvSpPr/>
          <p:nvPr>
            <p:custDataLst>
              <p:tags r:id="rId4"/>
            </p:custDataLst>
          </p:nvPr>
        </p:nvSpPr>
        <p:spPr>
          <a:xfrm>
            <a:off x="3944278" y="1724726"/>
            <a:ext cx="349157" cy="3854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p>
        </p:txBody>
      </p:sp>
      <p:sp>
        <p:nvSpPr>
          <p:cNvPr id="13" name="Rectangle 29"/>
          <p:cNvSpPr/>
          <p:nvPr>
            <p:custDataLst>
              <p:tags r:id="rId5"/>
            </p:custDataLst>
          </p:nvPr>
        </p:nvSpPr>
        <p:spPr>
          <a:xfrm>
            <a:off x="1037459" y="1676400"/>
            <a:ext cx="2870574" cy="900075"/>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spcBef>
                <a:spcPts val="0"/>
              </a:spcBef>
              <a:spcAft>
                <a:spcPts val="0"/>
              </a:spcAft>
            </a:pPr>
            <a:r>
              <a:rPr lang="zh-CN" altLang="en-US" b="1" spc="300" dirty="0">
                <a:solidFill>
                  <a:schemeClr val="lt1"/>
                </a:solidFill>
                <a:uFillTx/>
                <a:latin typeface="Arial" panose="020B0604020202020204" pitchFamily="34" charset="0"/>
                <a:ea typeface="微软雅黑" panose="020B0503020204020204" pitchFamily="34" charset="-122"/>
              </a:rPr>
              <a:t>类型</a:t>
            </a:r>
            <a:endParaRPr lang="zh-CN" altLang="en-US" b="1" spc="300" dirty="0">
              <a:solidFill>
                <a:schemeClr val="lt1"/>
              </a:solidFill>
              <a:uFillTx/>
              <a:latin typeface="Arial" panose="020B0604020202020204" pitchFamily="34" charset="0"/>
              <a:ea typeface="微软雅黑" panose="020B0503020204020204" pitchFamily="34" charset="-122"/>
            </a:endParaRPr>
          </a:p>
        </p:txBody>
      </p:sp>
      <p:sp>
        <p:nvSpPr>
          <p:cNvPr id="14" name="TextBox 21"/>
          <p:cNvSpPr txBox="1"/>
          <p:nvPr>
            <p:custDataLst>
              <p:tags r:id="rId6"/>
            </p:custDataLst>
          </p:nvPr>
        </p:nvSpPr>
        <p:spPr>
          <a:xfrm>
            <a:off x="766833" y="2634466"/>
            <a:ext cx="5059749" cy="2242334"/>
          </a:xfrm>
          <a:prstGeom prst="rect">
            <a:avLst/>
          </a:prstGeom>
          <a:noFill/>
        </p:spPr>
        <p:txBody>
          <a:bodyPr wrap="square" rtlCol="0" anchor="ctr">
            <a:normAutofit/>
          </a:bodyPr>
          <a:lstStyle/>
          <a:p>
            <a:pPr marL="0" lvl="0" indent="0" algn="l">
              <a:lnSpc>
                <a:spcPct val="120000"/>
              </a:lnSpc>
              <a:spcBef>
                <a:spcPts val="0"/>
              </a:spcBef>
              <a:spcAft>
                <a:spcPts val="800"/>
              </a:spcAft>
              <a:buSzPct val="100000"/>
            </a:pPr>
            <a:r>
              <a:rPr lang="en-US" altLang="zh-CN" sz="1300" spc="1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300" spc="1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、因发包人终止合同的履行而给承包人造成的利润损失；</a:t>
            </a:r>
            <a:endParaRPr lang="zh-CN" altLang="en-US" sz="1300" spc="1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a:lnSpc>
                <a:spcPct val="120000"/>
              </a:lnSpc>
              <a:spcBef>
                <a:spcPts val="0"/>
              </a:spcBef>
              <a:spcAft>
                <a:spcPts val="800"/>
              </a:spcAft>
              <a:buSzPct val="100000"/>
            </a:pPr>
            <a:r>
              <a:rPr lang="en-US" altLang="zh-CN" sz="1300" spc="140">
                <a:solidFill>
                  <a:schemeClr val="tx1">
                    <a:lumMod val="75000"/>
                    <a:lumOff val="25000"/>
                  </a:schemeClr>
                </a:solidFill>
                <a:uFillTx/>
                <a:latin typeface="Arial" panose="020B0604020202020204" pitchFamily="34" charset="0"/>
                <a:ea typeface="微软雅黑" panose="020B0503020204020204" pitchFamily="34" charset="-122"/>
                <a:sym typeface="+mn-ea"/>
              </a:rPr>
              <a:t>2</a:t>
            </a:r>
            <a:r>
              <a:rPr lang="zh-CN" altLang="en-US" sz="1300" spc="140">
                <a:solidFill>
                  <a:schemeClr val="tx1">
                    <a:lumMod val="75000"/>
                    <a:lumOff val="25000"/>
                  </a:schemeClr>
                </a:solidFill>
                <a:uFillTx/>
                <a:latin typeface="Arial" panose="020B0604020202020204" pitchFamily="34" charset="0"/>
                <a:ea typeface="微软雅黑" panose="020B0503020204020204" pitchFamily="34" charset="-122"/>
                <a:sym typeface="+mn-ea"/>
              </a:rPr>
              <a:t>、在因发包人原因导致工期延误的情况下，承包人的资源因被原合同所占用而丧失了承揽新项目、赚取新合同利润的机会，由此使其所遭受的利润损失。</a:t>
            </a:r>
            <a:endParaRPr lang="zh-CN" altLang="en-US" sz="1300" spc="140">
              <a:solidFill>
                <a:schemeClr val="tx1">
                  <a:lumMod val="75000"/>
                  <a:lumOff val="25000"/>
                </a:schemeClr>
              </a:solidFill>
              <a:uFillTx/>
              <a:latin typeface="Arial" panose="020B0604020202020204" pitchFamily="34" charset="0"/>
              <a:ea typeface="微软雅黑" panose="020B0503020204020204" pitchFamily="34" charset="-122"/>
              <a:sym typeface="+mn-ea"/>
            </a:endParaRPr>
          </a:p>
        </p:txBody>
      </p:sp>
      <p:sp>
        <p:nvSpPr>
          <p:cNvPr id="20" name="矩形 19"/>
          <p:cNvSpPr/>
          <p:nvPr>
            <p:custDataLst>
              <p:tags r:id="rId7"/>
            </p:custDataLst>
          </p:nvPr>
        </p:nvSpPr>
        <p:spPr>
          <a:xfrm>
            <a:off x="6365240" y="2145030"/>
            <a:ext cx="5298440" cy="3345180"/>
          </a:xfrm>
          <a:prstGeom prst="rect">
            <a:avLst/>
          </a:prstGeom>
          <a:noFill/>
          <a:ln w="44450">
            <a:solidFill>
              <a:schemeClr val="accent2">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p>
        </p:txBody>
      </p:sp>
      <p:sp>
        <p:nvSpPr>
          <p:cNvPr id="21" name="Round"/>
          <p:cNvSpPr/>
          <p:nvPr>
            <p:custDataLst>
              <p:tags r:id="rId8"/>
            </p:custDataLst>
          </p:nvPr>
        </p:nvSpPr>
        <p:spPr>
          <a:xfrm>
            <a:off x="6657792" y="1711436"/>
            <a:ext cx="2870574" cy="932695"/>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p>
        </p:txBody>
      </p:sp>
      <p:sp>
        <p:nvSpPr>
          <p:cNvPr id="22" name="直角三角形 21"/>
          <p:cNvSpPr/>
          <p:nvPr>
            <p:custDataLst>
              <p:tags r:id="rId9"/>
            </p:custDataLst>
          </p:nvPr>
        </p:nvSpPr>
        <p:spPr>
          <a:xfrm>
            <a:off x="9552529" y="1724726"/>
            <a:ext cx="349157" cy="38540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00"/>
          </a:p>
        </p:txBody>
      </p:sp>
      <p:sp>
        <p:nvSpPr>
          <p:cNvPr id="23" name="Rectangle 29"/>
          <p:cNvSpPr/>
          <p:nvPr>
            <p:custDataLst>
              <p:tags r:id="rId10"/>
            </p:custDataLst>
          </p:nvPr>
        </p:nvSpPr>
        <p:spPr>
          <a:xfrm>
            <a:off x="6645710" y="1676400"/>
            <a:ext cx="2870574" cy="900075"/>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spcBef>
                <a:spcPts val="0"/>
              </a:spcBef>
              <a:spcAft>
                <a:spcPts val="0"/>
              </a:spcAft>
            </a:pPr>
            <a:r>
              <a:rPr lang="zh-CN" altLang="en-US" b="1" spc="300" dirty="0">
                <a:solidFill>
                  <a:schemeClr val="lt1"/>
                </a:solidFill>
                <a:uFillTx/>
                <a:latin typeface="Arial" panose="020B0604020202020204" pitchFamily="34" charset="0"/>
                <a:ea typeface="微软雅黑" panose="020B0503020204020204" pitchFamily="34" charset="-122"/>
              </a:rPr>
              <a:t>计算方式</a:t>
            </a:r>
            <a:endParaRPr lang="zh-CN" altLang="en-US" b="1" spc="300" dirty="0">
              <a:solidFill>
                <a:schemeClr val="lt1"/>
              </a:solidFill>
              <a:uFillTx/>
              <a:latin typeface="Arial" panose="020B0604020202020204" pitchFamily="34" charset="0"/>
              <a:ea typeface="微软雅黑" panose="020B0503020204020204" pitchFamily="34" charset="-122"/>
            </a:endParaRPr>
          </a:p>
        </p:txBody>
      </p:sp>
      <p:sp>
        <p:nvSpPr>
          <p:cNvPr id="24" name="TextBox 21"/>
          <p:cNvSpPr txBox="1"/>
          <p:nvPr>
            <p:custDataLst>
              <p:tags r:id="rId11"/>
            </p:custDataLst>
          </p:nvPr>
        </p:nvSpPr>
        <p:spPr>
          <a:xfrm>
            <a:off x="6375400" y="2421255"/>
            <a:ext cx="5288915" cy="3036570"/>
          </a:xfrm>
          <a:prstGeom prst="rect">
            <a:avLst/>
          </a:prstGeom>
          <a:noFill/>
        </p:spPr>
        <p:txBody>
          <a:bodyPr wrap="square" rtlCol="0" anchor="ctr">
            <a:normAutofit/>
          </a:bodyPr>
          <a:lstStyle/>
          <a:p>
            <a:pPr marL="0" lvl="0" indent="0" algn="l">
              <a:lnSpc>
                <a:spcPct val="120000"/>
              </a:lnSpc>
              <a:spcBef>
                <a:spcPts val="0"/>
              </a:spcBef>
              <a:spcAft>
                <a:spcPts val="800"/>
              </a:spcAft>
              <a:buSzPct val="100000"/>
              <a:buNone/>
            </a:pPr>
            <a:r>
              <a:rPr lang="zh-CN" altLang="en-US" sz="1300" spc="50">
                <a:solidFill>
                  <a:schemeClr val="tx1">
                    <a:lumMod val="75000"/>
                    <a:lumOff val="25000"/>
                  </a:schemeClr>
                </a:solidFill>
                <a:uFillTx/>
                <a:latin typeface="Arial" panose="020B0604020202020204" pitchFamily="34" charset="0"/>
                <a:ea typeface="微软雅黑" panose="020B0503020204020204" pitchFamily="34" charset="-122"/>
                <a:sym typeface="+mn-ea"/>
              </a:rPr>
              <a:t>由于机会利润损失难以准确量化，实践中一般采用Hudson公式进行估算。该公式于1970年在《Hudson论建筑与工程合同》一书中提出，其表达式为：合同额×机会利润率%/原合同工期×延误时间。</a:t>
            </a:r>
            <a:endParaRPr lang="zh-CN" altLang="en-US" sz="1300" spc="50">
              <a:solidFill>
                <a:schemeClr val="tx1">
                  <a:lumMod val="75000"/>
                  <a:lumOff val="25000"/>
                </a:schemeClr>
              </a:solidFill>
              <a:uFillTx/>
              <a:latin typeface="Arial" panose="020B0604020202020204" pitchFamily="34" charset="0"/>
              <a:ea typeface="微软雅黑" panose="020B0503020204020204" pitchFamily="34" charset="-122"/>
              <a:sym typeface="+mn-ea"/>
            </a:endParaRPr>
          </a:p>
          <a:p>
            <a:pPr marL="508000" lvl="1" indent="-241300" algn="l" fontAlgn="ctr">
              <a:lnSpc>
                <a:spcPct val="120000"/>
              </a:lnSpc>
              <a:spcBef>
                <a:spcPts val="0"/>
              </a:spcBef>
              <a:spcAft>
                <a:spcPts val="800"/>
              </a:spcAft>
              <a:buSzPct val="100000"/>
              <a:buFont typeface="Calibri Light" panose="020F0302020204030204" charset="0"/>
              <a:buAutoNum type="arabicPeriod"/>
            </a:pPr>
            <a:r>
              <a:rPr lang="zh-CN" altLang="en-US" sz="1100" spc="40">
                <a:solidFill>
                  <a:schemeClr val="tx1">
                    <a:lumMod val="75000"/>
                    <a:lumOff val="25000"/>
                  </a:schemeClr>
                </a:solidFill>
                <a:uFillTx/>
                <a:latin typeface="Arial" panose="020B0604020202020204" pitchFamily="34" charset="0"/>
                <a:ea typeface="微软雅黑" panose="020B0503020204020204" pitchFamily="34" charset="-122"/>
                <a:sym typeface="+mn-ea"/>
              </a:rPr>
              <a:t>可</a:t>
            </a:r>
            <a:r>
              <a:rPr lang="en-US" altLang="zh-CN" sz="1100" spc="40">
                <a:solidFill>
                  <a:schemeClr val="tx1">
                    <a:lumMod val="75000"/>
                    <a:lumOff val="25000"/>
                  </a:schemeClr>
                </a:solidFill>
                <a:uFillTx/>
                <a:latin typeface="Arial" panose="020B0604020202020204" pitchFamily="34" charset="0"/>
                <a:ea typeface="微软雅黑" panose="020B0503020204020204" pitchFamily="34" charset="-122"/>
                <a:sym typeface="+mn-ea"/>
              </a:rPr>
              <a:t>采用涉案建设工程合同或投标报价中的利润率；</a:t>
            </a:r>
            <a:endParaRPr lang="en-US" altLang="zh-CN" sz="1100" spc="40">
              <a:solidFill>
                <a:schemeClr val="tx1">
                  <a:lumMod val="75000"/>
                  <a:lumOff val="25000"/>
                </a:schemeClr>
              </a:solidFill>
              <a:uFillTx/>
              <a:latin typeface="Arial" panose="020B0604020202020204" pitchFamily="34" charset="0"/>
              <a:ea typeface="微软雅黑" panose="020B0503020204020204" pitchFamily="34" charset="-122"/>
              <a:sym typeface="+mn-ea"/>
            </a:endParaRPr>
          </a:p>
          <a:p>
            <a:pPr marL="508000" lvl="1" indent="-241300" algn="l" fontAlgn="ctr">
              <a:lnSpc>
                <a:spcPct val="120000"/>
              </a:lnSpc>
              <a:spcBef>
                <a:spcPts val="0"/>
              </a:spcBef>
              <a:spcAft>
                <a:spcPts val="800"/>
              </a:spcAft>
              <a:buSzPct val="100000"/>
              <a:buFont typeface="Calibri Light" panose="020F0302020204030204" charset="0"/>
              <a:buAutoNum type="arabicPeriod"/>
            </a:pPr>
            <a:r>
              <a:rPr lang="zh-CN" altLang="en-US" sz="1100" spc="40">
                <a:solidFill>
                  <a:schemeClr val="tx1">
                    <a:lumMod val="75000"/>
                    <a:lumOff val="25000"/>
                  </a:schemeClr>
                </a:solidFill>
                <a:uFillTx/>
                <a:latin typeface="Arial" panose="020B0604020202020204" pitchFamily="34" charset="0"/>
                <a:ea typeface="微软雅黑" panose="020B0503020204020204" pitchFamily="34" charset="-122"/>
                <a:sym typeface="+mn-ea"/>
              </a:rPr>
              <a:t>可</a:t>
            </a:r>
            <a:r>
              <a:rPr lang="en-US" altLang="zh-CN" sz="1100" spc="40">
                <a:solidFill>
                  <a:schemeClr val="tx1">
                    <a:lumMod val="75000"/>
                    <a:lumOff val="25000"/>
                  </a:schemeClr>
                </a:solidFill>
                <a:uFillTx/>
                <a:latin typeface="Arial" panose="020B0604020202020204" pitchFamily="34" charset="0"/>
                <a:ea typeface="微软雅黑" panose="020B0503020204020204" pitchFamily="34" charset="-122"/>
                <a:sym typeface="+mn-ea"/>
              </a:rPr>
              <a:t>采用承包人财务报表中的平均利润率；</a:t>
            </a:r>
            <a:endParaRPr lang="en-US" altLang="zh-CN" sz="1100" spc="40">
              <a:solidFill>
                <a:schemeClr val="tx1">
                  <a:lumMod val="75000"/>
                  <a:lumOff val="25000"/>
                </a:schemeClr>
              </a:solidFill>
              <a:uFillTx/>
              <a:latin typeface="Arial" panose="020B0604020202020204" pitchFamily="34" charset="0"/>
              <a:ea typeface="微软雅黑" panose="020B0503020204020204" pitchFamily="34" charset="-122"/>
              <a:sym typeface="+mn-ea"/>
            </a:endParaRPr>
          </a:p>
          <a:p>
            <a:pPr marL="508000" lvl="1" indent="-241300" algn="l" fontAlgn="ctr">
              <a:lnSpc>
                <a:spcPct val="120000"/>
              </a:lnSpc>
              <a:spcBef>
                <a:spcPts val="0"/>
              </a:spcBef>
              <a:spcAft>
                <a:spcPts val="800"/>
              </a:spcAft>
              <a:buSzPct val="100000"/>
              <a:buFont typeface="Calibri Light" panose="020F0302020204030204" charset="0"/>
              <a:buAutoNum type="arabicPeriod"/>
            </a:pPr>
            <a:r>
              <a:rPr lang="en-US" altLang="zh-CN" sz="1100" spc="40">
                <a:solidFill>
                  <a:schemeClr val="tx1">
                    <a:lumMod val="75000"/>
                    <a:lumOff val="25000"/>
                  </a:schemeClr>
                </a:solidFill>
                <a:uFillTx/>
                <a:latin typeface="Arial" panose="020B0604020202020204" pitchFamily="34" charset="0"/>
                <a:ea typeface="微软雅黑" panose="020B0503020204020204" pitchFamily="34" charset="-122"/>
                <a:sym typeface="+mn-ea"/>
              </a:rPr>
              <a:t>在未明确约定或差异较大情况下，可采用相关行业定额或统计数据中承包人所从事同类项目或类似项目的利润率。</a:t>
            </a:r>
            <a:endParaRPr lang="en-US" altLang="zh-CN" sz="1100" spc="40">
              <a:solidFill>
                <a:schemeClr val="tx1">
                  <a:lumMod val="75000"/>
                  <a:lumOff val="25000"/>
                </a:schemeClr>
              </a:solidFill>
              <a:uFillTx/>
              <a:latin typeface="Arial" panose="020B0604020202020204" pitchFamily="34" charset="0"/>
              <a:ea typeface="微软雅黑" panose="020B0503020204020204" pitchFamily="34" charset="-122"/>
              <a:sym typeface="+mn-ea"/>
            </a:endParaRPr>
          </a:p>
        </p:txBody>
      </p:sp>
      <p:sp>
        <p:nvSpPr>
          <p:cNvPr id="2" name="文本框 1"/>
          <p:cNvSpPr txBox="1"/>
          <p:nvPr/>
        </p:nvSpPr>
        <p:spPr>
          <a:xfrm>
            <a:off x="7180580" y="243205"/>
            <a:ext cx="4643120" cy="1296670"/>
          </a:xfrm>
          <a:prstGeom prst="rect">
            <a:avLst/>
          </a:prstGeom>
          <a:noFill/>
        </p:spPr>
        <p:txBody>
          <a:bodyPr wrap="square" rtlCol="0">
            <a:noAutofit/>
          </a:bodyPr>
          <a:p>
            <a:r>
              <a:rPr lang="en-US" altLang="zh-CN" sz="1200">
                <a:latin typeface="黑体" panose="02010609060101010101" pitchFamily="49" charset="-122"/>
                <a:ea typeface="黑体" panose="02010609060101010101" pitchFamily="49" charset="-122"/>
                <a:cs typeface="黑体" panose="02010609060101010101" pitchFamily="49" charset="-122"/>
              </a:rPr>
              <a:t>Hudson</a:t>
            </a:r>
            <a:r>
              <a:rPr lang="zh-CN" altLang="en-US" sz="1200">
                <a:latin typeface="黑体" panose="02010609060101010101" pitchFamily="49" charset="-122"/>
                <a:ea typeface="黑体" panose="02010609060101010101" pitchFamily="49" charset="-122"/>
                <a:cs typeface="黑体" panose="02010609060101010101" pitchFamily="49" charset="-122"/>
              </a:rPr>
              <a:t>公式的应用有两个假设条件：（</a:t>
            </a:r>
            <a:r>
              <a:rPr lang="en-US" altLang="zh-CN" sz="1200">
                <a:latin typeface="黑体" panose="02010609060101010101" pitchFamily="49" charset="-122"/>
                <a:ea typeface="黑体" panose="02010609060101010101" pitchFamily="49" charset="-122"/>
                <a:cs typeface="黑体" panose="02010609060101010101" pitchFamily="49" charset="-122"/>
              </a:rPr>
              <a:t>1</a:t>
            </a:r>
            <a:r>
              <a:rPr lang="zh-CN" altLang="en-US" sz="1200">
                <a:latin typeface="黑体" panose="02010609060101010101" pitchFamily="49" charset="-122"/>
                <a:ea typeface="黑体" panose="02010609060101010101" pitchFamily="49" charset="-122"/>
                <a:cs typeface="黑体" panose="02010609060101010101" pitchFamily="49" charset="-122"/>
              </a:rPr>
              <a:t>）由于有良好的市场北京和持续赢利能力，承包人凭借其定价能力和缔约效率完全可以在合同延误期间获得有恰当利润的新项目；（</a:t>
            </a:r>
            <a:r>
              <a:rPr lang="en-US" altLang="zh-CN" sz="1200">
                <a:latin typeface="黑体" panose="02010609060101010101" pitchFamily="49" charset="-122"/>
                <a:ea typeface="黑体" panose="02010609060101010101" pitchFamily="49" charset="-122"/>
                <a:cs typeface="黑体" panose="02010609060101010101" pitchFamily="49" charset="-122"/>
              </a:rPr>
              <a:t>2</a:t>
            </a:r>
            <a:r>
              <a:rPr lang="zh-CN" altLang="en-US" sz="1200">
                <a:latin typeface="黑体" panose="02010609060101010101" pitchFamily="49" charset="-122"/>
                <a:ea typeface="黑体" panose="02010609060101010101" pitchFamily="49" charset="-122"/>
                <a:cs typeface="黑体" panose="02010609060101010101" pitchFamily="49" charset="-122"/>
              </a:rPr>
              <a:t>）承包人的资源是有限的，在用于被延误合同的工作资产和合同组织没有脱离延误的合同之前，承包人无法承接新项目。但实践中承包人往往难以证明上述假设条件的成立，机会利润被支持的难度较大。</a:t>
            </a:r>
            <a:endParaRPr lang="zh-CN" altLang="en-US" sz="1200">
              <a:latin typeface="黑体" panose="02010609060101010101" pitchFamily="49" charset="-122"/>
              <a:ea typeface="黑体" panose="02010609060101010101" pitchFamily="49" charset="-122"/>
              <a:cs typeface="黑体" panose="02010609060101010101" pitchFamily="49" charset="-122"/>
            </a:endParaRPr>
          </a:p>
        </p:txBody>
      </p:sp>
      <p:sp>
        <p:nvSpPr>
          <p:cNvPr id="3" name="上箭头 2"/>
          <p:cNvSpPr/>
          <p:nvPr/>
        </p:nvSpPr>
        <p:spPr>
          <a:xfrm>
            <a:off x="10488295" y="1604645"/>
            <a:ext cx="287020" cy="474980"/>
          </a:xfrm>
          <a:prstGeom prs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6803"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a:stCxn id="220" idx="3"/>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76807" name="图片 3"/>
          <p:cNvPicPr>
            <a:picLocks noChangeAspect="1"/>
          </p:cNvPicPr>
          <p:nvPr/>
        </p:nvPicPr>
        <p:blipFill>
          <a:blip r:embed="rId2"/>
          <a:stretch>
            <a:fillRect/>
          </a:stretch>
        </p:blipFill>
        <p:spPr>
          <a:xfrm>
            <a:off x="708343" y="1484948"/>
            <a:ext cx="10904537" cy="4267200"/>
          </a:xfrm>
          <a:prstGeom prst="rect">
            <a:avLst/>
          </a:prstGeom>
          <a:noFill/>
          <a:ln w="9525">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80528" y="972185"/>
            <a:ext cx="8829675" cy="706755"/>
          </a:xfrm>
          <a:prstGeom prst="rect">
            <a:avLst/>
          </a:prstGeom>
          <a:noFill/>
          <a:ln>
            <a:noFill/>
          </a:ln>
        </p:spPr>
        <p:txBody>
          <a:bodyPr wrap="none" rtlCol="0" anchor="t">
            <a:spAutoFit/>
          </a:bodyPr>
          <a:p>
            <a:pPr algn="ctr"/>
            <a:r>
              <a:rPr lang="zh-CN" altLang="en-US" sz="4000" b="1">
                <a:solidFill>
                  <a:schemeClr val="tx1"/>
                </a:solidFill>
                <a:effectLst>
                  <a:outerShdw blurRad="38100" dist="25400" dir="5400000" algn="ctr" rotWithShape="0">
                    <a:srgbClr val="6E747A">
                      <a:alpha val="43000"/>
                      <a:alpha val="43000"/>
                    </a:srgbClr>
                  </a:outerShdw>
                </a:effectLst>
                <a:latin typeface="报隶-繁" panose="02010600040101010101" charset="-122"/>
                <a:ea typeface="报隶-繁" panose="02010600040101010101" charset="-122"/>
              </a:rPr>
              <a:t>建设项目工程总承包合同风险责任分担</a:t>
            </a:r>
            <a:endParaRPr lang="zh-CN" altLang="en-US" sz="4000" b="1">
              <a:solidFill>
                <a:schemeClr val="tx1"/>
              </a:solidFill>
              <a:effectLst>
                <a:outerShdw blurRad="38100" dist="25400" dir="5400000" algn="ctr" rotWithShape="0">
                  <a:srgbClr val="6E747A">
                    <a:alpha val="43000"/>
                    <a:alpha val="43000"/>
                  </a:srgbClr>
                </a:outerShdw>
              </a:effectLst>
              <a:latin typeface="报隶-繁" panose="02010600040101010101" charset="-122"/>
              <a:ea typeface="报隶-繁" panose="02010600040101010101" charset="-122"/>
            </a:endParaRPr>
          </a:p>
        </p:txBody>
      </p:sp>
      <p:cxnSp>
        <p:nvCxnSpPr>
          <p:cNvPr id="6" name="直接连接符 5"/>
          <p:cNvCxnSpPr/>
          <p:nvPr/>
        </p:nvCxnSpPr>
        <p:spPr>
          <a:xfrm flipH="1">
            <a:off x="887730" y="3600450"/>
            <a:ext cx="1513840" cy="0"/>
          </a:xfrm>
          <a:prstGeom prst="line">
            <a:avLst/>
          </a:prstGeom>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887730" y="3469640"/>
            <a:ext cx="0" cy="262255"/>
          </a:xfrm>
          <a:prstGeom prst="line">
            <a:avLst/>
          </a:prstGeom>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2401570" y="3469005"/>
            <a:ext cx="0" cy="262255"/>
          </a:xfrm>
          <a:prstGeom prst="line">
            <a:avLst/>
          </a:prstGeom>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6280150" y="3474085"/>
            <a:ext cx="0" cy="262255"/>
          </a:xfrm>
          <a:prstGeom prst="line">
            <a:avLst/>
          </a:prstGeom>
        </p:spPr>
        <p:style>
          <a:lnRef idx="3">
            <a:schemeClr val="dk1"/>
          </a:lnRef>
          <a:fillRef idx="0">
            <a:schemeClr val="dk1"/>
          </a:fillRef>
          <a:effectRef idx="2">
            <a:schemeClr val="dk1"/>
          </a:effectRef>
          <a:fontRef idx="minor">
            <a:schemeClr val="tx1"/>
          </a:fontRef>
        </p:style>
      </p:cxnSp>
      <p:cxnSp>
        <p:nvCxnSpPr>
          <p:cNvPr id="11" name="直接连接符 10"/>
          <p:cNvCxnSpPr/>
          <p:nvPr/>
        </p:nvCxnSpPr>
        <p:spPr>
          <a:xfrm>
            <a:off x="8951595" y="3453765"/>
            <a:ext cx="0" cy="262255"/>
          </a:xfrm>
          <a:prstGeom prst="line">
            <a:avLst/>
          </a:prstGeom>
        </p:spPr>
        <p:style>
          <a:lnRef idx="3">
            <a:schemeClr val="dk1"/>
          </a:lnRef>
          <a:fillRef idx="0">
            <a:schemeClr val="dk1"/>
          </a:fillRef>
          <a:effectRef idx="2">
            <a:schemeClr val="dk1"/>
          </a:effectRef>
          <a:fontRef idx="minor">
            <a:schemeClr val="tx1"/>
          </a:fontRef>
        </p:style>
      </p:cxnSp>
      <p:cxnSp>
        <p:nvCxnSpPr>
          <p:cNvPr id="14" name="直接连接符 13"/>
          <p:cNvCxnSpPr/>
          <p:nvPr/>
        </p:nvCxnSpPr>
        <p:spPr>
          <a:xfrm>
            <a:off x="4298950" y="3469640"/>
            <a:ext cx="0" cy="262255"/>
          </a:xfrm>
          <a:prstGeom prst="line">
            <a:avLst/>
          </a:prstGeom>
        </p:spPr>
        <p:style>
          <a:lnRef idx="3">
            <a:schemeClr val="dk1"/>
          </a:lnRef>
          <a:fillRef idx="0">
            <a:schemeClr val="dk1"/>
          </a:fillRef>
          <a:effectRef idx="2">
            <a:schemeClr val="dk1"/>
          </a:effectRef>
          <a:fontRef idx="minor">
            <a:schemeClr val="tx1"/>
          </a:fontRef>
        </p:style>
      </p:cxnSp>
      <p:cxnSp>
        <p:nvCxnSpPr>
          <p:cNvPr id="16" name="直接连接符 15"/>
          <p:cNvCxnSpPr/>
          <p:nvPr/>
        </p:nvCxnSpPr>
        <p:spPr>
          <a:xfrm flipH="1">
            <a:off x="2381885" y="3591560"/>
            <a:ext cx="8839835" cy="0"/>
          </a:xfrm>
          <a:prstGeom prst="line">
            <a:avLst/>
          </a:prstGeom>
        </p:spPr>
        <p:style>
          <a:lnRef idx="3">
            <a:schemeClr val="dk1"/>
          </a:lnRef>
          <a:fillRef idx="0">
            <a:schemeClr val="dk1"/>
          </a:fillRef>
          <a:effectRef idx="2">
            <a:schemeClr val="dk1"/>
          </a:effectRef>
          <a:fontRef idx="minor">
            <a:schemeClr val="tx1"/>
          </a:fontRef>
        </p:style>
      </p:cxnSp>
      <p:sp>
        <p:nvSpPr>
          <p:cNvPr id="17" name="矩形 16"/>
          <p:cNvSpPr/>
          <p:nvPr/>
        </p:nvSpPr>
        <p:spPr>
          <a:xfrm>
            <a:off x="393700" y="2885440"/>
            <a:ext cx="988060" cy="583565"/>
          </a:xfrm>
          <a:prstGeom prst="rect">
            <a:avLst/>
          </a:prstGeom>
          <a:noFill/>
          <a:ln>
            <a:noFill/>
          </a:ln>
        </p:spPr>
        <p:txBody>
          <a:bodyPr wrap="none" rtlCol="0" anchor="t">
            <a:spAutoFit/>
          </a:bodyPr>
          <a:p>
            <a:pPr algn="ctr"/>
            <a:r>
              <a:rPr lang="en-US" altLang="zh-CN" sz="3200">
                <a:solidFill>
                  <a:schemeClr val="tx1"/>
                </a:solidFill>
                <a:effectLst>
                  <a:outerShdw blurRad="38100" dist="19050" dir="2700000" algn="tl" rotWithShape="0">
                    <a:schemeClr val="dk1">
                      <a:alpha val="40000"/>
                      <a:alpha val="40000"/>
                    </a:schemeClr>
                  </a:outerShdw>
                </a:effectLst>
              </a:rPr>
              <a:t>EPC</a:t>
            </a:r>
            <a:endParaRPr lang="en-US" altLang="zh-CN" sz="3200">
              <a:solidFill>
                <a:schemeClr val="tx1"/>
              </a:solidFill>
              <a:effectLst>
                <a:outerShdw blurRad="38100" dist="19050" dir="2700000" algn="tl" rotWithShape="0">
                  <a:schemeClr val="dk1">
                    <a:alpha val="40000"/>
                    <a:alpha val="40000"/>
                  </a:schemeClr>
                </a:outerShdw>
              </a:effectLst>
            </a:endParaRPr>
          </a:p>
        </p:txBody>
      </p:sp>
      <p:sp>
        <p:nvSpPr>
          <p:cNvPr id="18" name="矩形 17"/>
          <p:cNvSpPr/>
          <p:nvPr/>
        </p:nvSpPr>
        <p:spPr>
          <a:xfrm>
            <a:off x="1993265" y="2870200"/>
            <a:ext cx="815340" cy="583565"/>
          </a:xfrm>
          <a:prstGeom prst="rect">
            <a:avLst/>
          </a:prstGeom>
          <a:noFill/>
          <a:ln>
            <a:noFill/>
          </a:ln>
        </p:spPr>
        <p:txBody>
          <a:bodyPr wrap="none" rtlCol="0" anchor="t">
            <a:spAutoFit/>
          </a:bodyPr>
          <a:p>
            <a:pPr algn="ctr"/>
            <a:r>
              <a:rPr lang="en-US" altLang="zh-CN" sz="3200">
                <a:solidFill>
                  <a:schemeClr val="tx1"/>
                </a:solidFill>
                <a:effectLst>
                  <a:outerShdw blurRad="38100" dist="19050" dir="2700000" algn="tl" rotWithShape="0">
                    <a:schemeClr val="dk1">
                      <a:alpha val="40000"/>
                      <a:alpha val="40000"/>
                    </a:schemeClr>
                  </a:outerShdw>
                </a:effectLst>
              </a:rPr>
              <a:t>AIA</a:t>
            </a:r>
            <a:endParaRPr lang="en-US" altLang="zh-CN" sz="3200">
              <a:solidFill>
                <a:schemeClr val="tx1"/>
              </a:solidFill>
              <a:effectLst>
                <a:outerShdw blurRad="38100" dist="19050" dir="2700000" algn="tl" rotWithShape="0">
                  <a:schemeClr val="dk1">
                    <a:alpha val="40000"/>
                    <a:alpha val="40000"/>
                  </a:schemeClr>
                </a:outerShdw>
              </a:effectLst>
            </a:endParaRPr>
          </a:p>
        </p:txBody>
      </p:sp>
      <p:sp>
        <p:nvSpPr>
          <p:cNvPr id="19" name="矩形 18"/>
          <p:cNvSpPr/>
          <p:nvPr/>
        </p:nvSpPr>
        <p:spPr>
          <a:xfrm>
            <a:off x="3228340" y="2393315"/>
            <a:ext cx="2141220" cy="1014730"/>
          </a:xfrm>
          <a:prstGeom prst="rect">
            <a:avLst/>
          </a:prstGeom>
          <a:noFill/>
          <a:ln>
            <a:noFill/>
          </a:ln>
        </p:spPr>
        <p:txBody>
          <a:bodyPr wrap="square" rtlCol="0" anchor="t">
            <a:spAutoFit/>
          </a:bodyPr>
          <a:p>
            <a:pPr algn="ctr"/>
            <a:r>
              <a:rPr lang="zh-CN" altLang="en-US" sz="2000" b="1">
                <a:solidFill>
                  <a:schemeClr val="tx1"/>
                </a:solidFill>
                <a:effectLst>
                  <a:outerShdw blurRad="38100" dist="19050" dir="2700000" algn="tl" rotWithShape="0">
                    <a:schemeClr val="dk1">
                      <a:alpha val="40000"/>
                      <a:alpha val="40000"/>
                    </a:schemeClr>
                  </a:outerShdw>
                </a:effectLst>
              </a:rPr>
              <a:t>标准设计施工总承包招标文件（</a:t>
            </a:r>
            <a:r>
              <a:rPr lang="en-US" altLang="zh-CN" sz="2000" b="1">
                <a:solidFill>
                  <a:schemeClr val="tx1"/>
                </a:solidFill>
                <a:effectLst>
                  <a:outerShdw blurRad="38100" dist="19050" dir="2700000" algn="tl" rotWithShape="0">
                    <a:schemeClr val="dk1">
                      <a:alpha val="40000"/>
                      <a:alpha val="40000"/>
                    </a:schemeClr>
                  </a:outerShdw>
                </a:effectLst>
              </a:rPr>
              <a:t>2012</a:t>
            </a:r>
            <a:r>
              <a:rPr lang="zh-CN" altLang="en-US" sz="2000" b="1">
                <a:solidFill>
                  <a:schemeClr val="tx1"/>
                </a:solidFill>
                <a:effectLst>
                  <a:outerShdw blurRad="38100" dist="19050" dir="2700000" algn="tl" rotWithShape="0">
                    <a:schemeClr val="dk1">
                      <a:alpha val="40000"/>
                      <a:alpha val="40000"/>
                    </a:schemeClr>
                  </a:outerShdw>
                </a:effectLst>
              </a:rPr>
              <a:t>）</a:t>
            </a:r>
            <a:endParaRPr lang="zh-CN" altLang="en-US" sz="2000" b="1">
              <a:solidFill>
                <a:schemeClr val="tx1"/>
              </a:solidFill>
              <a:effectLst>
                <a:outerShdw blurRad="38100" dist="19050" dir="2700000" algn="tl" rotWithShape="0">
                  <a:schemeClr val="dk1">
                    <a:alpha val="40000"/>
                    <a:alpha val="40000"/>
                  </a:schemeClr>
                </a:outerShdw>
              </a:effectLst>
            </a:endParaRPr>
          </a:p>
        </p:txBody>
      </p:sp>
      <p:sp>
        <p:nvSpPr>
          <p:cNvPr id="20" name="矩形 19"/>
          <p:cNvSpPr/>
          <p:nvPr/>
        </p:nvSpPr>
        <p:spPr>
          <a:xfrm>
            <a:off x="5923598" y="2870200"/>
            <a:ext cx="747395" cy="583565"/>
          </a:xfrm>
          <a:prstGeom prst="rect">
            <a:avLst/>
          </a:prstGeom>
          <a:noFill/>
          <a:ln>
            <a:noFill/>
          </a:ln>
        </p:spPr>
        <p:txBody>
          <a:bodyPr wrap="none" rtlCol="0" anchor="t">
            <a:spAutoFit/>
          </a:bodyPr>
          <a:p>
            <a:pPr algn="ctr"/>
            <a:r>
              <a:rPr lang="en-US" altLang="zh-CN" sz="3200">
                <a:solidFill>
                  <a:schemeClr val="tx1"/>
                </a:solidFill>
                <a:effectLst>
                  <a:outerShdw blurRad="38100" dist="19050" dir="2700000" algn="tl" rotWithShape="0">
                    <a:schemeClr val="dk1">
                      <a:alpha val="40000"/>
                      <a:alpha val="40000"/>
                    </a:schemeClr>
                  </a:outerShdw>
                </a:effectLst>
              </a:rPr>
              <a:t>D</a:t>
            </a:r>
            <a:r>
              <a:rPr lang="en-US" altLang="zh-CN" sz="3200">
                <a:solidFill>
                  <a:schemeClr val="tx1"/>
                </a:solidFill>
                <a:effectLst>
                  <a:outerShdw blurRad="38100" dist="19050" dir="2700000" algn="tl" rotWithShape="0">
                    <a:schemeClr val="dk1">
                      <a:alpha val="40000"/>
                      <a:alpha val="40000"/>
                    </a:schemeClr>
                  </a:outerShdw>
                </a:effectLst>
              </a:rPr>
              <a:t>B</a:t>
            </a:r>
            <a:endParaRPr lang="en-US" altLang="zh-CN" sz="3200">
              <a:solidFill>
                <a:schemeClr val="tx1"/>
              </a:solidFill>
              <a:effectLst>
                <a:outerShdw blurRad="38100" dist="19050" dir="2700000" algn="tl" rotWithShape="0">
                  <a:schemeClr val="dk1">
                    <a:alpha val="40000"/>
                    <a:alpha val="40000"/>
                  </a:schemeClr>
                </a:outerShdw>
              </a:effectLst>
            </a:endParaRPr>
          </a:p>
        </p:txBody>
      </p:sp>
      <p:sp>
        <p:nvSpPr>
          <p:cNvPr id="22" name="矩形 21"/>
          <p:cNvSpPr/>
          <p:nvPr/>
        </p:nvSpPr>
        <p:spPr>
          <a:xfrm>
            <a:off x="7710170" y="2209165"/>
            <a:ext cx="2483485" cy="1198880"/>
          </a:xfrm>
          <a:prstGeom prst="rect">
            <a:avLst/>
          </a:prstGeom>
          <a:noFill/>
          <a:ln>
            <a:noFill/>
          </a:ln>
        </p:spPr>
        <p:txBody>
          <a:bodyPr wrap="square" rtlCol="0" anchor="t">
            <a:spAutoFit/>
          </a:bodyPr>
          <a:p>
            <a:pPr algn="ctr"/>
            <a:r>
              <a:rPr lang="zh-CN" altLang="en-US" sz="2400" b="1">
                <a:solidFill>
                  <a:schemeClr val="tx1"/>
                </a:solidFill>
                <a:effectLst>
                  <a:outerShdw blurRad="38100" dist="19050" dir="2700000" algn="tl" rotWithShape="0">
                    <a:schemeClr val="dk1">
                      <a:alpha val="40000"/>
                      <a:alpha val="40000"/>
                    </a:schemeClr>
                  </a:outerShdw>
                </a:effectLst>
              </a:rPr>
              <a:t>建设项目工程总承包合同</a:t>
            </a:r>
            <a:r>
              <a:rPr lang="en-US" altLang="zh-CN" sz="2400" b="1">
                <a:solidFill>
                  <a:schemeClr val="tx1"/>
                </a:solidFill>
                <a:effectLst>
                  <a:outerShdw blurRad="38100" dist="19050" dir="2700000" algn="tl" rotWithShape="0">
                    <a:schemeClr val="dk1">
                      <a:alpha val="40000"/>
                      <a:alpha val="40000"/>
                    </a:schemeClr>
                  </a:outerShdw>
                </a:effectLst>
              </a:rPr>
              <a:t>    </a:t>
            </a:r>
            <a:r>
              <a:rPr lang="zh-CN" altLang="en-US" sz="2400" b="1">
                <a:solidFill>
                  <a:schemeClr val="tx1"/>
                </a:solidFill>
                <a:effectLst>
                  <a:outerShdw blurRad="38100" dist="19050" dir="2700000" algn="tl" rotWithShape="0">
                    <a:schemeClr val="dk1">
                      <a:alpha val="40000"/>
                      <a:alpha val="40000"/>
                    </a:schemeClr>
                  </a:outerShdw>
                </a:effectLst>
              </a:rPr>
              <a:t>（</a:t>
            </a:r>
            <a:r>
              <a:rPr lang="en-US" altLang="zh-CN" sz="2400" b="1">
                <a:solidFill>
                  <a:schemeClr val="tx1"/>
                </a:solidFill>
                <a:effectLst>
                  <a:outerShdw blurRad="38100" dist="19050" dir="2700000" algn="tl" rotWithShape="0">
                    <a:schemeClr val="dk1">
                      <a:alpha val="40000"/>
                      <a:alpha val="40000"/>
                    </a:schemeClr>
                  </a:outerShdw>
                </a:effectLst>
              </a:rPr>
              <a:t>GF-2020-216</a:t>
            </a:r>
            <a:r>
              <a:rPr lang="zh-CN" altLang="en-US" sz="2400" b="1">
                <a:solidFill>
                  <a:schemeClr val="tx1"/>
                </a:solidFill>
                <a:effectLst>
                  <a:outerShdw blurRad="38100" dist="19050" dir="2700000" algn="tl" rotWithShape="0">
                    <a:schemeClr val="dk1">
                      <a:alpha val="40000"/>
                      <a:alpha val="40000"/>
                    </a:schemeClr>
                  </a:outerShdw>
                </a:effectLst>
              </a:rPr>
              <a:t>）</a:t>
            </a:r>
            <a:endParaRPr lang="zh-CN" altLang="en-US" sz="2400" b="1">
              <a:solidFill>
                <a:schemeClr val="tx1"/>
              </a:solidFill>
              <a:effectLst>
                <a:outerShdw blurRad="38100" dist="19050" dir="2700000" algn="tl" rotWithShape="0">
                  <a:schemeClr val="dk1">
                    <a:alpha val="40000"/>
                    <a:alpha val="40000"/>
                  </a:schemeClr>
                </a:outerShdw>
              </a:effectLst>
            </a:endParaRPr>
          </a:p>
        </p:txBody>
      </p:sp>
      <p:sp>
        <p:nvSpPr>
          <p:cNvPr id="23" name="矩形 22"/>
          <p:cNvSpPr/>
          <p:nvPr/>
        </p:nvSpPr>
        <p:spPr>
          <a:xfrm>
            <a:off x="10510520" y="2492375"/>
            <a:ext cx="1404620" cy="829945"/>
          </a:xfrm>
          <a:prstGeom prst="rect">
            <a:avLst/>
          </a:prstGeom>
          <a:noFill/>
          <a:ln>
            <a:noFill/>
          </a:ln>
        </p:spPr>
        <p:txBody>
          <a:bodyPr wrap="none" rtlCol="0" anchor="t">
            <a:spAutoFit/>
          </a:bodyPr>
          <a:p>
            <a:pPr algn="ctr"/>
            <a:r>
              <a:rPr lang="en-US" altLang="zh-CN"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rPr>
              <a:t>D</a:t>
            </a:r>
            <a:r>
              <a:rPr lang="en-US" altLang="zh-CN"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rPr>
              <a:t>BB</a:t>
            </a:r>
            <a:endParaRPr lang="en-US" altLang="zh-CN"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endParaRPr>
          </a:p>
          <a:p>
            <a:pPr algn="ctr"/>
            <a:r>
              <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rPr>
              <a:t>施工合同</a:t>
            </a:r>
            <a:endPar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endParaRPr>
          </a:p>
        </p:txBody>
      </p:sp>
      <p:cxnSp>
        <p:nvCxnSpPr>
          <p:cNvPr id="24" name="直接箭头连接符 23"/>
          <p:cNvCxnSpPr/>
          <p:nvPr/>
        </p:nvCxnSpPr>
        <p:spPr>
          <a:xfrm>
            <a:off x="11222355" y="3611245"/>
            <a:ext cx="0" cy="52006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5" name="直接箭头连接符 24"/>
          <p:cNvCxnSpPr/>
          <p:nvPr/>
        </p:nvCxnSpPr>
        <p:spPr>
          <a:xfrm>
            <a:off x="887730" y="3498215"/>
            <a:ext cx="0" cy="58483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6" name="直接连接符 25"/>
          <p:cNvCxnSpPr/>
          <p:nvPr/>
        </p:nvCxnSpPr>
        <p:spPr>
          <a:xfrm>
            <a:off x="11219815" y="3474085"/>
            <a:ext cx="0" cy="181610"/>
          </a:xfrm>
          <a:prstGeom prst="line">
            <a:avLst/>
          </a:prstGeom>
        </p:spPr>
        <p:style>
          <a:lnRef idx="3">
            <a:schemeClr val="dk1"/>
          </a:lnRef>
          <a:fillRef idx="0">
            <a:schemeClr val="dk1"/>
          </a:fillRef>
          <a:effectRef idx="2">
            <a:schemeClr val="dk1"/>
          </a:effectRef>
          <a:fontRef idx="minor">
            <a:schemeClr val="tx1"/>
          </a:fontRef>
        </p:style>
      </p:cxnSp>
      <p:sp>
        <p:nvSpPr>
          <p:cNvPr id="27" name="矩形 26"/>
          <p:cNvSpPr/>
          <p:nvPr/>
        </p:nvSpPr>
        <p:spPr>
          <a:xfrm>
            <a:off x="9565640" y="4214495"/>
            <a:ext cx="2626360" cy="829945"/>
          </a:xfrm>
          <a:prstGeom prst="rect">
            <a:avLst/>
          </a:prstGeom>
          <a:noFill/>
          <a:ln>
            <a:noFill/>
          </a:ln>
        </p:spPr>
        <p:txBody>
          <a:bodyPr wrap="none" rtlCol="0" anchor="t">
            <a:spAutoFit/>
          </a:bodyPr>
          <a:p>
            <a:pPr algn="ctr"/>
            <a:r>
              <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rPr>
              <a:t>非承包人原因</a:t>
            </a:r>
            <a:endPar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endParaRPr>
          </a:p>
          <a:p>
            <a:pPr algn="ctr"/>
            <a:r>
              <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rPr>
              <a:t>所有责任归发包人</a:t>
            </a:r>
            <a:endPar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endParaRPr>
          </a:p>
        </p:txBody>
      </p:sp>
      <p:sp>
        <p:nvSpPr>
          <p:cNvPr id="28" name="矩形 27"/>
          <p:cNvSpPr/>
          <p:nvPr/>
        </p:nvSpPr>
        <p:spPr>
          <a:xfrm>
            <a:off x="182245" y="4240530"/>
            <a:ext cx="2626995" cy="829945"/>
          </a:xfrm>
          <a:prstGeom prst="rect">
            <a:avLst/>
          </a:prstGeom>
          <a:noFill/>
          <a:ln>
            <a:noFill/>
          </a:ln>
        </p:spPr>
        <p:txBody>
          <a:bodyPr wrap="square" rtlCol="0" anchor="t">
            <a:spAutoFit/>
          </a:bodyPr>
          <a:p>
            <a:pPr algn="ctr"/>
            <a:r>
              <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rPr>
              <a:t>非发包人原因</a:t>
            </a:r>
            <a:endPar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endParaRPr>
          </a:p>
          <a:p>
            <a:pPr algn="ctr"/>
            <a:r>
              <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rPr>
              <a:t>所有责任归承包人</a:t>
            </a:r>
            <a:endParaRPr lang="zh-CN" altLang="en-US" sz="2400" b="1">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7827"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a:stCxn id="220" idx="3"/>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77831" name="图片 3"/>
          <p:cNvPicPr>
            <a:picLocks noChangeAspect="1"/>
          </p:cNvPicPr>
          <p:nvPr/>
        </p:nvPicPr>
        <p:blipFill>
          <a:blip r:embed="rId2"/>
          <a:stretch>
            <a:fillRect/>
          </a:stretch>
        </p:blipFill>
        <p:spPr>
          <a:xfrm>
            <a:off x="292577" y="1576388"/>
            <a:ext cx="11363325" cy="4098925"/>
          </a:xfrm>
          <a:prstGeom prst="rect">
            <a:avLst/>
          </a:prstGeom>
          <a:noFill/>
          <a:ln w="9525">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cxnSp>
        <p:nvCxnSpPr>
          <p:cNvPr id="12" name="直接连接符 11"/>
          <p:cNvCxnSpPr>
            <a:stCxn id="220" idx="3"/>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67588" name="图片 5" descr="timg (38)_副本"/>
          <p:cNvPicPr>
            <a:picLocks noChangeAspect="1"/>
          </p:cNvPicPr>
          <p:nvPr/>
        </p:nvPicPr>
        <p:blipFill>
          <a:blip r:embed="rId1"/>
          <a:stretch>
            <a:fillRect/>
          </a:stretch>
        </p:blipFill>
        <p:spPr>
          <a:xfrm>
            <a:off x="-20637" y="5797550"/>
            <a:ext cx="5599112" cy="1139825"/>
          </a:xfrm>
          <a:prstGeom prst="rect">
            <a:avLst/>
          </a:prstGeom>
          <a:noFill/>
          <a:ln w="9525">
            <a:noFill/>
          </a:ln>
        </p:spPr>
      </p:pic>
      <p:pic>
        <p:nvPicPr>
          <p:cNvPr id="67589" name="图片 7" descr="timg (38)_副本"/>
          <p:cNvPicPr>
            <a:picLocks noChangeAspect="1"/>
          </p:cNvPicPr>
          <p:nvPr/>
        </p:nvPicPr>
        <p:blipFill>
          <a:blip r:embed="rId2"/>
          <a:stretch>
            <a:fillRect/>
          </a:stretch>
        </p:blipFill>
        <p:spPr>
          <a:xfrm>
            <a:off x="5578475" y="5797550"/>
            <a:ext cx="6591300" cy="1139825"/>
          </a:xfrm>
          <a:prstGeom prst="rect">
            <a:avLst/>
          </a:prstGeom>
          <a:noFill/>
          <a:ln w="9525">
            <a:noFill/>
          </a:ln>
        </p:spPr>
      </p:pic>
      <p:sp>
        <p:nvSpPr>
          <p:cNvPr id="67590" name="文本框 2"/>
          <p:cNvSpPr txBox="1"/>
          <p:nvPr/>
        </p:nvSpPr>
        <p:spPr>
          <a:xfrm>
            <a:off x="20003" y="1506538"/>
            <a:ext cx="12152312" cy="4154170"/>
          </a:xfrm>
          <a:prstGeom prst="rect">
            <a:avLst/>
          </a:prstGeom>
          <a:noFill/>
          <a:ln w="9525">
            <a:noFill/>
          </a:ln>
        </p:spPr>
        <p:txBody>
          <a:bodyPr>
            <a:spAutoFit/>
          </a:bodyPr>
          <a:lstStyle/>
          <a:p>
            <a:r>
              <a:rPr lang="zh-CN" altLang="en-US" sz="2400" dirty="0">
                <a:latin typeface="华康龙门石碑W9"/>
                <a:ea typeface="华康龙门石碑W9"/>
                <a:sym typeface="+mn-ea"/>
              </a:rPr>
              <a:t>     第</a:t>
            </a:r>
            <a:r>
              <a:rPr lang="en-US" altLang="zh-CN" sz="2400" dirty="0">
                <a:latin typeface="华康龙门石碑W9"/>
                <a:ea typeface="华康龙门石碑W9"/>
                <a:sym typeface="+mn-ea"/>
              </a:rPr>
              <a:t>513</a:t>
            </a:r>
            <a:r>
              <a:rPr lang="zh-CN" altLang="en-US" sz="2400" dirty="0">
                <a:latin typeface="华康龙门石碑W9"/>
                <a:ea typeface="华康龙门石碑W9"/>
                <a:sym typeface="+mn-ea"/>
              </a:rPr>
              <a:t>条 执行政府定价或者政府指导价的，在合同约定的交付期限内政府价格调整时，按照交付时的价格计价。逾期交付标的物的，遇价格上涨时，按照原价格执行；价格下降时，按照新价格执行。逾期提取标的物或者逾期付款的，遇价格上涨时，按照新价格执行；价格下降时，按照原价格执行。</a:t>
            </a:r>
            <a:endParaRPr lang="en-US" altLang="zh-CN" sz="2400" dirty="0">
              <a:latin typeface="华康龙门石碑W9"/>
              <a:ea typeface="华康龙门石碑W9"/>
              <a:sym typeface="+mn-ea"/>
            </a:endParaRPr>
          </a:p>
          <a:p>
            <a:r>
              <a:rPr lang="zh-CN" altLang="en-US" sz="2400" dirty="0">
                <a:latin typeface="华康龙门石碑W9"/>
                <a:ea typeface="华康龙门石碑W9"/>
                <a:sym typeface="+mn-ea"/>
              </a:rPr>
              <a:t>    </a:t>
            </a:r>
            <a:endParaRPr lang="en-US" altLang="zh-CN" sz="2400" dirty="0">
              <a:latin typeface="华康龙门石碑W9"/>
              <a:ea typeface="华康龙门石碑W9"/>
              <a:sym typeface="+mn-ea"/>
            </a:endParaRPr>
          </a:p>
          <a:p>
            <a:endParaRPr lang="en-US" altLang="zh-CN" sz="2400" dirty="0">
              <a:latin typeface="华康龙门石碑W9"/>
              <a:ea typeface="华康龙门石碑W9"/>
              <a:sym typeface="+mn-ea"/>
            </a:endParaRPr>
          </a:p>
          <a:p>
            <a:r>
              <a:rPr lang="en-US" altLang="zh-CN" sz="2400" dirty="0">
                <a:latin typeface="华康龙门石碑W9"/>
                <a:ea typeface="华康龙门石碑W9"/>
                <a:sym typeface="+mn-ea"/>
              </a:rPr>
              <a:t>    </a:t>
            </a:r>
            <a:r>
              <a:rPr lang="zh-CN" altLang="en-US" sz="2400" dirty="0">
                <a:latin typeface="华康龙门石碑W9"/>
                <a:ea typeface="华康龙门石碑W9"/>
                <a:sym typeface="+mn-ea"/>
              </a:rPr>
              <a:t> 第</a:t>
            </a:r>
            <a:r>
              <a:rPr lang="en-US" altLang="zh-CN" sz="2400" dirty="0">
                <a:latin typeface="华康龙门石碑W9"/>
                <a:ea typeface="华康龙门石碑W9"/>
                <a:sym typeface="+mn-ea"/>
              </a:rPr>
              <a:t>533</a:t>
            </a:r>
            <a:r>
              <a:rPr lang="zh-CN" altLang="en-US" sz="2400" dirty="0">
                <a:latin typeface="华康龙门石碑W9"/>
                <a:ea typeface="华康龙门石碑W9"/>
                <a:sym typeface="+mn-ea"/>
              </a:rPr>
              <a:t>条 合同成立后，合同的基础条件发生了当事人在订立合同时无法预见的、不属于商业风险的重大变化，继续履行合同对于当事人一方明显不公平的，受不利影响的当事人可以与对方重新协商；在合理期限内协商不成的，当事人可以请求人民法院或者仲裁机构变更或者解除合同。人民法院或者仲裁机构应当结合案件的实际情况，根据公平原则变更或者解除合同。</a:t>
            </a:r>
            <a:endParaRPr lang="zh-CN" altLang="zh-CN" sz="2400" dirty="0">
              <a:latin typeface="华康龙门石碑W9"/>
              <a:ea typeface="华康龙门石碑W9"/>
              <a:sym typeface="+mn-ea"/>
            </a:endParaRPr>
          </a:p>
        </p:txBody>
      </p:sp>
      <p:pic>
        <p:nvPicPr>
          <p:cNvPr id="67592" name="图片 1" descr="建纬所标（透明）"/>
          <p:cNvPicPr>
            <a:picLocks noChangeAspect="1"/>
          </p:cNvPicPr>
          <p:nvPr/>
        </p:nvPicPr>
        <p:blipFill>
          <a:blip r:embed="rId3"/>
          <a:stretch>
            <a:fillRect/>
          </a:stretch>
        </p:blipFill>
        <p:spPr>
          <a:xfrm>
            <a:off x="10850563" y="171450"/>
            <a:ext cx="1120775" cy="1012825"/>
          </a:xfrm>
          <a:prstGeom prst="rect">
            <a:avLst/>
          </a:prstGeom>
          <a:noFill/>
          <a:ln w="9525">
            <a:noFill/>
          </a:ln>
        </p:spPr>
      </p:pic>
      <p:sp>
        <p:nvSpPr>
          <p:cNvPr id="2" name="矩形 1"/>
          <p:cNvSpPr/>
          <p:nvPr/>
        </p:nvSpPr>
        <p:spPr>
          <a:xfrm>
            <a:off x="3308985" y="171450"/>
            <a:ext cx="4776470" cy="783590"/>
          </a:xfrm>
          <a:prstGeom prst="rect">
            <a:avLst/>
          </a:prstGeom>
          <a:solidFill>
            <a:srgbClr val="C00000"/>
          </a:solidFill>
          <a:ln w="123825" cmpd="dbl">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rPr>
              <a:t>《中华人民共和国民法典》</a:t>
            </a:r>
            <a:endParaRPr kumimoji="0" lang="zh-CN" altLang="en-US"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
          <p:cNvSpPr txBox="1"/>
          <p:nvPr/>
        </p:nvSpPr>
        <p:spPr>
          <a:xfrm>
            <a:off x="292100" y="1525270"/>
            <a:ext cx="11246485" cy="3169285"/>
          </a:xfrm>
          <a:prstGeom prst="rect">
            <a:avLst/>
          </a:prstGeom>
          <a:noFill/>
          <a:ln w="9525">
            <a:noFill/>
          </a:ln>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9.8.3发生合同工程工期延误的，应按照下列规定确定合同履行期的</a:t>
            </a:r>
            <a:r>
              <a:rPr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价格调整</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因非承包人原因</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导致工期延误的，计划进度日期后续工程的价格，应采用</a:t>
            </a:r>
            <a:r>
              <a:rPr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计划进度日期与实际进度日期两者的较高者</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因承包人原因导致工期延误的，计划进度日期后续工程的价格，应采用计划进度日期与实际进度日期两者的较低者。</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3556" name="图片 4"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sp>
        <p:nvSpPr>
          <p:cNvPr id="4" name="矩形 3"/>
          <p:cNvSpPr/>
          <p:nvPr/>
        </p:nvSpPr>
        <p:spPr>
          <a:xfrm>
            <a:off x="2924175" y="171450"/>
            <a:ext cx="5796915" cy="783590"/>
          </a:xfrm>
          <a:prstGeom prst="rect">
            <a:avLst/>
          </a:prstGeom>
          <a:solidFill>
            <a:srgbClr val="C00000"/>
          </a:solidFill>
          <a:ln w="123825" cmpd="dbl">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rPr>
              <a:t>《建设工程工程量清单计价规范》（</a:t>
            </a:r>
            <a:r>
              <a:rPr kumimoji="0" lang="en-US" altLang="zh-CN"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rPr>
              <a:t>GB50500-2013</a:t>
            </a:r>
            <a:r>
              <a:rPr kumimoji="0" lang="zh-CN" altLang="en-US"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rPr>
              <a:t>）</a:t>
            </a:r>
            <a:endParaRPr kumimoji="0" lang="zh-CN" altLang="en-US"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cxnSp>
        <p:nvCxnSpPr>
          <p:cNvPr id="12" name="直接连接符 11"/>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519410" y="-1283335"/>
            <a:ext cx="4064000" cy="368300"/>
          </a:xfrm>
          <a:prstGeom prst="rect">
            <a:avLst/>
          </a:prstGeom>
          <a:noFill/>
        </p:spPr>
        <p:txBody>
          <a:bodyPr wrap="square" rtlCol="0">
            <a:spAutoFit/>
          </a:bodyPr>
          <a:p>
            <a:endParaRPr lang="zh-CN" alt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
          <p:cNvSpPr txBox="1"/>
          <p:nvPr/>
        </p:nvSpPr>
        <p:spPr>
          <a:xfrm>
            <a:off x="800100" y="1484630"/>
            <a:ext cx="10951845" cy="5600700"/>
          </a:xfrm>
          <a:prstGeom prst="rect">
            <a:avLst/>
          </a:prstGeom>
          <a:noFill/>
          <a:ln w="9525">
            <a:noFill/>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563</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条第</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款规定，有下列情形之一的，当事人可以解除合同：</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（一）因不可抗力致使不能实现合同目的；</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（二）在履行期限届满前，当事一方明确表示或者以自己的行为表明不履行主要债务；</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（三）当事人一方迟延履行主要债务，经催告后在合理期限内仍未履行；</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（四）当事人一方迟延履行债务或者有其他违约行为致使不能实现合同目的</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（五）法律规定的其他情形。</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806</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条第</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款规定，发包人提供的主要建筑材料、建筑构配件和设备不符合强制性标准或者</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不履行协助义务，致使承包人无法施工，经催告后在合理期限内仍未履行相应义务的，承包人可以解除合同。</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3556" name="图片 4"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sp>
        <p:nvSpPr>
          <p:cNvPr id="4" name="矩形 3"/>
          <p:cNvSpPr/>
          <p:nvPr/>
        </p:nvSpPr>
        <p:spPr>
          <a:xfrm>
            <a:off x="3308985" y="171450"/>
            <a:ext cx="4776470" cy="783590"/>
          </a:xfrm>
          <a:prstGeom prst="rect">
            <a:avLst/>
          </a:prstGeom>
          <a:solidFill>
            <a:srgbClr val="C00000"/>
          </a:solidFill>
          <a:ln w="123825" cmpd="dbl">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rPr>
              <a:t>《中华人民共和国民法典》</a:t>
            </a:r>
            <a:endParaRPr kumimoji="0" lang="zh-CN" altLang="en-US" sz="2800" b="1" i="0" u="none" strike="noStrike" kern="1200" cap="none" spc="0" normalizeH="0" baseline="0" noProof="0" dirty="0">
              <a:ln>
                <a:noFill/>
              </a:ln>
              <a:solidFill>
                <a:schemeClr val="lt1"/>
              </a:solidFill>
              <a:effectLst/>
              <a:uLnTx/>
              <a:uFillTx/>
              <a:latin typeface="华康龙门石碑W9" panose="03000909000000000000" charset="-122"/>
              <a:ea typeface="华康龙门石碑W9" panose="03000909000000000000" charset="-122"/>
              <a:cs typeface="华康龙门石碑W9" panose="03000909000000000000" charset="-122"/>
              <a:sym typeface="等线" panose="02010600030101010101" pitchFamily="2" charset="-122"/>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cxnSp>
        <p:nvCxnSpPr>
          <p:cNvPr id="12" name="直接连接符 11"/>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519410" y="-1283335"/>
            <a:ext cx="4064000" cy="368300"/>
          </a:xfrm>
          <a:prstGeom prst="rect">
            <a:avLst/>
          </a:prstGeom>
          <a:noFill/>
        </p:spPr>
        <p:txBody>
          <a:bodyPr wrap="square" rtlCol="0">
            <a:spAutoFit/>
          </a:bodyPr>
          <a:p>
            <a:endParaRPr lang="zh-CN" alt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sym typeface="+mn-ea"/>
              </a:rPr>
              <a:t>法律依据</a:t>
            </a:r>
            <a:endParaRPr kumimoji="0" lang="zh-CN" altLang="en-US" sz="360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mj-cs"/>
              <a:sym typeface="+mn-ea"/>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0660"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0665" name="文本框 4"/>
          <p:cNvSpPr txBox="1"/>
          <p:nvPr/>
        </p:nvSpPr>
        <p:spPr>
          <a:xfrm>
            <a:off x="551815" y="1514475"/>
            <a:ext cx="10563225" cy="521970"/>
          </a:xfrm>
          <a:prstGeom prst="rect">
            <a:avLst/>
          </a:prstGeom>
          <a:noFill/>
          <a:ln w="9525">
            <a:noFill/>
          </a:ln>
        </p:spPr>
        <p:txBody>
          <a:bodyPr wrap="square">
            <a:spAutoFit/>
          </a:bodyPr>
          <a:lstStyle/>
          <a:p>
            <a:r>
              <a:rPr lang="zh-CN" altLang="zh-CN" sz="2800" b="1" kern="100"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《建设项目工程总承包合同（示范文本）》（</a:t>
            </a:r>
            <a:r>
              <a:rPr lang="en-US" altLang="zh-CN" sz="2800" b="1"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GF-2020-0216</a:t>
            </a:r>
            <a:r>
              <a:rPr lang="zh-CN" altLang="zh-CN" sz="2800" b="1" kern="100"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zh-CN" sz="2800" b="1" kern="100"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0666" name="文本框 1"/>
          <p:cNvSpPr txBox="1"/>
          <p:nvPr/>
        </p:nvSpPr>
        <p:spPr>
          <a:xfrm>
            <a:off x="233680" y="2242185"/>
            <a:ext cx="11610975" cy="3676650"/>
          </a:xfrm>
          <a:prstGeom prst="rect">
            <a:avLst/>
          </a:prstGeom>
          <a:noFill/>
          <a:ln w="9525">
            <a:noFill/>
          </a:ln>
        </p:spPr>
        <p:txBody>
          <a:bodyPr wrap="square">
            <a:spAutoFit/>
          </a:bodyPr>
          <a:lstStyle/>
          <a:p>
            <a:pPr marL="1121410" marR="0" lvl="0" algn="l" defTabSz="914400" rtl="0" eaLnBrk="0" fontAlgn="base" latinLnBrk="0" hangingPunct="0">
              <a:lnSpc>
                <a:spcPct val="150000"/>
              </a:lnSpc>
              <a:spcBef>
                <a:spcPts val="1000"/>
              </a:spcBef>
              <a:spcAft>
                <a:spcPts val="600"/>
              </a:spcAft>
              <a:buClrTx/>
              <a:buSzPct val="75000"/>
              <a:buFont typeface="Arial" panose="020B0604020202020204" pitchFamily="34" charset="0"/>
              <a:tabLst>
                <a:tab pos="540385" algn="l"/>
              </a:tabLst>
              <a:defRPr/>
            </a:pPr>
            <a:r>
              <a:rPr lang="en-US" altLang="zh-CN" sz="2000" b="1" kern="1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8.1.2［</a:t>
            </a:r>
            <a:r>
              <a:rPr lang="zh-CN" altLang="zh-CN" sz="2000" b="1" kern="1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开始工作通知</a:t>
            </a:r>
            <a:r>
              <a:rPr lang="en-US" altLang="zh-CN" sz="2000" b="1" kern="1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经发包人同意后，工程师应提前</a:t>
            </a:r>
            <a:r>
              <a:rPr lang="en-US"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7</a:t>
            </a:r>
            <a:r>
              <a:rPr lang="zh-CN"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天向承包人发出经发包人签认的开始工作通知，工期自开始工作通知中载明的开始工作日期起算。</a:t>
            </a:r>
            <a:endParaRPr kumimoji="0" lang="zh-CN" altLang="zh-CN"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algn="l" defTabSz="914400" rtl="0" eaLnBrk="0" fontAlgn="base" latinLnBrk="0" hangingPunct="0">
              <a:lnSpc>
                <a:spcPct val="150000"/>
              </a:lnSpc>
              <a:spcBef>
                <a:spcPts val="1000"/>
              </a:spcBef>
              <a:spcAft>
                <a:spcPts val="600"/>
              </a:spcAft>
              <a:buClrTx/>
              <a:buSzPct val="75000"/>
              <a:buFont typeface="Arial" panose="020B0604020202020204" pitchFamily="34" charset="0"/>
              <a:defRPr/>
            </a:pPr>
            <a:r>
              <a:rPr lang="en-US"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除专用合同条件另有约定外，因发包人原因造成实际开始现场施工日期迟于计划开始现场施工</a:t>
            </a:r>
            <a:r>
              <a:rPr lang="en-US"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日期后</a:t>
            </a:r>
            <a:r>
              <a:rPr lang="zh-CN" altLang="zh-CN" sz="200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200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84</a:t>
            </a:r>
            <a:r>
              <a:rPr lang="zh-CN" altLang="zh-CN" sz="200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a:t>
            </a:r>
            <a:r>
              <a:rPr lang="zh-CN"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的，承包人有权提出价格调整要求，或者解除合同。发包人应当承担由此增加的费用和（或）延误的工期，并向承包人支付合理利润。</a:t>
            </a:r>
            <a:endParaRPr kumimoji="0" lang="en-US" altLang="zh-CN"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66700" algn="just" defTabSz="914400" rtl="0" eaLnBrk="0" fontAlgn="base" latinLnBrk="0" hangingPunct="0">
              <a:lnSpc>
                <a:spcPct val="120000"/>
              </a:lnSpc>
              <a:spcBef>
                <a:spcPts val="1000"/>
              </a:spcBef>
              <a:spcAft>
                <a:spcPct val="0"/>
              </a:spcAft>
              <a:buClrTx/>
              <a:buSzPct val="75000"/>
              <a:buFont typeface="Arial" panose="020B0604020202020204" pitchFamily="34" charset="0"/>
              <a:buChar char="•"/>
              <a:defRPr/>
            </a:pPr>
            <a:endParaRPr kumimoji="0" lang="zh-CN" altLang="zh-CN"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endParaRPr kumimoji="0" lang="zh-CN" altLang="zh-CN"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sym typeface="+mn-ea"/>
              </a:rPr>
              <a:t>法律依据</a:t>
            </a:r>
            <a:endParaRPr kumimoji="0" lang="zh-CN" altLang="en-US" sz="360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mj-cs"/>
              <a:sym typeface="+mn-ea"/>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0660"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0665" name="文本框 4"/>
          <p:cNvSpPr txBox="1"/>
          <p:nvPr/>
        </p:nvSpPr>
        <p:spPr>
          <a:xfrm>
            <a:off x="551815" y="1514475"/>
            <a:ext cx="10563225" cy="521970"/>
          </a:xfrm>
          <a:prstGeom prst="rect">
            <a:avLst/>
          </a:prstGeom>
          <a:noFill/>
          <a:ln w="9525">
            <a:noFill/>
          </a:ln>
        </p:spPr>
        <p:txBody>
          <a:bodyPr wrap="square">
            <a:spAutoFit/>
          </a:bodyPr>
          <a:lstStyle/>
          <a:p>
            <a:r>
              <a:rPr lang="zh-CN" altLang="zh-CN" sz="2800" b="1" kern="100"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《建设项目工程总承包合同（示范文本）》（</a:t>
            </a:r>
            <a:r>
              <a:rPr lang="en-US" altLang="zh-CN" sz="2800" b="1"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GF-2020-0216</a:t>
            </a:r>
            <a:r>
              <a:rPr lang="zh-CN" altLang="zh-CN" sz="2800" b="1" kern="100"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zh-CN" sz="2800" b="1" kern="100" noProof="0" dirty="0">
              <a:ln>
                <a:noFill/>
              </a:ln>
              <a:solidFill>
                <a:srgbClr val="262626"/>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0666" name="文本框 1"/>
          <p:cNvSpPr txBox="1"/>
          <p:nvPr/>
        </p:nvSpPr>
        <p:spPr>
          <a:xfrm>
            <a:off x="164465" y="1953260"/>
            <a:ext cx="11807190" cy="3897630"/>
          </a:xfrm>
          <a:prstGeom prst="rect">
            <a:avLst/>
          </a:prstGeom>
          <a:noFill/>
          <a:ln w="9525">
            <a:noFill/>
          </a:ln>
        </p:spPr>
        <p:txBody>
          <a:bodyPr wrap="square">
            <a:spAutoFit/>
          </a:bodyPr>
          <a:lstStyle/>
          <a:p>
            <a:pPr marL="1121410" marR="0" lvl="0" indent="0" algn="just" defTabSz="914400" rtl="0" eaLnBrk="0" fontAlgn="base" latinLnBrk="0" hangingPunct="0">
              <a:lnSpc>
                <a:spcPct val="150000"/>
              </a:lnSpc>
              <a:spcBef>
                <a:spcPts val="1000"/>
              </a:spcBef>
              <a:spcAft>
                <a:spcPts val="600"/>
              </a:spcAft>
              <a:buClrTx/>
              <a:buSzPct val="75000"/>
              <a:buFont typeface="Arial" panose="020B0604020202020204" pitchFamily="34" charset="0"/>
              <a:buNone/>
              <a:tabLst>
                <a:tab pos="540385" algn="l"/>
              </a:tabLst>
              <a:defRPr/>
            </a:pPr>
            <a:r>
              <a:rPr lang="en-US" altLang="zh-CN" sz="2000" b="1" kern="1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16.2.1 ［</a:t>
            </a:r>
            <a:r>
              <a:rPr lang="zh-CN" altLang="zh-CN" sz="2000" b="1" kern="1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因发包人违约解除合同</a:t>
            </a:r>
            <a:r>
              <a:rPr lang="en-US" altLang="zh-CN" sz="2000" b="1" kern="1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zh-CN" sz="2000" b="1" i="0" u="none" strike="noStrike" kern="1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algn="just" defTabSz="914400" rtl="0" eaLnBrk="0" fontAlgn="base" latinLnBrk="0" hangingPunct="0">
              <a:lnSpc>
                <a:spcPct val="100000"/>
              </a:lnSpc>
              <a:spcBef>
                <a:spcPts val="1000"/>
              </a:spcBef>
              <a:spcAft>
                <a:spcPts val="600"/>
              </a:spcAft>
              <a:buClrTx/>
              <a:buSzPct val="75000"/>
              <a:buFont typeface="Arial" panose="020B0604020202020204" pitchFamily="34" charset="0"/>
              <a:defRPr/>
            </a:pPr>
            <a:r>
              <a:rPr lang="en-US"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除专用合同条件另有约定外，承包人有权基于下列原因，以书面形式通知发包人解除合同，解除通知中应注明是根据第</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16.2.1</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项发出的，承包人应在发出正式解除合同通知</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14</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天前告知发包人其解除合同意向，除非发包人在收到该解除合同意向通知后</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14</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天内采取了补救措施，否则承包人可向发包人发出正式解除合同通知立即解除合同。解除日期应为发包人收到正式解除合同通知的日期，但在第</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(5)</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目的情况下，承包人无须提前告知发包人其解除合同意向，可直接发出正式解除合同通知立即解除合同：</a:t>
            </a:r>
            <a:endParaRPr kumimoji="0" lang="zh-CN" altLang="zh-CN" sz="18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381000" algn="just" defTabSz="914400" rtl="0" eaLnBrk="0" fontAlgn="base" latinLnBrk="0" hangingPunct="0">
              <a:lnSpc>
                <a:spcPct val="100000"/>
              </a:lnSpc>
              <a:spcBef>
                <a:spcPts val="1000"/>
              </a:spcBef>
              <a:spcAft>
                <a:spcPts val="600"/>
              </a:spcAft>
              <a:buClrTx/>
              <a:buSzPct val="75000"/>
              <a:buFont typeface="Arial" panose="020B0604020202020204" pitchFamily="34" charset="0"/>
              <a:buChar char="•"/>
              <a:defRPr/>
            </a:pP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4</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发承包双方订立本合同协议书后的</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84</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天内，承包人未收到根据第</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8.1</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款</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开始工作</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的开始工作通知；</a:t>
            </a:r>
            <a:endPar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marL="228600" marR="0" lvl="0" indent="381000" algn="just" defTabSz="914400" rtl="0" eaLnBrk="0" fontAlgn="base" latinLnBrk="0" hangingPunct="0">
              <a:lnSpc>
                <a:spcPct val="100000"/>
              </a:lnSpc>
              <a:spcBef>
                <a:spcPts val="1000"/>
              </a:spcBef>
              <a:spcAft>
                <a:spcPts val="600"/>
              </a:spcAft>
              <a:buClrTx/>
              <a:buSzPct val="75000"/>
              <a:buFont typeface="Arial" panose="020B0604020202020204" pitchFamily="34" charset="0"/>
              <a:buChar char="•"/>
              <a:defRPr/>
            </a:pP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8</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因发包人的原因暂停工作超过</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56</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天且暂停影响到整个工程，或因发包人的原因暂停工作超过</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182</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天的；</a:t>
            </a:r>
            <a:endParaRPr kumimoji="0" lang="zh-CN" altLang="zh-CN" sz="18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381000" algn="just" defTabSz="914400" rtl="0" eaLnBrk="0" fontAlgn="base" latinLnBrk="0" hangingPunct="0">
              <a:lnSpc>
                <a:spcPct val="100000"/>
              </a:lnSpc>
              <a:spcBef>
                <a:spcPts val="1000"/>
              </a:spcBef>
              <a:spcAft>
                <a:spcPts val="600"/>
              </a:spcAft>
              <a:buClrTx/>
              <a:buSzPct val="75000"/>
              <a:buFont typeface="Arial" panose="020B0604020202020204" pitchFamily="34" charset="0"/>
              <a:buChar char="•"/>
              <a:defRPr/>
            </a:pP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9</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因发包人原因造成开始工作日期迟于承包人收到中标通知书（或在无中标通知书的情况下，订立本合同之日）后第</a:t>
            </a:r>
            <a:r>
              <a:rPr lang="en-US"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84</a:t>
            </a:r>
            <a:r>
              <a:rPr lang="zh-CN" altLang="zh-CN" sz="18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天的。</a:t>
            </a:r>
            <a:endParaRPr kumimoji="0" lang="zh-CN" altLang="zh-CN" sz="18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80899"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a:stCxn id="220" idx="3"/>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0903" name="文本框 6"/>
          <p:cNvSpPr txBox="1"/>
          <p:nvPr/>
        </p:nvSpPr>
        <p:spPr>
          <a:xfrm>
            <a:off x="217488" y="1582738"/>
            <a:ext cx="11757025" cy="1252855"/>
          </a:xfrm>
          <a:prstGeom prst="rect">
            <a:avLst/>
          </a:prstGeom>
          <a:noFill/>
          <a:ln w="9525">
            <a:noFill/>
          </a:ln>
        </p:spPr>
        <p:txBody>
          <a:bodyPr>
            <a:spAutoFit/>
          </a:bodyPr>
          <a:lstStyle/>
          <a:p>
            <a:pPr>
              <a:lnSpc>
                <a:spcPct val="90000"/>
              </a:lnSpc>
            </a:pPr>
            <a:endParaRPr lang="en-US" altLang="zh-CN" sz="2800" dirty="0">
              <a:latin typeface="华康龙门石碑W9"/>
              <a:ea typeface="华康龙门石碑W9"/>
            </a:endParaRPr>
          </a:p>
          <a:p>
            <a:pPr>
              <a:lnSpc>
                <a:spcPct val="90000"/>
              </a:lnSpc>
            </a:pPr>
            <a:endParaRPr lang="en-US" altLang="zh-CN" sz="2800" dirty="0">
              <a:latin typeface="华康龙门石碑W9"/>
              <a:ea typeface="华康龙门石碑W9"/>
            </a:endParaRPr>
          </a:p>
          <a:p>
            <a:pPr>
              <a:lnSpc>
                <a:spcPct val="90000"/>
              </a:lnSpc>
            </a:pPr>
            <a:r>
              <a:rPr lang="zh-CN" altLang="en-US" sz="2800" dirty="0">
                <a:latin typeface="华康龙门石碑W9"/>
                <a:ea typeface="华康龙门石碑W9"/>
              </a:rPr>
              <a:t>贵州兴义案件；</a:t>
            </a:r>
            <a:endParaRPr lang="zh-CN" altLang="en-US" sz="2800" dirty="0">
              <a:latin typeface="华康龙门石碑W9"/>
              <a:ea typeface="华康龙门石碑W9"/>
            </a:endParaRPr>
          </a:p>
        </p:txBody>
      </p:sp>
      <p:sp>
        <p:nvSpPr>
          <p:cNvPr id="219" name=" 219"/>
          <p:cNvSpPr/>
          <p:nvPr/>
        </p:nvSpPr>
        <p:spPr>
          <a:xfrm>
            <a:off x="3749040" y="171450"/>
            <a:ext cx="3999230" cy="81788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案例</a:t>
            </a:r>
            <a:endPar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02330" y="4701540"/>
            <a:ext cx="8343265" cy="706755"/>
          </a:xfrm>
          <a:prstGeom prst="rect">
            <a:avLst/>
          </a:prstGeom>
          <a:noFill/>
        </p:spPr>
        <p:txBody>
          <a:bodyPr wrap="square">
            <a:spAutoFit/>
          </a:bodyPr>
          <a:lstStyle/>
          <a:p>
            <a:pPr marR="0" algn="r" defTabSz="914400" eaLnBrk="1" fontAlgn="auto" hangingPunct="1">
              <a:buClrTx/>
              <a:buSzTx/>
              <a:buFontTx/>
              <a:buNone/>
              <a:defRPr/>
            </a:pPr>
            <a:r>
              <a:rPr kumimoji="0" lang="en-US" alt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因发包人原因</a:t>
            </a:r>
            <a:r>
              <a:rPr kumimoji="0" lang="en-US" altLang="zh-CN"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rPr>
              <a:t>开工延误主张程序</a:t>
            </a:r>
            <a:endParaRPr kumimoji="0" lang="zh-CN" altLang="en-US"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pic>
        <p:nvPicPr>
          <p:cNvPr id="279556" name="Picture 4" descr="F:\文件aa\建筑141-51.jpg"/>
          <p:cNvPicPr>
            <a:picLocks noChangeAspect="1" noChangeArrowheads="1"/>
          </p:cNvPicPr>
          <p:nvPr/>
        </p:nvPicPr>
        <p:blipFill>
          <a:blip r:embed="rId1" cstate="print"/>
          <a:srcRect/>
          <a:stretch>
            <a:fillRect/>
          </a:stretch>
        </p:blipFill>
        <p:spPr bwMode="auto">
          <a:xfrm>
            <a:off x="4763" y="0"/>
            <a:ext cx="12182475" cy="6858000"/>
          </a:xfrm>
          <a:prstGeom prst="diagStripe">
            <a:avLst/>
          </a:prstGeom>
          <a:noFill/>
        </p:spPr>
      </p:pic>
      <p:sp>
        <p:nvSpPr>
          <p:cNvPr id="5" name="TextBox 4"/>
          <p:cNvSpPr txBox="1"/>
          <p:nvPr/>
        </p:nvSpPr>
        <p:spPr>
          <a:xfrm rot="19800000">
            <a:off x="6892925" y="1225550"/>
            <a:ext cx="3635375" cy="583565"/>
          </a:xfrm>
          <a:prstGeom prst="rect">
            <a:avLst/>
          </a:prstGeom>
          <a:noFill/>
        </p:spPr>
        <p:txBody>
          <a:bodyPr>
            <a:spAutoFit/>
          </a:bodyPr>
          <a:lstStyle/>
          <a:p>
            <a:pPr marR="0" algn="ctr" defTabSz="914400" eaLnBrk="1" hangingPunct="1">
              <a:buClrTx/>
              <a:buSzTx/>
              <a:buFontTx/>
              <a:buNone/>
              <a:defRPr/>
            </a:pPr>
            <a:r>
              <a:rPr kumimoji="0" lang="en-US" altLang="zh-CN"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rPr>
              <a:t>CHAPTER FOUR</a:t>
            </a:r>
            <a:endParaRPr kumimoji="0" lang="zh-CN" altLang="en-US"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sym typeface="+mn-ea"/>
              </a:rPr>
              <a:t>工期问题</a:t>
            </a:r>
            <a:endParaRPr kumimoji="0" lang="zh-CN" altLang="en-US" sz="40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sym typeface="+mn-ea"/>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68612"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a:stCxn id="220" idx="3"/>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68616" name="文本框 1"/>
          <p:cNvSpPr txBox="1"/>
          <p:nvPr/>
        </p:nvSpPr>
        <p:spPr>
          <a:xfrm>
            <a:off x="234315" y="1449070"/>
            <a:ext cx="11845925" cy="3322955"/>
          </a:xfrm>
          <a:prstGeom prst="rect">
            <a:avLst/>
          </a:prstGeom>
          <a:noFill/>
          <a:ln w="9525">
            <a:noFill/>
          </a:ln>
        </p:spPr>
        <p:txBody>
          <a:bodyPr wrap="square">
            <a:spAutoFit/>
          </a:bodyPr>
          <a:lstStyle/>
          <a:p>
            <a:pPr>
              <a:lnSpc>
                <a:spcPct val="150000"/>
              </a:lnSpc>
            </a:pPr>
            <a:r>
              <a:rPr lang="zh-CN" altLang="en-US" sz="2800" b="1"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rPr>
              <a:t>《关于审理建设工程施工合同纠纷案件适用法律问题的解释（一）》</a:t>
            </a:r>
            <a:endParaRPr lang="zh-CN" altLang="en-US" sz="2800" b="1"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pPr>
            <a:r>
              <a:rPr lang="zh-CN" altLang="en-US" sz="2400"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pPr>
            <a:r>
              <a:rPr lang="zh-CN" altLang="en-US" sz="2400"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rPr>
              <a:t>第10条</a:t>
            </a:r>
            <a:r>
              <a:rPr lang="zh-CN" altLang="en-US" sz="2400"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rPr>
              <a:t>  当事人约定顺延工期应当经发包人或者监理人签证等方式确认，承包人虽未取得工期顺延的确认，但能够证明在合同约定的期限内向发包人或者监理人申请过工期顺延且顺延事由符合合同约定，承包人以此为由主张工期顺延的，人民法院应予支持。</a:t>
            </a:r>
            <a:endParaRPr lang="zh-CN" altLang="en-US" sz="2400"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pPr>
            <a:r>
              <a:rPr lang="zh-CN" altLang="en-US" sz="2400" spc="12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rPr>
              <a:t>  当事人约定承包人未在约定期限内提出工期顺延申请视为工期不顺延的，按照约定处理，但发包人在约定期限后同意工期顺延或者承包人提出合理抗辩的除外。</a:t>
            </a:r>
            <a:endParaRPr lang="zh-CN" altLang="en-US" sz="2400" spc="120" dirty="0">
              <a:ln w="3175">
                <a:noFill/>
                <a:prstDash val="dash"/>
              </a:ln>
              <a:solidFill>
                <a:schemeClr val="dk1">
                  <a:lumMod val="75000"/>
                  <a:lumOff val="25000"/>
                </a:schemeClr>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sym typeface="+mn-ea"/>
              </a:rPr>
              <a:t>业务增长点</a:t>
            </a:r>
            <a:endPar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69636"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a:stCxn id="220" idx="3"/>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69638" name="文本框 3"/>
          <p:cNvSpPr txBox="1"/>
          <p:nvPr/>
        </p:nvSpPr>
        <p:spPr>
          <a:xfrm>
            <a:off x="622300" y="1719263"/>
            <a:ext cx="11258550" cy="2357437"/>
          </a:xfrm>
          <a:prstGeom prst="rect">
            <a:avLst/>
          </a:prstGeom>
          <a:noFill/>
          <a:ln w="9525">
            <a:noFill/>
          </a:ln>
        </p:spPr>
        <p:txBody>
          <a:bodyPr>
            <a:spAutoFit/>
          </a:bodyPr>
          <a:lstStyle/>
          <a:p>
            <a:pPr marL="1905" indent="-1905" eaLnBrk="1" hangingPunct="1">
              <a:spcBef>
                <a:spcPct val="20000"/>
              </a:spcBef>
              <a:buClr>
                <a:schemeClr val="accent1"/>
              </a:buClr>
              <a:buSzPct val="50000"/>
            </a:pPr>
            <a:r>
              <a:rPr lang="en-US" altLang="zh-CN" sz="3200" b="1" dirty="0">
                <a:latin typeface="楷体" panose="02010609060101010101" pitchFamily="49" charset="-122"/>
                <a:ea typeface="楷体" panose="02010609060101010101" pitchFamily="49" charset="-122"/>
                <a:sym typeface="+mn-ea"/>
              </a:rPr>
              <a:t>1</a:t>
            </a:r>
            <a:r>
              <a:rPr lang="zh-CN" altLang="en-US" sz="3200" b="1" dirty="0">
                <a:latin typeface="楷体" panose="02010609060101010101" pitchFamily="49" charset="-122"/>
                <a:ea typeface="楷体" panose="02010609060101010101" pitchFamily="49" charset="-122"/>
                <a:sym typeface="+mn-ea"/>
              </a:rPr>
              <a:t>、法理何在？</a:t>
            </a:r>
            <a:endParaRPr lang="en-US" altLang="zh-CN" sz="3200" b="1" dirty="0">
              <a:latin typeface="楷体" panose="02010609060101010101" pitchFamily="49" charset="-122"/>
              <a:ea typeface="楷体" panose="02010609060101010101" pitchFamily="49" charset="-122"/>
              <a:sym typeface="+mn-ea"/>
            </a:endParaRPr>
          </a:p>
          <a:p>
            <a:pPr marL="1905" indent="-1905" eaLnBrk="1" hangingPunct="1">
              <a:spcBef>
                <a:spcPct val="20000"/>
              </a:spcBef>
              <a:buClr>
                <a:schemeClr val="accent1"/>
              </a:buClr>
              <a:buSzPct val="50000"/>
            </a:pPr>
            <a:r>
              <a:rPr lang="en-US" altLang="zh-CN" sz="3200" b="1" dirty="0">
                <a:latin typeface="楷体" panose="02010609060101010101" pitchFamily="49" charset="-122"/>
                <a:ea typeface="楷体" panose="02010609060101010101" pitchFamily="49" charset="-122"/>
                <a:sym typeface="+mn-ea"/>
              </a:rPr>
              <a:t>2</a:t>
            </a:r>
            <a:r>
              <a:rPr lang="zh-CN" altLang="en-US" sz="3200" b="1" dirty="0">
                <a:latin typeface="楷体" panose="02010609060101010101" pitchFamily="49" charset="-122"/>
                <a:ea typeface="楷体" panose="02010609060101010101" pitchFamily="49" charset="-122"/>
                <a:sym typeface="+mn-ea"/>
              </a:rPr>
              <a:t>、如何取证？</a:t>
            </a:r>
            <a:endParaRPr lang="en-US" altLang="zh-CN" sz="3200" b="1" dirty="0">
              <a:latin typeface="楷体" panose="02010609060101010101" pitchFamily="49" charset="-122"/>
              <a:ea typeface="楷体" panose="02010609060101010101" pitchFamily="49" charset="-122"/>
              <a:sym typeface="+mn-ea"/>
            </a:endParaRPr>
          </a:p>
          <a:p>
            <a:pPr marL="1905" indent="-1905">
              <a:spcBef>
                <a:spcPct val="20000"/>
              </a:spcBef>
              <a:buClr>
                <a:schemeClr val="accent1"/>
              </a:buClr>
              <a:buSzPct val="50000"/>
            </a:pPr>
            <a:r>
              <a:rPr lang="en-US" altLang="zh-CN" sz="3200" b="1" dirty="0">
                <a:latin typeface="楷体" panose="02010609060101010101" pitchFamily="49" charset="-122"/>
                <a:ea typeface="楷体" panose="02010609060101010101" pitchFamily="49" charset="-122"/>
                <a:sym typeface="+mn-ea"/>
              </a:rPr>
              <a:t>3</a:t>
            </a:r>
            <a:r>
              <a:rPr lang="zh-CN" altLang="en-US" sz="3200" b="1" dirty="0">
                <a:latin typeface="楷体" panose="02010609060101010101" pitchFamily="49" charset="-122"/>
                <a:ea typeface="楷体" panose="02010609060101010101" pitchFamily="49" charset="-122"/>
                <a:sym typeface="+mn-ea"/>
              </a:rPr>
              <a:t>、其他费用、利润签证是否适用？</a:t>
            </a:r>
            <a:endParaRPr lang="en-US" altLang="zh-CN" sz="3200" b="1" dirty="0">
              <a:latin typeface="楷体" panose="02010609060101010101" pitchFamily="49" charset="-122"/>
              <a:ea typeface="楷体" panose="02010609060101010101" pitchFamily="49" charset="-122"/>
              <a:sym typeface="+mn-ea"/>
            </a:endParaRPr>
          </a:p>
          <a:p>
            <a:pPr marL="1905" indent="-1905">
              <a:spcBef>
                <a:spcPct val="20000"/>
              </a:spcBef>
              <a:buClr>
                <a:schemeClr val="accent1"/>
              </a:buClr>
              <a:buSzPct val="50000"/>
            </a:pPr>
            <a:r>
              <a:rPr lang="en-US" altLang="zh-CN" sz="3200" b="1" dirty="0">
                <a:latin typeface="楷体" panose="02010609060101010101" pitchFamily="49" charset="-122"/>
                <a:ea typeface="楷体" panose="02010609060101010101" pitchFamily="49" charset="-122"/>
                <a:sym typeface="+mn-ea"/>
              </a:rPr>
              <a:t>4</a:t>
            </a:r>
            <a:r>
              <a:rPr lang="zh-CN" altLang="en-US" sz="3200" b="1" dirty="0">
                <a:latin typeface="楷体" panose="02010609060101010101" pitchFamily="49" charset="-122"/>
                <a:ea typeface="楷体" panose="02010609060101010101" pitchFamily="49" charset="-122"/>
                <a:sym typeface="+mn-ea"/>
              </a:rPr>
              <a:t>、举证责任如何分配？</a:t>
            </a:r>
            <a:endParaRPr lang="zh-CN" altLang="en-US" sz="2800" dirty="0">
              <a:latin typeface="Calibri" panose="020F050202020403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工期是</a:t>
            </a: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什么</a:t>
            </a:r>
            <a:endPar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sp>
        <p:nvSpPr>
          <p:cNvPr id="220" name=" 220"/>
          <p:cNvSpPr/>
          <p:nvPr/>
        </p:nvSpPr>
        <p:spPr>
          <a:xfrm>
            <a:off x="0" y="808038"/>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9876" name="图片 10" descr="建纬所标（透明）"/>
          <p:cNvPicPr>
            <a:picLocks noChangeAspect="1"/>
          </p:cNvPicPr>
          <p:nvPr/>
        </p:nvPicPr>
        <p:blipFill>
          <a:blip r:embed="rId1"/>
          <a:stretch>
            <a:fillRect/>
          </a:stretch>
        </p:blipFill>
        <p:spPr>
          <a:xfrm>
            <a:off x="10850563" y="1905"/>
            <a:ext cx="1120775" cy="1012825"/>
          </a:xfrm>
          <a:prstGeom prst="rect">
            <a:avLst/>
          </a:prstGeom>
          <a:noFill/>
          <a:ln w="9525">
            <a:noFill/>
          </a:ln>
        </p:spPr>
      </p:pic>
      <p:cxnSp>
        <p:nvCxnSpPr>
          <p:cNvPr id="12" name="直接连接符 11"/>
          <p:cNvCxnSpPr>
            <a:stCxn id="220" idx="3"/>
          </p:cNvCxnSpPr>
          <p:nvPr/>
        </p:nvCxnSpPr>
        <p:spPr>
          <a:xfrm>
            <a:off x="1619250" y="1014413"/>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9880" name="文本框 3"/>
          <p:cNvSpPr txBox="1"/>
          <p:nvPr/>
        </p:nvSpPr>
        <p:spPr>
          <a:xfrm>
            <a:off x="594360" y="1367155"/>
            <a:ext cx="10692765" cy="3745865"/>
          </a:xfrm>
          <a:prstGeom prst="rect">
            <a:avLst/>
          </a:prstGeom>
          <a:noFill/>
          <a:ln w="9525">
            <a:noFill/>
          </a:ln>
        </p:spPr>
        <p:txBody>
          <a:bodyPr wrap="square">
            <a:spAutoFit/>
          </a:bodyPr>
          <a:lstStyle/>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noProof="0" dirty="0">
                <a:ln>
                  <a:noFill/>
                </a:ln>
                <a:effectLst/>
                <a:uLnTx/>
                <a:uFillTx/>
                <a:latin typeface="楷体" panose="02010609060101010101" pitchFamily="49" charset="-122"/>
                <a:ea typeface="楷体" panose="02010609060101010101" pitchFamily="49" charset="-122"/>
              </a:rPr>
              <a:t>工期是价款</a:t>
            </a:r>
            <a:r>
              <a:rPr lang="en-US" altLang="zh-CN" sz="3600" b="1" noProof="0" dirty="0">
                <a:ln>
                  <a:noFill/>
                </a:ln>
                <a:effectLst/>
                <a:uLnTx/>
                <a:uFillTx/>
                <a:latin typeface="楷体" panose="02010609060101010101" pitchFamily="49" charset="-122"/>
                <a:ea typeface="楷体" panose="02010609060101010101" pitchFamily="49" charset="-122"/>
              </a:rPr>
              <a:t>--</a:t>
            </a:r>
            <a:r>
              <a:rPr lang="zh-CN" altLang="en-US" sz="3600" b="1" noProof="0" dirty="0">
                <a:ln>
                  <a:noFill/>
                </a:ln>
                <a:effectLst/>
                <a:uLnTx/>
                <a:uFillTx/>
                <a:latin typeface="楷体" panose="02010609060101010101" pitchFamily="49" charset="-122"/>
                <a:ea typeface="楷体" panose="02010609060101010101" pitchFamily="49" charset="-122"/>
              </a:rPr>
              <a:t>违约索赔，工程索赔，</a:t>
            </a:r>
            <a:r>
              <a:rPr lang="zh-CN" altLang="en-US" sz="3600" b="1" noProof="0" dirty="0">
                <a:ln>
                  <a:noFill/>
                </a:ln>
                <a:effectLst/>
                <a:uLnTx/>
                <a:uFillTx/>
                <a:latin typeface="楷体" panose="02010609060101010101" pitchFamily="49" charset="-122"/>
                <a:ea typeface="楷体" panose="02010609060101010101" pitchFamily="49" charset="-122"/>
              </a:rPr>
              <a:t>成本</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zh-CN" altLang="en-US" sz="36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noProof="0" dirty="0">
                <a:ln>
                  <a:noFill/>
                </a:ln>
                <a:effectLst/>
                <a:uLnTx/>
                <a:uFillTx/>
                <a:latin typeface="楷体" panose="02010609060101010101" pitchFamily="49" charset="-122"/>
                <a:ea typeface="楷体" panose="02010609060101010101" pitchFamily="49" charset="-122"/>
              </a:rPr>
              <a:t>工期是动态造</a:t>
            </a:r>
            <a:r>
              <a:rPr lang="zh-CN" altLang="en-US" sz="3600" b="1" noProof="0" dirty="0">
                <a:ln>
                  <a:noFill/>
                </a:ln>
                <a:effectLst/>
                <a:uLnTx/>
                <a:uFillTx/>
                <a:latin typeface="楷体" panose="02010609060101010101" pitchFamily="49" charset="-122"/>
                <a:ea typeface="楷体" panose="02010609060101010101" pitchFamily="49" charset="-122"/>
              </a:rPr>
              <a:t>价</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zh-CN" altLang="en-US" sz="36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noProof="0" dirty="0">
                <a:ln>
                  <a:noFill/>
                </a:ln>
                <a:effectLst/>
                <a:uLnTx/>
                <a:uFillTx/>
                <a:latin typeface="楷体" panose="02010609060101010101" pitchFamily="49" charset="-122"/>
                <a:ea typeface="楷体" panose="02010609060101010101" pitchFamily="49" charset="-122"/>
              </a:rPr>
              <a:t>工期是</a:t>
            </a:r>
            <a:r>
              <a:rPr lang="zh-CN" altLang="en-US" sz="3600" b="1" noProof="0" dirty="0">
                <a:ln>
                  <a:noFill/>
                </a:ln>
                <a:effectLst/>
                <a:uLnTx/>
                <a:uFillTx/>
                <a:latin typeface="楷体" panose="02010609060101010101" pitchFamily="49" charset="-122"/>
                <a:ea typeface="楷体" panose="02010609060101010101" pitchFamily="49" charset="-122"/>
              </a:rPr>
              <a:t>利润   </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dirty="0">
                <a:latin typeface="Wide Latin" panose="020A0A07050505020404"/>
                <a:ea typeface="仿宋" panose="02010609060101010101" pitchFamily="49" charset="-122"/>
              </a:rPr>
              <a:t>　</a:t>
            </a:r>
            <a:endParaRPr lang="zh-CN" altLang="en-US" sz="3600" b="1" dirty="0">
              <a:latin typeface="Wide Latin" panose="020A0A07050505020404"/>
              <a:ea typeface="仿宋" panose="02010609060101010101" pitchFamily="49" charset="-122"/>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sym typeface="+mn-ea"/>
              </a:rPr>
              <a:t>法律依据</a:t>
            </a:r>
            <a:endParaRPr kumimoji="0" lang="zh-CN" altLang="en-US" sz="360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mj-cs"/>
              <a:sym typeface="+mn-ea"/>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0660"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0665" name="文本框 4"/>
          <p:cNvSpPr txBox="1"/>
          <p:nvPr/>
        </p:nvSpPr>
        <p:spPr>
          <a:xfrm>
            <a:off x="551815" y="1514475"/>
            <a:ext cx="4242435" cy="583565"/>
          </a:xfrm>
          <a:prstGeom prst="rect">
            <a:avLst/>
          </a:prstGeom>
          <a:noFill/>
          <a:ln w="9525">
            <a:noFill/>
          </a:ln>
        </p:spPr>
        <p:txBody>
          <a:bodyPr wrap="square">
            <a:spAutoFit/>
          </a:bodyPr>
          <a:lstStyle/>
          <a:p>
            <a:r>
              <a:rPr lang="zh-CN" altLang="zh-CN" sz="3200" b="1" dirty="0">
                <a:latin typeface="楷体" panose="02010609060101010101" pitchFamily="49" charset="-122"/>
                <a:ea typeface="楷体" panose="02010609060101010101" pitchFamily="49" charset="-122"/>
                <a:sym typeface="+mn-ea"/>
              </a:rPr>
              <a:t>《民法典》</a:t>
            </a:r>
            <a:endParaRPr lang="en-US" altLang="zh-CN" sz="3200" b="1" dirty="0">
              <a:latin typeface="楷体" panose="02010609060101010101" pitchFamily="49" charset="-122"/>
              <a:ea typeface="楷体" panose="02010609060101010101" pitchFamily="49" charset="-122"/>
            </a:endParaRPr>
          </a:p>
        </p:txBody>
      </p:sp>
      <p:sp>
        <p:nvSpPr>
          <p:cNvPr id="70666" name="文本框 1"/>
          <p:cNvSpPr txBox="1"/>
          <p:nvPr/>
        </p:nvSpPr>
        <p:spPr>
          <a:xfrm>
            <a:off x="372110" y="2242185"/>
            <a:ext cx="11307445" cy="2183765"/>
          </a:xfrm>
          <a:prstGeom prst="rect">
            <a:avLst/>
          </a:prstGeom>
          <a:noFill/>
          <a:ln w="9525">
            <a:noFill/>
          </a:ln>
        </p:spPr>
        <p:txBody>
          <a:bodyPr wrap="square">
            <a:spAutoFit/>
          </a:bodyPr>
          <a:lstStyle/>
          <a:p>
            <a:pPr>
              <a:lnSpc>
                <a:spcPct val="150000"/>
              </a:lnSpc>
              <a:spcBef>
                <a:spcPct val="20000"/>
              </a:spcBef>
              <a:buClr>
                <a:schemeClr val="accent1"/>
              </a:buClr>
              <a:buSzPct val="50000"/>
              <a:buFont typeface="Wingdings 2" panose="05020102010507070707"/>
            </a:pPr>
            <a:r>
              <a:rPr lang="en-US" altLang="zh-CN" sz="2800" dirty="0">
                <a:latin typeface="楷体" panose="02010609060101010101" pitchFamily="49" charset="-122"/>
                <a:ea typeface="楷体" panose="02010609060101010101" pitchFamily="49" charset="-122"/>
                <a:sym typeface="+mn-ea"/>
              </a:rPr>
              <a:t>  </a:t>
            </a:r>
            <a:r>
              <a:rPr lang="zh-CN" altLang="zh-CN" sz="2800" dirty="0">
                <a:latin typeface="楷体" panose="02010609060101010101" pitchFamily="49" charset="-122"/>
                <a:ea typeface="楷体" panose="02010609060101010101" pitchFamily="49" charset="-122"/>
                <a:sym typeface="+mn-ea"/>
              </a:rPr>
              <a:t> </a:t>
            </a:r>
            <a:r>
              <a:rPr lang="zh-CN" altLang="zh-CN" sz="2000" dirty="0">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2000" dirty="0">
                <a:latin typeface="黑体" panose="02010609060101010101" pitchFamily="49" charset="-122"/>
                <a:ea typeface="黑体" panose="02010609060101010101" pitchFamily="49" charset="-122"/>
                <a:cs typeface="黑体" panose="02010609060101010101" pitchFamily="49" charset="-122"/>
                <a:sym typeface="+mn-ea"/>
              </a:rPr>
              <a:t>158</a:t>
            </a:r>
            <a:r>
              <a:rPr lang="zh-CN" altLang="zh-CN" sz="2000" dirty="0">
                <a:latin typeface="黑体" panose="02010609060101010101" pitchFamily="49" charset="-122"/>
                <a:ea typeface="黑体" panose="02010609060101010101" pitchFamily="49" charset="-122"/>
                <a:cs typeface="黑体" panose="02010609060101010101" pitchFamily="49" charset="-122"/>
                <a:sym typeface="+mn-ea"/>
              </a:rPr>
              <a:t>条 民事法律行为可以附条件，但是根据其性质不得附条件的除外。附生效条件的民事法律行为，自条件成就时生效。附解除条件的民事法律行为，自条件成就时失效。</a:t>
            </a:r>
            <a:endParaRPr lang="zh-CN" altLang="zh-CN" sz="2000" dirty="0">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spcBef>
                <a:spcPct val="20000"/>
              </a:spcBef>
              <a:buClr>
                <a:schemeClr val="accent1"/>
              </a:buClr>
              <a:buSzPct val="50000"/>
              <a:buFont typeface="Wingdings 2" panose="05020102010507070707"/>
            </a:pPr>
            <a:r>
              <a:rPr lang="en-US" altLang="zh-CN" sz="20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2000" dirty="0">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2000" dirty="0">
                <a:latin typeface="黑体" panose="02010609060101010101" pitchFamily="49" charset="-122"/>
                <a:ea typeface="黑体" panose="02010609060101010101" pitchFamily="49" charset="-122"/>
                <a:cs typeface="黑体" panose="02010609060101010101" pitchFamily="49" charset="-122"/>
                <a:sym typeface="+mn-ea"/>
              </a:rPr>
              <a:t>159</a:t>
            </a:r>
            <a:r>
              <a:rPr lang="zh-CN" altLang="zh-CN" sz="2000" dirty="0">
                <a:latin typeface="黑体" panose="02010609060101010101" pitchFamily="49" charset="-122"/>
                <a:ea typeface="黑体" panose="02010609060101010101" pitchFamily="49" charset="-122"/>
                <a:cs typeface="黑体" panose="02010609060101010101" pitchFamily="49" charset="-122"/>
                <a:sym typeface="+mn-ea"/>
              </a:rPr>
              <a:t>条 附条件的民事法律行为，当事人为自己的利益不正当地阻止条件成就的，视为条件已经成就；不正当地促成条件成就的，视为条件不成就。</a:t>
            </a:r>
            <a:endParaRPr lang="zh-CN" altLang="zh-CN" sz="2000" dirty="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99940" y="4497705"/>
            <a:ext cx="7247890" cy="706755"/>
          </a:xfrm>
          <a:prstGeom prst="rect">
            <a:avLst/>
          </a:prstGeom>
          <a:noFill/>
        </p:spPr>
        <p:txBody>
          <a:bodyPr wrap="square">
            <a:spAutoFit/>
          </a:bodyPr>
          <a:lstStyle/>
          <a:p>
            <a:pPr marR="0" algn="r" defTabSz="914400" eaLnBrk="1" fontAlgn="auto" hangingPunct="1">
              <a:buClrTx/>
              <a:buSzTx/>
              <a:buFontTx/>
              <a:buNone/>
              <a:defRPr/>
            </a:pPr>
            <a:r>
              <a:rPr lang="zh-CN" altLang="en-US" sz="4000" b="1">
                <a:solidFill>
                  <a:schemeClr val="tx1">
                    <a:lumMod val="50000"/>
                    <a:lumOff val="50000"/>
                  </a:schemeClr>
                </a:solidFill>
                <a:latin typeface="微软雅黑" panose="020B0503020204020204" pitchFamily="34" charset="-122"/>
                <a:ea typeface="微软雅黑" panose="020B0503020204020204" pitchFamily="34" charset="-122"/>
                <a:sym typeface="+mn-ea"/>
              </a:rPr>
              <a:t>开工工期管理风险防范</a:t>
            </a:r>
            <a:endParaRPr kumimoji="0" lang="zh-CN" altLang="en-US" sz="4000" b="1" kern="1200" cap="none" spc="0" normalizeH="0" baseline="0" noProof="1">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pic>
        <p:nvPicPr>
          <p:cNvPr id="279556" name="Picture 4" descr="F:\文件aa\建筑141-51.jpg"/>
          <p:cNvPicPr>
            <a:picLocks noChangeAspect="1" noChangeArrowheads="1"/>
          </p:cNvPicPr>
          <p:nvPr/>
        </p:nvPicPr>
        <p:blipFill>
          <a:blip r:embed="rId1" cstate="print"/>
          <a:srcRect/>
          <a:stretch>
            <a:fillRect/>
          </a:stretch>
        </p:blipFill>
        <p:spPr bwMode="auto">
          <a:xfrm>
            <a:off x="4763" y="0"/>
            <a:ext cx="12182475" cy="6858000"/>
          </a:xfrm>
          <a:prstGeom prst="diagStripe">
            <a:avLst/>
          </a:prstGeom>
          <a:noFill/>
        </p:spPr>
      </p:pic>
      <p:sp>
        <p:nvSpPr>
          <p:cNvPr id="5" name="TextBox 4"/>
          <p:cNvSpPr txBox="1"/>
          <p:nvPr/>
        </p:nvSpPr>
        <p:spPr>
          <a:xfrm rot="19800000">
            <a:off x="6892925" y="1225550"/>
            <a:ext cx="3635375" cy="583565"/>
          </a:xfrm>
          <a:prstGeom prst="rect">
            <a:avLst/>
          </a:prstGeom>
          <a:noFill/>
        </p:spPr>
        <p:txBody>
          <a:bodyPr>
            <a:spAutoFit/>
          </a:bodyPr>
          <a:lstStyle/>
          <a:p>
            <a:pPr marR="0" algn="ctr" defTabSz="914400" eaLnBrk="1" hangingPunct="1">
              <a:buClrTx/>
              <a:buSzTx/>
              <a:buFontTx/>
              <a:buNone/>
              <a:defRPr/>
            </a:pPr>
            <a:r>
              <a:rPr kumimoji="0" lang="en-US" altLang="zh-CN"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rPr>
              <a:t>CHAPTER FIVE</a:t>
            </a:r>
            <a:endParaRPr kumimoji="0" lang="zh-CN" altLang="en-US" sz="3200" kern="1200" cap="none" spc="0" normalizeH="0" baseline="0" noProof="0" dirty="0">
              <a:solidFill>
                <a:schemeClr val="bg1">
                  <a:lumMod val="75000"/>
                </a:schemeClr>
              </a:solidFill>
              <a:latin typeface="Bernard MT Condensed" panose="02050806060905020404" pitchFamily="18"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76250" y="2133600"/>
            <a:ext cx="6000750" cy="3571875"/>
          </a:xfrm>
          <a:prstGeom prst="rect">
            <a:avLst/>
          </a:prstGeom>
        </p:spPr>
      </p:pic>
      <p:sp>
        <p:nvSpPr>
          <p:cNvPr id="3" name="文本框 2"/>
          <p:cNvSpPr txBox="1"/>
          <p:nvPr/>
        </p:nvSpPr>
        <p:spPr>
          <a:xfrm>
            <a:off x="571500" y="1066800"/>
            <a:ext cx="7843814" cy="369332"/>
          </a:xfrm>
          <a:prstGeom prst="rect">
            <a:avLst/>
          </a:prstGeom>
          <a:noFill/>
        </p:spPr>
        <p:txBody>
          <a:bodyPr wrap="none" rtlCol="0">
            <a:spAutoFit/>
          </a:bodyPr>
          <a:lstStyle/>
          <a:p>
            <a:r>
              <a:rPr lang="zh-CN" altLang="en-US" dirty="0"/>
              <a:t>标准合同版本：</a:t>
            </a:r>
            <a:r>
              <a:rPr lang="zh-CN" altLang="zh-CN" b="1" dirty="0"/>
              <a:t>中华人民共和国住房和城乡建设部</a:t>
            </a:r>
            <a:r>
              <a:rPr lang="zh-CN" altLang="en-US" b="1" dirty="0"/>
              <a:t>、</a:t>
            </a:r>
            <a:r>
              <a:rPr lang="zh-CN" altLang="zh-CN" b="1" dirty="0"/>
              <a:t>国家市场监督管理总局</a:t>
            </a:r>
            <a:endParaRPr lang="zh-CN" altLang="en-US" dirty="0"/>
          </a:p>
        </p:txBody>
      </p:sp>
      <p:sp>
        <p:nvSpPr>
          <p:cNvPr id="4" name="文本框 3"/>
          <p:cNvSpPr txBox="1"/>
          <p:nvPr/>
        </p:nvSpPr>
        <p:spPr>
          <a:xfrm>
            <a:off x="600075" y="1592876"/>
            <a:ext cx="4451860" cy="307777"/>
          </a:xfrm>
          <a:prstGeom prst="rect">
            <a:avLst/>
          </a:prstGeom>
          <a:noFill/>
        </p:spPr>
        <p:txBody>
          <a:bodyPr wrap="none" rtlCol="0">
            <a:spAutoFit/>
          </a:bodyPr>
          <a:lstStyle/>
          <a:p>
            <a:r>
              <a:rPr lang="en-US" altLang="zh-CN" sz="1400" dirty="0"/>
              <a:t>《</a:t>
            </a:r>
            <a:r>
              <a:rPr lang="zh-CN" altLang="en-US" sz="1400" dirty="0"/>
              <a:t>建设工程施工合同（示范文本）</a:t>
            </a:r>
            <a:r>
              <a:rPr lang="en-US" altLang="zh-CN" sz="1400" dirty="0"/>
              <a:t>》</a:t>
            </a:r>
            <a:r>
              <a:rPr lang="zh-CN" altLang="en-US" sz="1400" dirty="0"/>
              <a:t>（</a:t>
            </a:r>
            <a:r>
              <a:rPr lang="en-US" altLang="zh-CN" sz="1400" dirty="0"/>
              <a:t>GF-2017-0201</a:t>
            </a:r>
            <a:r>
              <a:rPr lang="zh-CN" altLang="en-US" sz="1400" dirty="0"/>
              <a:t>）</a:t>
            </a:r>
            <a:endParaRPr lang="zh-CN" altLang="en-US" sz="1400" dirty="0"/>
          </a:p>
        </p:txBody>
      </p:sp>
      <p:pic>
        <p:nvPicPr>
          <p:cNvPr id="5" name="图片 4"/>
          <p:cNvPicPr>
            <a:picLocks noChangeAspect="1"/>
          </p:cNvPicPr>
          <p:nvPr/>
        </p:nvPicPr>
        <p:blipFill>
          <a:blip r:embed="rId2"/>
          <a:stretch>
            <a:fillRect/>
          </a:stretch>
        </p:blipFill>
        <p:spPr>
          <a:xfrm>
            <a:off x="7086600" y="2080851"/>
            <a:ext cx="4690420" cy="4071424"/>
          </a:xfrm>
          <a:prstGeom prst="rect">
            <a:avLst/>
          </a:prstGeom>
        </p:spPr>
      </p:pic>
      <p:sp>
        <p:nvSpPr>
          <p:cNvPr id="6" name="文本框 5"/>
          <p:cNvSpPr txBox="1"/>
          <p:nvPr/>
        </p:nvSpPr>
        <p:spPr>
          <a:xfrm>
            <a:off x="6934200" y="1614128"/>
            <a:ext cx="4990469" cy="307777"/>
          </a:xfrm>
          <a:prstGeom prst="rect">
            <a:avLst/>
          </a:prstGeom>
          <a:noFill/>
        </p:spPr>
        <p:txBody>
          <a:bodyPr wrap="none" rtlCol="0">
            <a:spAutoFit/>
          </a:bodyPr>
          <a:lstStyle/>
          <a:p>
            <a:r>
              <a:rPr lang="en-US" altLang="zh-CN" sz="1400" dirty="0"/>
              <a:t>《</a:t>
            </a:r>
            <a:r>
              <a:rPr lang="zh-CN" altLang="en-US" sz="1400" dirty="0"/>
              <a:t>建设项目工程总承包合同（示范文本）</a:t>
            </a:r>
            <a:r>
              <a:rPr lang="en-US" altLang="zh-CN" sz="1400" dirty="0"/>
              <a:t>》</a:t>
            </a:r>
            <a:r>
              <a:rPr lang="zh-CN" altLang="en-US" sz="1400" dirty="0"/>
              <a:t>（</a:t>
            </a:r>
            <a:r>
              <a:rPr lang="en-US" altLang="zh-CN" sz="1400" dirty="0"/>
              <a:t>GF-2020-0216</a:t>
            </a:r>
            <a:r>
              <a:rPr lang="zh-CN" altLang="en-US" sz="1400" dirty="0"/>
              <a:t>）</a:t>
            </a:r>
            <a:endParaRPr lang="zh-CN" altLang="en-US" sz="1400"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3400" y="990600"/>
            <a:ext cx="1114408" cy="646331"/>
          </a:xfrm>
          <a:prstGeom prst="rect">
            <a:avLst/>
          </a:prstGeom>
          <a:noFill/>
        </p:spPr>
        <p:txBody>
          <a:bodyPr wrap="none" rtlCol="0">
            <a:spAutoFit/>
          </a:bodyPr>
          <a:lstStyle/>
          <a:p>
            <a:r>
              <a:rPr lang="zh-CN" altLang="en-US" b="1" dirty="0"/>
              <a:t>龙湖：</a:t>
            </a:r>
            <a:endParaRPr lang="en-US" altLang="zh-CN" b="1" dirty="0"/>
          </a:p>
          <a:p>
            <a:r>
              <a:rPr lang="zh-CN" altLang="en-US" b="1" dirty="0"/>
              <a:t>通用条款</a:t>
            </a:r>
            <a:endParaRPr lang="zh-CN" altLang="en-US" dirty="0"/>
          </a:p>
        </p:txBody>
      </p:sp>
      <p:pic>
        <p:nvPicPr>
          <p:cNvPr id="3" name="图片 2"/>
          <p:cNvPicPr>
            <a:picLocks noChangeAspect="1"/>
          </p:cNvPicPr>
          <p:nvPr/>
        </p:nvPicPr>
        <p:blipFill>
          <a:blip r:embed="rId1"/>
          <a:stretch>
            <a:fillRect/>
          </a:stretch>
        </p:blipFill>
        <p:spPr>
          <a:xfrm>
            <a:off x="0" y="1652171"/>
            <a:ext cx="5821031" cy="3562350"/>
          </a:xfrm>
          <a:prstGeom prst="rect">
            <a:avLst/>
          </a:prstGeom>
        </p:spPr>
      </p:pic>
      <p:pic>
        <p:nvPicPr>
          <p:cNvPr id="4" name="图片 3"/>
          <p:cNvPicPr>
            <a:picLocks noChangeAspect="1"/>
          </p:cNvPicPr>
          <p:nvPr/>
        </p:nvPicPr>
        <p:blipFill>
          <a:blip r:embed="rId2"/>
          <a:stretch>
            <a:fillRect/>
          </a:stretch>
        </p:blipFill>
        <p:spPr>
          <a:xfrm>
            <a:off x="6172200" y="1143000"/>
            <a:ext cx="5648742" cy="4305300"/>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81000" y="1551801"/>
            <a:ext cx="6657975" cy="4094916"/>
          </a:xfrm>
          <a:prstGeom prst="rect">
            <a:avLst/>
          </a:prstGeom>
        </p:spPr>
      </p:pic>
      <p:sp>
        <p:nvSpPr>
          <p:cNvPr id="3" name="文本框 2"/>
          <p:cNvSpPr txBox="1"/>
          <p:nvPr/>
        </p:nvSpPr>
        <p:spPr>
          <a:xfrm>
            <a:off x="762000" y="1094601"/>
            <a:ext cx="2036135" cy="369332"/>
          </a:xfrm>
          <a:prstGeom prst="rect">
            <a:avLst/>
          </a:prstGeom>
          <a:noFill/>
        </p:spPr>
        <p:txBody>
          <a:bodyPr wrap="none" rtlCol="0">
            <a:spAutoFit/>
          </a:bodyPr>
          <a:lstStyle/>
          <a:p>
            <a:r>
              <a:rPr lang="zh-CN" altLang="en-US" b="1" dirty="0"/>
              <a:t>龙湖：</a:t>
            </a:r>
            <a:r>
              <a:rPr lang="zh-CN" altLang="en-US" dirty="0"/>
              <a:t>专用条款：</a:t>
            </a:r>
            <a:endParaRPr lang="zh-CN" altLang="en-US" dirty="0"/>
          </a:p>
        </p:txBody>
      </p:sp>
      <p:sp>
        <p:nvSpPr>
          <p:cNvPr id="4" name="文本框 3"/>
          <p:cNvSpPr txBox="1"/>
          <p:nvPr/>
        </p:nvSpPr>
        <p:spPr>
          <a:xfrm>
            <a:off x="7467600" y="1740932"/>
            <a:ext cx="4191000" cy="1754326"/>
          </a:xfrm>
          <a:prstGeom prst="rect">
            <a:avLst/>
          </a:prstGeom>
          <a:noFill/>
        </p:spPr>
        <p:txBody>
          <a:bodyPr wrap="square" rtlCol="0">
            <a:spAutoFit/>
          </a:bodyPr>
          <a:lstStyle/>
          <a:p>
            <a:r>
              <a:rPr lang="zh-CN" altLang="en-US" dirty="0"/>
              <a:t>补偿费用，补偿标准及计算方法不明确</a:t>
            </a:r>
            <a:endParaRPr lang="en-US" altLang="zh-CN" dirty="0"/>
          </a:p>
          <a:p>
            <a:r>
              <a:rPr lang="en-US" altLang="zh-CN" dirty="0"/>
              <a:t>1</a:t>
            </a:r>
            <a:r>
              <a:rPr lang="zh-CN" altLang="en-US" dirty="0"/>
              <a:t>、因延期增加合同外正常工序费用；</a:t>
            </a:r>
            <a:endParaRPr lang="zh-CN" altLang="en-US" dirty="0"/>
          </a:p>
          <a:p>
            <a:r>
              <a:rPr lang="en-US" altLang="zh-CN" dirty="0"/>
              <a:t>2</a:t>
            </a:r>
            <a:r>
              <a:rPr lang="zh-CN" altLang="en-US" dirty="0"/>
              <a:t>、已进场大型机械租赁费；</a:t>
            </a:r>
            <a:endParaRPr lang="zh-CN" altLang="en-US" dirty="0"/>
          </a:p>
          <a:p>
            <a:r>
              <a:rPr lang="en-US" altLang="zh-CN" dirty="0"/>
              <a:t>3</a:t>
            </a:r>
            <a:r>
              <a:rPr lang="zh-CN" altLang="en-US" dirty="0"/>
              <a:t>、现场看护人员工资；</a:t>
            </a:r>
            <a:endParaRPr lang="zh-CN" altLang="en-US" dirty="0"/>
          </a:p>
          <a:p>
            <a:r>
              <a:rPr lang="en-US" altLang="zh-CN" dirty="0"/>
              <a:t>4</a:t>
            </a:r>
            <a:r>
              <a:rPr lang="zh-CN" altLang="en-US" dirty="0"/>
              <a:t>、承包人管理留守人员工资；等直接费用财务费用</a:t>
            </a:r>
            <a:r>
              <a:rPr lang="en-US" altLang="zh-CN" dirty="0"/>
              <a:t>/</a:t>
            </a:r>
            <a:r>
              <a:rPr lang="zh-CN" altLang="en-US" dirty="0"/>
              <a:t>利润等间接费用不予补偿</a:t>
            </a:r>
            <a:endParaRPr lang="zh-CN" alt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7200" y="2070802"/>
            <a:ext cx="5562600" cy="4186623"/>
          </a:xfrm>
          <a:prstGeom prst="rect">
            <a:avLst/>
          </a:prstGeom>
        </p:spPr>
      </p:pic>
      <p:sp>
        <p:nvSpPr>
          <p:cNvPr id="3" name="文本框 2"/>
          <p:cNvSpPr txBox="1"/>
          <p:nvPr/>
        </p:nvSpPr>
        <p:spPr>
          <a:xfrm>
            <a:off x="609600" y="838200"/>
            <a:ext cx="2092239" cy="1200329"/>
          </a:xfrm>
          <a:prstGeom prst="rect">
            <a:avLst/>
          </a:prstGeom>
          <a:noFill/>
        </p:spPr>
        <p:txBody>
          <a:bodyPr wrap="none" rtlCol="0">
            <a:spAutoFit/>
          </a:bodyPr>
          <a:lstStyle/>
          <a:p>
            <a:r>
              <a:rPr lang="zh-CN" altLang="en-US" dirty="0"/>
              <a:t>融创：</a:t>
            </a:r>
            <a:endParaRPr lang="en-US" altLang="zh-CN" dirty="0"/>
          </a:p>
          <a:p>
            <a:r>
              <a:rPr lang="zh-CN" altLang="en-US" dirty="0"/>
              <a:t>通用条款：</a:t>
            </a:r>
            <a:endParaRPr lang="en-US" altLang="zh-CN" dirty="0"/>
          </a:p>
          <a:p>
            <a:r>
              <a:rPr lang="en-US" altLang="zh-CN" dirty="0"/>
              <a:t>9.2</a:t>
            </a:r>
            <a:r>
              <a:rPr lang="zh-CN" altLang="zh-CN" dirty="0"/>
              <a:t>开工及开工延期</a:t>
            </a:r>
            <a:endParaRPr lang="en-US" altLang="zh-CN" dirty="0"/>
          </a:p>
          <a:p>
            <a:endParaRPr lang="zh-CN" altLang="en-US" dirty="0"/>
          </a:p>
        </p:txBody>
      </p:sp>
      <p:pic>
        <p:nvPicPr>
          <p:cNvPr id="4" name="图片 3"/>
          <p:cNvPicPr>
            <a:picLocks noChangeAspect="1"/>
          </p:cNvPicPr>
          <p:nvPr/>
        </p:nvPicPr>
        <p:blipFill>
          <a:blip r:embed="rId2"/>
          <a:stretch>
            <a:fillRect/>
          </a:stretch>
        </p:blipFill>
        <p:spPr>
          <a:xfrm>
            <a:off x="6553200" y="2590800"/>
            <a:ext cx="5247011" cy="1162050"/>
          </a:xfrm>
          <a:prstGeom prst="rect">
            <a:avLst/>
          </a:prstGeom>
        </p:spPr>
      </p:pic>
      <p:sp>
        <p:nvSpPr>
          <p:cNvPr id="6" name="文本框 5"/>
          <p:cNvSpPr txBox="1"/>
          <p:nvPr/>
        </p:nvSpPr>
        <p:spPr>
          <a:xfrm>
            <a:off x="7239000" y="1438364"/>
            <a:ext cx="1338828" cy="369332"/>
          </a:xfrm>
          <a:prstGeom prst="rect">
            <a:avLst/>
          </a:prstGeom>
          <a:noFill/>
        </p:spPr>
        <p:txBody>
          <a:bodyPr wrap="none" rtlCol="0">
            <a:spAutoFit/>
          </a:bodyPr>
          <a:lstStyle/>
          <a:p>
            <a:r>
              <a:rPr lang="zh-CN" altLang="en-US" dirty="0"/>
              <a:t>专用条款：</a:t>
            </a:r>
            <a:endParaRPr lang="zh-CN" alt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09600" y="1727200"/>
            <a:ext cx="5560270" cy="3000375"/>
          </a:xfrm>
          <a:prstGeom prst="rect">
            <a:avLst/>
          </a:prstGeom>
        </p:spPr>
      </p:pic>
      <p:sp>
        <p:nvSpPr>
          <p:cNvPr id="3" name="文本框 2"/>
          <p:cNvSpPr txBox="1"/>
          <p:nvPr/>
        </p:nvSpPr>
        <p:spPr>
          <a:xfrm>
            <a:off x="6400800" y="1727200"/>
            <a:ext cx="5724644" cy="2862322"/>
          </a:xfrm>
          <a:prstGeom prst="rect">
            <a:avLst/>
          </a:prstGeom>
          <a:noFill/>
        </p:spPr>
        <p:txBody>
          <a:bodyPr wrap="none" rtlCol="0">
            <a:spAutoFit/>
          </a:bodyPr>
          <a:lstStyle/>
          <a:p>
            <a:r>
              <a:rPr lang="en-US" altLang="zh-CN" dirty="0"/>
              <a:t>1</a:t>
            </a:r>
            <a:r>
              <a:rPr lang="zh-CN" altLang="en-US" dirty="0"/>
              <a:t>、可补偿费用；但须证明发包人原因导致延期的其施</a:t>
            </a:r>
            <a:endParaRPr lang="en-US" altLang="zh-CN" dirty="0"/>
          </a:p>
          <a:p>
            <a:r>
              <a:rPr lang="zh-CN" altLang="en-US" dirty="0"/>
              <a:t>工关键线路上。</a:t>
            </a:r>
            <a:endParaRPr lang="en-US" altLang="zh-CN" dirty="0"/>
          </a:p>
          <a:p>
            <a:r>
              <a:rPr lang="en-US" altLang="zh-CN" dirty="0"/>
              <a:t>2</a:t>
            </a:r>
            <a:r>
              <a:rPr lang="zh-CN" altLang="en-US" dirty="0"/>
              <a:t>、惟发包人延期而承包人未发生工期延期</a:t>
            </a:r>
            <a:endParaRPr lang="en-US" altLang="zh-CN" dirty="0"/>
          </a:p>
          <a:p>
            <a:r>
              <a:rPr lang="zh-CN" altLang="en-US" dirty="0"/>
              <a:t>（早于或相符），则补偿费用。补偿规则及标准</a:t>
            </a:r>
            <a:endParaRPr lang="en-US" altLang="zh-CN" dirty="0"/>
          </a:p>
          <a:p>
            <a:r>
              <a:rPr lang="zh-CN" altLang="en-US" dirty="0"/>
              <a:t>不明确，还须后期商谈；</a:t>
            </a:r>
            <a:endParaRPr lang="en-US" altLang="zh-CN" dirty="0"/>
          </a:p>
          <a:p>
            <a:r>
              <a:rPr lang="en-US" altLang="zh-CN" dirty="0"/>
              <a:t>3</a:t>
            </a:r>
            <a:r>
              <a:rPr lang="zh-CN" altLang="en-US" dirty="0"/>
              <a:t>、惟发包人延期而承包人亦发生工期延期，则补</a:t>
            </a:r>
            <a:endParaRPr lang="en-US" altLang="zh-CN" dirty="0"/>
          </a:p>
          <a:p>
            <a:r>
              <a:rPr lang="zh-CN" altLang="en-US" dirty="0"/>
              <a:t>偿费用且按合同工期罚款。</a:t>
            </a:r>
            <a:endParaRPr lang="en-US" altLang="zh-CN" dirty="0"/>
          </a:p>
          <a:p>
            <a:endParaRPr lang="en-US" altLang="zh-CN" dirty="0"/>
          </a:p>
          <a:p>
            <a:r>
              <a:rPr lang="zh-CN" altLang="en-US" dirty="0"/>
              <a:t>责任约定明确，只是其补偿规则标准不明确须后期商谈</a:t>
            </a:r>
            <a:endParaRPr lang="zh-CN" altLang="en-US" dirty="0"/>
          </a:p>
          <a:p>
            <a:endParaRPr lang="zh-CN" altLang="en-US" dirty="0"/>
          </a:p>
        </p:txBody>
      </p:sp>
      <p:sp>
        <p:nvSpPr>
          <p:cNvPr id="4" name="矩形 3"/>
          <p:cNvSpPr/>
          <p:nvPr/>
        </p:nvSpPr>
        <p:spPr>
          <a:xfrm>
            <a:off x="914400" y="990600"/>
            <a:ext cx="6096000" cy="646331"/>
          </a:xfrm>
          <a:prstGeom prst="rect">
            <a:avLst/>
          </a:prstGeom>
        </p:spPr>
        <p:txBody>
          <a:bodyPr>
            <a:spAutoFit/>
          </a:bodyPr>
          <a:lstStyle/>
          <a:p>
            <a:r>
              <a:rPr lang="zh-CN" altLang="en-US" dirty="0"/>
              <a:t>融创：</a:t>
            </a:r>
            <a:endParaRPr lang="en-US" altLang="zh-CN" dirty="0"/>
          </a:p>
          <a:p>
            <a:r>
              <a:rPr lang="zh-CN" altLang="en-US" dirty="0"/>
              <a:t>专用条款：</a:t>
            </a:r>
            <a:endParaRPr lang="en-US" altLang="zh-CN"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7200" y="1066800"/>
            <a:ext cx="1338828" cy="1200329"/>
          </a:xfrm>
          <a:prstGeom prst="rect">
            <a:avLst/>
          </a:prstGeom>
          <a:noFill/>
        </p:spPr>
        <p:txBody>
          <a:bodyPr wrap="none" rtlCol="0">
            <a:spAutoFit/>
          </a:bodyPr>
          <a:lstStyle/>
          <a:p>
            <a:r>
              <a:rPr lang="zh-CN" altLang="en-US" dirty="0"/>
              <a:t>金科：</a:t>
            </a:r>
            <a:endParaRPr lang="en-US" altLang="zh-CN" dirty="0"/>
          </a:p>
          <a:p>
            <a:endParaRPr lang="en-US" altLang="zh-CN" dirty="0"/>
          </a:p>
          <a:p>
            <a:r>
              <a:rPr lang="zh-CN" altLang="en-US" dirty="0"/>
              <a:t>通用条款：</a:t>
            </a:r>
            <a:endParaRPr lang="en-US" altLang="zh-CN" dirty="0"/>
          </a:p>
          <a:p>
            <a:r>
              <a:rPr lang="en-US" altLang="zh-CN" dirty="0"/>
              <a:t>7.3</a:t>
            </a:r>
            <a:r>
              <a:rPr lang="zh-CN" altLang="en-US" dirty="0"/>
              <a:t>开工</a:t>
            </a:r>
            <a:endParaRPr lang="zh-CN" altLang="en-US" dirty="0"/>
          </a:p>
        </p:txBody>
      </p:sp>
      <p:pic>
        <p:nvPicPr>
          <p:cNvPr id="3" name="图片 2"/>
          <p:cNvPicPr>
            <a:picLocks noChangeAspect="1"/>
          </p:cNvPicPr>
          <p:nvPr/>
        </p:nvPicPr>
        <p:blipFill>
          <a:blip r:embed="rId1"/>
          <a:stretch>
            <a:fillRect/>
          </a:stretch>
        </p:blipFill>
        <p:spPr>
          <a:xfrm>
            <a:off x="304800" y="2265336"/>
            <a:ext cx="4662487" cy="4102989"/>
          </a:xfrm>
          <a:prstGeom prst="rect">
            <a:avLst/>
          </a:prstGeom>
        </p:spPr>
      </p:pic>
      <p:pic>
        <p:nvPicPr>
          <p:cNvPr id="4" name="图片 3"/>
          <p:cNvPicPr>
            <a:picLocks noChangeAspect="1"/>
          </p:cNvPicPr>
          <p:nvPr/>
        </p:nvPicPr>
        <p:blipFill>
          <a:blip r:embed="rId2"/>
          <a:stretch>
            <a:fillRect/>
          </a:stretch>
        </p:blipFill>
        <p:spPr>
          <a:xfrm>
            <a:off x="6172200" y="1905000"/>
            <a:ext cx="5775171" cy="3867150"/>
          </a:xfrm>
          <a:prstGeom prst="rect">
            <a:avLst/>
          </a:prstGeom>
        </p:spPr>
      </p:pic>
      <p:sp>
        <p:nvSpPr>
          <p:cNvPr id="5" name="文本框 4"/>
          <p:cNvSpPr txBox="1"/>
          <p:nvPr/>
        </p:nvSpPr>
        <p:spPr>
          <a:xfrm>
            <a:off x="6248400" y="1068593"/>
            <a:ext cx="1338828" cy="369332"/>
          </a:xfrm>
          <a:prstGeom prst="rect">
            <a:avLst/>
          </a:prstGeom>
          <a:noFill/>
        </p:spPr>
        <p:txBody>
          <a:bodyPr wrap="none" rtlCol="0">
            <a:spAutoFit/>
          </a:bodyPr>
          <a:lstStyle/>
          <a:p>
            <a:r>
              <a:rPr lang="zh-CN" altLang="en-US" dirty="0"/>
              <a:t>专用条款：</a:t>
            </a:r>
            <a:endParaRPr lang="en-US" altLang="zh-CN"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8200" y="1219200"/>
            <a:ext cx="1338828" cy="923330"/>
          </a:xfrm>
          <a:prstGeom prst="rect">
            <a:avLst/>
          </a:prstGeom>
          <a:noFill/>
        </p:spPr>
        <p:txBody>
          <a:bodyPr wrap="none" rtlCol="0">
            <a:spAutoFit/>
          </a:bodyPr>
          <a:lstStyle/>
          <a:p>
            <a:r>
              <a:rPr lang="zh-CN" altLang="en-US" dirty="0"/>
              <a:t>金科：</a:t>
            </a:r>
            <a:endParaRPr lang="en-US" altLang="zh-CN" dirty="0"/>
          </a:p>
          <a:p>
            <a:endParaRPr lang="en-US" altLang="zh-CN" dirty="0"/>
          </a:p>
          <a:p>
            <a:r>
              <a:rPr lang="zh-CN" altLang="en-US" dirty="0"/>
              <a:t>补充协议：</a:t>
            </a:r>
            <a:endParaRPr lang="en-US" altLang="zh-CN" dirty="0"/>
          </a:p>
        </p:txBody>
      </p:sp>
      <p:sp>
        <p:nvSpPr>
          <p:cNvPr id="4" name="文本框 3"/>
          <p:cNvSpPr txBox="1"/>
          <p:nvPr/>
        </p:nvSpPr>
        <p:spPr>
          <a:xfrm>
            <a:off x="7726864" y="2057400"/>
            <a:ext cx="4456669" cy="1754326"/>
          </a:xfrm>
          <a:prstGeom prst="rect">
            <a:avLst/>
          </a:prstGeom>
          <a:noFill/>
        </p:spPr>
        <p:txBody>
          <a:bodyPr wrap="none" rtlCol="0">
            <a:spAutoFit/>
          </a:bodyPr>
          <a:lstStyle/>
          <a:p>
            <a:r>
              <a:rPr lang="en-US" altLang="zh-CN" dirty="0"/>
              <a:t>1</a:t>
            </a:r>
            <a:r>
              <a:rPr lang="zh-CN" altLang="en-US" dirty="0"/>
              <a:t>、通用条款和专用条款为标准合同模板；</a:t>
            </a:r>
            <a:endParaRPr lang="en-US" altLang="zh-CN" dirty="0"/>
          </a:p>
          <a:p>
            <a:r>
              <a:rPr lang="en-US" altLang="zh-CN" dirty="0"/>
              <a:t>2</a:t>
            </a:r>
            <a:r>
              <a:rPr lang="zh-CN" altLang="en-US" dirty="0"/>
              <a:t>、通过补充协议对合同进行修订；</a:t>
            </a:r>
            <a:endParaRPr lang="en-US" altLang="zh-CN" dirty="0"/>
          </a:p>
          <a:p>
            <a:r>
              <a:rPr lang="en-US" altLang="zh-CN" dirty="0"/>
              <a:t>3</a:t>
            </a:r>
            <a:r>
              <a:rPr lang="zh-CN" altLang="en-US" dirty="0"/>
              <a:t>、通用条款和专用条款都补偿费用，</a:t>
            </a:r>
            <a:endParaRPr lang="en-US" altLang="zh-CN" dirty="0"/>
          </a:p>
          <a:p>
            <a:r>
              <a:rPr lang="zh-CN" altLang="en-US" dirty="0"/>
              <a:t>但补充协议不补偿任何费用。</a:t>
            </a:r>
            <a:endParaRPr lang="en-US" altLang="zh-CN" dirty="0"/>
          </a:p>
          <a:p>
            <a:r>
              <a:rPr lang="en-US" altLang="zh-CN" dirty="0"/>
              <a:t>4</a:t>
            </a:r>
            <a:r>
              <a:rPr lang="zh-CN" altLang="en-US" dirty="0"/>
              <a:t>、前后不一致，易引致争议或索赔。</a:t>
            </a:r>
            <a:endParaRPr lang="en-US" altLang="zh-CN" dirty="0"/>
          </a:p>
          <a:p>
            <a:endParaRPr lang="zh-CN" altLang="en-US" dirty="0"/>
          </a:p>
        </p:txBody>
      </p:sp>
      <p:pic>
        <p:nvPicPr>
          <p:cNvPr id="5" name="图片 4"/>
          <p:cNvPicPr>
            <a:picLocks noChangeAspect="1"/>
          </p:cNvPicPr>
          <p:nvPr/>
        </p:nvPicPr>
        <p:blipFill>
          <a:blip r:embed="rId1"/>
          <a:stretch>
            <a:fillRect/>
          </a:stretch>
        </p:blipFill>
        <p:spPr>
          <a:xfrm>
            <a:off x="533400" y="3007142"/>
            <a:ext cx="7334250" cy="2483738"/>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4800" y="2362200"/>
            <a:ext cx="5566153" cy="2895600"/>
          </a:xfrm>
          <a:prstGeom prst="rect">
            <a:avLst/>
          </a:prstGeom>
        </p:spPr>
      </p:pic>
      <p:sp>
        <p:nvSpPr>
          <p:cNvPr id="3" name="文本框 2"/>
          <p:cNvSpPr txBox="1"/>
          <p:nvPr/>
        </p:nvSpPr>
        <p:spPr>
          <a:xfrm>
            <a:off x="381000" y="902801"/>
            <a:ext cx="1338828" cy="1200329"/>
          </a:xfrm>
          <a:prstGeom prst="rect">
            <a:avLst/>
          </a:prstGeom>
          <a:noFill/>
        </p:spPr>
        <p:txBody>
          <a:bodyPr wrap="none" rtlCol="0">
            <a:spAutoFit/>
          </a:bodyPr>
          <a:lstStyle/>
          <a:p>
            <a:r>
              <a:rPr lang="zh-CN" altLang="en-US" dirty="0"/>
              <a:t>远洋</a:t>
            </a:r>
            <a:endParaRPr lang="en-US" altLang="zh-CN" dirty="0"/>
          </a:p>
          <a:p>
            <a:r>
              <a:rPr lang="zh-CN" altLang="en-US" dirty="0"/>
              <a:t>通用条款：</a:t>
            </a:r>
            <a:endParaRPr lang="en-US" altLang="zh-CN" dirty="0"/>
          </a:p>
          <a:p>
            <a:r>
              <a:rPr lang="x-none" altLang="zh-CN" dirty="0"/>
              <a:t>7.3 开工</a:t>
            </a:r>
            <a:endParaRPr lang="en-US" altLang="zh-CN" dirty="0"/>
          </a:p>
          <a:p>
            <a:endParaRPr lang="zh-CN" altLang="en-US" dirty="0"/>
          </a:p>
        </p:txBody>
      </p:sp>
      <p:pic>
        <p:nvPicPr>
          <p:cNvPr id="4" name="图片 3"/>
          <p:cNvPicPr>
            <a:picLocks noChangeAspect="1"/>
          </p:cNvPicPr>
          <p:nvPr/>
        </p:nvPicPr>
        <p:blipFill>
          <a:blip r:embed="rId2"/>
          <a:stretch>
            <a:fillRect/>
          </a:stretch>
        </p:blipFill>
        <p:spPr>
          <a:xfrm>
            <a:off x="6477000" y="2286000"/>
            <a:ext cx="5381625" cy="2894255"/>
          </a:xfrm>
          <a:prstGeom prst="rect">
            <a:avLst/>
          </a:prstGeom>
        </p:spPr>
      </p:pic>
      <p:sp>
        <p:nvSpPr>
          <p:cNvPr id="5" name="文本框 4"/>
          <p:cNvSpPr txBox="1"/>
          <p:nvPr/>
        </p:nvSpPr>
        <p:spPr>
          <a:xfrm>
            <a:off x="7010400" y="1329522"/>
            <a:ext cx="1338828" cy="646331"/>
          </a:xfrm>
          <a:prstGeom prst="rect">
            <a:avLst/>
          </a:prstGeom>
          <a:noFill/>
        </p:spPr>
        <p:txBody>
          <a:bodyPr wrap="none" rtlCol="0">
            <a:spAutoFit/>
          </a:bodyPr>
          <a:lstStyle/>
          <a:p>
            <a:r>
              <a:rPr lang="zh-CN" altLang="en-US" dirty="0"/>
              <a:t>专用条款：</a:t>
            </a:r>
            <a:endParaRPr lang="en-US" altLang="zh-CN" dirty="0"/>
          </a:p>
          <a:p>
            <a:r>
              <a:rPr lang="x-none" altLang="zh-CN" dirty="0"/>
              <a:t>7.3 开工</a:t>
            </a:r>
            <a:endParaRPr lang="zh-CN" altLang="en-US" dirty="0"/>
          </a:p>
        </p:txBody>
      </p:sp>
      <p:sp>
        <p:nvSpPr>
          <p:cNvPr id="6" name="文本框 5"/>
          <p:cNvSpPr txBox="1"/>
          <p:nvPr/>
        </p:nvSpPr>
        <p:spPr>
          <a:xfrm>
            <a:off x="1336822" y="5516870"/>
            <a:ext cx="7830990" cy="646331"/>
          </a:xfrm>
          <a:prstGeom prst="rect">
            <a:avLst/>
          </a:prstGeom>
          <a:noFill/>
        </p:spPr>
        <p:txBody>
          <a:bodyPr wrap="none" rtlCol="0">
            <a:spAutoFit/>
          </a:bodyPr>
          <a:lstStyle/>
          <a:p>
            <a:r>
              <a:rPr lang="en-US" altLang="zh-CN" dirty="0"/>
              <a:t>1</a:t>
            </a:r>
            <a:r>
              <a:rPr lang="zh-CN" altLang="en-US" dirty="0"/>
              <a:t>、协议书</a:t>
            </a:r>
            <a:r>
              <a:rPr lang="en-US" altLang="zh-CN" dirty="0"/>
              <a:t>/</a:t>
            </a:r>
            <a:r>
              <a:rPr lang="zh-CN" altLang="en-US" dirty="0"/>
              <a:t>通用条款都是标准合同， 专用条款对通用条款大幅删除及修订；</a:t>
            </a:r>
            <a:endParaRPr lang="en-US" altLang="zh-CN" dirty="0"/>
          </a:p>
          <a:p>
            <a:r>
              <a:rPr lang="en-US" altLang="zh-CN" dirty="0"/>
              <a:t>2</a:t>
            </a:r>
            <a:r>
              <a:rPr lang="zh-CN" altLang="en-US" dirty="0"/>
              <a:t>、通用条款补偿费用，专用条款未约定延期补偿及补偿规则标准。</a:t>
            </a:r>
            <a:endParaRPr lang="en-US" altLang="zh-CN"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价格</a:t>
            </a: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风险范围</a:t>
            </a:r>
            <a:endPar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sp>
        <p:nvSpPr>
          <p:cNvPr id="220" name=" 220"/>
          <p:cNvSpPr/>
          <p:nvPr/>
        </p:nvSpPr>
        <p:spPr>
          <a:xfrm>
            <a:off x="0" y="808038"/>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9876" name="图片 10" descr="建纬所标（透明）"/>
          <p:cNvPicPr>
            <a:picLocks noChangeAspect="1"/>
          </p:cNvPicPr>
          <p:nvPr/>
        </p:nvPicPr>
        <p:blipFill>
          <a:blip r:embed="rId1"/>
          <a:stretch>
            <a:fillRect/>
          </a:stretch>
        </p:blipFill>
        <p:spPr>
          <a:xfrm>
            <a:off x="10850563" y="1905"/>
            <a:ext cx="1120775" cy="1012825"/>
          </a:xfrm>
          <a:prstGeom prst="rect">
            <a:avLst/>
          </a:prstGeom>
          <a:noFill/>
          <a:ln w="9525">
            <a:noFill/>
          </a:ln>
        </p:spPr>
      </p:pic>
      <p:cxnSp>
        <p:nvCxnSpPr>
          <p:cNvPr id="12" name="直接连接符 11"/>
          <p:cNvCxnSpPr>
            <a:stCxn id="220" idx="3"/>
          </p:cNvCxnSpPr>
          <p:nvPr/>
        </p:nvCxnSpPr>
        <p:spPr>
          <a:xfrm>
            <a:off x="1619250" y="1014413"/>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9880" name="文本框 3"/>
          <p:cNvSpPr txBox="1"/>
          <p:nvPr/>
        </p:nvSpPr>
        <p:spPr>
          <a:xfrm>
            <a:off x="594360" y="1367155"/>
            <a:ext cx="10692765" cy="5628640"/>
          </a:xfrm>
          <a:prstGeom prst="rect">
            <a:avLst/>
          </a:prstGeom>
          <a:noFill/>
          <a:ln w="9525">
            <a:noFill/>
          </a:ln>
        </p:spPr>
        <p:txBody>
          <a:bodyPr wrap="square">
            <a:spAutoFit/>
          </a:bodyPr>
          <a:lstStyle/>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noProof="0" dirty="0">
                <a:ln>
                  <a:noFill/>
                </a:ln>
                <a:effectLst/>
                <a:uLnTx/>
                <a:uFillTx/>
                <a:latin typeface="楷体" panose="02010609060101010101" pitchFamily="49" charset="-122"/>
                <a:ea typeface="楷体" panose="02010609060101010101" pitchFamily="49" charset="-122"/>
              </a:rPr>
              <a:t>工程</a:t>
            </a:r>
            <a:r>
              <a:rPr lang="zh-CN" altLang="en-US" sz="3600" b="1" noProof="0" dirty="0">
                <a:ln>
                  <a:noFill/>
                </a:ln>
                <a:effectLst/>
                <a:uLnTx/>
                <a:uFillTx/>
                <a:latin typeface="楷体" panose="02010609060101010101" pitchFamily="49" charset="-122"/>
                <a:ea typeface="楷体" panose="02010609060101010101" pitchFamily="49" charset="-122"/>
              </a:rPr>
              <a:t>总承包合同：1、一定的发包人要求</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3600" b="1" noProof="0" dirty="0">
                <a:ln>
                  <a:noFill/>
                </a:ln>
                <a:effectLst/>
                <a:uLnTx/>
                <a:uFillTx/>
                <a:latin typeface="楷体" panose="02010609060101010101" pitchFamily="49" charset="-122"/>
                <a:ea typeface="楷体" panose="02010609060101010101" pitchFamily="49" charset="-122"/>
              </a:rPr>
              <a:t>   2</a:t>
            </a:r>
            <a:r>
              <a:rPr lang="zh-CN" altLang="en-US" sz="3600" b="1" noProof="0" dirty="0">
                <a:ln>
                  <a:noFill/>
                </a:ln>
                <a:effectLst/>
                <a:uLnTx/>
                <a:uFillTx/>
                <a:latin typeface="楷体" panose="02010609060101010101" pitchFamily="49" charset="-122"/>
                <a:ea typeface="楷体" panose="02010609060101010101" pitchFamily="49" charset="-122"/>
              </a:rPr>
              <a:t>、一定的质量标准</a:t>
            </a:r>
            <a:r>
              <a:rPr lang="en-US" altLang="zh-CN" sz="3600" b="1" noProof="0" dirty="0">
                <a:ln>
                  <a:noFill/>
                </a:ln>
                <a:effectLst/>
                <a:uLnTx/>
                <a:uFillTx/>
                <a:latin typeface="楷体" panose="02010609060101010101" pitchFamily="49" charset="-122"/>
                <a:ea typeface="楷体" panose="02010609060101010101" pitchFamily="49" charset="-122"/>
              </a:rPr>
              <a:t>   3</a:t>
            </a:r>
            <a:r>
              <a:rPr lang="zh-CN" altLang="en-US" sz="3600" b="1" noProof="0" dirty="0">
                <a:ln>
                  <a:noFill/>
                </a:ln>
                <a:effectLst/>
                <a:uLnTx/>
                <a:uFillTx/>
                <a:latin typeface="楷体" panose="02010609060101010101" pitchFamily="49" charset="-122"/>
                <a:ea typeface="楷体" panose="02010609060101010101" pitchFamily="49" charset="-122"/>
              </a:rPr>
              <a:t>、一定的工期 </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zh-CN" altLang="en-US" sz="36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noProof="0" dirty="0">
                <a:ln>
                  <a:noFill/>
                </a:ln>
                <a:effectLst/>
                <a:uLnTx/>
                <a:uFillTx/>
                <a:latin typeface="楷体" panose="02010609060101010101" pitchFamily="49" charset="-122"/>
                <a:ea typeface="楷体" panose="02010609060101010101" pitchFamily="49" charset="-122"/>
              </a:rPr>
              <a:t>施工合同：</a:t>
            </a:r>
            <a:r>
              <a:rPr lang="en-US" altLang="zh-CN" sz="3600" b="1" noProof="0" dirty="0">
                <a:ln>
                  <a:noFill/>
                </a:ln>
                <a:effectLst/>
                <a:uLnTx/>
                <a:uFillTx/>
                <a:latin typeface="楷体" panose="02010609060101010101" pitchFamily="49" charset="-122"/>
                <a:ea typeface="楷体" panose="02010609060101010101" pitchFamily="49" charset="-122"/>
              </a:rPr>
              <a:t>1</a:t>
            </a:r>
            <a:r>
              <a:rPr lang="zh-CN" altLang="en-US" sz="3600" b="1" noProof="0" dirty="0">
                <a:ln>
                  <a:noFill/>
                </a:ln>
                <a:effectLst/>
                <a:uLnTx/>
                <a:uFillTx/>
                <a:latin typeface="楷体" panose="02010609060101010101" pitchFamily="49" charset="-122"/>
                <a:ea typeface="楷体" panose="02010609060101010101" pitchFamily="49" charset="-122"/>
              </a:rPr>
              <a:t>、一定的价；</a:t>
            </a:r>
            <a:r>
              <a:rPr lang="en-US" altLang="zh-CN" sz="3600" b="1" noProof="0" dirty="0">
                <a:ln>
                  <a:noFill/>
                </a:ln>
                <a:effectLst/>
                <a:uLnTx/>
                <a:uFillTx/>
                <a:latin typeface="楷体" panose="02010609060101010101" pitchFamily="49" charset="-122"/>
                <a:ea typeface="楷体" panose="02010609060101010101" pitchFamily="49" charset="-122"/>
              </a:rPr>
              <a:t>2</a:t>
            </a:r>
            <a:r>
              <a:rPr lang="zh-CN" altLang="en-US" sz="3600" b="1" noProof="0" dirty="0">
                <a:ln>
                  <a:noFill/>
                </a:ln>
                <a:effectLst/>
                <a:uLnTx/>
                <a:uFillTx/>
                <a:latin typeface="楷体" panose="02010609060101010101" pitchFamily="49" charset="-122"/>
                <a:ea typeface="楷体" panose="02010609060101010101" pitchFamily="49" charset="-122"/>
              </a:rPr>
              <a:t>、一定的量；</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zh-CN" altLang="en-US" sz="36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3</a:t>
            </a:r>
            <a:r>
              <a:rPr lang="zh-CN" altLang="en-US" sz="3600" b="1" noProof="0" dirty="0">
                <a:ln>
                  <a:noFill/>
                </a:ln>
                <a:effectLst/>
                <a:uLnTx/>
                <a:uFillTx/>
                <a:latin typeface="楷体" panose="02010609060101010101" pitchFamily="49" charset="-122"/>
                <a:ea typeface="楷体" panose="02010609060101010101" pitchFamily="49" charset="-122"/>
              </a:rPr>
              <a:t>、一定的质量标准；</a:t>
            </a:r>
            <a:r>
              <a:rPr lang="en-US" altLang="zh-CN" sz="3600" b="1" noProof="0" dirty="0">
                <a:ln>
                  <a:noFill/>
                </a:ln>
                <a:effectLst/>
                <a:uLnTx/>
                <a:uFillTx/>
                <a:latin typeface="楷体" panose="02010609060101010101" pitchFamily="49" charset="-122"/>
                <a:ea typeface="楷体" panose="02010609060101010101" pitchFamily="49" charset="-122"/>
              </a:rPr>
              <a:t>4</a:t>
            </a:r>
            <a:r>
              <a:rPr lang="zh-CN" altLang="en-US" sz="3600" b="1" noProof="0" dirty="0">
                <a:ln>
                  <a:noFill/>
                </a:ln>
                <a:effectLst/>
                <a:uLnTx/>
                <a:uFillTx/>
                <a:latin typeface="楷体" panose="02010609060101010101" pitchFamily="49" charset="-122"/>
                <a:ea typeface="楷体" panose="02010609060101010101" pitchFamily="49" charset="-122"/>
              </a:rPr>
              <a:t>、一定的</a:t>
            </a:r>
            <a:r>
              <a:rPr lang="zh-CN" altLang="en-US" sz="3600" b="1" noProof="0" dirty="0">
                <a:ln>
                  <a:noFill/>
                </a:ln>
                <a:effectLst/>
                <a:uLnTx/>
                <a:uFillTx/>
                <a:latin typeface="楷体" panose="02010609060101010101" pitchFamily="49" charset="-122"/>
                <a:ea typeface="楷体" panose="02010609060101010101" pitchFamily="49" charset="-122"/>
              </a:rPr>
              <a:t>工期   </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dirty="0">
                <a:latin typeface="Wide Latin" panose="020A0A07050505020404"/>
                <a:ea typeface="仿宋" panose="02010609060101010101" pitchFamily="49" charset="-122"/>
              </a:rPr>
              <a:t>　</a:t>
            </a:r>
            <a:endParaRPr lang="zh-CN" altLang="en-US" sz="3600" b="1" dirty="0">
              <a:latin typeface="Wide Latin" panose="020A0A07050505020404"/>
              <a:ea typeface="仿宋" panose="02010609060101010101" pitchFamily="49" charset="-122"/>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28600" y="1898543"/>
            <a:ext cx="3114675" cy="2236385"/>
          </a:xfrm>
          <a:prstGeom prst="rect">
            <a:avLst/>
          </a:prstGeom>
        </p:spPr>
      </p:pic>
      <p:pic>
        <p:nvPicPr>
          <p:cNvPr id="3" name="图片 2"/>
          <p:cNvPicPr>
            <a:picLocks noChangeAspect="1"/>
          </p:cNvPicPr>
          <p:nvPr/>
        </p:nvPicPr>
        <p:blipFill>
          <a:blip r:embed="rId2"/>
          <a:stretch>
            <a:fillRect/>
          </a:stretch>
        </p:blipFill>
        <p:spPr>
          <a:xfrm>
            <a:off x="4495800" y="1749910"/>
            <a:ext cx="7210425" cy="2533650"/>
          </a:xfrm>
          <a:prstGeom prst="rect">
            <a:avLst/>
          </a:prstGeom>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2000" y="1219200"/>
            <a:ext cx="2819400" cy="646331"/>
          </a:xfrm>
          <a:prstGeom prst="rect">
            <a:avLst/>
          </a:prstGeom>
          <a:noFill/>
        </p:spPr>
        <p:txBody>
          <a:bodyPr wrap="square" rtlCol="0">
            <a:spAutoFit/>
          </a:bodyPr>
          <a:lstStyle/>
          <a:p>
            <a:r>
              <a:rPr lang="zh-CN" altLang="en-US" b="1" dirty="0"/>
              <a:t>中南</a:t>
            </a:r>
            <a:endParaRPr lang="en-US" altLang="zh-CN" b="1" dirty="0"/>
          </a:p>
          <a:p>
            <a:r>
              <a:rPr lang="zh-CN" altLang="en-US" b="1" dirty="0"/>
              <a:t>专用条款：</a:t>
            </a:r>
            <a:r>
              <a:rPr lang="en-US" altLang="zh-CN" b="1" dirty="0"/>
              <a:t>25</a:t>
            </a:r>
            <a:r>
              <a:rPr lang="zh-CN" altLang="zh-CN" b="1" dirty="0"/>
              <a:t>、工期要求</a:t>
            </a:r>
            <a:endParaRPr lang="zh-CN" altLang="en-US" dirty="0"/>
          </a:p>
        </p:txBody>
      </p:sp>
      <p:pic>
        <p:nvPicPr>
          <p:cNvPr id="3" name="图片 2"/>
          <p:cNvPicPr>
            <a:picLocks noChangeAspect="1"/>
          </p:cNvPicPr>
          <p:nvPr/>
        </p:nvPicPr>
        <p:blipFill>
          <a:blip r:embed="rId1"/>
          <a:stretch>
            <a:fillRect/>
          </a:stretch>
        </p:blipFill>
        <p:spPr>
          <a:xfrm>
            <a:off x="228600" y="1981200"/>
            <a:ext cx="7439025" cy="2362200"/>
          </a:xfrm>
          <a:prstGeom prst="rect">
            <a:avLst/>
          </a:prstGeom>
        </p:spPr>
      </p:pic>
      <p:pic>
        <p:nvPicPr>
          <p:cNvPr id="4" name="图片 3"/>
          <p:cNvPicPr>
            <a:picLocks noChangeAspect="1"/>
          </p:cNvPicPr>
          <p:nvPr/>
        </p:nvPicPr>
        <p:blipFill>
          <a:blip r:embed="rId2"/>
          <a:stretch>
            <a:fillRect/>
          </a:stretch>
        </p:blipFill>
        <p:spPr>
          <a:xfrm>
            <a:off x="323849" y="4800600"/>
            <a:ext cx="7248525" cy="1047750"/>
          </a:xfrm>
          <a:prstGeom prst="rect">
            <a:avLst/>
          </a:prstGeom>
        </p:spPr>
      </p:pic>
      <p:sp>
        <p:nvSpPr>
          <p:cNvPr id="5" name="文本框 4"/>
          <p:cNvSpPr txBox="1"/>
          <p:nvPr/>
        </p:nvSpPr>
        <p:spPr>
          <a:xfrm>
            <a:off x="7848600" y="2209800"/>
            <a:ext cx="4918334" cy="923330"/>
          </a:xfrm>
          <a:prstGeom prst="rect">
            <a:avLst/>
          </a:prstGeom>
          <a:noFill/>
        </p:spPr>
        <p:txBody>
          <a:bodyPr wrap="none" rtlCol="0">
            <a:spAutoFit/>
          </a:bodyPr>
          <a:lstStyle/>
          <a:p>
            <a:r>
              <a:rPr lang="en-US" altLang="zh-CN" dirty="0"/>
              <a:t>1</a:t>
            </a:r>
            <a:r>
              <a:rPr lang="zh-CN" altLang="en-US" dirty="0"/>
              <a:t>、合同通用条款只约定工期顺延，无合同条款</a:t>
            </a:r>
            <a:endParaRPr lang="en-US" altLang="zh-CN" dirty="0"/>
          </a:p>
          <a:p>
            <a:r>
              <a:rPr lang="zh-CN" altLang="en-US" dirty="0"/>
              <a:t>约定费用是否补偿和补偿规则及标准。</a:t>
            </a:r>
            <a:endParaRPr lang="en-US" altLang="zh-CN" dirty="0"/>
          </a:p>
          <a:p>
            <a:r>
              <a:rPr lang="en-US" altLang="zh-CN" dirty="0"/>
              <a:t>2</a:t>
            </a:r>
            <a:r>
              <a:rPr lang="zh-CN" altLang="en-US" dirty="0"/>
              <a:t>、若发生延期，易引致争议或索赔。</a:t>
            </a:r>
            <a:endParaRPr lang="zh-CN" altLang="en-US"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826" y="2286000"/>
            <a:ext cx="6019800" cy="2695575"/>
          </a:xfrm>
          <a:prstGeom prst="rect">
            <a:avLst/>
          </a:prstGeom>
        </p:spPr>
      </p:pic>
      <p:sp>
        <p:nvSpPr>
          <p:cNvPr id="3" name="文本框 2"/>
          <p:cNvSpPr txBox="1"/>
          <p:nvPr/>
        </p:nvSpPr>
        <p:spPr>
          <a:xfrm>
            <a:off x="685800" y="1295400"/>
            <a:ext cx="1338828" cy="646331"/>
          </a:xfrm>
          <a:prstGeom prst="rect">
            <a:avLst/>
          </a:prstGeom>
          <a:noFill/>
        </p:spPr>
        <p:txBody>
          <a:bodyPr wrap="none" rtlCol="0">
            <a:spAutoFit/>
          </a:bodyPr>
          <a:lstStyle/>
          <a:p>
            <a:pPr lvl="0"/>
            <a:r>
              <a:rPr lang="zh-CN" altLang="en-US" dirty="0"/>
              <a:t>美盛：</a:t>
            </a:r>
            <a:endParaRPr lang="en-US" altLang="zh-CN" dirty="0"/>
          </a:p>
          <a:p>
            <a:pPr lvl="0"/>
            <a:r>
              <a:rPr lang="zh-CN" altLang="en-US" dirty="0"/>
              <a:t>通用条款：</a:t>
            </a:r>
            <a:endParaRPr lang="zh-CN" altLang="en-US" dirty="0"/>
          </a:p>
        </p:txBody>
      </p:sp>
      <p:pic>
        <p:nvPicPr>
          <p:cNvPr id="4" name="图片 3"/>
          <p:cNvPicPr>
            <a:picLocks noChangeAspect="1"/>
          </p:cNvPicPr>
          <p:nvPr/>
        </p:nvPicPr>
        <p:blipFill>
          <a:blip r:embed="rId2"/>
          <a:stretch>
            <a:fillRect/>
          </a:stretch>
        </p:blipFill>
        <p:spPr>
          <a:xfrm>
            <a:off x="6018904" y="3048000"/>
            <a:ext cx="5791200" cy="4029075"/>
          </a:xfrm>
          <a:prstGeom prst="rect">
            <a:avLst/>
          </a:prstGeom>
        </p:spPr>
      </p:pic>
      <p:sp>
        <p:nvSpPr>
          <p:cNvPr id="5" name="文本框 4"/>
          <p:cNvSpPr txBox="1"/>
          <p:nvPr/>
        </p:nvSpPr>
        <p:spPr>
          <a:xfrm>
            <a:off x="7118873" y="1018401"/>
            <a:ext cx="1338828" cy="923330"/>
          </a:xfrm>
          <a:prstGeom prst="rect">
            <a:avLst/>
          </a:prstGeom>
          <a:noFill/>
        </p:spPr>
        <p:txBody>
          <a:bodyPr wrap="none" rtlCol="0">
            <a:spAutoFit/>
          </a:bodyPr>
          <a:lstStyle/>
          <a:p>
            <a:pPr lvl="0"/>
            <a:r>
              <a:rPr lang="zh-CN" altLang="en-US" dirty="0"/>
              <a:t>通用条款：</a:t>
            </a:r>
            <a:endParaRPr lang="en-US" altLang="zh-CN" dirty="0"/>
          </a:p>
          <a:p>
            <a:pPr lvl="0"/>
            <a:r>
              <a:rPr lang="en-US" altLang="zh-CN" dirty="0"/>
              <a:t>12</a:t>
            </a:r>
            <a:r>
              <a:rPr lang="zh-CN" altLang="zh-CN" dirty="0"/>
              <a:t>索赔</a:t>
            </a:r>
            <a:endParaRPr lang="zh-CN" altLang="zh-CN" dirty="0"/>
          </a:p>
          <a:p>
            <a:endParaRPr lang="zh-CN" altLang="en-US" dirty="0"/>
          </a:p>
        </p:txBody>
      </p:sp>
      <p:pic>
        <p:nvPicPr>
          <p:cNvPr id="6" name="图片 5"/>
          <p:cNvPicPr>
            <a:picLocks noChangeAspect="1"/>
          </p:cNvPicPr>
          <p:nvPr/>
        </p:nvPicPr>
        <p:blipFill>
          <a:blip r:embed="rId3"/>
          <a:stretch>
            <a:fillRect/>
          </a:stretch>
        </p:blipFill>
        <p:spPr>
          <a:xfrm>
            <a:off x="6397214" y="1704975"/>
            <a:ext cx="5791200" cy="1162050"/>
          </a:xfrm>
          <a:prstGeom prst="rect">
            <a:avLst/>
          </a:prstGeom>
        </p:spPr>
      </p:pic>
      <p:sp>
        <p:nvSpPr>
          <p:cNvPr id="7" name="文本框 6"/>
          <p:cNvSpPr txBox="1"/>
          <p:nvPr/>
        </p:nvSpPr>
        <p:spPr>
          <a:xfrm>
            <a:off x="223310" y="5382993"/>
            <a:ext cx="5610831" cy="646331"/>
          </a:xfrm>
          <a:prstGeom prst="rect">
            <a:avLst/>
          </a:prstGeom>
          <a:noFill/>
        </p:spPr>
        <p:txBody>
          <a:bodyPr wrap="none" rtlCol="0">
            <a:spAutoFit/>
          </a:bodyPr>
          <a:lstStyle/>
          <a:p>
            <a:r>
              <a:rPr lang="en-US" altLang="zh-CN" dirty="0"/>
              <a:t>1</a:t>
            </a:r>
            <a:r>
              <a:rPr lang="zh-CN" altLang="en-US" dirty="0"/>
              <a:t>、承包人可按索赔要求向发包人提出索赔；</a:t>
            </a:r>
            <a:endParaRPr lang="zh-CN" altLang="en-US" dirty="0"/>
          </a:p>
          <a:p>
            <a:r>
              <a:rPr lang="en-US" altLang="zh-CN" dirty="0"/>
              <a:t>2</a:t>
            </a:r>
            <a:r>
              <a:rPr lang="zh-CN" altLang="en-US" dirty="0"/>
              <a:t>、有索赔流程资料要求，但无延期索赔规则及标准。</a:t>
            </a:r>
            <a:endParaRPr lang="zh-CN" altLang="en-US"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2000" y="5112958"/>
            <a:ext cx="8725466" cy="646331"/>
          </a:xfrm>
          <a:prstGeom prst="rect">
            <a:avLst/>
          </a:prstGeom>
          <a:noFill/>
        </p:spPr>
        <p:txBody>
          <a:bodyPr wrap="none" rtlCol="0">
            <a:spAutoFit/>
          </a:bodyPr>
          <a:lstStyle/>
          <a:p>
            <a:r>
              <a:rPr lang="zh-CN" altLang="en-US" dirty="0"/>
              <a:t>通用条款约定补偿费用；</a:t>
            </a:r>
            <a:endParaRPr lang="zh-CN" altLang="en-US" dirty="0"/>
          </a:p>
          <a:p>
            <a:r>
              <a:rPr lang="zh-CN" altLang="en-US" dirty="0"/>
              <a:t>但专用条款又约定不补偿任何费用，前后不一致，合同约定不明，且无规则及标准。</a:t>
            </a:r>
            <a:endParaRPr lang="zh-CN" altLang="en-US" dirty="0"/>
          </a:p>
        </p:txBody>
      </p:sp>
      <p:sp>
        <p:nvSpPr>
          <p:cNvPr id="4" name="文本框 3"/>
          <p:cNvSpPr txBox="1"/>
          <p:nvPr/>
        </p:nvSpPr>
        <p:spPr>
          <a:xfrm>
            <a:off x="1066800" y="1143000"/>
            <a:ext cx="1338828" cy="646331"/>
          </a:xfrm>
          <a:prstGeom prst="rect">
            <a:avLst/>
          </a:prstGeom>
          <a:noFill/>
        </p:spPr>
        <p:txBody>
          <a:bodyPr wrap="none" rtlCol="0">
            <a:spAutoFit/>
          </a:bodyPr>
          <a:lstStyle/>
          <a:p>
            <a:r>
              <a:rPr lang="zh-CN" altLang="en-US" dirty="0"/>
              <a:t>和昌：</a:t>
            </a:r>
            <a:endParaRPr lang="en-US" altLang="zh-CN" dirty="0"/>
          </a:p>
          <a:p>
            <a:r>
              <a:rPr lang="zh-CN" altLang="en-US" dirty="0"/>
              <a:t>通用条款：</a:t>
            </a:r>
            <a:endParaRPr lang="zh-CN" altLang="en-US" dirty="0"/>
          </a:p>
        </p:txBody>
      </p:sp>
      <p:pic>
        <p:nvPicPr>
          <p:cNvPr id="5" name="图片 4"/>
          <p:cNvPicPr>
            <a:picLocks noChangeAspect="1"/>
          </p:cNvPicPr>
          <p:nvPr/>
        </p:nvPicPr>
        <p:blipFill>
          <a:blip r:embed="rId1"/>
          <a:stretch>
            <a:fillRect/>
          </a:stretch>
        </p:blipFill>
        <p:spPr>
          <a:xfrm>
            <a:off x="228600" y="2667000"/>
            <a:ext cx="5977467" cy="1371600"/>
          </a:xfrm>
          <a:prstGeom prst="rect">
            <a:avLst/>
          </a:prstGeom>
        </p:spPr>
      </p:pic>
      <p:pic>
        <p:nvPicPr>
          <p:cNvPr id="6" name="图片 5"/>
          <p:cNvPicPr>
            <a:picLocks noChangeAspect="1"/>
          </p:cNvPicPr>
          <p:nvPr/>
        </p:nvPicPr>
        <p:blipFill>
          <a:blip r:embed="rId2"/>
          <a:stretch>
            <a:fillRect/>
          </a:stretch>
        </p:blipFill>
        <p:spPr>
          <a:xfrm>
            <a:off x="6206067" y="2675965"/>
            <a:ext cx="5638800" cy="1452890"/>
          </a:xfrm>
          <a:prstGeom prst="rect">
            <a:avLst/>
          </a:prstGeom>
        </p:spPr>
      </p:pic>
      <p:sp>
        <p:nvSpPr>
          <p:cNvPr id="7" name="文本框 6"/>
          <p:cNvSpPr txBox="1"/>
          <p:nvPr/>
        </p:nvSpPr>
        <p:spPr>
          <a:xfrm>
            <a:off x="7848600" y="1334184"/>
            <a:ext cx="1338828" cy="369332"/>
          </a:xfrm>
          <a:prstGeom prst="rect">
            <a:avLst/>
          </a:prstGeom>
          <a:noFill/>
        </p:spPr>
        <p:txBody>
          <a:bodyPr wrap="none" rtlCol="0">
            <a:spAutoFit/>
          </a:bodyPr>
          <a:lstStyle/>
          <a:p>
            <a:r>
              <a:rPr lang="zh-CN" altLang="en-US" dirty="0"/>
              <a:t>专用条款：</a:t>
            </a:r>
            <a:endParaRPr lang="zh-CN" altLang="en-US"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7200" y="2362200"/>
            <a:ext cx="6629400" cy="2857500"/>
          </a:xfrm>
          <a:prstGeom prst="rect">
            <a:avLst/>
          </a:prstGeom>
        </p:spPr>
      </p:pic>
      <p:sp>
        <p:nvSpPr>
          <p:cNvPr id="3" name="文本框 2"/>
          <p:cNvSpPr txBox="1"/>
          <p:nvPr/>
        </p:nvSpPr>
        <p:spPr>
          <a:xfrm>
            <a:off x="685800" y="1066800"/>
            <a:ext cx="1346844" cy="646331"/>
          </a:xfrm>
          <a:prstGeom prst="rect">
            <a:avLst/>
          </a:prstGeom>
          <a:noFill/>
        </p:spPr>
        <p:txBody>
          <a:bodyPr wrap="none" rtlCol="0">
            <a:spAutoFit/>
          </a:bodyPr>
          <a:lstStyle/>
          <a:p>
            <a:r>
              <a:rPr lang="zh-CN" altLang="en-US" b="1" dirty="0"/>
              <a:t>建业：</a:t>
            </a:r>
            <a:endParaRPr lang="en-US" altLang="zh-CN" b="1" dirty="0"/>
          </a:p>
          <a:p>
            <a:r>
              <a:rPr lang="zh-CN" altLang="en-US" b="1" dirty="0"/>
              <a:t>通用条款：</a:t>
            </a:r>
            <a:endParaRPr lang="zh-CN" altLang="en-US"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93" y="1371600"/>
            <a:ext cx="6185491" cy="3714750"/>
          </a:xfrm>
          <a:prstGeom prst="rect">
            <a:avLst/>
          </a:prstGeom>
        </p:spPr>
      </p:pic>
      <p:pic>
        <p:nvPicPr>
          <p:cNvPr id="3" name="图片 2"/>
          <p:cNvPicPr>
            <a:picLocks noChangeAspect="1"/>
          </p:cNvPicPr>
          <p:nvPr/>
        </p:nvPicPr>
        <p:blipFill>
          <a:blip r:embed="rId2"/>
          <a:stretch>
            <a:fillRect/>
          </a:stretch>
        </p:blipFill>
        <p:spPr>
          <a:xfrm>
            <a:off x="6629400" y="838200"/>
            <a:ext cx="5075310" cy="5935532"/>
          </a:xfrm>
          <a:prstGeom prst="rect">
            <a:avLst/>
          </a:prstGeom>
        </p:spPr>
      </p:pic>
      <p:sp>
        <p:nvSpPr>
          <p:cNvPr id="4" name="文本框 3"/>
          <p:cNvSpPr txBox="1"/>
          <p:nvPr/>
        </p:nvSpPr>
        <p:spPr>
          <a:xfrm>
            <a:off x="304800" y="1002268"/>
            <a:ext cx="2044149" cy="369332"/>
          </a:xfrm>
          <a:prstGeom prst="rect">
            <a:avLst/>
          </a:prstGeom>
          <a:noFill/>
        </p:spPr>
        <p:txBody>
          <a:bodyPr wrap="none" rtlCol="0">
            <a:spAutoFit/>
          </a:bodyPr>
          <a:lstStyle/>
          <a:p>
            <a:r>
              <a:rPr lang="zh-CN" altLang="en-US" b="1" dirty="0"/>
              <a:t>建业：专用条款：</a:t>
            </a:r>
            <a:endParaRPr lang="zh-CN" altLang="en-US" dirty="0"/>
          </a:p>
        </p:txBody>
      </p:sp>
      <p:sp>
        <p:nvSpPr>
          <p:cNvPr id="5" name="文本框 4"/>
          <p:cNvSpPr txBox="1"/>
          <p:nvPr/>
        </p:nvSpPr>
        <p:spPr>
          <a:xfrm>
            <a:off x="116800" y="5562600"/>
            <a:ext cx="5955476" cy="369332"/>
          </a:xfrm>
          <a:prstGeom prst="rect">
            <a:avLst/>
          </a:prstGeom>
          <a:noFill/>
        </p:spPr>
        <p:txBody>
          <a:bodyPr wrap="none" rtlCol="0">
            <a:spAutoFit/>
          </a:bodyPr>
          <a:lstStyle/>
          <a:p>
            <a:r>
              <a:rPr lang="zh-CN" altLang="en-US" dirty="0"/>
              <a:t>通用条款约定补偿费用，专用条款有补偿费用规则及标准</a:t>
            </a:r>
            <a:endParaRPr lang="zh-CN" altLang="en-US" dirty="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7200" y="2209800"/>
            <a:ext cx="5400675" cy="1962150"/>
          </a:xfrm>
          <a:prstGeom prst="rect">
            <a:avLst/>
          </a:prstGeom>
        </p:spPr>
      </p:pic>
      <p:sp>
        <p:nvSpPr>
          <p:cNvPr id="3" name="文本框 2"/>
          <p:cNvSpPr txBox="1"/>
          <p:nvPr/>
        </p:nvSpPr>
        <p:spPr>
          <a:xfrm>
            <a:off x="838200" y="1371600"/>
            <a:ext cx="1338828" cy="923330"/>
          </a:xfrm>
          <a:prstGeom prst="rect">
            <a:avLst/>
          </a:prstGeom>
          <a:noFill/>
        </p:spPr>
        <p:txBody>
          <a:bodyPr wrap="none" rtlCol="0">
            <a:spAutoFit/>
          </a:bodyPr>
          <a:lstStyle/>
          <a:p>
            <a:pPr latinLnBrk="1"/>
            <a:r>
              <a:rPr lang="zh-CN" altLang="en-US" dirty="0"/>
              <a:t>康桥： </a:t>
            </a:r>
            <a:endParaRPr lang="en-US" altLang="zh-CN" dirty="0"/>
          </a:p>
          <a:p>
            <a:pPr latinLnBrk="1"/>
            <a:r>
              <a:rPr lang="zh-CN" altLang="en-US" dirty="0"/>
              <a:t>专用条款：</a:t>
            </a:r>
            <a:endParaRPr lang="en-US" altLang="zh-CN" dirty="0"/>
          </a:p>
          <a:p>
            <a:endParaRPr lang="zh-CN" altLang="en-US" dirty="0"/>
          </a:p>
        </p:txBody>
      </p:sp>
      <p:sp>
        <p:nvSpPr>
          <p:cNvPr id="4" name="文本框 3"/>
          <p:cNvSpPr txBox="1"/>
          <p:nvPr/>
        </p:nvSpPr>
        <p:spPr>
          <a:xfrm>
            <a:off x="6477000" y="2298481"/>
            <a:ext cx="5379999" cy="923330"/>
          </a:xfrm>
          <a:prstGeom prst="rect">
            <a:avLst/>
          </a:prstGeom>
          <a:noFill/>
        </p:spPr>
        <p:txBody>
          <a:bodyPr wrap="none" rtlCol="0">
            <a:spAutoFit/>
          </a:bodyPr>
          <a:lstStyle/>
          <a:p>
            <a:r>
              <a:rPr lang="en-US" altLang="zh-CN" dirty="0"/>
              <a:t>1</a:t>
            </a:r>
            <a:r>
              <a:rPr lang="zh-CN" altLang="en-US" dirty="0"/>
              <a:t>、通用条款为标准合同模板；</a:t>
            </a:r>
            <a:endParaRPr lang="en-US" altLang="zh-CN" dirty="0"/>
          </a:p>
          <a:p>
            <a:r>
              <a:rPr lang="en-US" altLang="zh-CN" dirty="0"/>
              <a:t>2</a:t>
            </a:r>
            <a:r>
              <a:rPr lang="zh-CN" altLang="en-US" dirty="0"/>
              <a:t>、无合同条款约定；</a:t>
            </a:r>
            <a:endParaRPr lang="zh-CN" altLang="en-US" dirty="0"/>
          </a:p>
          <a:p>
            <a:r>
              <a:rPr lang="en-US" altLang="zh-CN" dirty="0"/>
              <a:t>3</a:t>
            </a:r>
            <a:r>
              <a:rPr lang="zh-CN" altLang="en-US" dirty="0"/>
              <a:t>、专用条款，只顺延工期，未对费用约定或说明；</a:t>
            </a:r>
            <a:endParaRPr lang="zh-CN" altLang="en-US"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57200" y="990600"/>
          <a:ext cx="11430000" cy="5392540"/>
        </p:xfrm>
        <a:graphic>
          <a:graphicData uri="http://schemas.openxmlformats.org/drawingml/2006/table">
            <a:tbl>
              <a:tblPr>
                <a:tableStyleId>{5C22544A-7EE6-4342-B048-85BDC9FD1C3A}</a:tableStyleId>
              </a:tblPr>
              <a:tblGrid>
                <a:gridCol w="540608"/>
                <a:gridCol w="1135792"/>
                <a:gridCol w="1103870"/>
                <a:gridCol w="5483311"/>
                <a:gridCol w="3166419"/>
              </a:tblGrid>
              <a:tr h="278858">
                <a:tc>
                  <a:txBody>
                    <a:bodyPr/>
                    <a:lstStyle/>
                    <a:p>
                      <a:pPr algn="ctr" fontAlgn="ctr"/>
                      <a:r>
                        <a:rPr lang="zh-CN" altLang="en-US" sz="1000" u="none" strike="noStrike" dirty="0">
                          <a:effectLst/>
                        </a:rPr>
                        <a:t>序号</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公司</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约定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a:effectLst/>
                        </a:rPr>
                        <a:t>补偿标准</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备注</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r>
              <a:tr h="602835">
                <a:tc>
                  <a:txBody>
                    <a:bodyPr/>
                    <a:lstStyle/>
                    <a:p>
                      <a:pPr algn="ctr" fontAlgn="ctr"/>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标准合同</a:t>
                      </a:r>
                      <a:r>
                        <a:rPr lang="en-US" altLang="zh-CN" sz="1000" u="none" strike="noStrike" dirty="0">
                          <a:effectLst/>
                        </a:rPr>
                        <a:t>2017</a:t>
                      </a:r>
                      <a:r>
                        <a:rPr lang="zh-CN" altLang="en-US" sz="1000" u="none" strike="noStrike" dirty="0">
                          <a:effectLst/>
                        </a:rPr>
                        <a:t>版</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补偿合理利润</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l" fontAlgn="ctr"/>
                      <a:r>
                        <a:rPr lang="en-US" altLang="zh-CN" sz="1000" u="none" strike="noStrike" dirty="0">
                          <a:effectLst/>
                        </a:rPr>
                        <a:t>1</a:t>
                      </a:r>
                      <a:r>
                        <a:rPr lang="zh-CN" altLang="en-US" sz="1000" u="none" strike="noStrike" dirty="0">
                          <a:effectLst/>
                        </a:rPr>
                        <a:t>、</a:t>
                      </a:r>
                      <a:r>
                        <a:rPr lang="zh-CN" altLang="en-US" sz="1000" u="none" strike="noStrike" dirty="0">
                          <a:solidFill>
                            <a:srgbClr val="FF0000"/>
                          </a:solidFill>
                          <a:effectLst/>
                        </a:rPr>
                        <a:t>未能在计划开工日期之日起</a:t>
                      </a:r>
                      <a:r>
                        <a:rPr lang="en-US" altLang="zh-CN" sz="1000" u="none" strike="noStrike" dirty="0">
                          <a:solidFill>
                            <a:srgbClr val="FF0000"/>
                          </a:solidFill>
                          <a:effectLst/>
                        </a:rPr>
                        <a:t>90</a:t>
                      </a:r>
                      <a:r>
                        <a:rPr lang="zh-CN" altLang="en-US" sz="1000" u="none" strike="noStrike" dirty="0">
                          <a:solidFill>
                            <a:srgbClr val="FF0000"/>
                          </a:solidFill>
                          <a:effectLst/>
                        </a:rPr>
                        <a:t>天内发出开工通知的</a:t>
                      </a:r>
                      <a:r>
                        <a:rPr lang="zh-CN" altLang="en-US" sz="1000" u="none" strike="noStrike" dirty="0">
                          <a:effectLst/>
                        </a:rPr>
                        <a:t>，承包人有权提出价格调整要求，或者解除合同。</a:t>
                      </a:r>
                      <a:br>
                        <a:rPr lang="zh-CN" altLang="en-US" sz="1000" u="none" strike="noStrike" dirty="0">
                          <a:effectLst/>
                        </a:rPr>
                      </a:br>
                      <a:r>
                        <a:rPr lang="en-US" altLang="zh-CN" sz="1000" u="none" strike="noStrike" dirty="0">
                          <a:effectLst/>
                        </a:rPr>
                        <a:t>2</a:t>
                      </a:r>
                      <a:r>
                        <a:rPr lang="zh-CN" altLang="en-US" sz="1000" u="none" strike="noStrike" dirty="0">
                          <a:effectLst/>
                        </a:rPr>
                        <a:t>、发包人应当承担由此增加的费用和（或）延误的工期，</a:t>
                      </a:r>
                      <a:r>
                        <a:rPr lang="zh-CN" altLang="en-US" sz="1000" u="none" strike="noStrike" dirty="0">
                          <a:solidFill>
                            <a:srgbClr val="FF0000"/>
                          </a:solidFill>
                          <a:effectLst/>
                        </a:rPr>
                        <a:t>并向承包人支付合理利润。</a:t>
                      </a:r>
                      <a:endParaRPr lang="zh-CN" altLang="en-US" sz="1000" b="0" i="0" u="none" strike="noStrike" dirty="0">
                        <a:solidFill>
                          <a:srgbClr val="FF0000"/>
                        </a:solidFill>
                        <a:effectLst/>
                        <a:latin typeface="宋体" panose="02010600030101010101" pitchFamily="2" charset="-122"/>
                        <a:ea typeface="宋体" panose="02010600030101010101" pitchFamily="2" charset="-122"/>
                      </a:endParaRPr>
                    </a:p>
                  </a:txBody>
                  <a:tcPr marL="4967" marR="4967" marT="4967" marB="0" anchor="ctr"/>
                </a:tc>
                <a:tc rowSpan="2">
                  <a:txBody>
                    <a:bodyPr/>
                    <a:lstStyle/>
                    <a:p>
                      <a:pPr algn="l" fontAlgn="ctr"/>
                      <a:r>
                        <a:rPr lang="en-US" altLang="zh-CN" sz="1000" u="none" strike="noStrike" dirty="0">
                          <a:effectLst/>
                        </a:rPr>
                        <a:t>1</a:t>
                      </a:r>
                      <a:r>
                        <a:rPr lang="zh-CN" altLang="en-US" sz="1000" u="none" strike="noStrike" dirty="0">
                          <a:effectLst/>
                        </a:rPr>
                        <a:t>、明确约定要补偿费用；</a:t>
                      </a:r>
                      <a:br>
                        <a:rPr lang="zh-CN" altLang="en-US" sz="1000" u="none" strike="noStrike" dirty="0">
                          <a:effectLst/>
                        </a:rPr>
                      </a:br>
                      <a:r>
                        <a:rPr lang="en-US" altLang="zh-CN" sz="1000" u="none" strike="noStrike" dirty="0">
                          <a:effectLst/>
                        </a:rPr>
                        <a:t>2</a:t>
                      </a:r>
                      <a:r>
                        <a:rPr lang="zh-CN" altLang="en-US" sz="1000" u="none" strike="noStrike" dirty="0">
                          <a:effectLst/>
                        </a:rPr>
                        <a:t>、合同条款未约定补偿规则及标准；</a:t>
                      </a:r>
                      <a:br>
                        <a:rPr lang="zh-CN" altLang="en-US" sz="1000" u="none" strike="noStrike" dirty="0">
                          <a:effectLst/>
                        </a:rPr>
                      </a:b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r>
              <a:tr h="602835">
                <a:tc>
                  <a:txBody>
                    <a:bodyPr/>
                    <a:lstStyle/>
                    <a:p>
                      <a:pPr algn="ctr" fontAlgn="ctr"/>
                      <a:r>
                        <a:rPr lang="en-US" altLang="zh-CN" sz="1000" u="none" strike="noStrike">
                          <a:effectLst/>
                        </a:rPr>
                        <a:t>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a:effectLst/>
                        </a:rPr>
                        <a:t>标准合同</a:t>
                      </a:r>
                      <a:r>
                        <a:rPr lang="en-US" altLang="zh-CN" sz="1000" u="none" strike="noStrike">
                          <a:effectLst/>
                        </a:rPr>
                        <a:t>2020</a:t>
                      </a:r>
                      <a:r>
                        <a:rPr lang="zh-CN" altLang="en-US" sz="1000" u="none" strike="noStrike">
                          <a:effectLst/>
                        </a:rPr>
                        <a:t>版</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补偿合理利润</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l" fontAlgn="ctr"/>
                      <a:r>
                        <a:rPr lang="en-US" altLang="zh-CN" sz="1000" u="none" strike="noStrike" dirty="0">
                          <a:effectLst/>
                        </a:rPr>
                        <a:t>1</a:t>
                      </a:r>
                      <a:r>
                        <a:rPr lang="zh-CN" altLang="en-US" sz="1000" u="none" strike="noStrike" dirty="0">
                          <a:effectLst/>
                        </a:rPr>
                        <a:t>、</a:t>
                      </a:r>
                      <a:r>
                        <a:rPr lang="zh-CN" altLang="en-US" sz="1000" u="none" strike="noStrike" dirty="0">
                          <a:solidFill>
                            <a:srgbClr val="FF0000"/>
                          </a:solidFill>
                          <a:effectLst/>
                        </a:rPr>
                        <a:t>迟于计划开始现场施工日期后第</a:t>
                      </a:r>
                      <a:r>
                        <a:rPr lang="en-US" altLang="zh-CN" sz="1000" u="none" strike="noStrike" dirty="0">
                          <a:solidFill>
                            <a:srgbClr val="FF0000"/>
                          </a:solidFill>
                          <a:effectLst/>
                        </a:rPr>
                        <a:t>84</a:t>
                      </a:r>
                      <a:r>
                        <a:rPr lang="zh-CN" altLang="en-US" sz="1000" u="none" strike="noStrike" dirty="0">
                          <a:solidFill>
                            <a:srgbClr val="FF0000"/>
                          </a:solidFill>
                          <a:effectLst/>
                        </a:rPr>
                        <a:t>天的</a:t>
                      </a:r>
                      <a:r>
                        <a:rPr lang="zh-CN" altLang="en-US" sz="1000" u="none" strike="noStrike" dirty="0">
                          <a:effectLst/>
                        </a:rPr>
                        <a:t>，承包人有权提出价格调整要求，或者解除合同。</a:t>
                      </a:r>
                      <a:br>
                        <a:rPr lang="zh-CN" altLang="en-US" sz="1000" u="none" strike="noStrike" dirty="0">
                          <a:effectLst/>
                        </a:rPr>
                      </a:br>
                      <a:r>
                        <a:rPr lang="en-US" altLang="zh-CN" sz="1000" u="none" strike="noStrike" dirty="0">
                          <a:effectLst/>
                        </a:rPr>
                        <a:t>2</a:t>
                      </a:r>
                      <a:r>
                        <a:rPr lang="zh-CN" altLang="en-US" sz="1000" u="none" strike="noStrike" dirty="0">
                          <a:effectLst/>
                        </a:rPr>
                        <a:t>、发包人应当承担由此增加的费用和（或）延误的工期，</a:t>
                      </a:r>
                      <a:r>
                        <a:rPr lang="zh-CN" altLang="en-US" sz="1000" u="none" strike="noStrike" dirty="0">
                          <a:solidFill>
                            <a:srgbClr val="FF0000"/>
                          </a:solidFill>
                          <a:effectLst/>
                        </a:rPr>
                        <a:t>并向承包人支付合理利润</a:t>
                      </a:r>
                      <a:r>
                        <a:rPr lang="zh-CN" altLang="en-US" sz="1000" u="none" strike="noStrike" dirty="0">
                          <a:effectLst/>
                        </a:rPr>
                        <a:t>。</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vMerge="1">
                  <a:tcPr/>
                </a:tc>
              </a:tr>
              <a:tr h="860826">
                <a:tc>
                  <a:txBody>
                    <a:bodyPr/>
                    <a:lstStyle/>
                    <a:p>
                      <a:pPr algn="ctr" fontAlgn="ctr"/>
                      <a:r>
                        <a:rPr lang="en-US" altLang="zh-CN" sz="1000" u="none" strike="noStrike">
                          <a:effectLst/>
                        </a:rPr>
                        <a:t>3</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a:effectLst/>
                        </a:rPr>
                        <a:t>龙湖</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a:effectLst/>
                        </a:rPr>
                        <a:t>补偿费用</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l" fontAlgn="ctr"/>
                      <a:r>
                        <a:rPr lang="en-US" altLang="zh-CN" sz="1000" u="none" strike="noStrike" dirty="0">
                          <a:effectLst/>
                        </a:rPr>
                        <a:t>1</a:t>
                      </a:r>
                      <a:r>
                        <a:rPr lang="zh-CN" altLang="en-US" sz="1000" u="none" strike="noStrike" dirty="0">
                          <a:effectLst/>
                        </a:rPr>
                        <a:t>、因延期增加合同外正常工序费用；</a:t>
                      </a:r>
                      <a:br>
                        <a:rPr lang="zh-CN" altLang="en-US" sz="1000" u="none" strike="noStrike" dirty="0">
                          <a:effectLst/>
                        </a:rPr>
                      </a:br>
                      <a:r>
                        <a:rPr lang="en-US" altLang="zh-CN" sz="1000" u="none" strike="noStrike" dirty="0">
                          <a:effectLst/>
                        </a:rPr>
                        <a:t>2</a:t>
                      </a:r>
                      <a:r>
                        <a:rPr lang="zh-CN" altLang="en-US" sz="1000" u="none" strike="noStrike" dirty="0">
                          <a:effectLst/>
                        </a:rPr>
                        <a:t>、已进场大型机械租赁费；</a:t>
                      </a:r>
                      <a:br>
                        <a:rPr lang="zh-CN" altLang="en-US" sz="1000" u="none" strike="noStrike" dirty="0">
                          <a:effectLst/>
                        </a:rPr>
                      </a:br>
                      <a:r>
                        <a:rPr lang="en-US" altLang="zh-CN" sz="1000" u="none" strike="noStrike" dirty="0">
                          <a:effectLst/>
                        </a:rPr>
                        <a:t>3</a:t>
                      </a:r>
                      <a:r>
                        <a:rPr lang="zh-CN" altLang="en-US" sz="1000" u="none" strike="noStrike" dirty="0">
                          <a:effectLst/>
                        </a:rPr>
                        <a:t>、现场看护人员工资；</a:t>
                      </a:r>
                      <a:br>
                        <a:rPr lang="zh-CN" altLang="en-US" sz="1000" u="none" strike="noStrike" dirty="0">
                          <a:effectLst/>
                        </a:rPr>
                      </a:br>
                      <a:r>
                        <a:rPr lang="en-US" altLang="zh-CN" sz="1000" u="none" strike="noStrike" dirty="0">
                          <a:effectLst/>
                        </a:rPr>
                        <a:t>4</a:t>
                      </a:r>
                      <a:r>
                        <a:rPr lang="zh-CN" altLang="en-US" sz="1000" u="none" strike="noStrike" dirty="0">
                          <a:effectLst/>
                        </a:rPr>
                        <a:t>、承包人管理留守人员工资</a:t>
                      </a:r>
                      <a:r>
                        <a:rPr lang="zh-CN" altLang="en-US" sz="1000" u="none" strike="noStrike" dirty="0">
                          <a:solidFill>
                            <a:srgbClr val="FF0000"/>
                          </a:solidFill>
                          <a:effectLst/>
                        </a:rPr>
                        <a:t>等直接费用，财务费用</a:t>
                      </a:r>
                      <a:r>
                        <a:rPr lang="en-US" altLang="zh-CN" sz="1000" u="none" strike="noStrike" dirty="0">
                          <a:solidFill>
                            <a:srgbClr val="FF0000"/>
                          </a:solidFill>
                          <a:effectLst/>
                        </a:rPr>
                        <a:t>/</a:t>
                      </a:r>
                      <a:r>
                        <a:rPr lang="zh-CN" altLang="en-US" sz="1000" u="none" strike="noStrike" dirty="0">
                          <a:solidFill>
                            <a:srgbClr val="FF0000"/>
                          </a:solidFill>
                          <a:effectLst/>
                        </a:rPr>
                        <a:t>利润等间接费用不予补偿。</a:t>
                      </a:r>
                      <a:endParaRPr lang="zh-CN" altLang="en-US" sz="1000" b="0" i="0" u="none" strike="noStrike" dirty="0">
                        <a:solidFill>
                          <a:srgbClr val="FF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en-US" altLang="zh-CN" sz="1000" u="none" strike="noStrike" dirty="0">
                          <a:effectLst/>
                        </a:rPr>
                        <a:t>1</a:t>
                      </a:r>
                      <a:r>
                        <a:rPr lang="zh-CN" altLang="en-US" sz="1000" u="none" strike="noStrike" dirty="0">
                          <a:effectLst/>
                        </a:rPr>
                        <a:t>、专用条款约定延期开工</a:t>
                      </a:r>
                      <a:r>
                        <a:rPr lang="en-US" altLang="zh-CN" sz="1000" u="none" strike="noStrike" dirty="0">
                          <a:effectLst/>
                        </a:rPr>
                        <a:t>90</a:t>
                      </a:r>
                      <a:r>
                        <a:rPr lang="zh-CN" altLang="en-US" sz="1000" u="none" strike="noStrike" dirty="0">
                          <a:effectLst/>
                        </a:rPr>
                        <a:t>以上可补偿直接经济损失；</a:t>
                      </a:r>
                      <a:endParaRPr lang="en-US" altLang="zh-CN" sz="1000" u="none" strike="noStrike" dirty="0">
                        <a:effectLst/>
                      </a:endParaRPr>
                    </a:p>
                    <a:p>
                      <a:pPr algn="ctr" fontAlgn="ctr"/>
                      <a:r>
                        <a:rPr lang="en-US" altLang="zh-CN" sz="1000" u="none" strike="noStrike" dirty="0">
                          <a:effectLst/>
                        </a:rPr>
                        <a:t>2</a:t>
                      </a:r>
                      <a:r>
                        <a:rPr lang="zh-CN" altLang="en-US" sz="1000" u="none" strike="noStrike" dirty="0">
                          <a:effectLst/>
                        </a:rPr>
                        <a:t>、合同外增加工序、机械租赁费、现场看护人员、留守人员等直接费用。</a:t>
                      </a:r>
                      <a:endParaRPr lang="en-US" altLang="zh-CN" sz="1000" u="none" strike="noStrike" dirty="0">
                        <a:effectLst/>
                      </a:endParaRPr>
                    </a:p>
                    <a:p>
                      <a:pPr algn="ctr" fontAlgn="ctr"/>
                      <a:r>
                        <a:rPr lang="en-US" altLang="zh-CN" sz="1000" u="none" strike="noStrike" dirty="0">
                          <a:effectLst/>
                        </a:rPr>
                        <a:t>3</a:t>
                      </a:r>
                      <a:r>
                        <a:rPr lang="zh-CN" altLang="en-US" sz="1000" u="none" strike="noStrike" dirty="0">
                          <a:effectLst/>
                        </a:rPr>
                        <a:t>、合同约定补偿直接费用，但未约定直接费用补偿范围及规则和计算标准不明确；亦未说明是否补偿</a:t>
                      </a:r>
                      <a:r>
                        <a:rPr lang="en-US" altLang="zh-CN" sz="1000" u="none" strike="noStrike" dirty="0">
                          <a:effectLst/>
                        </a:rPr>
                        <a:t>90</a:t>
                      </a:r>
                      <a:r>
                        <a:rPr lang="zh-CN" altLang="en-US" sz="1000" u="none" strike="noStrike" dirty="0">
                          <a:effectLst/>
                        </a:rPr>
                        <a:t>天内的费用；</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r>
              <a:tr h="1454919">
                <a:tc>
                  <a:txBody>
                    <a:bodyPr/>
                    <a:lstStyle/>
                    <a:p>
                      <a:pPr algn="ctr" fontAlgn="ctr"/>
                      <a:r>
                        <a:rPr lang="en-US" altLang="zh-CN" sz="1000" u="none" strike="noStrike">
                          <a:effectLst/>
                        </a:rPr>
                        <a:t>4</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融创</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a:effectLst/>
                        </a:rPr>
                        <a:t>补偿费用</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l" fontAlgn="ctr"/>
                      <a:r>
                        <a:rPr lang="en-US" altLang="zh-CN" sz="1000" u="none" strike="noStrike" dirty="0">
                          <a:effectLst/>
                        </a:rPr>
                        <a:t>1</a:t>
                      </a:r>
                      <a:r>
                        <a:rPr lang="zh-CN" altLang="en-US" sz="1000" u="none" strike="noStrike" dirty="0">
                          <a:effectLst/>
                        </a:rPr>
                        <a:t>、当承包人实际完工日期早于发包人及监理工程师批复的工期或者相符时，承包人可申报因延期导致诸如：垂直运输机械、脚手架租赁费用、管理人员工资、临舍租赁等补偿费用，最终以发包人审核的费用为准；</a:t>
                      </a:r>
                      <a:br>
                        <a:rPr lang="zh-CN" altLang="en-US" sz="1000" u="none" strike="noStrike" dirty="0">
                          <a:effectLst/>
                        </a:rPr>
                      </a:br>
                      <a:r>
                        <a:rPr lang="en-US" altLang="zh-CN" sz="1000" u="none" strike="noStrike" dirty="0">
                          <a:effectLst/>
                        </a:rPr>
                        <a:t>2</a:t>
                      </a:r>
                      <a:r>
                        <a:rPr lang="zh-CN" altLang="en-US" sz="1000" u="none" strike="noStrike" dirty="0">
                          <a:effectLst/>
                        </a:rPr>
                        <a:t>、当承包人实际完工日期迟于发包人及监理工程师批复的工期时，承包人必须承担按合同要求的工期罚款，</a:t>
                      </a:r>
                      <a:r>
                        <a:rPr lang="zh-CN" altLang="en-US" sz="1000" u="none" strike="noStrike" dirty="0">
                          <a:solidFill>
                            <a:srgbClr val="FF0000"/>
                          </a:solidFill>
                          <a:effectLst/>
                        </a:rPr>
                        <a:t>承包人最终的补偿费用为发包人补偿的非承包人原因导致工期延长的费用与承包人原因导致工期延长的工期罚款之和</a:t>
                      </a:r>
                      <a:r>
                        <a:rPr lang="zh-CN" altLang="en-US" sz="1000" u="none" strike="noStrike" dirty="0">
                          <a:effectLst/>
                        </a:rPr>
                        <a:t>。</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r>
                        <a:rPr lang="en-US" altLang="zh-CN" sz="1000" dirty="0"/>
                        <a:t>1</a:t>
                      </a:r>
                      <a:r>
                        <a:rPr lang="zh-CN" altLang="en-US" sz="1000" dirty="0"/>
                        <a:t>、合同约定按索赔条款可补偿费用；但须证明发包人原因导致延期的其施工关键线路上；</a:t>
                      </a:r>
                      <a:endParaRPr lang="en-US" altLang="zh-CN" sz="1000" dirty="0"/>
                    </a:p>
                    <a:p>
                      <a:r>
                        <a:rPr lang="en-US" altLang="zh-CN" sz="1000" dirty="0"/>
                        <a:t>2</a:t>
                      </a:r>
                      <a:r>
                        <a:rPr lang="zh-CN" altLang="en-US" sz="1000" dirty="0"/>
                        <a:t>、惟发包人延期而承包人未发生工期延期（早于或相符），则补偿费用；</a:t>
                      </a:r>
                      <a:endParaRPr lang="en-US" altLang="zh-CN" sz="1000" dirty="0"/>
                    </a:p>
                    <a:p>
                      <a:r>
                        <a:rPr lang="en-US" altLang="zh-CN" sz="1000" dirty="0"/>
                        <a:t>3</a:t>
                      </a:r>
                      <a:r>
                        <a:rPr lang="zh-CN" altLang="en-US" sz="1000" dirty="0"/>
                        <a:t>、惟发包人延期而承包人亦发生工期延期，则补偿费用且按合同工期罚款；</a:t>
                      </a:r>
                      <a:endParaRPr lang="en-US" altLang="zh-CN" sz="1000" dirty="0"/>
                    </a:p>
                    <a:p>
                      <a:r>
                        <a:rPr lang="en-US" altLang="zh-CN" sz="1000" dirty="0"/>
                        <a:t>4</a:t>
                      </a:r>
                      <a:r>
                        <a:rPr lang="zh-CN" altLang="en-US" sz="1000" dirty="0"/>
                        <a:t>、合同条款发承包双方责任约定清晰，但其补偿规则</a:t>
                      </a:r>
                      <a:r>
                        <a:rPr lang="en-US" altLang="zh-CN" sz="1000" dirty="0"/>
                        <a:t>/</a:t>
                      </a:r>
                      <a:r>
                        <a:rPr lang="zh-CN" altLang="en-US" sz="1000" dirty="0"/>
                        <a:t>标准不明确仍需后期商谈</a:t>
                      </a:r>
                      <a:r>
                        <a:rPr lang="zh-CN" altLang="en-US" sz="1000" u="none" strike="noStrike" dirty="0">
                          <a:effectLst/>
                        </a:rPr>
                        <a:t>。</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r>
              <a:tr h="1533726">
                <a:tc>
                  <a:txBody>
                    <a:bodyPr/>
                    <a:lstStyle/>
                    <a:p>
                      <a:pPr algn="ctr" fontAlgn="ctr"/>
                      <a:r>
                        <a:rPr lang="en-US" altLang="zh-CN" sz="1000" u="none" strike="noStrike">
                          <a:effectLst/>
                        </a:rPr>
                        <a:t>5</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金科</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不补偿费用</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l" fontAlgn="ctr"/>
                      <a:r>
                        <a:rPr lang="en-US" altLang="zh-CN" sz="1000" u="none" strike="noStrike" dirty="0">
                          <a:effectLst/>
                        </a:rPr>
                        <a:t>1</a:t>
                      </a:r>
                      <a:r>
                        <a:rPr lang="zh-CN" altLang="en-US" sz="1000" u="none" strike="noStrike" dirty="0">
                          <a:effectLst/>
                        </a:rPr>
                        <a:t>、通用条款：因发包人原因导致工期延误在合同履行过程中因下列情况导致工期延误和（或）费用增加的，由发包人承担由此延误的工期和（或）增加的费用，且发包人应支付承包人合理的利润。 </a:t>
                      </a:r>
                      <a:br>
                        <a:rPr lang="zh-CN" altLang="en-US" sz="1000" u="none" strike="noStrike" dirty="0">
                          <a:effectLst/>
                        </a:rPr>
                      </a:br>
                      <a:r>
                        <a:rPr lang="en-US" altLang="zh-CN" sz="1000" u="none" strike="noStrike" dirty="0">
                          <a:effectLst/>
                        </a:rPr>
                        <a:t>2</a:t>
                      </a:r>
                      <a:r>
                        <a:rPr lang="zh-CN" altLang="en-US" sz="1000" u="none" strike="noStrike" dirty="0">
                          <a:effectLst/>
                        </a:rPr>
                        <a:t>、专用条款：</a:t>
                      </a:r>
                      <a:r>
                        <a:rPr lang="en-US" altLang="zh-CN" sz="1000" u="none" strike="noStrike" dirty="0">
                          <a:effectLst/>
                        </a:rPr>
                        <a:t>16</a:t>
                      </a:r>
                      <a:r>
                        <a:rPr lang="zh-CN" altLang="en-US" sz="1000" u="none" strike="noStrike" dirty="0">
                          <a:effectLst/>
                        </a:rPr>
                        <a:t>违约</a:t>
                      </a:r>
                      <a:r>
                        <a:rPr lang="en-US" altLang="zh-CN" sz="1000" u="none" strike="noStrike" dirty="0">
                          <a:effectLst/>
                        </a:rPr>
                        <a:t>16.1 </a:t>
                      </a:r>
                      <a:r>
                        <a:rPr lang="zh-CN" altLang="en-US" sz="1000" u="none" strike="noStrike" dirty="0">
                          <a:effectLst/>
                        </a:rPr>
                        <a:t>发包人违约</a:t>
                      </a:r>
                      <a:r>
                        <a:rPr lang="en-US" altLang="zh-CN" sz="1000" u="none" strike="noStrike" dirty="0">
                          <a:effectLst/>
                        </a:rPr>
                        <a:t>16.1.1</a:t>
                      </a:r>
                      <a:r>
                        <a:rPr lang="zh-CN" altLang="en-US" sz="1000" u="none" strike="noStrike" dirty="0">
                          <a:effectLst/>
                        </a:rPr>
                        <a:t>发包人违约的情形发包人违约的其他情形：按补充协议约定执行。</a:t>
                      </a:r>
                      <a:br>
                        <a:rPr lang="zh-CN" altLang="en-US" sz="1000" u="none" strike="noStrike" dirty="0">
                          <a:effectLst/>
                        </a:rPr>
                      </a:br>
                      <a:r>
                        <a:rPr lang="en-US" altLang="zh-CN" sz="1000" u="none" strike="noStrike" dirty="0">
                          <a:effectLst/>
                        </a:rPr>
                        <a:t>3</a:t>
                      </a:r>
                      <a:r>
                        <a:rPr lang="zh-CN" altLang="en-US" sz="1000" u="none" strike="noStrike" dirty="0">
                          <a:effectLst/>
                        </a:rPr>
                        <a:t>、 补充协议：</a:t>
                      </a:r>
                      <a:r>
                        <a:rPr lang="en-US" altLang="zh-CN" sz="1000" u="none" strike="noStrike" dirty="0">
                          <a:effectLst/>
                        </a:rPr>
                        <a:t>1. </a:t>
                      </a:r>
                      <a:r>
                        <a:rPr lang="zh-CN" altLang="en-US" sz="1000" u="none" strike="noStrike" dirty="0">
                          <a:effectLst/>
                        </a:rPr>
                        <a:t>开工日期：各单位工程的具体开工日期以发包人发出的开工通知为准。</a:t>
                      </a:r>
                      <a:r>
                        <a:rPr lang="zh-CN" altLang="en-US" sz="1000" u="none" strike="noStrike" dirty="0">
                          <a:solidFill>
                            <a:srgbClr val="FF0000"/>
                          </a:solidFill>
                          <a:effectLst/>
                        </a:rPr>
                        <a:t>在未确定开工时间前承包人所发生的任何费用及损失由承包人自行承担，发包人不给予任何补偿。</a:t>
                      </a:r>
                      <a:endParaRPr lang="zh-CN" altLang="en-US" sz="1000" b="0" i="0" u="none" strike="noStrike" dirty="0">
                        <a:solidFill>
                          <a:srgbClr val="FF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en-US" altLang="zh-CN" sz="1000" u="none" strike="noStrike" dirty="0">
                          <a:effectLst/>
                        </a:rPr>
                        <a:t>1</a:t>
                      </a:r>
                      <a:r>
                        <a:rPr lang="zh-CN" altLang="en-US" sz="1000" u="none" strike="noStrike" dirty="0">
                          <a:effectLst/>
                        </a:rPr>
                        <a:t>、通用条款和专用条款都补充费用，</a:t>
                      </a:r>
                      <a:endParaRPr lang="en-US" altLang="zh-CN" sz="1000" u="none" strike="noStrike" dirty="0">
                        <a:effectLst/>
                      </a:endParaRPr>
                    </a:p>
                    <a:p>
                      <a:pPr marL="0" marR="0" lvl="0" indent="0" algn="l" defTabSz="914400" rtl="0" eaLnBrk="1" fontAlgn="ctr" latinLnBrk="0" hangingPunct="1">
                        <a:lnSpc>
                          <a:spcPct val="100000"/>
                        </a:lnSpc>
                        <a:spcBef>
                          <a:spcPts val="0"/>
                        </a:spcBef>
                        <a:spcAft>
                          <a:spcPts val="0"/>
                        </a:spcAft>
                        <a:buClrTx/>
                        <a:buSzTx/>
                        <a:buFontTx/>
                        <a:buNone/>
                        <a:defRPr/>
                      </a:pPr>
                      <a:r>
                        <a:rPr lang="en-US" altLang="zh-CN" sz="1000" u="none" strike="noStrike" dirty="0">
                          <a:effectLst/>
                        </a:rPr>
                        <a:t>2</a:t>
                      </a:r>
                      <a:r>
                        <a:rPr lang="zh-CN" altLang="en-US" sz="1000" u="none" strike="noStrike" dirty="0">
                          <a:effectLst/>
                        </a:rPr>
                        <a:t>、但补充协议不补偿任何费用。在未确定开工时间前承包人所发生的任何费用及损失由承包人自行承担，发包人不给予任何补偿。</a:t>
                      </a:r>
                      <a:endParaRPr lang="zh-CN" altLang="en-US" sz="1000" b="0" i="0" u="none" strike="noStrike" dirty="0">
                        <a:solidFill>
                          <a:srgbClr val="000000"/>
                        </a:solidFill>
                        <a:effectLst/>
                        <a:latin typeface="宋体" panose="02010600030101010101" pitchFamily="2" charset="-122"/>
                        <a:ea typeface="+mn-ea"/>
                      </a:endParaRPr>
                    </a:p>
                    <a:p>
                      <a:pPr algn="ctr" fontAlgn="ct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r>
            </a:tbl>
          </a:graphicData>
        </a:graphic>
      </p:graphicFrame>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33400" y="914400"/>
          <a:ext cx="11049000" cy="5410200"/>
        </p:xfrm>
        <a:graphic>
          <a:graphicData uri="http://schemas.openxmlformats.org/drawingml/2006/table">
            <a:tbl>
              <a:tblPr>
                <a:tableStyleId>{5C22544A-7EE6-4342-B048-85BDC9FD1C3A}</a:tableStyleId>
              </a:tblPr>
              <a:tblGrid>
                <a:gridCol w="457200"/>
                <a:gridCol w="914400"/>
                <a:gridCol w="1371600"/>
                <a:gridCol w="5372194"/>
                <a:gridCol w="2933606"/>
              </a:tblGrid>
              <a:tr h="322996">
                <a:tc>
                  <a:txBody>
                    <a:bodyPr/>
                    <a:lstStyle/>
                    <a:p>
                      <a:pPr algn="ctr" fontAlgn="ctr"/>
                      <a:r>
                        <a:rPr lang="zh-CN" altLang="en-US" sz="1000" u="none" strike="noStrike" dirty="0">
                          <a:effectLst/>
                        </a:rPr>
                        <a:t>序号</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公司</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约定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a:effectLst/>
                        </a:rPr>
                        <a:t>补偿标准</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4967" marR="4967" marT="4967" marB="0" anchor="ctr"/>
                </a:tc>
                <a:tc>
                  <a:txBody>
                    <a:bodyPr/>
                    <a:lstStyle/>
                    <a:p>
                      <a:pPr algn="ctr" fontAlgn="ctr"/>
                      <a:r>
                        <a:rPr lang="zh-CN" altLang="en-US" sz="1000" u="none" strike="noStrike" dirty="0">
                          <a:effectLst/>
                        </a:rPr>
                        <a:t>备注</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4967" marR="4967" marT="4967" marB="0" anchor="ctr"/>
                </a:tc>
              </a:tr>
              <a:tr h="1605152">
                <a:tc>
                  <a:txBody>
                    <a:bodyPr/>
                    <a:lstStyle/>
                    <a:p>
                      <a:pPr algn="ctr" fontAlgn="ctr"/>
                      <a:r>
                        <a:rPr lang="en-US" altLang="zh-CN" sz="1000" u="none" strike="noStrike" dirty="0">
                          <a:effectLst/>
                        </a:rPr>
                        <a:t>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远洋</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补偿费用</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zh-CN" altLang="en-US" sz="1000" u="none" strike="noStrike" dirty="0">
                          <a:effectLst/>
                        </a:rPr>
                        <a:t>    </a:t>
                      </a:r>
                      <a:r>
                        <a:rPr lang="en-US" altLang="zh-CN" sz="1000" u="none" strike="noStrike" dirty="0">
                          <a:effectLst/>
                        </a:rPr>
                        <a:t>1</a:t>
                      </a:r>
                      <a:r>
                        <a:rPr lang="zh-CN" altLang="en-US" sz="1000" u="none" strike="noStrike" dirty="0">
                          <a:effectLst/>
                        </a:rPr>
                        <a:t>、通用条款：除专用合同条款另有约定外，因甲方原因造成监理人未能在计划开工日期之日起</a:t>
                      </a:r>
                      <a:r>
                        <a:rPr lang="en-US" altLang="zh-CN" sz="1000" u="none" strike="noStrike" dirty="0">
                          <a:effectLst/>
                        </a:rPr>
                        <a:t>90</a:t>
                      </a:r>
                      <a:r>
                        <a:rPr lang="zh-CN" altLang="en-US" sz="1000" u="none" strike="noStrike" dirty="0">
                          <a:effectLst/>
                        </a:rPr>
                        <a:t>天内发出开工通知的，乙方有权提出价格调整要求，或者解除合同。</a:t>
                      </a:r>
                      <a:r>
                        <a:rPr lang="zh-CN" altLang="en-US" sz="1000" u="none" strike="noStrike" dirty="0">
                          <a:solidFill>
                            <a:srgbClr val="FF0000"/>
                          </a:solidFill>
                          <a:effectLst/>
                        </a:rPr>
                        <a:t>甲方应当承担由此增加的费用和（或）延误的工期，并向乙方支付合理利润</a:t>
                      </a:r>
                      <a:r>
                        <a:rPr lang="zh-CN" altLang="en-US" sz="1000" u="none" strike="noStrike" dirty="0">
                          <a:effectLst/>
                        </a:rPr>
                        <a:t>。</a:t>
                      </a:r>
                      <a:br>
                        <a:rPr lang="zh-CN" altLang="en-US" sz="1000" u="none" strike="noStrike" dirty="0">
                          <a:effectLst/>
                        </a:rPr>
                      </a:br>
                      <a:r>
                        <a:rPr lang="en-US" altLang="zh-CN" sz="1000" u="none" strike="noStrike" dirty="0">
                          <a:effectLst/>
                        </a:rPr>
                        <a:t>2</a:t>
                      </a:r>
                      <a:r>
                        <a:rPr lang="zh-CN" altLang="en-US" sz="1000" u="none" strike="noStrike" dirty="0">
                          <a:effectLst/>
                        </a:rPr>
                        <a:t>、专用条款：工期延长并不意味着增加额外的费用。只有因上述原因导致工期延误累计超过</a:t>
                      </a:r>
                      <a:r>
                        <a:rPr lang="en-US" altLang="zh-CN" sz="1000" u="none" strike="noStrike" dirty="0">
                          <a:effectLst/>
                        </a:rPr>
                        <a:t>【30】</a:t>
                      </a:r>
                      <a:r>
                        <a:rPr lang="zh-CN" altLang="en-US" sz="1000" u="none" strike="noStrike" dirty="0">
                          <a:effectLst/>
                        </a:rPr>
                        <a:t>天的，乙方才有权要求甲方补偿超过</a:t>
                      </a:r>
                      <a:r>
                        <a:rPr lang="en-US" altLang="zh-CN" sz="1000" u="none" strike="noStrike" dirty="0">
                          <a:effectLst/>
                        </a:rPr>
                        <a:t>【30】</a:t>
                      </a:r>
                      <a:r>
                        <a:rPr lang="zh-CN" altLang="en-US" sz="1000" u="none" strike="noStrike" dirty="0">
                          <a:effectLst/>
                        </a:rPr>
                        <a:t>天后的成本费用。</a:t>
                      </a:r>
                      <a:br>
                        <a:rPr lang="zh-CN" altLang="en-US" sz="1000" u="none" strike="noStrike" dirty="0">
                          <a:effectLst/>
                        </a:rPr>
                      </a:br>
                      <a:r>
                        <a:rPr lang="zh-CN" altLang="en-US" sz="1000" u="none" strike="noStrike" dirty="0">
                          <a:effectLst/>
                        </a:rPr>
                        <a:t>（</a:t>
                      </a:r>
                      <a:r>
                        <a:rPr lang="en-US" altLang="zh-CN" sz="1000" u="none" strike="noStrike" dirty="0">
                          <a:effectLst/>
                        </a:rPr>
                        <a:t>1</a:t>
                      </a:r>
                      <a:r>
                        <a:rPr lang="zh-CN" altLang="en-US" sz="1000" u="none" strike="noStrike" dirty="0">
                          <a:effectLst/>
                        </a:rPr>
                        <a:t>）增加合同工作内容；</a:t>
                      </a:r>
                      <a:br>
                        <a:rPr lang="zh-CN" altLang="en-US" sz="1000" u="none" strike="noStrike" dirty="0">
                          <a:effectLst/>
                        </a:rPr>
                      </a:br>
                      <a:r>
                        <a:rPr lang="zh-CN" altLang="en-US" sz="1000" u="none" strike="noStrike" dirty="0">
                          <a:effectLst/>
                        </a:rPr>
                        <a:t>（</a:t>
                      </a:r>
                      <a:r>
                        <a:rPr lang="en-US" altLang="zh-CN" sz="1000" u="none" strike="noStrike" dirty="0">
                          <a:effectLst/>
                        </a:rPr>
                        <a:t>2</a:t>
                      </a:r>
                      <a:r>
                        <a:rPr lang="zh-CN" altLang="en-US" sz="1000" u="none" strike="noStrike" dirty="0">
                          <a:effectLst/>
                        </a:rPr>
                        <a:t>）因甲方原因导致的暂停施工；</a:t>
                      </a:r>
                      <a:br>
                        <a:rPr lang="zh-CN" altLang="en-US" sz="1000" u="none" strike="noStrike" dirty="0">
                          <a:effectLst/>
                        </a:rPr>
                      </a:br>
                      <a:r>
                        <a:rPr lang="zh-CN" altLang="en-US" sz="1000" u="none" strike="noStrike" dirty="0">
                          <a:effectLst/>
                        </a:rPr>
                        <a:t>（</a:t>
                      </a:r>
                      <a:r>
                        <a:rPr lang="en-US" altLang="zh-CN" sz="1000" u="none" strike="noStrike" dirty="0">
                          <a:effectLst/>
                        </a:rPr>
                        <a:t>3</a:t>
                      </a:r>
                      <a:r>
                        <a:rPr lang="zh-CN" altLang="en-US" sz="1000" u="none" strike="noStrike" dirty="0">
                          <a:effectLst/>
                        </a:rPr>
                        <a:t>）因甲方原因导致提供图纸延误</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en-US" altLang="zh-CN" sz="1000" u="none" strike="noStrike" dirty="0">
                          <a:effectLst/>
                        </a:rPr>
                        <a:t>1</a:t>
                      </a:r>
                      <a:r>
                        <a:rPr lang="zh-CN" altLang="en-US" sz="1000" u="none" strike="noStrike" dirty="0">
                          <a:effectLst/>
                        </a:rPr>
                        <a:t>、合同约定可补偿费用；</a:t>
                      </a:r>
                      <a:endParaRPr lang="en-US" altLang="zh-CN" sz="1000" u="none" strike="noStrike" dirty="0">
                        <a:effectLst/>
                      </a:endParaRPr>
                    </a:p>
                    <a:p>
                      <a:pPr algn="l" fontAlgn="ctr"/>
                      <a:r>
                        <a:rPr lang="en-US" altLang="zh-CN" sz="1000" u="none" strike="noStrike" dirty="0">
                          <a:effectLst/>
                        </a:rPr>
                        <a:t>2</a:t>
                      </a:r>
                      <a:r>
                        <a:rPr lang="zh-CN" altLang="en-US" sz="1000" u="none" strike="noStrike" dirty="0">
                          <a:effectLst/>
                        </a:rPr>
                        <a:t>、但无合同条款约定补偿规则和补偿标准。</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r>
              <a:tr h="449111">
                <a:tc>
                  <a:txBody>
                    <a:bodyPr/>
                    <a:lstStyle/>
                    <a:p>
                      <a:pPr algn="ctr" fontAlgn="ctr"/>
                      <a:r>
                        <a:rPr lang="en-US" altLang="zh-CN" sz="1000" u="none" strike="noStrike">
                          <a:effectLst/>
                        </a:rPr>
                        <a:t>7</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中南</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a:effectLst/>
                        </a:rPr>
                        <a:t>无合同条款约定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zh-CN" altLang="en-US" sz="1000" u="none" strike="noStrike" dirty="0">
                          <a:effectLst/>
                        </a:rPr>
                        <a:t>因甲方原因不能按照甲方指定的开工日期开工，甲方代表应以书面形式通知乙方，推迟开工日期，</a:t>
                      </a:r>
                      <a:br>
                        <a:rPr lang="zh-CN" altLang="en-US" sz="1000" u="none" strike="noStrike" dirty="0">
                          <a:effectLst/>
                        </a:rPr>
                      </a:br>
                      <a:r>
                        <a:rPr lang="zh-CN" altLang="en-US" sz="1000" u="none" strike="noStrike" dirty="0">
                          <a:effectLst/>
                        </a:rPr>
                        <a:t>总工期相应顺延</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en-US" altLang="zh-CN" sz="1000" u="none" strike="noStrike" dirty="0">
                          <a:effectLst/>
                        </a:rPr>
                        <a:t>1</a:t>
                      </a:r>
                      <a:r>
                        <a:rPr lang="zh-CN" altLang="en-US" sz="1000" u="none" strike="noStrike" dirty="0">
                          <a:effectLst/>
                        </a:rPr>
                        <a:t>、合同通用条款只约定工期顺延。</a:t>
                      </a:r>
                      <a:endParaRPr lang="en-US" altLang="zh-CN" sz="1000" u="none" strike="noStrike" dirty="0">
                        <a:effectLst/>
                      </a:endParaRPr>
                    </a:p>
                    <a:p>
                      <a:pPr algn="l" fontAlgn="ctr"/>
                      <a:r>
                        <a:rPr lang="en-US" altLang="zh-CN" sz="1000" u="none" strike="noStrike" dirty="0">
                          <a:effectLst/>
                        </a:rPr>
                        <a:t>2</a:t>
                      </a:r>
                      <a:r>
                        <a:rPr lang="zh-CN" altLang="en-US" sz="1000" u="none" strike="noStrike" dirty="0">
                          <a:effectLst/>
                        </a:rPr>
                        <a:t>、无合同条款约定费用是否补偿和补偿规则及标准</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r>
              <a:tr h="706984">
                <a:tc>
                  <a:txBody>
                    <a:bodyPr/>
                    <a:lstStyle/>
                    <a:p>
                      <a:pPr algn="ctr" fontAlgn="ctr"/>
                      <a:r>
                        <a:rPr lang="en-US" altLang="zh-CN" sz="1000" u="none" strike="noStrike">
                          <a:effectLst/>
                        </a:rPr>
                        <a:t>8</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美盛</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a:effectLst/>
                        </a:rPr>
                        <a:t>补偿费用</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en-US" altLang="zh-CN" sz="1000" u="none" strike="noStrike" dirty="0">
                          <a:effectLst/>
                        </a:rPr>
                        <a:t>1</a:t>
                      </a:r>
                      <a:r>
                        <a:rPr lang="zh-CN" altLang="en-US" sz="1000" u="none" strike="noStrike" dirty="0">
                          <a:effectLst/>
                        </a:rPr>
                        <a:t>、当承包人在本工程中确实受到发包人原因的影响以致承包人蒙受直接的工期延期和（或）费用支出，可以按照索赔程序及要求提供的资料向发包人提出索赔。</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zh-CN" altLang="en-US" sz="1000" u="none" strike="noStrike" dirty="0">
                          <a:effectLst/>
                        </a:rPr>
                        <a:t>承包人可按索赔要求向发包人提出索赔；</a:t>
                      </a:r>
                      <a:br>
                        <a:rPr lang="zh-CN" altLang="en-US" sz="1000" u="none" strike="noStrike" dirty="0">
                          <a:effectLst/>
                        </a:rPr>
                      </a:br>
                      <a:r>
                        <a:rPr lang="zh-CN" altLang="en-US" sz="1000" u="none" strike="noStrike" dirty="0">
                          <a:effectLst/>
                        </a:rPr>
                        <a:t>有详细索赔要求，索赔事项结束后</a:t>
                      </a:r>
                      <a:r>
                        <a:rPr lang="en-US" altLang="zh-CN" sz="1000" u="none" strike="noStrike" dirty="0">
                          <a:effectLst/>
                        </a:rPr>
                        <a:t>14</a:t>
                      </a:r>
                      <a:r>
                        <a:rPr lang="zh-CN" altLang="en-US" sz="1000" u="none" strike="noStrike" dirty="0">
                          <a:effectLst/>
                        </a:rPr>
                        <a:t>天提出否则视为放弃。索赔期间不能停工</a:t>
                      </a:r>
                      <a:r>
                        <a:rPr lang="en-US" altLang="zh-CN" sz="1000" u="none" strike="noStrike" dirty="0">
                          <a:effectLst/>
                        </a:rPr>
                        <a:t>/</a:t>
                      </a:r>
                      <a:r>
                        <a:rPr lang="zh-CN" altLang="en-US" sz="1000" u="none" strike="noStrike" dirty="0">
                          <a:effectLst/>
                        </a:rPr>
                        <a:t>怠工等</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r>
              <a:tr h="872234">
                <a:tc>
                  <a:txBody>
                    <a:bodyPr/>
                    <a:lstStyle/>
                    <a:p>
                      <a:pPr algn="ctr" fontAlgn="ctr"/>
                      <a:r>
                        <a:rPr lang="en-US" altLang="zh-CN" sz="1000" u="none" strike="noStrike">
                          <a:effectLst/>
                        </a:rPr>
                        <a:t>9</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a:effectLst/>
                        </a:rPr>
                        <a:t>和昌</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a:effectLst/>
                        </a:rPr>
                        <a:t>约定不明</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en-US" altLang="zh-CN" sz="1000" u="none" strike="noStrike" dirty="0">
                          <a:effectLst/>
                        </a:rPr>
                        <a:t>1</a:t>
                      </a:r>
                      <a:r>
                        <a:rPr lang="zh-CN" altLang="en-US" sz="1000" u="none" strike="noStrike" dirty="0">
                          <a:effectLst/>
                        </a:rPr>
                        <a:t>、由发包人承担由此延误的工期和（或）增加的费用，且发包人应支付承包人合理的利润。</a:t>
                      </a:r>
                      <a:br>
                        <a:rPr lang="zh-CN" altLang="en-US" sz="1000" u="none" strike="noStrike" dirty="0">
                          <a:effectLst/>
                        </a:rPr>
                      </a:br>
                      <a:r>
                        <a:rPr lang="en-US" altLang="zh-CN" sz="1000" u="none" strike="noStrike" dirty="0">
                          <a:effectLst/>
                        </a:rPr>
                        <a:t>2</a:t>
                      </a:r>
                      <a:r>
                        <a:rPr lang="zh-CN" altLang="en-US" sz="1000" u="none" strike="noStrike" dirty="0">
                          <a:effectLst/>
                        </a:rPr>
                        <a:t>、因下述原因导致的在施工关键线路上造成工期延误的，经发包人书面确认，工期相应顺延，但承包人需要保证项目的交付节点，同时发包人不补偿任何费用（包括但不限于任何机械人工的窝工费等）：无</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zh-CN" altLang="en-US" sz="1000" u="none" strike="noStrike" dirty="0">
                          <a:effectLst/>
                        </a:rPr>
                        <a:t>通用条款约定补偿费用；</a:t>
                      </a:r>
                      <a:br>
                        <a:rPr lang="zh-CN" altLang="en-US" sz="1000" u="none" strike="noStrike" dirty="0">
                          <a:effectLst/>
                        </a:rPr>
                      </a:br>
                      <a:r>
                        <a:rPr lang="zh-CN" altLang="en-US" sz="1000" u="none" strike="noStrike" dirty="0">
                          <a:effectLst/>
                        </a:rPr>
                        <a:t>但专用条款又约定不补偿任何费用，前后不一致，合同约定不明，且无规则及标准。</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r>
              <a:tr h="1102406">
                <a:tc>
                  <a:txBody>
                    <a:bodyPr/>
                    <a:lstStyle/>
                    <a:p>
                      <a:pPr algn="ctr" fontAlgn="ctr"/>
                      <a:r>
                        <a:rPr lang="en-US" altLang="zh-CN" sz="1000" u="none" strike="noStrike">
                          <a:effectLst/>
                        </a:rPr>
                        <a:t>10</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建业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补偿费用</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en-US" altLang="zh-CN" sz="1000" u="none" strike="noStrike" dirty="0">
                          <a:effectLst/>
                        </a:rPr>
                        <a:t>1</a:t>
                      </a:r>
                      <a:r>
                        <a:rPr lang="zh-CN" altLang="en-US" sz="1000" u="none" strike="noStrike" dirty="0">
                          <a:effectLst/>
                        </a:rPr>
                        <a:t>、因发包人原因不能按照协议书约定的开工日期开工，工程师应以书面形式通知承包人，推迟开工日期，发包人赔偿承包人因延期开工造成的损失，并相应顺延工期。</a:t>
                      </a:r>
                      <a:br>
                        <a:rPr lang="zh-CN" altLang="en-US" sz="1000" u="none" strike="noStrike" dirty="0">
                          <a:effectLst/>
                        </a:rPr>
                      </a:br>
                      <a:r>
                        <a:rPr lang="en-US" altLang="zh-CN" sz="1000" u="none" strike="noStrike" dirty="0">
                          <a:effectLst/>
                        </a:rPr>
                        <a:t>2</a:t>
                      </a:r>
                      <a:r>
                        <a:rPr lang="zh-CN" altLang="en-US" sz="1000" u="none" strike="noStrike" dirty="0">
                          <a:effectLst/>
                        </a:rPr>
                        <a:t>、因发包人原因停工造成工期累计延长</a:t>
                      </a:r>
                      <a:r>
                        <a:rPr lang="en-US" altLang="zh-CN" sz="1000" u="none" strike="noStrike" dirty="0">
                          <a:effectLst/>
                        </a:rPr>
                        <a:t>15</a:t>
                      </a:r>
                      <a:r>
                        <a:rPr lang="zh-CN" altLang="en-US" sz="1000" u="none" strike="noStrike" dirty="0">
                          <a:effectLst/>
                        </a:rPr>
                        <a:t>天以上从第</a:t>
                      </a:r>
                      <a:r>
                        <a:rPr lang="en-US" altLang="zh-CN" sz="1000" u="none" strike="noStrike" dirty="0">
                          <a:effectLst/>
                        </a:rPr>
                        <a:t>16</a:t>
                      </a:r>
                      <a:r>
                        <a:rPr lang="zh-CN" altLang="en-US" sz="1000" u="none" strike="noStrike" dirty="0">
                          <a:effectLst/>
                        </a:rPr>
                        <a:t>天起，经发包人确认后，开始计取人工窝工费、机械停滞费、脚手架闲置费、现场管理费，不再计取其它费用；此类费用直接进入税前造价，即：仅计取税金。</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zh-CN" altLang="en-US" sz="1000" u="none" strike="noStrike" dirty="0">
                          <a:effectLst/>
                        </a:rPr>
                        <a:t>通用条款约定补偿费用，专用条款有补偿费用规则及标准</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r>
              <a:tr h="351317">
                <a:tc>
                  <a:txBody>
                    <a:bodyPr/>
                    <a:lstStyle/>
                    <a:p>
                      <a:pPr algn="ctr" fontAlgn="ctr"/>
                      <a:r>
                        <a:rPr lang="en-US" altLang="zh-CN" sz="1000" u="none" strike="noStrike" dirty="0">
                          <a:effectLst/>
                        </a:rPr>
                        <a:t>11</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康桥</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a:effectLst/>
                        </a:rPr>
                        <a:t>无合同条款约定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l" fontAlgn="ctr"/>
                      <a:r>
                        <a:rPr lang="en-US" altLang="zh-CN" sz="1000" u="none" strike="noStrike" dirty="0">
                          <a:effectLst/>
                        </a:rPr>
                        <a:t>1</a:t>
                      </a:r>
                      <a:r>
                        <a:rPr lang="zh-CN" altLang="en-US" sz="1000" u="none" strike="noStrike" dirty="0">
                          <a:effectLst/>
                        </a:rPr>
                        <a:t>、通用条款为标准合同模板；</a:t>
                      </a:r>
                      <a:br>
                        <a:rPr lang="zh-CN" altLang="en-US" sz="1000" u="none" strike="noStrike" dirty="0">
                          <a:effectLst/>
                        </a:rPr>
                      </a:br>
                      <a:r>
                        <a:rPr lang="en-US" altLang="zh-CN" sz="1000" u="none" strike="noStrike" dirty="0">
                          <a:effectLst/>
                        </a:rPr>
                        <a:t>2</a:t>
                      </a:r>
                      <a:r>
                        <a:rPr lang="zh-CN" altLang="en-US" sz="1000" u="none" strike="noStrike" dirty="0">
                          <a:effectLst/>
                        </a:rPr>
                        <a:t>、专用条款，只顺延工期，未对费用约定或说明；</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5268" marR="5268" marT="5268" marB="0" anchor="ctr"/>
                </a:tc>
              </a:tr>
            </a:tbl>
          </a:graphicData>
        </a:graphic>
      </p:graphicFrame>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00" y="1981200"/>
            <a:ext cx="4570482" cy="1477328"/>
          </a:xfrm>
          <a:prstGeom prst="rect">
            <a:avLst/>
          </a:prstGeom>
          <a:noFill/>
        </p:spPr>
        <p:txBody>
          <a:bodyPr wrap="none" rtlCol="0">
            <a:spAutoFit/>
          </a:bodyPr>
          <a:lstStyle/>
          <a:p>
            <a:r>
              <a:rPr lang="zh-CN" altLang="en-US" dirty="0"/>
              <a:t>总结：</a:t>
            </a:r>
            <a:endParaRPr lang="en-US" altLang="zh-CN" dirty="0"/>
          </a:p>
          <a:p>
            <a:r>
              <a:rPr lang="zh-CN" altLang="en-US" dirty="0"/>
              <a:t>计取费用：龙湖、融创、远洋、美盛、建业</a:t>
            </a:r>
            <a:endParaRPr lang="en-US" altLang="zh-CN" dirty="0"/>
          </a:p>
          <a:p>
            <a:r>
              <a:rPr lang="zh-CN" altLang="en-US" dirty="0"/>
              <a:t>不计取费用：金科、</a:t>
            </a:r>
            <a:endParaRPr lang="en-US" altLang="zh-CN" dirty="0"/>
          </a:p>
          <a:p>
            <a:r>
              <a:rPr lang="zh-CN" altLang="en-US" dirty="0"/>
              <a:t>无合同条款约定：中南、和昌、康桥 </a:t>
            </a:r>
            <a:endParaRPr lang="en-US" altLang="zh-CN" dirty="0"/>
          </a:p>
          <a:p>
            <a:endParaRPr lang="zh-CN" alt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49effb11adf497d2e72f5d2a068a694"/>
          <p:cNvPicPr>
            <a:picLocks noChangeAspect="1"/>
          </p:cNvPicPr>
          <p:nvPr/>
        </p:nvPicPr>
        <p:blipFill>
          <a:blip r:embed="rId1"/>
          <a:stretch>
            <a:fillRect/>
          </a:stretch>
        </p:blipFill>
        <p:spPr>
          <a:xfrm>
            <a:off x="-334645" y="104775"/>
            <a:ext cx="4283075" cy="5879465"/>
          </a:xfrm>
          <a:prstGeom prst="rect">
            <a:avLst/>
          </a:prstGeom>
        </p:spPr>
      </p:pic>
      <p:pic>
        <p:nvPicPr>
          <p:cNvPr id="5" name="图片 4" descr="dff72c4751586f50a1e8d82cbda6f28"/>
          <p:cNvPicPr>
            <a:picLocks noChangeAspect="1"/>
          </p:cNvPicPr>
          <p:nvPr/>
        </p:nvPicPr>
        <p:blipFill>
          <a:blip r:embed="rId2"/>
          <a:stretch>
            <a:fillRect/>
          </a:stretch>
        </p:blipFill>
        <p:spPr>
          <a:xfrm>
            <a:off x="3860800" y="45085"/>
            <a:ext cx="4195445" cy="6132830"/>
          </a:xfrm>
          <a:prstGeom prst="rect">
            <a:avLst/>
          </a:prstGeom>
        </p:spPr>
      </p:pic>
      <p:pic>
        <p:nvPicPr>
          <p:cNvPr id="7" name="内容占位符 6"/>
          <p:cNvPicPr>
            <a:picLocks noChangeAspect="1"/>
          </p:cNvPicPr>
          <p:nvPr>
            <p:ph idx="1"/>
          </p:nvPr>
        </p:nvPicPr>
        <p:blipFill>
          <a:blip r:embed="rId3"/>
          <a:stretch>
            <a:fillRect/>
          </a:stretch>
        </p:blipFill>
        <p:spPr>
          <a:xfrm>
            <a:off x="8151495" y="151130"/>
            <a:ext cx="4040505" cy="6182995"/>
          </a:xfrm>
          <a:prstGeom prst="rect">
            <a:avLst/>
          </a:prstGeom>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 y="838200"/>
            <a:ext cx="12941363" cy="5909310"/>
          </a:xfrm>
          <a:prstGeom prst="rect">
            <a:avLst/>
          </a:prstGeom>
          <a:noFill/>
        </p:spPr>
        <p:txBody>
          <a:bodyPr wrap="none" rtlCol="0">
            <a:spAutoFit/>
          </a:bodyPr>
          <a:lstStyle/>
          <a:p>
            <a:r>
              <a:rPr lang="zh-CN" altLang="en-US" dirty="0"/>
              <a:t>合同修订</a:t>
            </a:r>
            <a:endParaRPr lang="en-US" altLang="zh-CN" dirty="0"/>
          </a:p>
          <a:p>
            <a:r>
              <a:rPr lang="zh-CN" altLang="en-US" dirty="0"/>
              <a:t>方式一：不计取费用</a:t>
            </a:r>
            <a:endParaRPr lang="en-US" altLang="zh-CN" dirty="0"/>
          </a:p>
          <a:p>
            <a:r>
              <a:rPr lang="zh-CN" altLang="en-US" dirty="0"/>
              <a:t>第二部分合同协议书合同工期</a:t>
            </a:r>
            <a:r>
              <a:rPr lang="zh-CN" altLang="zh-CN" dirty="0"/>
              <a:t>总工期</a:t>
            </a:r>
            <a:r>
              <a:rPr lang="en-US" altLang="zh-CN" u="sng" dirty="0"/>
              <a:t>530</a:t>
            </a:r>
            <a:r>
              <a:rPr lang="zh-CN" altLang="zh-CN" dirty="0"/>
              <a:t>天。暂定开工日期</a:t>
            </a:r>
            <a:r>
              <a:rPr lang="en-US" altLang="zh-CN" dirty="0"/>
              <a:t>2022</a:t>
            </a:r>
            <a:r>
              <a:rPr lang="zh-CN" altLang="zh-CN" dirty="0"/>
              <a:t>年</a:t>
            </a:r>
            <a:r>
              <a:rPr lang="zh-CN" altLang="zh-CN" u="sng" dirty="0"/>
              <a:t> </a:t>
            </a:r>
            <a:r>
              <a:rPr lang="en-US" altLang="zh-CN" u="sng" dirty="0"/>
              <a:t>12 </a:t>
            </a:r>
            <a:r>
              <a:rPr lang="zh-CN" altLang="zh-CN" dirty="0"/>
              <a:t>月</a:t>
            </a:r>
            <a:r>
              <a:rPr lang="zh-CN" altLang="zh-CN" u="sng" dirty="0"/>
              <a:t> </a:t>
            </a:r>
            <a:r>
              <a:rPr lang="en-US" altLang="zh-CN" u="sng" dirty="0"/>
              <a:t>1 </a:t>
            </a:r>
            <a:r>
              <a:rPr lang="zh-CN" altLang="zh-CN" dirty="0"/>
              <a:t>日，具体开工时间以发包人或发包人授权</a:t>
            </a:r>
            <a:endParaRPr lang="en-US" altLang="zh-CN" dirty="0"/>
          </a:p>
          <a:p>
            <a:r>
              <a:rPr lang="zh-CN" altLang="zh-CN" dirty="0"/>
              <a:t>的监理人书面通知为准</a:t>
            </a:r>
            <a:r>
              <a:rPr lang="zh-CN" altLang="en-US" dirty="0"/>
              <a:t>。</a:t>
            </a:r>
            <a:r>
              <a:rPr lang="zh-CN" altLang="zh-CN" dirty="0">
                <a:solidFill>
                  <a:srgbClr val="FF0000"/>
                </a:solidFill>
              </a:rPr>
              <a:t>上述开工时间仅为暂定，发包人有权根据项目情况需要调整开工批次、暂定开工日期，承</a:t>
            </a:r>
            <a:endParaRPr lang="en-US" altLang="zh-CN" dirty="0">
              <a:solidFill>
                <a:srgbClr val="FF0000"/>
              </a:solidFill>
            </a:endParaRPr>
          </a:p>
          <a:p>
            <a:r>
              <a:rPr lang="zh-CN" altLang="zh-CN" dirty="0">
                <a:solidFill>
                  <a:srgbClr val="FF0000"/>
                </a:solidFill>
              </a:rPr>
              <a:t>包人已知悉并放弃任何因暂定开工日期调整而提起的索赔权利</a:t>
            </a:r>
            <a:r>
              <a:rPr lang="zh-CN" altLang="en-US" dirty="0"/>
              <a:t>。</a:t>
            </a:r>
            <a:endParaRPr lang="en-US" altLang="zh-CN" dirty="0"/>
          </a:p>
          <a:p>
            <a:endParaRPr lang="en-US" altLang="zh-CN" dirty="0">
              <a:solidFill>
                <a:srgbClr val="FF0000"/>
              </a:solidFill>
            </a:endParaRPr>
          </a:p>
          <a:p>
            <a:r>
              <a:rPr lang="zh-CN" altLang="zh-CN" dirty="0"/>
              <a:t>通用条款</a:t>
            </a:r>
            <a:r>
              <a:rPr lang="zh-CN" altLang="en-US" dirty="0"/>
              <a:t>：</a:t>
            </a:r>
            <a:endParaRPr lang="en-US" altLang="zh-CN" dirty="0"/>
          </a:p>
          <a:p>
            <a:r>
              <a:rPr lang="en-US" altLang="zh-CN" dirty="0"/>
              <a:t>12.1.2</a:t>
            </a:r>
            <a:r>
              <a:rPr lang="zh-CN" altLang="en-US" dirty="0"/>
              <a:t>工期约定</a:t>
            </a:r>
            <a:endParaRPr lang="en-US" altLang="zh-CN" dirty="0"/>
          </a:p>
          <a:p>
            <a:r>
              <a:rPr lang="en-US" altLang="zh-CN" dirty="0"/>
              <a:t>      </a:t>
            </a:r>
            <a:r>
              <a:rPr lang="zh-CN" altLang="zh-CN" dirty="0"/>
              <a:t>实际开工日期以发包人的开工通知为准。发包人有权决定工程分批开工，并分别确定开工日期。承包人应</a:t>
            </a:r>
            <a:endParaRPr lang="en-US" altLang="zh-CN" dirty="0"/>
          </a:p>
          <a:p>
            <a:r>
              <a:rPr lang="zh-CN" altLang="zh-CN" dirty="0"/>
              <a:t>在开工日期前进入现场，做好施工准备工作。因发包人原因不能按照协议书约定的开工日期开工，总监理工程</a:t>
            </a:r>
            <a:endParaRPr lang="en-US" altLang="zh-CN" dirty="0"/>
          </a:p>
          <a:p>
            <a:r>
              <a:rPr lang="zh-CN" altLang="zh-CN" dirty="0"/>
              <a:t>师应以书面形式通知承包人，推迟开工日期，发包人相应顺延工期，除合同约定的可调范围外不赔偿承包人因</a:t>
            </a:r>
            <a:endParaRPr lang="en-US" altLang="zh-CN" dirty="0"/>
          </a:p>
          <a:p>
            <a:r>
              <a:rPr lang="zh-CN" altLang="zh-CN" dirty="0"/>
              <a:t>延期开工造成的损失</a:t>
            </a:r>
            <a:r>
              <a:rPr lang="zh-CN" altLang="zh-CN" dirty="0">
                <a:solidFill>
                  <a:srgbClr val="FF0000"/>
                </a:solidFill>
              </a:rPr>
              <a:t>（包括施工准备、设备闲置、人员窝工、市场价格风险、政策变化等）</a:t>
            </a:r>
            <a:r>
              <a:rPr lang="zh-CN" altLang="en-US" dirty="0"/>
              <a:t>。</a:t>
            </a:r>
            <a:endParaRPr lang="en-US" altLang="zh-CN" dirty="0"/>
          </a:p>
          <a:p>
            <a:endParaRPr lang="en-US" altLang="zh-CN" dirty="0"/>
          </a:p>
          <a:p>
            <a:r>
              <a:rPr lang="zh-CN" altLang="en-US" dirty="0"/>
              <a:t>通用条款：</a:t>
            </a:r>
            <a:endParaRPr lang="en-US" altLang="zh-CN" dirty="0"/>
          </a:p>
          <a:p>
            <a:r>
              <a:rPr lang="en-US" altLang="zh-CN" dirty="0"/>
              <a:t>12.2</a:t>
            </a:r>
            <a:r>
              <a:rPr lang="zh-CN" altLang="zh-CN" dirty="0"/>
              <a:t>延迟开工的处理</a:t>
            </a:r>
            <a:endParaRPr lang="zh-CN" altLang="zh-CN" dirty="0"/>
          </a:p>
          <a:p>
            <a:r>
              <a:rPr lang="en-US" altLang="zh-CN" dirty="0"/>
              <a:t>     12.2.1</a:t>
            </a:r>
            <a:r>
              <a:rPr lang="zh-CN" altLang="zh-CN" dirty="0"/>
              <a:t>承包人未按发包人通知的开工日期开工。每逾期一日应向发包人支付违约金</a:t>
            </a:r>
            <a:r>
              <a:rPr lang="en-US" altLang="zh-CN" dirty="0"/>
              <a:t>10</a:t>
            </a:r>
            <a:r>
              <a:rPr lang="zh-CN" altLang="zh-CN" dirty="0"/>
              <a:t>万元，延迟开工超过</a:t>
            </a:r>
            <a:r>
              <a:rPr lang="en-US" altLang="zh-CN" dirty="0"/>
              <a:t>10</a:t>
            </a:r>
            <a:r>
              <a:rPr lang="zh-CN" altLang="zh-CN" dirty="0"/>
              <a:t>天的，</a:t>
            </a:r>
            <a:endParaRPr lang="en-US" altLang="zh-CN" dirty="0"/>
          </a:p>
          <a:p>
            <a:r>
              <a:rPr lang="zh-CN" altLang="zh-CN" dirty="0"/>
              <a:t>发包人有权解除合同，将本工程另行发包，承包人应承担违约责任及赔偿责任</a:t>
            </a:r>
            <a:r>
              <a:rPr lang="zh-CN" altLang="en-US" dirty="0"/>
              <a:t>。</a:t>
            </a:r>
            <a:endParaRPr lang="en-US" altLang="zh-CN" dirty="0"/>
          </a:p>
          <a:p>
            <a:endParaRPr lang="en-US" altLang="zh-CN" dirty="0"/>
          </a:p>
          <a:p>
            <a:r>
              <a:rPr lang="en-US" altLang="zh-CN" dirty="0"/>
              <a:t>      12.2.2</a:t>
            </a:r>
            <a:r>
              <a:rPr lang="zh-CN" altLang="en-US" dirty="0"/>
              <a:t>本合同价款之优惠率及双方确定合同总价视为已包括</a:t>
            </a:r>
            <a:r>
              <a:rPr lang="zh-CN" altLang="zh-CN" dirty="0">
                <a:solidFill>
                  <a:srgbClr val="FF0000"/>
                </a:solidFill>
              </a:rPr>
              <a:t>承包</a:t>
            </a:r>
            <a:r>
              <a:rPr lang="zh-CN" altLang="en-US" dirty="0">
                <a:solidFill>
                  <a:srgbClr val="FF0000"/>
                </a:solidFill>
              </a:rPr>
              <a:t>人就</a:t>
            </a:r>
            <a:r>
              <a:rPr lang="zh-CN" altLang="zh-CN" dirty="0">
                <a:solidFill>
                  <a:srgbClr val="FF0000"/>
                </a:solidFill>
              </a:rPr>
              <a:t>本工程可能发生的开工时间提前或推后</a:t>
            </a:r>
            <a:r>
              <a:rPr lang="en-US" altLang="zh-CN" dirty="0">
                <a:solidFill>
                  <a:srgbClr val="FF0000"/>
                </a:solidFill>
              </a:rPr>
              <a:t>(</a:t>
            </a:r>
            <a:r>
              <a:rPr lang="zh-CN" altLang="zh-CN" dirty="0">
                <a:solidFill>
                  <a:srgbClr val="FF0000"/>
                </a:solidFill>
              </a:rPr>
              <a:t>或本项</a:t>
            </a:r>
            <a:endParaRPr lang="en-US" altLang="zh-CN" dirty="0">
              <a:solidFill>
                <a:srgbClr val="FF0000"/>
              </a:solidFill>
            </a:endParaRPr>
          </a:p>
          <a:p>
            <a:r>
              <a:rPr lang="zh-CN" altLang="zh-CN" dirty="0">
                <a:solidFill>
                  <a:srgbClr val="FF0000"/>
                </a:solidFill>
              </a:rPr>
              <a:t>目内之各单体建筑的开工时间不一致</a:t>
            </a:r>
            <a:r>
              <a:rPr lang="en-US" altLang="zh-CN" dirty="0">
                <a:solidFill>
                  <a:srgbClr val="FF0000"/>
                </a:solidFill>
              </a:rPr>
              <a:t>)</a:t>
            </a:r>
            <a:r>
              <a:rPr lang="zh-CN" altLang="zh-CN" dirty="0">
                <a:solidFill>
                  <a:srgbClr val="FF0000"/>
                </a:solidFill>
              </a:rPr>
              <a:t>和发包方对工程进度安排的加快或减慢所产生的相关所有费用</a:t>
            </a:r>
            <a:r>
              <a:rPr lang="zh-CN" altLang="en-US" dirty="0">
                <a:solidFill>
                  <a:srgbClr val="FF0000"/>
                </a:solidFill>
              </a:rPr>
              <a:t>。</a:t>
            </a:r>
            <a:r>
              <a:rPr lang="zh-CN" altLang="zh-CN" dirty="0">
                <a:solidFill>
                  <a:srgbClr val="FF0000"/>
                </a:solidFill>
              </a:rPr>
              <a:t>以及总承包方因</a:t>
            </a:r>
            <a:endParaRPr lang="en-US" altLang="zh-CN" dirty="0">
              <a:solidFill>
                <a:srgbClr val="FF0000"/>
              </a:solidFill>
            </a:endParaRPr>
          </a:p>
          <a:p>
            <a:r>
              <a:rPr lang="zh-CN" altLang="zh-CN" dirty="0">
                <a:solidFill>
                  <a:srgbClr val="FF0000"/>
                </a:solidFill>
              </a:rPr>
              <a:t>履行第</a:t>
            </a:r>
            <a:r>
              <a:rPr lang="en-US" altLang="zh-CN" dirty="0">
                <a:solidFill>
                  <a:srgbClr val="FF0000"/>
                </a:solidFill>
              </a:rPr>
              <a:t>3.4</a:t>
            </a:r>
            <a:r>
              <a:rPr lang="zh-CN" altLang="zh-CN" dirty="0">
                <a:solidFill>
                  <a:srgbClr val="FF0000"/>
                </a:solidFill>
              </a:rPr>
              <a:t>条款之工期要求而引致的一切额外增加费用和承包风险费。总承包方以本条款规定而提出的任何索偿一概不</a:t>
            </a:r>
            <a:r>
              <a:rPr lang="zh-CN" altLang="en-US" dirty="0">
                <a:solidFill>
                  <a:srgbClr val="FF0000"/>
                </a:solidFill>
              </a:rPr>
              <a:t>予</a:t>
            </a:r>
            <a:r>
              <a:rPr lang="zh-CN" altLang="zh-CN" dirty="0">
                <a:solidFill>
                  <a:srgbClr val="FF0000"/>
                </a:solidFill>
              </a:rPr>
              <a:t>接</a:t>
            </a:r>
            <a:r>
              <a:rPr lang="zh-CN" altLang="en-US" dirty="0">
                <a:solidFill>
                  <a:srgbClr val="FF0000"/>
                </a:solidFill>
              </a:rPr>
              <a:t>受。</a:t>
            </a:r>
            <a:endParaRPr lang="zh-CN" altLang="en-US" dirty="0">
              <a:solidFill>
                <a:srgbClr val="FF0000"/>
              </a:solidFill>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9600" y="914400"/>
            <a:ext cx="11957119" cy="3877985"/>
          </a:xfrm>
          <a:prstGeom prst="rect">
            <a:avLst/>
          </a:prstGeom>
          <a:noFill/>
        </p:spPr>
        <p:txBody>
          <a:bodyPr wrap="none" rtlCol="0">
            <a:spAutoFit/>
          </a:bodyPr>
          <a:lstStyle/>
          <a:p>
            <a:r>
              <a:rPr lang="zh-CN" altLang="en-US" dirty="0"/>
              <a:t>方式二、计取费用并合同约定</a:t>
            </a:r>
            <a:endParaRPr lang="en-US" altLang="zh-CN"/>
          </a:p>
          <a:p>
            <a:endParaRPr lang="en-US" altLang="zh-CN" dirty="0"/>
          </a:p>
          <a:p>
            <a:r>
              <a:rPr lang="zh-CN" altLang="en-US" dirty="0"/>
              <a:t>第二部分合同协议书合同工期</a:t>
            </a:r>
            <a:r>
              <a:rPr lang="zh-CN" altLang="zh-CN" dirty="0"/>
              <a:t>总工期</a:t>
            </a:r>
            <a:r>
              <a:rPr lang="en-US" altLang="zh-CN" u="sng" dirty="0"/>
              <a:t>530</a:t>
            </a:r>
            <a:r>
              <a:rPr lang="zh-CN" altLang="zh-CN" dirty="0"/>
              <a:t>天。暂定开工日期</a:t>
            </a:r>
            <a:r>
              <a:rPr lang="en-US" altLang="zh-CN" dirty="0"/>
              <a:t>2022</a:t>
            </a:r>
            <a:r>
              <a:rPr lang="zh-CN" altLang="zh-CN" dirty="0"/>
              <a:t>年</a:t>
            </a:r>
            <a:r>
              <a:rPr lang="zh-CN" altLang="zh-CN" u="sng" dirty="0"/>
              <a:t> </a:t>
            </a:r>
            <a:r>
              <a:rPr lang="en-US" altLang="zh-CN" u="sng" dirty="0"/>
              <a:t>12 </a:t>
            </a:r>
            <a:r>
              <a:rPr lang="zh-CN" altLang="zh-CN" dirty="0"/>
              <a:t>月</a:t>
            </a:r>
            <a:r>
              <a:rPr lang="zh-CN" altLang="zh-CN" u="sng" dirty="0"/>
              <a:t> </a:t>
            </a:r>
            <a:r>
              <a:rPr lang="en-US" altLang="zh-CN" u="sng" dirty="0"/>
              <a:t>1 </a:t>
            </a:r>
            <a:r>
              <a:rPr lang="zh-CN" altLang="zh-CN" dirty="0"/>
              <a:t>日，具体开工时间以发包人或发包人授权</a:t>
            </a:r>
            <a:endParaRPr lang="en-US" altLang="zh-CN" dirty="0"/>
          </a:p>
          <a:p>
            <a:r>
              <a:rPr lang="zh-CN" altLang="zh-CN" dirty="0"/>
              <a:t>的监理人书面通知为准。</a:t>
            </a:r>
            <a:r>
              <a:rPr lang="zh-CN" altLang="en-US" dirty="0">
                <a:solidFill>
                  <a:srgbClr val="FF0000"/>
                </a:solidFill>
              </a:rPr>
              <a:t>若实际开工日期先于或晚于计划开工日期，合同总工期时间不变</a:t>
            </a:r>
            <a:r>
              <a:rPr lang="zh-CN" altLang="zh-CN" dirty="0">
                <a:solidFill>
                  <a:srgbClr val="FF0000"/>
                </a:solidFill>
              </a:rPr>
              <a:t>。工期、关健性节点要求及</a:t>
            </a:r>
            <a:endParaRPr lang="en-US" altLang="zh-CN" dirty="0">
              <a:solidFill>
                <a:srgbClr val="FF0000"/>
              </a:solidFill>
            </a:endParaRPr>
          </a:p>
          <a:p>
            <a:r>
              <a:rPr lang="zh-CN" altLang="zh-CN" dirty="0">
                <a:solidFill>
                  <a:srgbClr val="FF0000"/>
                </a:solidFill>
              </a:rPr>
              <a:t>违约责任见合同</a:t>
            </a:r>
            <a:r>
              <a:rPr lang="zh-CN" altLang="en-US" dirty="0">
                <a:solidFill>
                  <a:srgbClr val="FF0000"/>
                </a:solidFill>
              </a:rPr>
              <a:t>通</a:t>
            </a:r>
            <a:r>
              <a:rPr lang="zh-CN" altLang="zh-CN" dirty="0">
                <a:solidFill>
                  <a:srgbClr val="FF0000"/>
                </a:solidFill>
              </a:rPr>
              <a:t>用条款</a:t>
            </a:r>
            <a:r>
              <a:rPr lang="en-US" altLang="zh-CN" dirty="0">
                <a:solidFill>
                  <a:srgbClr val="FF0000"/>
                </a:solidFill>
              </a:rPr>
              <a:t>12</a:t>
            </a:r>
            <a:r>
              <a:rPr lang="zh-CN" altLang="en-US" dirty="0">
                <a:solidFill>
                  <a:srgbClr val="FF0000"/>
                </a:solidFill>
              </a:rPr>
              <a:t>和专用条款第</a:t>
            </a:r>
            <a:r>
              <a:rPr lang="en-US" altLang="zh-CN" dirty="0">
                <a:solidFill>
                  <a:srgbClr val="FF0000"/>
                </a:solidFill>
              </a:rPr>
              <a:t>**</a:t>
            </a:r>
            <a:r>
              <a:rPr lang="zh-CN" altLang="en-US" dirty="0">
                <a:solidFill>
                  <a:srgbClr val="FF0000"/>
                </a:solidFill>
              </a:rPr>
              <a:t>条之约定</a:t>
            </a:r>
            <a:r>
              <a:rPr lang="zh-CN" altLang="en-US" dirty="0"/>
              <a:t>。</a:t>
            </a:r>
            <a:endParaRPr lang="en-US" altLang="zh-CN" dirty="0"/>
          </a:p>
          <a:p>
            <a:endParaRPr lang="en-US" altLang="zh-CN" dirty="0"/>
          </a:p>
          <a:p>
            <a:r>
              <a:rPr lang="zh-CN" altLang="zh-CN" dirty="0"/>
              <a:t>通用条款</a:t>
            </a:r>
            <a:r>
              <a:rPr lang="zh-CN" altLang="en-US" dirty="0"/>
              <a:t>：</a:t>
            </a:r>
            <a:endParaRPr lang="en-US" altLang="zh-CN" dirty="0"/>
          </a:p>
          <a:p>
            <a:r>
              <a:rPr lang="en-US" altLang="zh-CN" dirty="0"/>
              <a:t>12.1.2</a:t>
            </a:r>
            <a:r>
              <a:rPr lang="zh-CN" altLang="en-US" dirty="0"/>
              <a:t>工期约定</a:t>
            </a:r>
            <a:endParaRPr lang="en-US" altLang="zh-CN" dirty="0"/>
          </a:p>
          <a:p>
            <a:r>
              <a:rPr lang="en-US" altLang="zh-CN" dirty="0"/>
              <a:t>      </a:t>
            </a:r>
            <a:r>
              <a:rPr lang="zh-CN" altLang="zh-CN" dirty="0"/>
              <a:t>实际开工日期以发包人的开工通知为准。发包人有权决定工程分批开工，并分别确定开工日期。承包人应</a:t>
            </a:r>
            <a:endParaRPr lang="en-US" altLang="zh-CN" dirty="0"/>
          </a:p>
          <a:p>
            <a:r>
              <a:rPr lang="zh-CN" altLang="zh-CN" dirty="0"/>
              <a:t>在开工日期前进入现场，做好施工准备工作。因发包人原因不能按照协议书约定的开工日期开工，总监理工程</a:t>
            </a:r>
            <a:endParaRPr lang="en-US" altLang="zh-CN" dirty="0"/>
          </a:p>
          <a:p>
            <a:r>
              <a:rPr lang="zh-CN" altLang="zh-CN" dirty="0"/>
              <a:t>师应以书面形式通知承包人，推迟开工日期，发包人相应顺延工期</a:t>
            </a:r>
            <a:r>
              <a:rPr lang="zh-CN" altLang="en-US" dirty="0"/>
              <a:t>。</a:t>
            </a:r>
            <a:r>
              <a:rPr lang="zh-CN" altLang="zh-CN" dirty="0">
                <a:solidFill>
                  <a:srgbClr val="FF0000"/>
                </a:solidFill>
              </a:rPr>
              <a:t>除合同约定的可</a:t>
            </a:r>
            <a:r>
              <a:rPr lang="zh-CN" altLang="en-US" dirty="0">
                <a:solidFill>
                  <a:srgbClr val="FF0000"/>
                </a:solidFill>
              </a:rPr>
              <a:t>计取</a:t>
            </a:r>
            <a:r>
              <a:rPr lang="zh-CN" altLang="zh-CN" dirty="0">
                <a:solidFill>
                  <a:srgbClr val="FF0000"/>
                </a:solidFill>
              </a:rPr>
              <a:t>范围外不赔偿承包人因</a:t>
            </a:r>
            <a:endParaRPr lang="en-US" altLang="zh-CN" dirty="0">
              <a:solidFill>
                <a:srgbClr val="FF0000"/>
              </a:solidFill>
            </a:endParaRPr>
          </a:p>
          <a:p>
            <a:r>
              <a:rPr lang="zh-CN" altLang="zh-CN" dirty="0">
                <a:solidFill>
                  <a:srgbClr val="FF0000"/>
                </a:solidFill>
              </a:rPr>
              <a:t>延期开工造成的</a:t>
            </a:r>
            <a:r>
              <a:rPr lang="zh-CN" altLang="en-US" dirty="0">
                <a:solidFill>
                  <a:srgbClr val="FF0000"/>
                </a:solidFill>
              </a:rPr>
              <a:t>其它</a:t>
            </a:r>
            <a:r>
              <a:rPr lang="zh-CN" altLang="zh-CN" dirty="0">
                <a:solidFill>
                  <a:srgbClr val="FF0000"/>
                </a:solidFill>
              </a:rPr>
              <a:t>损失</a:t>
            </a:r>
            <a:r>
              <a:rPr lang="zh-CN" altLang="en-US" dirty="0">
                <a:solidFill>
                  <a:srgbClr val="FF0000"/>
                </a:solidFill>
              </a:rPr>
              <a:t>。</a:t>
            </a:r>
            <a:endParaRPr lang="en-US" altLang="zh-CN" dirty="0">
              <a:solidFill>
                <a:srgbClr val="FF0000"/>
              </a:solidFill>
            </a:endParaRPr>
          </a:p>
          <a:p>
            <a:endParaRPr lang="en-US" altLang="zh-CN" sz="1500" dirty="0">
              <a:solidFill>
                <a:srgbClr val="FF0000"/>
              </a:solidFill>
            </a:endParaRPr>
          </a:p>
          <a:p>
            <a:endParaRPr lang="en-US" altLang="zh-CN" sz="1500" dirty="0">
              <a:solidFill>
                <a:srgbClr val="FF0000"/>
              </a:solidFill>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1066800"/>
            <a:ext cx="12399548" cy="5355312"/>
          </a:xfrm>
          <a:prstGeom prst="rect">
            <a:avLst/>
          </a:prstGeom>
          <a:noFill/>
        </p:spPr>
        <p:txBody>
          <a:bodyPr wrap="none" rtlCol="0">
            <a:spAutoFit/>
          </a:bodyPr>
          <a:lstStyle/>
          <a:p>
            <a:r>
              <a:rPr lang="zh-CN" altLang="en-US" dirty="0"/>
              <a:t>第三部分：合同通用条款：</a:t>
            </a:r>
            <a:endParaRPr lang="en-US" altLang="zh-CN" dirty="0"/>
          </a:p>
          <a:p>
            <a:r>
              <a:rPr lang="en-US" altLang="zh-CN" dirty="0"/>
              <a:t>12.2</a:t>
            </a:r>
            <a:r>
              <a:rPr lang="zh-CN" altLang="zh-CN" dirty="0"/>
              <a:t>延迟开工的处理</a:t>
            </a:r>
            <a:endParaRPr lang="zh-CN" altLang="zh-CN" dirty="0"/>
          </a:p>
          <a:p>
            <a:r>
              <a:rPr lang="en-US" altLang="zh-CN" dirty="0"/>
              <a:t>     12.2.1</a:t>
            </a:r>
            <a:r>
              <a:rPr lang="zh-CN" altLang="zh-CN" dirty="0"/>
              <a:t>承包人未按发包人通知的开工日期开工。每逾期一日应向发包人支付违约金</a:t>
            </a:r>
            <a:r>
              <a:rPr lang="en-US" altLang="zh-CN" dirty="0"/>
              <a:t>10</a:t>
            </a:r>
            <a:r>
              <a:rPr lang="zh-CN" altLang="zh-CN" dirty="0"/>
              <a:t>万元，延迟开工超过</a:t>
            </a:r>
            <a:r>
              <a:rPr lang="en-US" altLang="zh-CN" dirty="0"/>
              <a:t>10</a:t>
            </a:r>
            <a:r>
              <a:rPr lang="zh-CN" altLang="zh-CN" dirty="0"/>
              <a:t>天的，</a:t>
            </a:r>
            <a:endParaRPr lang="en-US" altLang="zh-CN" dirty="0"/>
          </a:p>
          <a:p>
            <a:r>
              <a:rPr lang="zh-CN" altLang="zh-CN" dirty="0"/>
              <a:t>发包人有权解除合同，将本工程另行发包，承包人应承担违约责任及赔偿责任</a:t>
            </a:r>
            <a:r>
              <a:rPr lang="zh-CN" altLang="en-US" dirty="0"/>
              <a:t>。</a:t>
            </a:r>
            <a:endParaRPr lang="en-US" altLang="zh-CN" dirty="0"/>
          </a:p>
          <a:p>
            <a:endParaRPr lang="en-US" altLang="zh-CN" dirty="0"/>
          </a:p>
          <a:p>
            <a:r>
              <a:rPr lang="en-US" altLang="zh-CN" dirty="0"/>
              <a:t>      </a:t>
            </a:r>
            <a:r>
              <a:rPr lang="en-US" altLang="zh-CN" dirty="0">
                <a:solidFill>
                  <a:srgbClr val="FF0000"/>
                </a:solidFill>
              </a:rPr>
              <a:t>12.2.2</a:t>
            </a:r>
            <a:r>
              <a:rPr lang="zh-CN" altLang="en-US" dirty="0">
                <a:solidFill>
                  <a:srgbClr val="FF0000"/>
                </a:solidFill>
              </a:rPr>
              <a:t>发包人原因延期开工，若开工时间与合同计划时间延期</a:t>
            </a:r>
            <a:r>
              <a:rPr lang="en-US" altLang="zh-CN" dirty="0">
                <a:solidFill>
                  <a:srgbClr val="FF0000"/>
                </a:solidFill>
              </a:rPr>
              <a:t>90</a:t>
            </a:r>
            <a:r>
              <a:rPr lang="zh-CN" altLang="en-US" dirty="0">
                <a:solidFill>
                  <a:srgbClr val="FF0000"/>
                </a:solidFill>
              </a:rPr>
              <a:t>天以内，则承包人重新调整其施工组织，且因延期开工</a:t>
            </a:r>
            <a:endParaRPr lang="en-US" altLang="zh-CN" dirty="0">
              <a:solidFill>
                <a:srgbClr val="FF0000"/>
              </a:solidFill>
            </a:endParaRPr>
          </a:p>
          <a:p>
            <a:r>
              <a:rPr lang="zh-CN" altLang="en-US" dirty="0">
                <a:solidFill>
                  <a:srgbClr val="FF0000"/>
                </a:solidFill>
              </a:rPr>
              <a:t>引致的所有增加费用，承包人已充公理解本条款规定并已考虑在本合同价款优惠率和合同总价内；若因发包人原因开工</a:t>
            </a:r>
            <a:endParaRPr lang="en-US" altLang="zh-CN" dirty="0">
              <a:solidFill>
                <a:srgbClr val="FF0000"/>
              </a:solidFill>
            </a:endParaRPr>
          </a:p>
          <a:p>
            <a:r>
              <a:rPr lang="zh-CN" altLang="en-US" dirty="0">
                <a:solidFill>
                  <a:srgbClr val="FF0000"/>
                </a:solidFill>
              </a:rPr>
              <a:t>时间与合同计划时间延期超</a:t>
            </a:r>
            <a:r>
              <a:rPr lang="en-US" altLang="zh-CN" dirty="0">
                <a:solidFill>
                  <a:srgbClr val="FF0000"/>
                </a:solidFill>
              </a:rPr>
              <a:t>90</a:t>
            </a:r>
            <a:r>
              <a:rPr lang="zh-CN" altLang="en-US" dirty="0">
                <a:solidFill>
                  <a:srgbClr val="FF0000"/>
                </a:solidFill>
              </a:rPr>
              <a:t>天以上，</a:t>
            </a:r>
            <a:r>
              <a:rPr lang="zh-CN" altLang="zh-CN" dirty="0">
                <a:solidFill>
                  <a:srgbClr val="FF0000"/>
                </a:solidFill>
              </a:rPr>
              <a:t>承包</a:t>
            </a:r>
            <a:r>
              <a:rPr lang="zh-CN" altLang="en-US" dirty="0">
                <a:solidFill>
                  <a:srgbClr val="FF0000"/>
                </a:solidFill>
              </a:rPr>
              <a:t>人接纳</a:t>
            </a:r>
            <a:r>
              <a:rPr lang="zh-CN" altLang="zh-CN" dirty="0">
                <a:solidFill>
                  <a:srgbClr val="FF0000"/>
                </a:solidFill>
              </a:rPr>
              <a:t>本工程</a:t>
            </a:r>
            <a:r>
              <a:rPr lang="zh-CN" altLang="en-US" dirty="0">
                <a:solidFill>
                  <a:srgbClr val="FF0000"/>
                </a:solidFill>
              </a:rPr>
              <a:t>开工时间之调整，并及时调整其施工及人员组织安排保留最</a:t>
            </a:r>
            <a:endParaRPr lang="en-US" altLang="zh-CN" dirty="0">
              <a:solidFill>
                <a:srgbClr val="FF0000"/>
              </a:solidFill>
            </a:endParaRPr>
          </a:p>
          <a:p>
            <a:r>
              <a:rPr lang="zh-CN" altLang="en-US" dirty="0">
                <a:solidFill>
                  <a:srgbClr val="FF0000"/>
                </a:solidFill>
              </a:rPr>
              <a:t>少资源配置以减少费用支出，发包人补偿</a:t>
            </a:r>
            <a:r>
              <a:rPr lang="en-US" altLang="zh-CN" dirty="0">
                <a:solidFill>
                  <a:srgbClr val="FF0000"/>
                </a:solidFill>
              </a:rPr>
              <a:t>90</a:t>
            </a:r>
            <a:r>
              <a:rPr lang="zh-CN" altLang="en-US" dirty="0">
                <a:solidFill>
                  <a:srgbClr val="FF0000"/>
                </a:solidFill>
              </a:rPr>
              <a:t>天以外之费用：延期楼栋相关之管理人员费用（按合同附件工资标准且</a:t>
            </a:r>
            <a:endParaRPr lang="en-US" altLang="zh-CN" dirty="0">
              <a:solidFill>
                <a:srgbClr val="FF0000"/>
              </a:solidFill>
            </a:endParaRPr>
          </a:p>
          <a:p>
            <a:r>
              <a:rPr lang="zh-CN" altLang="en-US" dirty="0">
                <a:solidFill>
                  <a:srgbClr val="FF0000"/>
                </a:solidFill>
              </a:rPr>
              <a:t>不计社保等其它费用）、延期楼栋内已进场之机械周转材料租赁费、因延期楼栋开工集装箱之空闲租赁费（彩板房不</a:t>
            </a:r>
            <a:endParaRPr lang="en-US" altLang="zh-CN" dirty="0">
              <a:solidFill>
                <a:srgbClr val="FF0000"/>
              </a:solidFill>
            </a:endParaRPr>
          </a:p>
          <a:p>
            <a:r>
              <a:rPr lang="zh-CN" altLang="en-US" dirty="0">
                <a:solidFill>
                  <a:srgbClr val="FF0000"/>
                </a:solidFill>
              </a:rPr>
              <a:t>计费用）。关于延期开工之计取原则承包人已充分知悉除以上费用外其它成本增加索偿</a:t>
            </a:r>
            <a:r>
              <a:rPr lang="zh-CN" altLang="zh-CN" dirty="0">
                <a:solidFill>
                  <a:srgbClr val="FF0000"/>
                </a:solidFill>
              </a:rPr>
              <a:t>一概不获接纳</a:t>
            </a:r>
            <a:r>
              <a:rPr lang="zh-CN" altLang="en-US" dirty="0">
                <a:solidFill>
                  <a:srgbClr val="FF0000"/>
                </a:solidFill>
              </a:rPr>
              <a:t>。</a:t>
            </a:r>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     12.2.3</a:t>
            </a:r>
            <a:r>
              <a:rPr lang="zh-CN" altLang="en-US" dirty="0">
                <a:solidFill>
                  <a:srgbClr val="FF0000"/>
                </a:solidFill>
              </a:rPr>
              <a:t>当承包人实际完工日期迟于发包人及监理工程师批复的工期时，承包人必须承担按合同要求的工期罚款，</a:t>
            </a:r>
            <a:endParaRPr lang="en-US" altLang="zh-CN" dirty="0">
              <a:solidFill>
                <a:srgbClr val="FF0000"/>
              </a:solidFill>
            </a:endParaRPr>
          </a:p>
          <a:p>
            <a:r>
              <a:rPr lang="zh-CN" altLang="en-US" dirty="0">
                <a:solidFill>
                  <a:srgbClr val="FF0000"/>
                </a:solidFill>
              </a:rPr>
              <a:t>承包人最终的补偿费用为发包人补偿的非承包人原因导致工期延长的费用与承包人原因导致工期延长的工期罚款之和。</a:t>
            </a:r>
            <a:endParaRPr lang="en-US" altLang="zh-CN" dirty="0">
              <a:solidFill>
                <a:srgbClr val="FF0000"/>
              </a:solidFill>
            </a:endParaRPr>
          </a:p>
          <a:p>
            <a:endParaRPr lang="en-US" altLang="zh-CN" dirty="0">
              <a:solidFill>
                <a:srgbClr val="FF0000"/>
              </a:solidFill>
            </a:endParaRPr>
          </a:p>
          <a:p>
            <a:r>
              <a:rPr lang="en-US" altLang="zh-CN" dirty="0">
                <a:solidFill>
                  <a:srgbClr val="FF0000"/>
                </a:solidFill>
              </a:rPr>
              <a:t>     12.2.4</a:t>
            </a:r>
            <a:r>
              <a:rPr lang="zh-CN" altLang="en-US" dirty="0">
                <a:solidFill>
                  <a:srgbClr val="FF0000"/>
                </a:solidFill>
              </a:rPr>
              <a:t>因发包人的原因造成承包人不能在本合同约定的开工日期开工，惟当实际延期开工日期达到</a:t>
            </a:r>
            <a:r>
              <a:rPr lang="en-US" altLang="zh-CN" dirty="0">
                <a:solidFill>
                  <a:srgbClr val="FF0000"/>
                </a:solidFill>
              </a:rPr>
              <a:t>90</a:t>
            </a:r>
            <a:r>
              <a:rPr lang="zh-CN" altLang="en-US" dirty="0">
                <a:solidFill>
                  <a:srgbClr val="FF0000"/>
                </a:solidFill>
              </a:rPr>
              <a:t>天以上时，发</a:t>
            </a:r>
            <a:endParaRPr lang="en-US" altLang="zh-CN" dirty="0">
              <a:solidFill>
                <a:srgbClr val="FF0000"/>
              </a:solidFill>
            </a:endParaRPr>
          </a:p>
          <a:p>
            <a:r>
              <a:rPr lang="zh-CN" altLang="en-US" dirty="0">
                <a:solidFill>
                  <a:srgbClr val="FF0000"/>
                </a:solidFill>
              </a:rPr>
              <a:t>包人有权重新组织招标，并视各投标单的报价情况另行选择承包人，除按专用条款</a:t>
            </a:r>
            <a:r>
              <a:rPr lang="en-US" altLang="zh-CN" dirty="0">
                <a:solidFill>
                  <a:srgbClr val="FF0000"/>
                </a:solidFill>
              </a:rPr>
              <a:t>12.2.4</a:t>
            </a:r>
            <a:r>
              <a:rPr lang="zh-CN" altLang="en-US" dirty="0">
                <a:solidFill>
                  <a:srgbClr val="FF0000"/>
                </a:solidFill>
              </a:rPr>
              <a:t>条约定的补偿外，无需向承包</a:t>
            </a:r>
            <a:endParaRPr lang="en-US" altLang="zh-CN" dirty="0">
              <a:solidFill>
                <a:srgbClr val="FF0000"/>
              </a:solidFill>
            </a:endParaRPr>
          </a:p>
          <a:p>
            <a:r>
              <a:rPr lang="zh-CN" altLang="en-US" dirty="0">
                <a:solidFill>
                  <a:srgbClr val="FF0000"/>
                </a:solidFill>
              </a:rPr>
              <a:t>人再补偿其它任何费用。当发包人与承包人确认解除合同时，承包人应在</a:t>
            </a:r>
            <a:r>
              <a:rPr lang="en-US" altLang="zh-CN" dirty="0">
                <a:solidFill>
                  <a:srgbClr val="FF0000"/>
                </a:solidFill>
              </a:rPr>
              <a:t>7</a:t>
            </a:r>
            <a:r>
              <a:rPr lang="zh-CN" altLang="en-US" dirty="0">
                <a:solidFill>
                  <a:srgbClr val="FF0000"/>
                </a:solidFill>
              </a:rPr>
              <a:t>个工作日内完成书面资料准备开始办理合同备</a:t>
            </a:r>
            <a:endParaRPr lang="en-US" altLang="zh-CN" dirty="0">
              <a:solidFill>
                <a:srgbClr val="FF0000"/>
              </a:solidFill>
            </a:endParaRPr>
          </a:p>
          <a:p>
            <a:r>
              <a:rPr lang="zh-CN" altLang="en-US" dirty="0">
                <a:solidFill>
                  <a:srgbClr val="FF0000"/>
                </a:solidFill>
              </a:rPr>
              <a:t>案及相关审批文件，并不得借此向发包人提出额外费用补偿。</a:t>
            </a:r>
            <a:endParaRPr lang="zh-CN" altLang="en-US" dirty="0"/>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8600" y="1066800"/>
            <a:ext cx="12449242" cy="5539978"/>
          </a:xfrm>
          <a:prstGeom prst="rect">
            <a:avLst/>
          </a:prstGeom>
          <a:noFill/>
        </p:spPr>
        <p:txBody>
          <a:bodyPr wrap="none" rtlCol="0">
            <a:spAutoFit/>
          </a:bodyPr>
          <a:lstStyle/>
          <a:p>
            <a:r>
              <a:rPr lang="zh-CN" altLang="en-US" dirty="0"/>
              <a:t>第四部分：合同专用条款：</a:t>
            </a:r>
            <a:endParaRPr lang="en-US" altLang="zh-CN" dirty="0"/>
          </a:p>
          <a:p>
            <a:r>
              <a:rPr lang="en-US" altLang="zh-CN" sz="1600" dirty="0">
                <a:solidFill>
                  <a:srgbClr val="FF0000"/>
                </a:solidFill>
              </a:rPr>
              <a:t>12.2</a:t>
            </a:r>
            <a:r>
              <a:rPr lang="zh-CN" altLang="en-US" sz="1600" dirty="0">
                <a:solidFill>
                  <a:srgbClr val="FF0000"/>
                </a:solidFill>
              </a:rPr>
              <a:t>如因发包人原因延期开工时，经监理单位与发包人共同确认天数后相应顺延工期，其延期开工造成承包人之损失费用按如下约定进行</a:t>
            </a:r>
            <a:endParaRPr lang="en-US" altLang="zh-CN" sz="1600" dirty="0">
              <a:solidFill>
                <a:srgbClr val="FF0000"/>
              </a:solidFill>
            </a:endParaRPr>
          </a:p>
          <a:p>
            <a:r>
              <a:rPr lang="zh-CN" altLang="en-US" sz="1600" dirty="0">
                <a:solidFill>
                  <a:srgbClr val="FF0000"/>
                </a:solidFill>
              </a:rPr>
              <a:t>补偿：惟发包人原因延期开工超过</a:t>
            </a:r>
            <a:r>
              <a:rPr lang="en-US" altLang="zh-CN" sz="1600" dirty="0">
                <a:solidFill>
                  <a:srgbClr val="FF0000"/>
                </a:solidFill>
              </a:rPr>
              <a:t>90</a:t>
            </a:r>
            <a:r>
              <a:rPr lang="zh-CN" altLang="en-US" sz="1600" dirty="0">
                <a:solidFill>
                  <a:srgbClr val="FF0000"/>
                </a:solidFill>
              </a:rPr>
              <a:t>天以上时，从第</a:t>
            </a:r>
            <a:r>
              <a:rPr lang="en-US" altLang="zh-CN" sz="1600" dirty="0">
                <a:solidFill>
                  <a:srgbClr val="FF0000"/>
                </a:solidFill>
              </a:rPr>
              <a:t>91</a:t>
            </a:r>
            <a:r>
              <a:rPr lang="zh-CN" altLang="en-US" sz="1600" dirty="0">
                <a:solidFill>
                  <a:srgbClr val="FF0000"/>
                </a:solidFill>
              </a:rPr>
              <a:t>天起经发包人确认后，仅可计取延期楼栋相关之管理人员费用、延期楼栋内已</a:t>
            </a:r>
            <a:endParaRPr lang="en-US" altLang="zh-CN" sz="1600" dirty="0">
              <a:solidFill>
                <a:srgbClr val="FF0000"/>
              </a:solidFill>
            </a:endParaRPr>
          </a:p>
          <a:p>
            <a:r>
              <a:rPr lang="zh-CN" altLang="en-US" sz="1600" dirty="0">
                <a:solidFill>
                  <a:srgbClr val="FF0000"/>
                </a:solidFill>
              </a:rPr>
              <a:t>进场之机械周转材料租赁费、因延期楼栋开工集装箱之空闲租赁费 ，此费用仅计取税金。</a:t>
            </a:r>
            <a:endParaRPr lang="en-US" altLang="zh-CN" sz="1600" dirty="0">
              <a:solidFill>
                <a:srgbClr val="FF0000"/>
              </a:solidFill>
            </a:endParaRPr>
          </a:p>
          <a:p>
            <a:endParaRPr lang="zh-CN" altLang="en-US" sz="1600" dirty="0">
              <a:solidFill>
                <a:srgbClr val="FF0000"/>
              </a:solidFill>
            </a:endParaRPr>
          </a:p>
          <a:p>
            <a:r>
              <a:rPr lang="en-US" altLang="zh-CN" sz="1600" dirty="0">
                <a:solidFill>
                  <a:srgbClr val="FF0000"/>
                </a:solidFill>
              </a:rPr>
              <a:t>12.2.1</a:t>
            </a:r>
            <a:r>
              <a:rPr lang="zh-CN" altLang="en-US" sz="1600" dirty="0">
                <a:solidFill>
                  <a:srgbClr val="FF0000"/>
                </a:solidFill>
              </a:rPr>
              <a:t>延期楼栋相关之管理人员费用：</a:t>
            </a:r>
            <a:r>
              <a:rPr lang="zh-CN" altLang="zh-CN" sz="1600" dirty="0">
                <a:solidFill>
                  <a:srgbClr val="FF0000"/>
                </a:solidFill>
              </a:rPr>
              <a:t>仅从第</a:t>
            </a:r>
            <a:r>
              <a:rPr lang="en-US" altLang="zh-CN" sz="1600" dirty="0">
                <a:solidFill>
                  <a:srgbClr val="FF0000"/>
                </a:solidFill>
              </a:rPr>
              <a:t>91</a:t>
            </a:r>
            <a:r>
              <a:rPr lang="zh-CN" altLang="en-US" sz="1600" dirty="0">
                <a:solidFill>
                  <a:srgbClr val="FF0000"/>
                </a:solidFill>
              </a:rPr>
              <a:t>天</a:t>
            </a:r>
            <a:r>
              <a:rPr lang="zh-CN" altLang="zh-CN" sz="1600" dirty="0">
                <a:solidFill>
                  <a:srgbClr val="FF0000"/>
                </a:solidFill>
              </a:rPr>
              <a:t>开始计算与延期楼栋相关的管理人员工资。若是分期</a:t>
            </a:r>
            <a:r>
              <a:rPr lang="en-US" altLang="zh-CN" sz="1600" dirty="0">
                <a:solidFill>
                  <a:srgbClr val="FF0000"/>
                </a:solidFill>
              </a:rPr>
              <a:t>/</a:t>
            </a:r>
            <a:r>
              <a:rPr lang="zh-CN" altLang="zh-CN" sz="1600" dirty="0">
                <a:solidFill>
                  <a:srgbClr val="FF0000"/>
                </a:solidFill>
              </a:rPr>
              <a:t>批开发项目，则正常开工</a:t>
            </a:r>
            <a:endParaRPr lang="en-US" altLang="zh-CN" sz="1600" dirty="0">
              <a:solidFill>
                <a:srgbClr val="FF0000"/>
              </a:solidFill>
            </a:endParaRPr>
          </a:p>
          <a:p>
            <a:r>
              <a:rPr lang="zh-CN" altLang="zh-CN" sz="1600" dirty="0">
                <a:solidFill>
                  <a:srgbClr val="FF0000"/>
                </a:solidFill>
              </a:rPr>
              <a:t>之</a:t>
            </a:r>
            <a:r>
              <a:rPr lang="zh-CN" altLang="en-US" sz="1600" dirty="0">
                <a:solidFill>
                  <a:srgbClr val="FF0000"/>
                </a:solidFill>
              </a:rPr>
              <a:t>期</a:t>
            </a:r>
            <a:r>
              <a:rPr lang="en-US" altLang="zh-CN" sz="1600" dirty="0">
                <a:solidFill>
                  <a:srgbClr val="FF0000"/>
                </a:solidFill>
              </a:rPr>
              <a:t>/</a:t>
            </a:r>
            <a:r>
              <a:rPr lang="zh-CN" altLang="en-US" sz="1600" dirty="0">
                <a:solidFill>
                  <a:srgbClr val="FF0000"/>
                </a:solidFill>
              </a:rPr>
              <a:t>批楼栋</a:t>
            </a:r>
            <a:r>
              <a:rPr lang="zh-CN" altLang="zh-CN" sz="1600" dirty="0">
                <a:solidFill>
                  <a:srgbClr val="FF0000"/>
                </a:solidFill>
              </a:rPr>
              <a:t>管理人员不计算费用，只计算用于延期楼栋的管理人员费用，人员数量以</a:t>
            </a:r>
            <a:r>
              <a:rPr lang="zh-CN" altLang="en-US" sz="1600" dirty="0">
                <a:solidFill>
                  <a:srgbClr val="FF0000"/>
                </a:solidFill>
              </a:rPr>
              <a:t>监理单位和</a:t>
            </a:r>
            <a:r>
              <a:rPr lang="zh-CN" altLang="zh-CN" sz="1600" dirty="0">
                <a:solidFill>
                  <a:srgbClr val="FF0000"/>
                </a:solidFill>
              </a:rPr>
              <a:t>工程部签字确认为准，工资标准</a:t>
            </a:r>
            <a:endParaRPr lang="en-US" altLang="zh-CN" sz="1600" dirty="0">
              <a:solidFill>
                <a:srgbClr val="FF0000"/>
              </a:solidFill>
            </a:endParaRPr>
          </a:p>
          <a:p>
            <a:r>
              <a:rPr lang="zh-CN" altLang="zh-CN" sz="1600" dirty="0">
                <a:solidFill>
                  <a:srgbClr val="FF0000"/>
                </a:solidFill>
              </a:rPr>
              <a:t>按合同附件</a:t>
            </a:r>
            <a:r>
              <a:rPr lang="en-US" altLang="zh-CN" sz="1600" dirty="0">
                <a:solidFill>
                  <a:srgbClr val="FF0000"/>
                </a:solidFill>
              </a:rPr>
              <a:t>2 </a:t>
            </a:r>
            <a:r>
              <a:rPr lang="zh-CN" altLang="en-US" sz="1600" dirty="0">
                <a:solidFill>
                  <a:srgbClr val="FF0000"/>
                </a:solidFill>
              </a:rPr>
              <a:t>（</a:t>
            </a:r>
            <a:r>
              <a:rPr lang="zh-CN" altLang="zh-CN" sz="1600" dirty="0">
                <a:solidFill>
                  <a:srgbClr val="FF0000"/>
                </a:solidFill>
              </a:rPr>
              <a:t>承包人拟投入管理人员、机械设备及临时设施一览表</a:t>
            </a:r>
            <a:r>
              <a:rPr lang="zh-CN" altLang="en-US" sz="1600" dirty="0">
                <a:solidFill>
                  <a:srgbClr val="FF0000"/>
                </a:solidFill>
              </a:rPr>
              <a:t>）</a:t>
            </a:r>
            <a:r>
              <a:rPr lang="zh-CN" altLang="zh-CN" sz="1600" dirty="0">
                <a:solidFill>
                  <a:srgbClr val="FF0000"/>
                </a:solidFill>
              </a:rPr>
              <a:t>计算</a:t>
            </a:r>
            <a:r>
              <a:rPr lang="zh-CN" altLang="en-US" sz="1600" dirty="0">
                <a:solidFill>
                  <a:srgbClr val="FF0000"/>
                </a:solidFill>
              </a:rPr>
              <a:t>。</a:t>
            </a:r>
            <a:endParaRPr lang="en-US" altLang="zh-CN" sz="1600" dirty="0">
              <a:solidFill>
                <a:srgbClr val="FF0000"/>
              </a:solidFill>
            </a:endParaRPr>
          </a:p>
          <a:p>
            <a:endParaRPr lang="en-US" altLang="zh-CN" sz="1600" dirty="0">
              <a:solidFill>
                <a:srgbClr val="FF0000"/>
              </a:solidFill>
            </a:endParaRPr>
          </a:p>
          <a:p>
            <a:r>
              <a:rPr lang="en-US" altLang="zh-CN" sz="1600" dirty="0">
                <a:solidFill>
                  <a:srgbClr val="FF0000"/>
                </a:solidFill>
              </a:rPr>
              <a:t>12.2.2</a:t>
            </a:r>
            <a:r>
              <a:rPr lang="zh-CN" altLang="en-US" sz="1600" dirty="0">
                <a:solidFill>
                  <a:srgbClr val="FF0000"/>
                </a:solidFill>
              </a:rPr>
              <a:t>延期楼栋内已进场之机械周转材料租赁费：</a:t>
            </a:r>
            <a:r>
              <a:rPr lang="zh-CN" altLang="zh-CN" sz="1600" dirty="0">
                <a:solidFill>
                  <a:srgbClr val="FF0000"/>
                </a:solidFill>
              </a:rPr>
              <a:t>从第</a:t>
            </a:r>
            <a:r>
              <a:rPr lang="en-US" altLang="zh-CN" sz="1600" dirty="0">
                <a:solidFill>
                  <a:srgbClr val="FF0000"/>
                </a:solidFill>
              </a:rPr>
              <a:t>91</a:t>
            </a:r>
            <a:r>
              <a:rPr lang="zh-CN" altLang="en-US" sz="1600" dirty="0">
                <a:solidFill>
                  <a:srgbClr val="FF0000"/>
                </a:solidFill>
              </a:rPr>
              <a:t>天</a:t>
            </a:r>
            <a:r>
              <a:rPr lang="zh-CN" altLang="zh-CN" sz="1600" dirty="0">
                <a:solidFill>
                  <a:srgbClr val="FF0000"/>
                </a:solidFill>
              </a:rPr>
              <a:t>开始计算延期开工楼栋内已进场之机械</a:t>
            </a:r>
            <a:r>
              <a:rPr lang="en-US" altLang="zh-CN" sz="1600" dirty="0">
                <a:solidFill>
                  <a:srgbClr val="FF0000"/>
                </a:solidFill>
              </a:rPr>
              <a:t>/</a:t>
            </a:r>
            <a:r>
              <a:rPr lang="zh-CN" altLang="zh-CN" sz="1600" dirty="0">
                <a:solidFill>
                  <a:srgbClr val="FF0000"/>
                </a:solidFill>
              </a:rPr>
              <a:t>周转材料租赁费。对已开</a:t>
            </a:r>
            <a:endParaRPr lang="en-US" altLang="zh-CN" sz="1600" dirty="0">
              <a:solidFill>
                <a:srgbClr val="FF0000"/>
              </a:solidFill>
            </a:endParaRPr>
          </a:p>
          <a:p>
            <a:r>
              <a:rPr lang="zh-CN" altLang="zh-CN" sz="1600" dirty="0">
                <a:solidFill>
                  <a:srgbClr val="FF0000"/>
                </a:solidFill>
              </a:rPr>
              <a:t>工未延期开工楼栋之机械</a:t>
            </a:r>
            <a:r>
              <a:rPr lang="en-US" altLang="zh-CN" sz="1600" dirty="0">
                <a:solidFill>
                  <a:srgbClr val="FF0000"/>
                </a:solidFill>
              </a:rPr>
              <a:t>/</a:t>
            </a:r>
            <a:r>
              <a:rPr lang="zh-CN" altLang="zh-CN" sz="1600" dirty="0">
                <a:solidFill>
                  <a:srgbClr val="FF0000"/>
                </a:solidFill>
              </a:rPr>
              <a:t>周转材料不计取费用。租赁费的计算按工程部现场收方确认的台班及周转材料量，单价按合同附件</a:t>
            </a:r>
            <a:r>
              <a:rPr lang="en-US" altLang="zh-CN" sz="1600" dirty="0">
                <a:solidFill>
                  <a:srgbClr val="FF0000"/>
                </a:solidFill>
              </a:rPr>
              <a:t>2</a:t>
            </a:r>
            <a:r>
              <a:rPr lang="zh-CN" altLang="en-US" sz="1600" dirty="0">
                <a:solidFill>
                  <a:srgbClr val="FF0000"/>
                </a:solidFill>
              </a:rPr>
              <a:t> （</a:t>
            </a:r>
            <a:r>
              <a:rPr lang="zh-CN" altLang="zh-CN" sz="1600" dirty="0">
                <a:solidFill>
                  <a:srgbClr val="FF0000"/>
                </a:solidFill>
              </a:rPr>
              <a:t>承</a:t>
            </a:r>
            <a:endParaRPr lang="en-US" altLang="zh-CN" sz="1600" dirty="0">
              <a:solidFill>
                <a:srgbClr val="FF0000"/>
              </a:solidFill>
            </a:endParaRPr>
          </a:p>
          <a:p>
            <a:r>
              <a:rPr lang="zh-CN" altLang="zh-CN" sz="1600" dirty="0">
                <a:solidFill>
                  <a:srgbClr val="FF0000"/>
                </a:solidFill>
              </a:rPr>
              <a:t>包人拟投入管理人员、机械设备及临时设施一览表</a:t>
            </a:r>
            <a:r>
              <a:rPr lang="zh-CN" altLang="en-US" sz="1600" dirty="0">
                <a:solidFill>
                  <a:srgbClr val="FF0000"/>
                </a:solidFill>
              </a:rPr>
              <a:t>）计算，如若附件</a:t>
            </a:r>
            <a:r>
              <a:rPr lang="en-US" altLang="zh-CN" sz="1600" dirty="0">
                <a:solidFill>
                  <a:srgbClr val="FF0000"/>
                </a:solidFill>
              </a:rPr>
              <a:t>2</a:t>
            </a:r>
            <a:r>
              <a:rPr lang="zh-CN" altLang="en-US" sz="1600" dirty="0">
                <a:solidFill>
                  <a:srgbClr val="FF0000"/>
                </a:solidFill>
              </a:rPr>
              <a:t>没有的双方询价按市</a:t>
            </a:r>
            <a:r>
              <a:rPr lang="zh-CN" altLang="zh-CN" sz="1600" dirty="0">
                <a:solidFill>
                  <a:srgbClr val="FF0000"/>
                </a:solidFill>
              </a:rPr>
              <a:t>场价计取</a:t>
            </a:r>
            <a:r>
              <a:rPr lang="zh-CN" altLang="en-US" sz="1600" dirty="0">
                <a:solidFill>
                  <a:srgbClr val="FF0000"/>
                </a:solidFill>
              </a:rPr>
              <a:t>。如若发包人下发机械</a:t>
            </a:r>
            <a:r>
              <a:rPr lang="en-US" altLang="zh-CN" sz="1600" dirty="0">
                <a:solidFill>
                  <a:srgbClr val="FF0000"/>
                </a:solidFill>
              </a:rPr>
              <a:t>/</a:t>
            </a:r>
            <a:r>
              <a:rPr lang="zh-CN" altLang="en-US" sz="1600" dirty="0">
                <a:solidFill>
                  <a:srgbClr val="FF0000"/>
                </a:solidFill>
              </a:rPr>
              <a:t>材料退场</a:t>
            </a:r>
            <a:endParaRPr lang="en-US" altLang="zh-CN" sz="1600" dirty="0">
              <a:solidFill>
                <a:srgbClr val="FF0000"/>
              </a:solidFill>
            </a:endParaRPr>
          </a:p>
          <a:p>
            <a:r>
              <a:rPr lang="zh-CN" altLang="en-US" sz="1600" dirty="0">
                <a:solidFill>
                  <a:srgbClr val="FF0000"/>
                </a:solidFill>
              </a:rPr>
              <a:t>通知单，则按退场通知单下发时间作为终止时间，且计取机械进出场费。</a:t>
            </a:r>
            <a:endParaRPr lang="en-US" altLang="zh-CN" sz="1600" dirty="0">
              <a:solidFill>
                <a:srgbClr val="FF0000"/>
              </a:solidFill>
            </a:endParaRPr>
          </a:p>
          <a:p>
            <a:endParaRPr lang="en-US" altLang="zh-CN" sz="1600" dirty="0">
              <a:solidFill>
                <a:srgbClr val="FF0000"/>
              </a:solidFill>
            </a:endParaRPr>
          </a:p>
          <a:p>
            <a:r>
              <a:rPr lang="en-US" altLang="zh-CN" sz="1600" dirty="0">
                <a:solidFill>
                  <a:srgbClr val="FF0000"/>
                </a:solidFill>
              </a:rPr>
              <a:t>12.2.3</a:t>
            </a:r>
            <a:r>
              <a:rPr lang="zh-CN" altLang="en-US" sz="1600" dirty="0">
                <a:solidFill>
                  <a:srgbClr val="FF0000"/>
                </a:solidFill>
              </a:rPr>
              <a:t>因延期楼栋开工集装箱之空闲租赁费：</a:t>
            </a:r>
            <a:r>
              <a:rPr lang="zh-CN" altLang="zh-CN" sz="1600" dirty="0">
                <a:solidFill>
                  <a:srgbClr val="FF0000"/>
                </a:solidFill>
              </a:rPr>
              <a:t>仅从第</a:t>
            </a:r>
            <a:r>
              <a:rPr lang="en-US" altLang="zh-CN" sz="1600" dirty="0">
                <a:solidFill>
                  <a:srgbClr val="FF0000"/>
                </a:solidFill>
              </a:rPr>
              <a:t>91</a:t>
            </a:r>
            <a:r>
              <a:rPr lang="zh-CN" altLang="en-US" sz="1600" dirty="0">
                <a:solidFill>
                  <a:srgbClr val="FF0000"/>
                </a:solidFill>
              </a:rPr>
              <a:t>天</a:t>
            </a:r>
            <a:r>
              <a:rPr lang="zh-CN" altLang="zh-CN" sz="1600" dirty="0">
                <a:solidFill>
                  <a:srgbClr val="FF0000"/>
                </a:solidFill>
              </a:rPr>
              <a:t>开始计算因使用于延期楼栋集装箱之空闲租赁费（一次性投入的彩板房不</a:t>
            </a:r>
            <a:endParaRPr lang="en-US" altLang="zh-CN" sz="1600" dirty="0">
              <a:solidFill>
                <a:srgbClr val="FF0000"/>
              </a:solidFill>
            </a:endParaRPr>
          </a:p>
          <a:p>
            <a:r>
              <a:rPr lang="zh-CN" altLang="zh-CN" sz="1600" dirty="0">
                <a:solidFill>
                  <a:srgbClr val="FF0000"/>
                </a:solidFill>
              </a:rPr>
              <a:t>计费用）。租赁费的计算按</a:t>
            </a:r>
            <a:r>
              <a:rPr lang="zh-CN" altLang="en-US" sz="1600" dirty="0">
                <a:solidFill>
                  <a:srgbClr val="FF0000"/>
                </a:solidFill>
              </a:rPr>
              <a:t>监理单位和</a:t>
            </a:r>
            <a:r>
              <a:rPr lang="zh-CN" altLang="zh-CN" sz="1600" dirty="0">
                <a:solidFill>
                  <a:srgbClr val="FF0000"/>
                </a:solidFill>
              </a:rPr>
              <a:t>工程部现场收方确认的数量，单价按市场价计取</a:t>
            </a:r>
            <a:r>
              <a:rPr lang="zh-CN" altLang="en-US" sz="1600" dirty="0">
                <a:solidFill>
                  <a:srgbClr val="FF0000"/>
                </a:solidFill>
              </a:rPr>
              <a:t>。</a:t>
            </a:r>
            <a:endParaRPr lang="en-US" altLang="zh-CN" sz="1600" dirty="0">
              <a:solidFill>
                <a:srgbClr val="FF0000"/>
              </a:solidFill>
            </a:endParaRPr>
          </a:p>
          <a:p>
            <a:endParaRPr lang="en-US" altLang="zh-CN" sz="1600" dirty="0">
              <a:solidFill>
                <a:srgbClr val="FF0000"/>
              </a:solidFill>
            </a:endParaRPr>
          </a:p>
          <a:p>
            <a:r>
              <a:rPr lang="en-US" altLang="zh-CN" sz="1600" dirty="0">
                <a:solidFill>
                  <a:srgbClr val="FF0000"/>
                </a:solidFill>
              </a:rPr>
              <a:t>12.2.4</a:t>
            </a:r>
            <a:r>
              <a:rPr lang="zh-CN" altLang="en-US" sz="1600" dirty="0">
                <a:solidFill>
                  <a:srgbClr val="FF0000"/>
                </a:solidFill>
              </a:rPr>
              <a:t>惟若发包人原因延期开工且延期楼栋及期</a:t>
            </a:r>
            <a:r>
              <a:rPr lang="en-US" altLang="zh-CN" sz="1600" dirty="0">
                <a:solidFill>
                  <a:srgbClr val="FF0000"/>
                </a:solidFill>
              </a:rPr>
              <a:t>/</a:t>
            </a:r>
            <a:r>
              <a:rPr lang="zh-CN" altLang="en-US" sz="1600" dirty="0">
                <a:solidFill>
                  <a:srgbClr val="FF0000"/>
                </a:solidFill>
              </a:rPr>
              <a:t>批次不再开工，承包人按通用条款</a:t>
            </a:r>
            <a:r>
              <a:rPr lang="en-US" altLang="zh-CN" sz="1600" dirty="0">
                <a:solidFill>
                  <a:srgbClr val="FF0000"/>
                </a:solidFill>
              </a:rPr>
              <a:t>12.2.4</a:t>
            </a:r>
            <a:r>
              <a:rPr lang="zh-CN" altLang="en-US" sz="1600" dirty="0">
                <a:solidFill>
                  <a:srgbClr val="FF0000"/>
                </a:solidFill>
              </a:rPr>
              <a:t>条履行，发包人补偿因二期</a:t>
            </a:r>
            <a:r>
              <a:rPr lang="en-US" altLang="zh-CN" sz="1600" dirty="0">
                <a:solidFill>
                  <a:srgbClr val="FF0000"/>
                </a:solidFill>
              </a:rPr>
              <a:t>/</a:t>
            </a:r>
            <a:r>
              <a:rPr lang="zh-CN" altLang="en-US" sz="1600" dirty="0">
                <a:solidFill>
                  <a:srgbClr val="FF0000"/>
                </a:solidFill>
              </a:rPr>
              <a:t>批次不开工</a:t>
            </a:r>
            <a:endParaRPr lang="en-US" altLang="zh-CN" sz="1600" dirty="0">
              <a:solidFill>
                <a:srgbClr val="FF0000"/>
              </a:solidFill>
            </a:endParaRPr>
          </a:p>
          <a:p>
            <a:r>
              <a:rPr lang="zh-CN" altLang="en-US" sz="1600" dirty="0">
                <a:solidFill>
                  <a:srgbClr val="FF0000"/>
                </a:solidFill>
              </a:rPr>
              <a:t>造成之</a:t>
            </a:r>
            <a:r>
              <a:rPr lang="zh-CN" altLang="zh-CN" sz="1600" dirty="0">
                <a:solidFill>
                  <a:srgbClr val="FF0000"/>
                </a:solidFill>
              </a:rPr>
              <a:t>临建分摊费用</a:t>
            </a:r>
            <a:r>
              <a:rPr lang="zh-CN" altLang="en-US" sz="1600" dirty="0">
                <a:solidFill>
                  <a:srgbClr val="FF0000"/>
                </a:solidFill>
              </a:rPr>
              <a:t>，其它直接间接费用发包人不予认可。</a:t>
            </a:r>
            <a:r>
              <a:rPr lang="zh-CN" altLang="zh-CN" sz="1600" dirty="0">
                <a:solidFill>
                  <a:srgbClr val="FF0000"/>
                </a:solidFill>
              </a:rPr>
              <a:t>临建分摊费用</a:t>
            </a:r>
            <a:r>
              <a:rPr lang="zh-CN" altLang="en-US" sz="1600" dirty="0">
                <a:solidFill>
                  <a:srgbClr val="FF0000"/>
                </a:solidFill>
              </a:rPr>
              <a:t>按监理单位和工程部现场收方</a:t>
            </a:r>
            <a:r>
              <a:rPr lang="zh-CN" altLang="zh-CN" sz="1600" dirty="0">
                <a:solidFill>
                  <a:srgbClr val="FF0000"/>
                </a:solidFill>
              </a:rPr>
              <a:t>签字确认为准</a:t>
            </a:r>
            <a:r>
              <a:rPr lang="zh-CN" altLang="en-US" sz="1600" dirty="0">
                <a:solidFill>
                  <a:srgbClr val="FF0000"/>
                </a:solidFill>
              </a:rPr>
              <a:t>，价格按市场</a:t>
            </a:r>
            <a:endParaRPr lang="en-US" altLang="zh-CN" sz="1600" dirty="0">
              <a:solidFill>
                <a:srgbClr val="FF0000"/>
              </a:solidFill>
            </a:endParaRPr>
          </a:p>
          <a:p>
            <a:r>
              <a:rPr lang="zh-CN" altLang="en-US" sz="1600" dirty="0">
                <a:solidFill>
                  <a:srgbClr val="FF0000"/>
                </a:solidFill>
              </a:rPr>
              <a:t>价计取。</a:t>
            </a:r>
            <a:r>
              <a:rPr lang="zh-CN" altLang="zh-CN" sz="1600" dirty="0">
                <a:solidFill>
                  <a:srgbClr val="FF0000"/>
                </a:solidFill>
              </a:rPr>
              <a:t>并按未开工</a:t>
            </a:r>
            <a:r>
              <a:rPr lang="en-US" altLang="zh-CN" sz="1600" dirty="0">
                <a:solidFill>
                  <a:srgbClr val="FF0000"/>
                </a:solidFill>
              </a:rPr>
              <a:t>/</a:t>
            </a:r>
            <a:r>
              <a:rPr lang="zh-CN" altLang="zh-CN" sz="1600" dirty="0">
                <a:solidFill>
                  <a:srgbClr val="FF0000"/>
                </a:solidFill>
              </a:rPr>
              <a:t>已开工建筑面积比例进行分摊</a:t>
            </a:r>
            <a:r>
              <a:rPr lang="zh-CN" altLang="en-US" sz="1600" dirty="0">
                <a:solidFill>
                  <a:srgbClr val="FF0000"/>
                </a:solidFill>
              </a:rPr>
              <a:t>。且仅计取按原合同范围投入之临建而因延期不再开工无法分摊之临建费用（仅</a:t>
            </a:r>
            <a:endParaRPr lang="en-US" altLang="zh-CN" sz="1600" dirty="0">
              <a:solidFill>
                <a:srgbClr val="FF0000"/>
              </a:solidFill>
            </a:endParaRPr>
          </a:p>
          <a:p>
            <a:r>
              <a:rPr lang="zh-CN" altLang="en-US" sz="1600" dirty="0">
                <a:solidFill>
                  <a:srgbClr val="FF0000"/>
                </a:solidFill>
              </a:rPr>
              <a:t>服务于已开工楼栋的临建投入不计取费用）。</a:t>
            </a:r>
            <a:endParaRPr lang="en-US" altLang="zh-CN" sz="1600" dirty="0">
              <a:solidFill>
                <a:srgbClr val="FF0000"/>
              </a:solidFill>
            </a:endParaRPr>
          </a:p>
          <a:p>
            <a:endParaRPr lang="en-US" altLang="zh-CN"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 220"/>
          <p:cNvSpPr/>
          <p:nvPr/>
        </p:nvSpPr>
        <p:spPr>
          <a:xfrm>
            <a:off x="-22225" y="1257300"/>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cxnSp>
        <p:nvCxnSpPr>
          <p:cNvPr id="5" name="直接连接符 4"/>
          <p:cNvCxnSpPr>
            <a:stCxn id="3" idx="3"/>
          </p:cNvCxnSpPr>
          <p:nvPr/>
        </p:nvCxnSpPr>
        <p:spPr>
          <a:xfrm>
            <a:off x="1597025" y="1463675"/>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2948" name="标题 7"/>
          <p:cNvSpPr txBox="1"/>
          <p:nvPr/>
        </p:nvSpPr>
        <p:spPr>
          <a:xfrm>
            <a:off x="1649413" y="614363"/>
            <a:ext cx="9704387" cy="765175"/>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SzPct val="75000"/>
              <a:buFont typeface="Arial" panose="020B0604020202020204" pitchFamily="34" charset="0"/>
              <a:buChar char="•"/>
              <a:defRPr sz="2800" kern="1200">
                <a:solidFill>
                  <a:srgbClr val="262626"/>
                </a:solidFill>
                <a:latin typeface="微软雅黑" panose="020B0503020204020204" pitchFamily="34" charset="-122"/>
                <a:ea typeface="微软雅黑" panose="020B0503020204020204" pitchFamily="34" charset="-122"/>
                <a:cs typeface="+mn-cs"/>
              </a:defRPr>
            </a:lvl1pPr>
            <a:lvl2pPr marL="576580" indent="-228600" algn="l" rtl="0" eaLnBrk="0" fontAlgn="base" hangingPunct="0">
              <a:lnSpc>
                <a:spcPct val="120000"/>
              </a:lnSpc>
              <a:spcBef>
                <a:spcPts val="500"/>
              </a:spcBef>
              <a:spcAft>
                <a:spcPct val="0"/>
              </a:spcAft>
              <a:buSzPct val="75000"/>
              <a:buFont typeface="Arial" panose="020B0604020202020204" pitchFamily="34" charset="0"/>
              <a:buChar char="•"/>
              <a:defRPr sz="2200" kern="1200">
                <a:solidFill>
                  <a:srgbClr val="404040"/>
                </a:solidFill>
                <a:latin typeface="微软雅黑" panose="020B0503020204020204" pitchFamily="34" charset="-122"/>
                <a:ea typeface="微软雅黑" panose="020B0503020204020204" pitchFamily="34" charset="-122"/>
                <a:cs typeface="+mn-cs"/>
              </a:defRPr>
            </a:lvl2pPr>
            <a:lvl3pPr marL="1008380" indent="-228600" algn="l" rtl="0" eaLnBrk="0" fontAlgn="base" hangingPunct="0">
              <a:lnSpc>
                <a:spcPct val="120000"/>
              </a:lnSpc>
              <a:spcBef>
                <a:spcPts val="500"/>
              </a:spcBef>
              <a:spcAft>
                <a:spcPct val="0"/>
              </a:spcAft>
              <a:buSzPct val="75000"/>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3pPr>
            <a:lvl4pPr marL="1511300" indent="-228600" algn="l" rtl="0" eaLnBrk="0" fontAlgn="base" hangingPunct="0">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4pPr>
            <a:lvl5pPr marL="1943100" indent="-228600" algn="l" rtl="0" eaLnBrk="0" fontAlgn="base" hangingPunct="0">
              <a:lnSpc>
                <a:spcPct val="90000"/>
              </a:lnSpc>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5pPr>
          </a:lstStyle>
          <a:p>
            <a:pPr marL="0" lvl="0" indent="0" eaLnBrk="1" hangingPunct="1">
              <a:lnSpc>
                <a:spcPct val="100000"/>
              </a:lnSpc>
              <a:spcBef>
                <a:spcPct val="0"/>
              </a:spcBef>
              <a:buSzTx/>
              <a:buFontTx/>
              <a:buNone/>
            </a:pPr>
            <a:r>
              <a:rPr lang="zh-CN" altLang="en-US" sz="4000" b="1" dirty="0">
                <a:solidFill>
                  <a:schemeClr val="tx1"/>
                </a:solidFill>
              </a:rPr>
              <a:t>除关键线路外的工期顺延分析方法</a:t>
            </a:r>
            <a:endParaRPr lang="zh-CN" altLang="en-US" sz="4000" b="1" dirty="0">
              <a:solidFill>
                <a:schemeClr val="tx1"/>
              </a:solidFill>
            </a:endParaRPr>
          </a:p>
        </p:txBody>
      </p:sp>
      <p:graphicFrame>
        <p:nvGraphicFramePr>
          <p:cNvPr id="2" name="内容占位符 1"/>
          <p:cNvGraphicFramePr>
            <a:graphicFrameLocks noGrp="1"/>
          </p:cNvGraphicFramePr>
          <p:nvPr>
            <p:ph sz="half" idx="4294967295"/>
          </p:nvPr>
        </p:nvGraphicFramePr>
        <p:xfrm>
          <a:off x="85725" y="1754186"/>
          <a:ext cx="11965780" cy="4982366"/>
        </p:xfrm>
        <a:graphic>
          <a:graphicData uri="http://schemas.openxmlformats.org/drawingml/2006/table">
            <a:tbl>
              <a:tblPr firstRow="1" firstCol="1" bandRow="1">
                <a:tableStyleId>{5C22544A-7EE6-4342-B048-85BDC9FD1C3A}</a:tableStyleId>
              </a:tblPr>
              <a:tblGrid>
                <a:gridCol w="1467632"/>
                <a:gridCol w="3317383"/>
                <a:gridCol w="2392507"/>
                <a:gridCol w="2392507"/>
                <a:gridCol w="2395751"/>
              </a:tblGrid>
              <a:tr h="370988">
                <a:tc gridSpan="5">
                  <a:txBody>
                    <a:bodyPr/>
                    <a:lstStyle/>
                    <a:p>
                      <a:pPr algn="ctr"/>
                      <a:r>
                        <a:rPr lang="zh-CN" sz="1500" kern="100">
                          <a:effectLst/>
                        </a:rPr>
                        <a:t>建设工程工期延误分析方法</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tc>
                <a:tc hMerge="1">
                  <a:tcPr/>
                </a:tc>
                <a:tc hMerge="1">
                  <a:tcPr/>
                </a:tc>
                <a:tc hMerge="1">
                  <a:tcPr/>
                </a:tc>
                <a:tc hMerge="1">
                  <a:tcPr/>
                </a:tc>
              </a:tr>
              <a:tr h="370988">
                <a:tc>
                  <a:txBody>
                    <a:bodyPr/>
                    <a:lstStyle/>
                    <a:p>
                      <a:pPr algn="just"/>
                      <a:r>
                        <a:rPr lang="en-US" sz="900" kern="100">
                          <a:effectLst/>
                        </a:rPr>
                        <a:t> </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tc>
                <a:tc>
                  <a:txBody>
                    <a:bodyPr/>
                    <a:lstStyle/>
                    <a:p>
                      <a:pPr algn="ctr"/>
                      <a:r>
                        <a:rPr lang="zh-CN" sz="1000" kern="100">
                          <a:effectLst/>
                        </a:rPr>
                        <a:t>计划影响分析法</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nchor="ctr"/>
                </a:tc>
                <a:tc>
                  <a:txBody>
                    <a:bodyPr/>
                    <a:lstStyle/>
                    <a:p>
                      <a:pPr algn="ctr"/>
                      <a:r>
                        <a:rPr lang="zh-CN" sz="1000" kern="100">
                          <a:effectLst/>
                        </a:rPr>
                        <a:t>实际与计划工期对比法</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nchor="ctr"/>
                </a:tc>
                <a:tc>
                  <a:txBody>
                    <a:bodyPr/>
                    <a:lstStyle/>
                    <a:p>
                      <a:pPr algn="ctr"/>
                      <a:r>
                        <a:rPr lang="zh-CN" sz="1000" kern="100">
                          <a:effectLst/>
                        </a:rPr>
                        <a:t>时间影响分析法</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nchor="ctr"/>
                </a:tc>
                <a:tc>
                  <a:txBody>
                    <a:bodyPr/>
                    <a:lstStyle/>
                    <a:p>
                      <a:pPr algn="ctr"/>
                      <a:r>
                        <a:rPr lang="zh-CN" sz="1000" kern="100">
                          <a:effectLst/>
                        </a:rPr>
                        <a:t>影响事件剔除法</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nchor="ctr"/>
                </a:tc>
              </a:tr>
              <a:tr h="4240390">
                <a:tc>
                  <a:txBody>
                    <a:bodyPr/>
                    <a:lstStyle/>
                    <a:p>
                      <a:pPr algn="ctr"/>
                      <a:r>
                        <a:rPr lang="zh-CN" sz="900" kern="100">
                          <a:effectLst/>
                        </a:rPr>
                        <a:t>分析方法概述</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nchor="ctr"/>
                </a:tc>
                <a:tc>
                  <a:txBody>
                    <a:bodyPr/>
                    <a:lstStyle/>
                    <a:p>
                      <a:pPr indent="266700" algn="just"/>
                      <a:r>
                        <a:rPr lang="zh-CN" sz="900" kern="100">
                          <a:effectLst/>
                        </a:rPr>
                        <a:t>计划影响分析法是一项预测延误事件对工程项目竣工日期影响的分析技术。在使用这种分析技术时，应将已经确定的可原谅的延误事件</a:t>
                      </a:r>
                      <a:r>
                        <a:rPr lang="en-US" sz="900" kern="100">
                          <a:effectLst/>
                        </a:rPr>
                        <a:t>(</a:t>
                      </a:r>
                      <a:r>
                        <a:rPr lang="zh-CN" sz="900" kern="100">
                          <a:effectLst/>
                        </a:rPr>
                        <a:t>无论是单个的延误事件还是多个延误事件</a:t>
                      </a:r>
                      <a:r>
                        <a:rPr lang="en-US" sz="900" kern="100">
                          <a:effectLst/>
                        </a:rPr>
                        <a:t>)</a:t>
                      </a:r>
                      <a:r>
                        <a:rPr lang="zh-CN" sz="900" kern="100">
                          <a:effectLst/>
                        </a:rPr>
                        <a:t>加入</a:t>
                      </a:r>
                      <a:r>
                        <a:rPr lang="en-US" sz="900" kern="100">
                          <a:effectLst/>
                        </a:rPr>
                        <a:t>(</a:t>
                      </a:r>
                      <a:r>
                        <a:rPr lang="zh-CN" sz="900" kern="100">
                          <a:effectLst/>
                        </a:rPr>
                        <a:t>插入</a:t>
                      </a:r>
                      <a:r>
                        <a:rPr lang="en-US" sz="900" kern="100">
                          <a:effectLst/>
                        </a:rPr>
                        <a:t>)</a:t>
                      </a:r>
                      <a:r>
                        <a:rPr lang="zh-CN" sz="900" kern="100">
                          <a:effectLst/>
                        </a:rPr>
                        <a:t>进度计划的相应活动中，考虑一个或多个可原谅的延误事件发生后对进度计划的影响程度，并重新修订进度计划，得出受到延误影响后修正的进度计划。将进度计划与受到影响后修正的进度计划进行对比，两个进度计划之间的时间差就是承包商有权索赔的工期延长时间。</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tc>
                <a:tc>
                  <a:txBody>
                    <a:bodyPr/>
                    <a:lstStyle/>
                    <a:p>
                      <a:pPr indent="266700" algn="just"/>
                      <a:r>
                        <a:rPr lang="zh-CN" sz="900" kern="100">
                          <a:effectLst/>
                        </a:rPr>
                        <a:t>实际与计划工期对比法是一种事后延误分析方法，其基本原理是将基准进度计划或施工计划与实际计划或反映某一时刻的实际进度进行对比，得出的计划工期与实际工期之差即为承包商有权要求工期延长的时间。</a:t>
                      </a:r>
                      <a:endParaRPr lang="zh-CN" sz="900" kern="100">
                        <a:effectLst/>
                      </a:endParaRPr>
                    </a:p>
                    <a:p>
                      <a:pPr indent="266700" algn="just"/>
                      <a:r>
                        <a:rPr lang="zh-CN" sz="900" kern="100">
                          <a:effectLst/>
                        </a:rPr>
                        <a:t>对于相对复杂的项目而言，实际与计划工期对比法涉及了开始和结束日期、活动持续时间、活动的相关次序以及导致延误的根本原因等因素。事实上，实际与计划工期对比法的复杂与否取决于项目和评估事项的性质、复杂程度。需要注意的是，在没有使用关键路径法（</a:t>
                      </a:r>
                      <a:r>
                        <a:rPr lang="en-US" sz="900" kern="100">
                          <a:effectLst/>
                        </a:rPr>
                        <a:t>CPM</a:t>
                      </a:r>
                      <a:r>
                        <a:rPr lang="zh-CN" sz="900" kern="100">
                          <a:effectLst/>
                        </a:rPr>
                        <a:t>）网络技术进行分析时，可能很难确定活动的关键线路，从而无法判断延误对竣工日期的影响。</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tc>
                <a:tc>
                  <a:txBody>
                    <a:bodyPr/>
                    <a:lstStyle/>
                    <a:p>
                      <a:pPr indent="266700" algn="just"/>
                      <a:r>
                        <a:rPr lang="zh-CN" sz="900" kern="100">
                          <a:effectLst/>
                        </a:rPr>
                        <a:t>时间影响分析法是在计划影响分析法基础上发展演变而成的一种处理更为复杂延误事件的分析方法。它是一种分析延误事件对竣工日期影响的事中分析方法。这种方法以进度计划为基准计划，将计划更新到当前进度，然后将延误事件插入或加入到相关活动之中，重新计算进度计划，确定新的竣工日期。新的竣工日期</a:t>
                      </a:r>
                      <a:r>
                        <a:rPr lang="en-US" sz="900" kern="100">
                          <a:effectLst/>
                        </a:rPr>
                        <a:t>(</a:t>
                      </a:r>
                      <a:r>
                        <a:rPr lang="zh-CN" sz="900" kern="100">
                          <a:effectLst/>
                        </a:rPr>
                        <a:t>如有</a:t>
                      </a:r>
                      <a:r>
                        <a:rPr lang="en-US" sz="900" kern="100">
                          <a:effectLst/>
                        </a:rPr>
                        <a:t>)</a:t>
                      </a:r>
                      <a:r>
                        <a:rPr lang="zh-CN" sz="900" kern="100">
                          <a:effectLst/>
                        </a:rPr>
                        <a:t>和原计划的竣工日期之差即为延误影响的时间。</a:t>
                      </a:r>
                      <a:endParaRPr lang="zh-CN" sz="900" kern="100">
                        <a:effectLst/>
                      </a:endParaRPr>
                    </a:p>
                    <a:p>
                      <a:pPr indent="266700" algn="just"/>
                      <a:r>
                        <a:rPr lang="zh-CN" sz="900" kern="100">
                          <a:effectLst/>
                        </a:rPr>
                        <a:t>时间影响分析法考虑了实际进度，表明了相关活动的关键路径。时间影响分析法可以预测延误事件对竣工日期的影响。虽然这种方法不能精确反映实际发生延误的影响，但承包商可以使用这种方法主张自己有权对延误事件提出延期索赔。目前，时间影响分析法是一种使用最为广泛的、可以接受的工期延误分析技术。</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tc>
                <a:tc>
                  <a:txBody>
                    <a:bodyPr/>
                    <a:lstStyle/>
                    <a:p>
                      <a:pPr algn="just"/>
                      <a:r>
                        <a:rPr lang="en-US" sz="900" kern="100" dirty="0">
                          <a:effectLst/>
                        </a:rPr>
                        <a:t>    </a:t>
                      </a:r>
                      <a:r>
                        <a:rPr lang="zh-CN" sz="900" kern="100" dirty="0">
                          <a:effectLst/>
                        </a:rPr>
                        <a:t>影响事件剔除法是一种事后或追溯延误分析方法，其基本原理是以竣工计划（</a:t>
                      </a:r>
                      <a:r>
                        <a:rPr lang="en-US" sz="900" kern="100" dirty="0">
                          <a:effectLst/>
                        </a:rPr>
                        <a:t>as built schedule</a:t>
                      </a:r>
                      <a:r>
                        <a:rPr lang="zh-CN" sz="900" kern="100" dirty="0">
                          <a:effectLst/>
                        </a:rPr>
                        <a:t>）为基础，将竣工计划中非归责于承包商的延误剔除，通过重新计算得到新的竣工日期，竣工计划中的竣工日期与新的竣工日期之差即为延误事件对竣工时间造成的延误时间，也就是承包商有权要求工期延长的期限。</a:t>
                      </a:r>
                      <a:endParaRPr lang="zh-CN" sz="900" kern="100" dirty="0">
                        <a:effectLst/>
                      </a:endParaRPr>
                    </a:p>
                    <a:p>
                      <a:pPr algn="just"/>
                      <a:r>
                        <a:rPr lang="en-US" sz="900" kern="100" dirty="0">
                          <a:effectLst/>
                        </a:rPr>
                        <a:t>    </a:t>
                      </a:r>
                      <a:r>
                        <a:rPr lang="zh-CN" sz="900" kern="100" dirty="0">
                          <a:effectLst/>
                        </a:rPr>
                        <a:t>影响时间剔除法需使用</a:t>
                      </a:r>
                      <a:r>
                        <a:rPr lang="en-US" sz="900" kern="100" dirty="0">
                          <a:effectLst/>
                        </a:rPr>
                        <a:t>CPM</a:t>
                      </a:r>
                      <a:r>
                        <a:rPr lang="zh-CN" sz="900" kern="100" dirty="0">
                          <a:effectLst/>
                        </a:rPr>
                        <a:t>网络计划，根据可靠的竣工资料建立竣工计划，通过识别活动中的非归责于承包商的延误进行模拟分析。这种方法要求具有良好的竣工记录。</a:t>
                      </a:r>
                      <a:r>
                        <a:rPr lang="en-US" sz="900" kern="100" dirty="0">
                          <a:effectLst/>
                        </a:rPr>
                        <a:t>  </a:t>
                      </a:r>
                      <a:endParaRPr lang="zh-CN" sz="900" kern="100" dirty="0">
                        <a:effectLst/>
                      </a:endParaRPr>
                    </a:p>
                    <a:p>
                      <a:pPr algn="just"/>
                      <a:r>
                        <a:rPr lang="en-US" sz="900" kern="100" dirty="0">
                          <a:effectLst/>
                        </a:rPr>
                        <a:t> </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8197" marR="58197" marT="0" marB="0"/>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sym typeface="+mn-ea"/>
              </a:rPr>
              <a:t>法律依据</a:t>
            </a:r>
            <a:endParaRPr kumimoji="0" lang="zh-CN" altLang="en-US" sz="360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mj-cs"/>
              <a:sym typeface="+mn-ea"/>
            </a:endParaRPr>
          </a:p>
        </p:txBody>
      </p:sp>
      <p:sp>
        <p:nvSpPr>
          <p:cNvPr id="220" name=" 220"/>
          <p:cNvSpPr/>
          <p:nvPr/>
        </p:nvSpPr>
        <p:spPr>
          <a:xfrm>
            <a:off x="-22225" y="957263"/>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0660" name="图片 10" descr="建纬所标（透明）"/>
          <p:cNvPicPr>
            <a:picLocks noChangeAspect="1"/>
          </p:cNvPicPr>
          <p:nvPr/>
        </p:nvPicPr>
        <p:blipFill>
          <a:blip r:embed="rId1"/>
          <a:stretch>
            <a:fillRect/>
          </a:stretch>
        </p:blipFill>
        <p:spPr>
          <a:xfrm>
            <a:off x="10850563" y="171450"/>
            <a:ext cx="1120775" cy="1012825"/>
          </a:xfrm>
          <a:prstGeom prst="rect">
            <a:avLst/>
          </a:prstGeom>
          <a:noFill/>
          <a:ln w="9525">
            <a:noFill/>
          </a:ln>
        </p:spPr>
      </p:pic>
      <p:cxnSp>
        <p:nvCxnSpPr>
          <p:cNvPr id="12" name="直接连接符 11"/>
          <p:cNvCxnSpPr/>
          <p:nvPr/>
        </p:nvCxnSpPr>
        <p:spPr>
          <a:xfrm>
            <a:off x="1597025" y="1163638"/>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0665" name="文本框 4"/>
          <p:cNvSpPr txBox="1"/>
          <p:nvPr/>
        </p:nvSpPr>
        <p:spPr>
          <a:xfrm>
            <a:off x="551815" y="1514475"/>
            <a:ext cx="10563225" cy="583565"/>
          </a:xfrm>
          <a:prstGeom prst="rect">
            <a:avLst/>
          </a:prstGeom>
          <a:noFill/>
          <a:ln w="9525">
            <a:noFill/>
          </a:ln>
        </p:spPr>
        <p:txBody>
          <a:bodyPr wrap="square">
            <a:spAutoFit/>
          </a:bodyPr>
          <a:lstStyle/>
          <a:p>
            <a:r>
              <a:rPr lang="zh-CN" altLang="zh-CN" sz="3200" b="1" dirty="0">
                <a:latin typeface="楷体" panose="02010609060101010101" pitchFamily="49" charset="-122"/>
                <a:ea typeface="楷体" panose="02010609060101010101" pitchFamily="49" charset="-122"/>
                <a:sym typeface="+mn-ea"/>
              </a:rPr>
              <a:t>《房屋建筑和市政基础设施工程总承包管理办法》</a:t>
            </a:r>
            <a:endParaRPr lang="en-US" altLang="zh-CN" sz="3200" b="1" dirty="0">
              <a:latin typeface="楷体" panose="02010609060101010101" pitchFamily="49" charset="-122"/>
              <a:ea typeface="楷体" panose="02010609060101010101" pitchFamily="49" charset="-122"/>
            </a:endParaRPr>
          </a:p>
        </p:txBody>
      </p:sp>
      <p:sp>
        <p:nvSpPr>
          <p:cNvPr id="70666" name="文本框 1"/>
          <p:cNvSpPr txBox="1"/>
          <p:nvPr/>
        </p:nvSpPr>
        <p:spPr>
          <a:xfrm>
            <a:off x="372110" y="2242185"/>
            <a:ext cx="11472545" cy="3943350"/>
          </a:xfrm>
          <a:prstGeom prst="rect">
            <a:avLst/>
          </a:prstGeom>
          <a:noFill/>
          <a:ln w="9525">
            <a:noFill/>
          </a:ln>
        </p:spPr>
        <p:txBody>
          <a:bodyPr wrap="square">
            <a:spAutoFit/>
          </a:bodyPr>
          <a:lstStyle/>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en-US" altLang="zh-CN" sz="20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20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13</a:t>
            </a: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条（发承包的风险分担）建设单位和工程总承包单位应当加强风险管理，合理分担风险。　　</a:t>
            </a:r>
            <a:endParaRPr kumimoji="0" lang="zh-CN" altLang="en-US"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建设单位承担的主要风险一般包括：　　</a:t>
            </a:r>
            <a:endParaRPr kumimoji="0" lang="zh-CN" altLang="en-US"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（一）主要工程材料、设备、人工费价格与招标时基期价相比，波动幅度超过合同约定幅度的部分；　　</a:t>
            </a:r>
            <a:endParaRPr kumimoji="0" lang="zh-CN" altLang="en-US"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（二）因国家法律法规政策变化引起的合同价格的变化；　　</a:t>
            </a:r>
            <a:endParaRPr kumimoji="0" lang="zh-CN" altLang="en-US"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（三）不可预见的地质条件造成的工程费用和工期的变化；　</a:t>
            </a:r>
            <a:endParaRPr kumimoji="0" lang="zh-CN" altLang="en-US"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（四）因建设单位原因产生的工程费用和工期的变化；</a:t>
            </a: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endParaRPr kumimoji="0" lang="zh-CN" altLang="en-US"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（五）不可抗力造成的工程费用和工期的变化。　　</a:t>
            </a:r>
            <a:endParaRPr kumimoji="0" lang="zh-CN" altLang="en-US" sz="2000" b="0" i="0" u="none" strike="noStrike" kern="1200" cap="none" spc="0" normalizeH="0" baseline="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228600" marR="0" lvl="0" indent="-228600" algn="l" defTabSz="914400" rtl="0" eaLnBrk="1" fontAlgn="base" latinLnBrk="0" hangingPunct="1">
              <a:lnSpc>
                <a:spcPct val="120000"/>
              </a:lnSpc>
              <a:spcBef>
                <a:spcPts val="1000"/>
              </a:spcBef>
              <a:spcAft>
                <a:spcPct val="0"/>
              </a:spcAft>
              <a:buClrTx/>
              <a:buSzPct val="75000"/>
              <a:buFont typeface="Arial" panose="020B0604020202020204" pitchFamily="34" charset="0"/>
              <a:buNone/>
              <a:defRPr/>
            </a:pPr>
            <a:r>
              <a:rPr lang="zh-CN" altLang="en-US" sz="2000" noProof="0" dirty="0">
                <a:ln>
                  <a:noFill/>
                </a:ln>
                <a:solidFill>
                  <a:srgbClr val="262626"/>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具体风险分担内容由双方在合同中约定。</a:t>
            </a:r>
            <a:endParaRPr lang="zh-CN" altLang="zh-CN" sz="2000" dirty="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2871788" y="139700"/>
            <a:ext cx="6448425" cy="817563"/>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工程总承包合同</a:t>
            </a:r>
            <a:r>
              <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工期延误</a:t>
            </a:r>
            <a:endParaRPr kumimoji="0" lang="zh-CN" altLang="en-US" sz="36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sp>
        <p:nvSpPr>
          <p:cNvPr id="220" name=" 220"/>
          <p:cNvSpPr/>
          <p:nvPr/>
        </p:nvSpPr>
        <p:spPr>
          <a:xfrm>
            <a:off x="0" y="808038"/>
            <a:ext cx="1619250" cy="4127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79876" name="图片 10" descr="建纬所标（透明）"/>
          <p:cNvPicPr>
            <a:picLocks noChangeAspect="1"/>
          </p:cNvPicPr>
          <p:nvPr/>
        </p:nvPicPr>
        <p:blipFill>
          <a:blip r:embed="rId1"/>
          <a:stretch>
            <a:fillRect/>
          </a:stretch>
        </p:blipFill>
        <p:spPr>
          <a:xfrm>
            <a:off x="10850563" y="1905"/>
            <a:ext cx="1120775" cy="1012825"/>
          </a:xfrm>
          <a:prstGeom prst="rect">
            <a:avLst/>
          </a:prstGeom>
          <a:noFill/>
          <a:ln w="9525">
            <a:noFill/>
          </a:ln>
        </p:spPr>
      </p:pic>
      <p:cxnSp>
        <p:nvCxnSpPr>
          <p:cNvPr id="12" name="直接连接符 11"/>
          <p:cNvCxnSpPr>
            <a:stCxn id="220" idx="3"/>
          </p:cNvCxnSpPr>
          <p:nvPr/>
        </p:nvCxnSpPr>
        <p:spPr>
          <a:xfrm>
            <a:off x="1619250" y="1014413"/>
            <a:ext cx="10572750" cy="0"/>
          </a:xfrm>
          <a:prstGeom prst="line">
            <a:avLst/>
          </a:prstGeom>
          <a:ln w="28575" cmpd="dbl">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9880" name="文本框 3"/>
          <p:cNvSpPr txBox="1"/>
          <p:nvPr/>
        </p:nvSpPr>
        <p:spPr>
          <a:xfrm>
            <a:off x="594360" y="1367155"/>
            <a:ext cx="10692765" cy="4687570"/>
          </a:xfrm>
          <a:prstGeom prst="rect">
            <a:avLst/>
          </a:prstGeom>
          <a:noFill/>
          <a:ln w="9525">
            <a:noFill/>
          </a:ln>
        </p:spPr>
        <p:txBody>
          <a:bodyPr wrap="square">
            <a:spAutoFit/>
          </a:bodyPr>
          <a:lstStyle/>
          <a:p>
            <a:pPr marL="1905" indent="-344805">
              <a:lnSpc>
                <a:spcPct val="150000"/>
              </a:lnSpc>
              <a:spcBef>
                <a:spcPct val="20000"/>
              </a:spcBef>
              <a:buClr>
                <a:schemeClr val="accent1"/>
              </a:buClr>
              <a:buSzPct val="50000"/>
            </a:pPr>
            <a:r>
              <a:rPr lang="en-US" altLang="zh-CN" sz="18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noProof="0" dirty="0">
                <a:ln>
                  <a:noFill/>
                </a:ln>
                <a:effectLst/>
                <a:uLnTx/>
                <a:uFillTx/>
                <a:latin typeface="楷体" panose="02010609060101010101" pitchFamily="49" charset="-122"/>
                <a:ea typeface="楷体" panose="02010609060101010101" pitchFamily="49" charset="-122"/>
              </a:rPr>
              <a:t>1、开工延误</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zh-CN" altLang="en-US" sz="36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noProof="0" dirty="0">
                <a:ln>
                  <a:noFill/>
                </a:ln>
                <a:effectLst/>
                <a:uLnTx/>
                <a:uFillTx/>
                <a:latin typeface="楷体" panose="02010609060101010101" pitchFamily="49" charset="-122"/>
                <a:ea typeface="楷体" panose="02010609060101010101" pitchFamily="49" charset="-122"/>
              </a:rPr>
              <a:t>（</a:t>
            </a:r>
            <a:r>
              <a:rPr lang="en-US" altLang="zh-CN" sz="3600" b="1" noProof="0" dirty="0">
                <a:ln>
                  <a:noFill/>
                </a:ln>
                <a:effectLst/>
                <a:uLnTx/>
                <a:uFillTx/>
                <a:latin typeface="楷体" panose="02010609060101010101" pitchFamily="49" charset="-122"/>
                <a:ea typeface="楷体" panose="02010609060101010101" pitchFamily="49" charset="-122"/>
              </a:rPr>
              <a:t>1</a:t>
            </a:r>
            <a:r>
              <a:rPr lang="zh-CN" altLang="en-US" sz="3600" b="1" noProof="0" dirty="0">
                <a:ln>
                  <a:noFill/>
                </a:ln>
                <a:effectLst/>
                <a:uLnTx/>
                <a:uFillTx/>
                <a:latin typeface="楷体" panose="02010609060101010101" pitchFamily="49" charset="-122"/>
                <a:ea typeface="楷体" panose="02010609060101010101" pitchFamily="49" charset="-122"/>
              </a:rPr>
              <a:t>）</a:t>
            </a:r>
            <a:r>
              <a:rPr lang="zh-CN" altLang="en-US" sz="3600" b="1" noProof="0" dirty="0">
                <a:ln>
                  <a:noFill/>
                </a:ln>
                <a:effectLst/>
                <a:uLnTx/>
                <a:uFillTx/>
                <a:latin typeface="楷体" panose="02010609060101010101" pitchFamily="49" charset="-122"/>
                <a:ea typeface="楷体" panose="02010609060101010101" pitchFamily="49" charset="-122"/>
                <a:sym typeface="+mn-ea"/>
              </a:rPr>
              <a:t>开始工作日期</a:t>
            </a:r>
            <a:endParaRPr lang="zh-CN" altLang="en-US" sz="3600" b="1" noProof="0" dirty="0">
              <a:ln>
                <a:noFill/>
              </a:ln>
              <a:effectLst/>
              <a:uLnTx/>
              <a:uFillTx/>
              <a:latin typeface="楷体" panose="02010609060101010101" pitchFamily="49" charset="-122"/>
              <a:ea typeface="楷体" panose="02010609060101010101" pitchFamily="49" charset="-122"/>
              <a:sym typeface="+mn-ea"/>
            </a:endParaRPr>
          </a:p>
          <a:p>
            <a:pPr marL="1905" indent="-344805">
              <a:lnSpc>
                <a:spcPct val="150000"/>
              </a:lnSpc>
              <a:spcBef>
                <a:spcPct val="20000"/>
              </a:spcBef>
              <a:buClr>
                <a:schemeClr val="accent1"/>
              </a:buClr>
              <a:buSzPct val="50000"/>
            </a:pPr>
            <a:r>
              <a:rPr lang="zh-CN" altLang="en-US" sz="3600" b="1" noProof="0" dirty="0">
                <a:ln>
                  <a:noFill/>
                </a:ln>
                <a:effectLst/>
                <a:uLnTx/>
                <a:uFillTx/>
                <a:latin typeface="楷体" panose="02010609060101010101" pitchFamily="49" charset="-122"/>
                <a:ea typeface="楷体" panose="02010609060101010101" pitchFamily="49" charset="-122"/>
                <a:sym typeface="+mn-ea"/>
              </a:rPr>
              <a:t> </a:t>
            </a:r>
            <a:r>
              <a:rPr lang="en-US" altLang="zh-CN" sz="3600" b="1" noProof="0" dirty="0">
                <a:ln>
                  <a:noFill/>
                </a:ln>
                <a:effectLst/>
                <a:uLnTx/>
                <a:uFillTx/>
                <a:latin typeface="楷体" panose="02010609060101010101" pitchFamily="49" charset="-122"/>
                <a:ea typeface="楷体" panose="02010609060101010101" pitchFamily="49" charset="-122"/>
                <a:sym typeface="+mn-ea"/>
              </a:rPr>
              <a:t>    </a:t>
            </a:r>
            <a:r>
              <a:rPr lang="zh-CN" altLang="en-US" sz="3600" b="1" noProof="0" dirty="0">
                <a:ln>
                  <a:noFill/>
                </a:ln>
                <a:effectLst/>
                <a:uLnTx/>
                <a:uFillTx/>
                <a:latin typeface="楷体" panose="02010609060101010101" pitchFamily="49" charset="-122"/>
                <a:ea typeface="楷体" panose="02010609060101010101" pitchFamily="49" charset="-122"/>
                <a:sym typeface="+mn-ea"/>
              </a:rPr>
              <a:t>（</a:t>
            </a:r>
            <a:r>
              <a:rPr lang="en-US" altLang="zh-CN" sz="3600" b="1" noProof="0" dirty="0">
                <a:ln>
                  <a:noFill/>
                </a:ln>
                <a:effectLst/>
                <a:uLnTx/>
                <a:uFillTx/>
                <a:latin typeface="楷体" panose="02010609060101010101" pitchFamily="49" charset="-122"/>
                <a:ea typeface="楷体" panose="02010609060101010101" pitchFamily="49" charset="-122"/>
                <a:sym typeface="+mn-ea"/>
              </a:rPr>
              <a:t>2</a:t>
            </a:r>
            <a:r>
              <a:rPr lang="zh-CN" altLang="en-US" sz="3600" b="1" noProof="0" dirty="0">
                <a:ln>
                  <a:noFill/>
                </a:ln>
                <a:effectLst/>
                <a:uLnTx/>
                <a:uFillTx/>
                <a:latin typeface="楷体" panose="02010609060101010101" pitchFamily="49" charset="-122"/>
                <a:ea typeface="楷体" panose="02010609060101010101" pitchFamily="49" charset="-122"/>
                <a:sym typeface="+mn-ea"/>
              </a:rPr>
              <a:t>）开始现场施工日期</a:t>
            </a:r>
            <a:r>
              <a:rPr lang="zh-CN" altLang="en-US" sz="3600" b="1" noProof="0" dirty="0">
                <a:ln>
                  <a:noFill/>
                </a:ln>
                <a:effectLst/>
                <a:uLnTx/>
                <a:uFillTx/>
                <a:latin typeface="楷体" panose="02010609060101010101" pitchFamily="49" charset="-122"/>
                <a:ea typeface="楷体" panose="02010609060101010101" pitchFamily="49" charset="-122"/>
              </a:rPr>
              <a:t> </a:t>
            </a:r>
            <a:r>
              <a:rPr lang="en-US" altLang="zh-CN" sz="3600" b="1" noProof="0" dirty="0">
                <a:ln>
                  <a:noFill/>
                </a:ln>
                <a:effectLst/>
                <a:uLnTx/>
                <a:uFillTx/>
                <a:latin typeface="楷体" panose="02010609060101010101" pitchFamily="49" charset="-122"/>
                <a:ea typeface="楷体" panose="02010609060101010101" pitchFamily="49" charset="-122"/>
              </a:rPr>
              <a:t>     </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3600" b="1" noProof="0" dirty="0">
                <a:ln>
                  <a:noFill/>
                </a:ln>
                <a:effectLst/>
                <a:uLnTx/>
                <a:uFillTx/>
                <a:latin typeface="楷体" panose="02010609060101010101" pitchFamily="49" charset="-122"/>
                <a:ea typeface="楷体" panose="02010609060101010101" pitchFamily="49" charset="-122"/>
              </a:rPr>
              <a:t>   2</a:t>
            </a:r>
            <a:r>
              <a:rPr lang="zh-CN" altLang="en-US" sz="3600" b="1" noProof="0" dirty="0">
                <a:ln>
                  <a:noFill/>
                </a:ln>
                <a:effectLst/>
                <a:uLnTx/>
                <a:uFillTx/>
                <a:latin typeface="楷体" panose="02010609060101010101" pitchFamily="49" charset="-122"/>
                <a:ea typeface="楷体" panose="02010609060101010101" pitchFamily="49" charset="-122"/>
              </a:rPr>
              <a:t>、</a:t>
            </a:r>
            <a:r>
              <a:rPr lang="zh-CN" altLang="en-US" sz="3600" b="1" noProof="0" dirty="0">
                <a:ln>
                  <a:noFill/>
                </a:ln>
                <a:effectLst/>
                <a:uLnTx/>
                <a:uFillTx/>
                <a:latin typeface="楷体" panose="02010609060101010101" pitchFamily="49" charset="-122"/>
                <a:ea typeface="楷体" panose="02010609060101010101" pitchFamily="49" charset="-122"/>
              </a:rPr>
              <a:t>竣工延误    </a:t>
            </a:r>
            <a:endParaRPr lang="zh-CN" altLang="en-US" sz="3600" b="1" noProof="0" dirty="0">
              <a:ln>
                <a:noFill/>
              </a:ln>
              <a:effectLst/>
              <a:uLnTx/>
              <a:uFillTx/>
              <a:latin typeface="楷体" panose="02010609060101010101" pitchFamily="49" charset="-122"/>
              <a:ea typeface="楷体" panose="02010609060101010101" pitchFamily="49" charset="-122"/>
            </a:endParaRPr>
          </a:p>
          <a:p>
            <a:pPr marL="1905" indent="-344805">
              <a:lnSpc>
                <a:spcPct val="150000"/>
              </a:lnSpc>
              <a:spcBef>
                <a:spcPct val="20000"/>
              </a:spcBef>
              <a:buClr>
                <a:schemeClr val="accent1"/>
              </a:buClr>
              <a:buSzPct val="50000"/>
            </a:pPr>
            <a:r>
              <a:rPr lang="en-US" altLang="zh-CN" sz="3600" b="1" noProof="0" dirty="0">
                <a:ln>
                  <a:noFill/>
                </a:ln>
                <a:effectLst/>
                <a:uLnTx/>
                <a:uFillTx/>
                <a:latin typeface="楷体" panose="02010609060101010101" pitchFamily="49" charset="-122"/>
                <a:ea typeface="楷体" panose="02010609060101010101" pitchFamily="49" charset="-122"/>
              </a:rPr>
              <a:t>   </a:t>
            </a:r>
            <a:r>
              <a:rPr lang="zh-CN" altLang="en-US" sz="3600" b="1" dirty="0">
                <a:latin typeface="Wide Latin" panose="020A0A07050505020404"/>
                <a:ea typeface="仿宋" panose="02010609060101010101" pitchFamily="49" charset="-122"/>
              </a:rPr>
              <a:t>　</a:t>
            </a:r>
            <a:endParaRPr lang="zh-CN" altLang="en-US" sz="3600" b="1" dirty="0">
              <a:latin typeface="Wide Latin" panose="020A0A07050505020404"/>
              <a:ea typeface="仿宋" panose="02010609060101010101" pitchFamily="49"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任意多边形: 形状 268"/>
          <p:cNvSpPr/>
          <p:nvPr>
            <p:custDataLst>
              <p:tags r:id="rId1"/>
            </p:custDataLst>
          </p:nvPr>
        </p:nvSpPr>
        <p:spPr>
          <a:xfrm>
            <a:off x="8771801" y="3188896"/>
            <a:ext cx="2311033" cy="2670180"/>
          </a:xfrm>
          <a:custGeom>
            <a:avLst/>
            <a:gdLst>
              <a:gd name="connsiteX0" fmla="*/ 2311003 w 2311002"/>
              <a:gd name="connsiteY0" fmla="*/ 1336634 h 2670144"/>
              <a:gd name="connsiteX1" fmla="*/ 0 w 2311002"/>
              <a:gd name="connsiteY1" fmla="*/ 0 h 2670144"/>
              <a:gd name="connsiteX2" fmla="*/ 0 w 2311002"/>
              <a:gd name="connsiteY2" fmla="*/ 2670145 h 2670144"/>
            </a:gdLst>
            <a:ahLst/>
            <a:cxnLst>
              <a:cxn ang="0">
                <a:pos x="connsiteX0" y="connsiteY0"/>
              </a:cxn>
              <a:cxn ang="0">
                <a:pos x="connsiteX1" y="connsiteY1"/>
              </a:cxn>
              <a:cxn ang="0">
                <a:pos x="connsiteX2" y="connsiteY2"/>
              </a:cxn>
            </a:cxnLst>
            <a:rect l="l" t="t" r="r" b="b"/>
            <a:pathLst>
              <a:path w="2311002" h="2670144">
                <a:moveTo>
                  <a:pt x="2311003" y="1336634"/>
                </a:moveTo>
                <a:lnTo>
                  <a:pt x="0" y="0"/>
                </a:lnTo>
                <a:lnTo>
                  <a:pt x="0" y="2670145"/>
                </a:lnTo>
                <a:close/>
              </a:path>
            </a:pathLst>
          </a:custGeom>
          <a:solidFill>
            <a:schemeClr val="accent1">
              <a:alpha val="99000"/>
            </a:schemeClr>
          </a:solidFill>
          <a:ln w="31230" cap="flat">
            <a:noFill/>
            <a:prstDash val="solid"/>
            <a:miter/>
          </a:ln>
        </p:spPr>
        <p:txBody>
          <a:bodyPr rtlCol="0" anchor="ctr"/>
          <a:p>
            <a:endParaRPr lang="zh-CN" altLang="en-US" sz="1800"/>
          </a:p>
        </p:txBody>
      </p:sp>
      <p:sp>
        <p:nvSpPr>
          <p:cNvPr id="271" name="任意多边形: 形状 270"/>
          <p:cNvSpPr/>
          <p:nvPr>
            <p:custDataLst>
              <p:tags r:id="rId2"/>
            </p:custDataLst>
          </p:nvPr>
        </p:nvSpPr>
        <p:spPr>
          <a:xfrm>
            <a:off x="7772434" y="999661"/>
            <a:ext cx="3810082" cy="4399625"/>
          </a:xfrm>
          <a:custGeom>
            <a:avLst/>
            <a:gdLst>
              <a:gd name="connsiteX0" fmla="*/ 0 w 3794416"/>
              <a:gd name="connsiteY0" fmla="*/ 2189206 h 4381535"/>
              <a:gd name="connsiteX1" fmla="*/ 3794416 w 3794416"/>
              <a:gd name="connsiteY1" fmla="*/ 4381536 h 4381535"/>
              <a:gd name="connsiteX2" fmla="*/ 3794416 w 3794416"/>
              <a:gd name="connsiteY2" fmla="*/ 0 h 4381535"/>
            </a:gdLst>
            <a:ahLst/>
            <a:cxnLst>
              <a:cxn ang="0">
                <a:pos x="connsiteX0" y="connsiteY0"/>
              </a:cxn>
              <a:cxn ang="0">
                <a:pos x="connsiteX1" y="connsiteY1"/>
              </a:cxn>
              <a:cxn ang="0">
                <a:pos x="connsiteX2" y="connsiteY2"/>
              </a:cxn>
            </a:cxnLst>
            <a:rect l="l" t="t" r="r" b="b"/>
            <a:pathLst>
              <a:path w="3794416" h="4381535">
                <a:moveTo>
                  <a:pt x="0" y="2189206"/>
                </a:moveTo>
                <a:lnTo>
                  <a:pt x="3794416" y="4381536"/>
                </a:lnTo>
                <a:lnTo>
                  <a:pt x="3794416" y="0"/>
                </a:lnTo>
                <a:close/>
              </a:path>
            </a:pathLst>
          </a:custGeom>
          <a:solidFill>
            <a:schemeClr val="accent1">
              <a:lumMod val="60000"/>
              <a:lumOff val="40000"/>
              <a:alpha val="99000"/>
            </a:schemeClr>
          </a:solidFill>
          <a:ln w="31230" cap="flat">
            <a:noFill/>
            <a:prstDash val="solid"/>
            <a:miter/>
          </a:ln>
        </p:spPr>
        <p:txBody>
          <a:bodyPr rtlCol="0" anchor="ctr"/>
          <a:p>
            <a:endParaRPr lang="zh-CN" altLang="en-US" sz="1800"/>
          </a:p>
        </p:txBody>
      </p:sp>
      <p:pic>
        <p:nvPicPr>
          <p:cNvPr id="273" name="图片 272"/>
          <p:cNvPicPr>
            <a:picLocks noChangeAspect="1"/>
          </p:cNvPicPr>
          <p:nvPr>
            <p:custDataLst>
              <p:tags r:id="rId3"/>
            </p:custDataLst>
          </p:nvPr>
        </p:nvPicPr>
        <p:blipFill>
          <a:blip r:embed="rId4"/>
          <a:srcRect l="23889" r="23889"/>
          <a:stretch>
            <a:fillRect/>
          </a:stretch>
        </p:blipFill>
        <p:spPr>
          <a:xfrm>
            <a:off x="8293979" y="1746062"/>
            <a:ext cx="2885669" cy="2885669"/>
          </a:xfrm>
          <a:custGeom>
            <a:avLst/>
            <a:gdLst>
              <a:gd name="connsiteX0" fmla="*/ 1442815 w 2885630"/>
              <a:gd name="connsiteY0" fmla="*/ 0 h 2885630"/>
              <a:gd name="connsiteX1" fmla="*/ 2885630 w 2885630"/>
              <a:gd name="connsiteY1" fmla="*/ 1442815 h 2885630"/>
              <a:gd name="connsiteX2" fmla="*/ 1442815 w 2885630"/>
              <a:gd name="connsiteY2" fmla="*/ 2885630 h 2885630"/>
              <a:gd name="connsiteX3" fmla="*/ 0 w 2885630"/>
              <a:gd name="connsiteY3" fmla="*/ 1442815 h 2885630"/>
              <a:gd name="connsiteX4" fmla="*/ 1442815 w 2885630"/>
              <a:gd name="connsiteY4" fmla="*/ 0 h 288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630" h="2885630">
                <a:moveTo>
                  <a:pt x="1442815" y="0"/>
                </a:moveTo>
                <a:cubicBezTo>
                  <a:pt x="2239660" y="0"/>
                  <a:pt x="2885630" y="645970"/>
                  <a:pt x="2885630" y="1442815"/>
                </a:cubicBezTo>
                <a:cubicBezTo>
                  <a:pt x="2885630" y="2239660"/>
                  <a:pt x="2239660" y="2885630"/>
                  <a:pt x="1442815" y="2885630"/>
                </a:cubicBezTo>
                <a:cubicBezTo>
                  <a:pt x="645970" y="2885630"/>
                  <a:pt x="0" y="2239660"/>
                  <a:pt x="0" y="1442815"/>
                </a:cubicBezTo>
                <a:cubicBezTo>
                  <a:pt x="0" y="645970"/>
                  <a:pt x="645970" y="0"/>
                  <a:pt x="1442815" y="0"/>
                </a:cubicBezTo>
                <a:close/>
              </a:path>
            </a:pathLst>
          </a:custGeom>
        </p:spPr>
      </p:pic>
      <p:sp>
        <p:nvSpPr>
          <p:cNvPr id="275" name="任意多边形: 形状 274"/>
          <p:cNvSpPr/>
          <p:nvPr>
            <p:custDataLst>
              <p:tags r:id="rId5"/>
            </p:custDataLst>
          </p:nvPr>
        </p:nvSpPr>
        <p:spPr>
          <a:xfrm>
            <a:off x="8109721" y="1580542"/>
            <a:ext cx="3254185" cy="3254185"/>
          </a:xfrm>
          <a:custGeom>
            <a:avLst/>
            <a:gdLst>
              <a:gd name="connsiteX0" fmla="*/ 3254141 w 3254141"/>
              <a:gd name="connsiteY0" fmla="*/ 1627071 h 3254141"/>
              <a:gd name="connsiteX1" fmla="*/ 1627071 w 3254141"/>
              <a:gd name="connsiteY1" fmla="*/ 3254141 h 3254141"/>
              <a:gd name="connsiteX2" fmla="*/ 0 w 3254141"/>
              <a:gd name="connsiteY2" fmla="*/ 1627071 h 3254141"/>
              <a:gd name="connsiteX3" fmla="*/ 1627071 w 3254141"/>
              <a:gd name="connsiteY3" fmla="*/ 0 h 3254141"/>
              <a:gd name="connsiteX4" fmla="*/ 3254141 w 3254141"/>
              <a:gd name="connsiteY4" fmla="*/ 1627071 h 325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141" h="3254141">
                <a:moveTo>
                  <a:pt x="3254141" y="1627071"/>
                </a:moveTo>
                <a:cubicBezTo>
                  <a:pt x="3254141" y="2525677"/>
                  <a:pt x="2525677" y="3254141"/>
                  <a:pt x="1627071" y="3254141"/>
                </a:cubicBezTo>
                <a:cubicBezTo>
                  <a:pt x="728464" y="3254141"/>
                  <a:pt x="0" y="2525677"/>
                  <a:pt x="0" y="1627071"/>
                </a:cubicBezTo>
                <a:cubicBezTo>
                  <a:pt x="0" y="728464"/>
                  <a:pt x="728464" y="0"/>
                  <a:pt x="1627071" y="0"/>
                </a:cubicBezTo>
                <a:cubicBezTo>
                  <a:pt x="2525677" y="0"/>
                  <a:pt x="3254141" y="728464"/>
                  <a:pt x="3254141" y="1627071"/>
                </a:cubicBezTo>
                <a:close/>
              </a:path>
            </a:pathLst>
          </a:custGeom>
          <a:noFill/>
          <a:ln w="45854" cap="flat">
            <a:solidFill>
              <a:schemeClr val="bg1">
                <a:lumMod val="95000"/>
                <a:alpha val="99000"/>
              </a:schemeClr>
            </a:solidFill>
            <a:prstDash val="solid"/>
            <a:miter/>
          </a:ln>
        </p:spPr>
        <p:txBody>
          <a:bodyPr rtlCol="0" anchor="ctr"/>
          <a:p>
            <a:endParaRPr lang="zh-CN" altLang="en-US" sz="1800"/>
          </a:p>
        </p:txBody>
      </p:sp>
      <p:sp>
        <p:nvSpPr>
          <p:cNvPr id="7" name="文本框 5"/>
          <p:cNvSpPr txBox="1"/>
          <p:nvPr>
            <p:custDataLst>
              <p:tags r:id="rId6"/>
            </p:custDataLst>
          </p:nvPr>
        </p:nvSpPr>
        <p:spPr>
          <a:xfrm>
            <a:off x="762006" y="609578"/>
            <a:ext cx="6400812" cy="975360"/>
          </a:xfrm>
          <a:prstGeom prst="rect">
            <a:avLst/>
          </a:prstGeom>
          <a:noFill/>
        </p:spPr>
        <p:txBody>
          <a:bodyPr wrap="square" lIns="63500" tIns="25400" rIns="63500" bIns="25400" rtlCol="0" anchor="t" anchorCtr="0">
            <a:normAutofit/>
          </a:bodyPr>
          <a:p>
            <a:pPr marL="0" indent="0" algn="l">
              <a:lnSpc>
                <a:spcPct val="110000"/>
              </a:lnSpc>
              <a:spcBef>
                <a:spcPts val="0"/>
              </a:spcBef>
              <a:spcAft>
                <a:spcPts val="0"/>
              </a:spcAft>
              <a:buSzPct val="100000"/>
              <a:buNone/>
            </a:pPr>
            <a:r>
              <a:rPr lang="zh-CN" altLang="en-US" sz="4600" b="1" strike="noStrike" spc="300" baseline="0" dirty="0">
                <a:solidFill>
                  <a:schemeClr val="accent1"/>
                </a:solidFill>
                <a:uFillTx/>
                <a:latin typeface="微软雅黑" panose="020B0503020204020204" pitchFamily="34" charset="-122"/>
                <a:ea typeface="微软雅黑" panose="020B0503020204020204" pitchFamily="34" charset="-122"/>
              </a:rPr>
              <a:t>目  录</a:t>
            </a:r>
            <a:endParaRPr lang="zh-CN" altLang="en-US" sz="4600" b="1" strike="noStrike" spc="300" baseline="0" dirty="0">
              <a:solidFill>
                <a:schemeClr val="accent1"/>
              </a:solidFill>
              <a:uFillTx/>
              <a:latin typeface="微软雅黑" panose="020B0503020204020204" pitchFamily="34" charset="-122"/>
              <a:ea typeface="微软雅黑" panose="020B0503020204020204" pitchFamily="34" charset="-122"/>
            </a:endParaRPr>
          </a:p>
        </p:txBody>
      </p:sp>
      <p:sp>
        <p:nvSpPr>
          <p:cNvPr id="11" name="Title 6"/>
          <p:cNvSpPr txBox="1"/>
          <p:nvPr>
            <p:custDataLst>
              <p:tags r:id="rId7"/>
            </p:custDataLst>
          </p:nvPr>
        </p:nvSpPr>
        <p:spPr>
          <a:xfrm>
            <a:off x="358146" y="2156456"/>
            <a:ext cx="6400812" cy="2865120"/>
          </a:xfrm>
          <a:prstGeom prst="rect">
            <a:avLst/>
          </a:prstGeom>
          <a:noFill/>
          <a:ln w="3175">
            <a:noFill/>
            <a:prstDash val="dash"/>
          </a:ln>
        </p:spPr>
        <p:txBody>
          <a:bodyPr wrap="square" lIns="63500" tIns="25400" rIns="63500" bIns="2540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一、</a:t>
            </a:r>
            <a:r>
              <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工程总承包项目中开工日期的认定</a:t>
            </a:r>
            <a:endPar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二、“因发包人原因”开工延误</a:t>
            </a:r>
            <a:endPar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三、“因发包人原因”开工延误损失赔偿</a:t>
            </a:r>
            <a:endPar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四、“因发包人原因”开工延误主张程序</a:t>
            </a:r>
            <a:endPar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五、</a:t>
            </a:r>
            <a:r>
              <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工程总承包项目开工工期管理风险防范</a:t>
            </a:r>
            <a:endParaRPr lang="zh-CN" altLang="en-US" sz="2400" spc="1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4"/>
          <p:cNvSpPr/>
          <p:nvPr>
            <p:custDataLst>
              <p:tags r:id="rId8"/>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Tree>
    <p:custDataLst>
      <p:tags r:id="rId9"/>
    </p:custDataLst>
  </p:cSld>
  <p:clrMapOvr>
    <a:masterClrMapping/>
  </p:clrMapOvr>
  <p:transition/>
</p:sld>
</file>

<file path=ppt/tags/tag1.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44_1*ζ_h_i*1_1_1"/>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14_1*i*1"/>
  <p:tag name="KSO_WM_UNIT_LAYERLEVEL" val="1"/>
  <p:tag name="KSO_WM_TAG_VERSION" val="1.0"/>
  <p:tag name="KSO_WM_BEAUTIFY_FLAG" val=""/>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9014"/>
  <p:tag name="KSO_WM_UNIT_VALUE" val="159"/>
  <p:tag name="KSO_WM_TEMPLATE_ASSEMBLE_XID" val="60656e824054ed1e2fb7fa2e"/>
  <p:tag name="KSO_WM_TEMPLATE_ASSEMBLE_GROUPID" val="60656e824054ed1e2fb7fa2e"/>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14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9014"/>
  <p:tag name="KSO_WM_UNIT_VALUE" val="159"/>
  <p:tag name="KSO_WM_TEMPLATE_ASSEMBLE_XID" val="60656e824054ed1e2fb7fa2e"/>
  <p:tag name="KSO_WM_TEMPLATE_ASSEMBLE_GROUPID" val="60656e824054ed1e2fb7fa2e"/>
</p:tagLst>
</file>

<file path=ppt/tags/tag13.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14_1*a*1"/>
  <p:tag name="KSO_WM_TEMPLATE_CATEGORY" val="diagram"/>
  <p:tag name="KSO_WM_TEMPLATE_INDEX" val="2020901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b93a57b29d04848a6ad65048a2151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d0f74e2f7134a84a6154b4c345ea396"/>
  <p:tag name="KSO_WM_UNIT_TEXT_FILL_FORE_SCHEMECOLOR_INDEX_BRIGHTNESS" val="0"/>
  <p:tag name="KSO_WM_UNIT_TEXT_FILL_FORE_SCHEMECOLOR_INDEX" val="13"/>
  <p:tag name="KSO_WM_UNIT_TEXT_FILL_TYPE" val="1"/>
  <p:tag name="KSO_WM_TEMPLATE_ASSEMBLE_XID" val="60656e824054ed1e2fb7fa2e"/>
  <p:tag name="KSO_WM_TEMPLATE_ASSEMBLE_GROUPID" val="60656e824054ed1e2fb7fa2e"/>
</p:tagLst>
</file>

<file path=ppt/tags/tag14.xml><?xml version="1.0" encoding="utf-8"?>
<p:tagLst xmlns:p="http://schemas.openxmlformats.org/presentationml/2006/main">
  <p:tag name="KSO_WM_UNIT_VALUE" val="1142*1227"/>
  <p:tag name="KSO_WM_UNIT_HIGHLIGHT" val="0"/>
  <p:tag name="KSO_WM_UNIT_COMPATIBLE" val="0"/>
  <p:tag name="KSO_WM_UNIT_DIAGRAM_ISNUMVISUAL" val="0"/>
  <p:tag name="KSO_WM_UNIT_DIAGRAM_ISREFERUNIT" val="0"/>
  <p:tag name="KSO_WM_UNIT_TYPE" val="d"/>
  <p:tag name="KSO_WM_UNIT_INDEX" val="1"/>
  <p:tag name="KSO_WM_UNIT_ID" val="diagram20209014_1*d*1"/>
  <p:tag name="KSO_WM_TEMPLATE_CATEGORY" val="diagram"/>
  <p:tag name="KSO_WM_TEMPLATE_INDEX" val="20209014"/>
  <p:tag name="KSO_WM_UNIT_LAYERLEVEL" val="1"/>
  <p:tag name="KSO_WM_TAG_VERSION" val="1.0"/>
  <p:tag name="KSO_WM_BEAUTIFY_FLAG" val="#wm#"/>
  <p:tag name="KSO_WM_CHIP_GROUPID" val="5e7310da9a230a26b9e88a19"/>
  <p:tag name="KSO_WM_CHIP_XID" val="5e7310da9a230a26b9e88a1a"/>
  <p:tag name="KSO_WM_UNIT_DEC_AREA_ID" val="fb85fe925f0b4ca1b2b3127a6f6fed4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80699d83ca84bc89ff188531aac281a"/>
  <p:tag name="KSO_WM_UNIT_SUPPORT_UNIT_TYPE" val="[&quot;d&quot;,&quot;α&quot;,&quot;β&quot;]"/>
  <p:tag name="KSO_WM_TEMPLATE_ASSEMBLE_XID" val="60656e824054ed1e2fb7fa2e"/>
  <p:tag name="KSO_WM_TEMPLATE_ASSEMBLE_GROUPID" val="60656e824054ed1e2fb7fa2e"/>
  <p:tag name="KSO_WM_UNIT_PICTURE_CLIP_FLAG" val="0"/>
</p:tagLst>
</file>

<file path=ppt/tags/tag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14_1*f*1"/>
  <p:tag name="KSO_WM_TEMPLATE_CATEGORY" val="diagram"/>
  <p:tag name="KSO_WM_TEMPLATE_INDEX" val="20209014"/>
  <p:tag name="KSO_WM_UNIT_LAYERLEVEL" val="1"/>
  <p:tag name="KSO_WM_TAG_VERSION" val="1.0"/>
  <p:tag name="KSO_WM_BEAUTIFY_FLAG" val="#wm#"/>
  <p:tag name="KSO_WM_UNIT_DEFAULT_FONT" val="14;20;2"/>
  <p:tag name="KSO_WM_UNIT_BLOCK" val="0"/>
  <p:tag name="KSO_WM_UNIT_VALUE" val="187"/>
  <p:tag name="KSO_WM_UNIT_SHOW_EDIT_AREA_INDICATION" val="1"/>
  <p:tag name="KSO_WM_CHIP_GROUPID" val="5e6b05596848fb12bee65ac8"/>
  <p:tag name="KSO_WM_CHIP_XID" val="5e6b05596848fb12bee65aca"/>
  <p:tag name="KSO_WM_UNIT_DEC_AREA_ID" val="86d072db3dc4439aad1f247e44e04c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9f4e65ea37458fa18eb7053984a2bd"/>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824054ed1e2fb7fa2e"/>
  <p:tag name="KSO_WM_TEMPLATE_ASSEMBLE_GROUPID" val="60656e824054ed1e2fb7fa2e"/>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SLIDE_LAYOUT_INFO" val="{&quot;id&quot;:&quot;2021-04-01T15:02:54&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02:54&quot;,&quot;margin&quot;:{&quot;bottom&quot;:0.4230000674724579,&quot;left&quot;:1.2699999809265137,&quot;right&quot;:1.2699999809265137,&quot;top&quot;:0.4230000674724579},&quot;type&quot;:0},{&quot;direction&quot;:1,&quot;id&quot;:&quot;2021-04-01T15:02:54&quot;,&quot;maxSize&quot;:{&quot;size1&quot;:49.79997468371778},&quot;minSize&quot;:{&quot;size1&quot;:49.79997468371778},&quot;normalSize&quot;:{&quot;size1&quot;:49.79997468371778},&quot;subLayout&quot;:[{&quot;id&quot;:&quot;2021-04-01T15:02:54&quot;,&quot;margin&quot;:{&quot;bottom&quot;:1.6929999589920044,&quot;left&quot;:2.5399999618530273,&quot;right&quot;:0.4230000674724579,&quot;top&quot;:1.6929999589920044},&quot;type&quot;:0},{&quot;id&quot;:&quot;2021-04-01T15:02:54&quot;,&quot;margin&quot;:{&quot;bottom&quot;:1.6929999589920044,&quot;left&quot;:0.4230000674724579,&quot;right&quot;:2.5399999618530273,&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2ec53270ff4348e9bea6895fddc38084&quot;,&quot;fill_align&quot;:&quot;lm&quot;,&quot;chip_types&quot;:[&quot;header&quot;]},{&quot;text_align&quot;:&quot;lm&quot;,&quot;text_direction&quot;:&quot;horizontal&quot;,&quot;support_features&quot;:[&quot;collage&quot;],&quot;support_big_font&quot;:false,&quot;fill_id&quot;:&quot;08579e676ab44ff8b7aabc7b6f86eddf&quot;,&quot;fill_align&quot;:&quot;cm&quot;,&quot;chip_types&quot;:[&quot;picture&quot;,&quot;chart&quot;,&quot;table&quot;]},{&quot;text_align&quot;:&quot;lm&quot;,&quot;text_direction&quot;:&quot;horizontal&quot;,&quot;support_features&quot;:[&quot;collage&quot;],&quot;support_big_font&quot;:false,&quot;fill_id&quot;:&quot;5b9f825ae8574552a178f72aa5abfc5c&quot;,&quot;fill_align&quot;:&quot;cm&quot;,&quot;chip_types&quot;:[&quot;text&quot;,&quot;picture&quot;,&quot;chart&quot;,&quot;table&quot;]}],[{&quot;text_align&quot;:&quot;lm&quot;,&quot;text_direction&quot;:&quot;horizontal&quot;,&quot;support_big_font&quot;:false,&quot;fill_id&quot;:&quot;2ec53270ff4348e9bea6895fddc38084&quot;,&quot;fill_align&quot;:&quot;lm&quot;,&quot;chip_types&quot;:[&quot;header&quot;]},{&quot;text_align&quot;:&quot;lm&quot;,&quot;text_direction&quot;:&quot;horizontal&quot;,&quot;support_features&quot;:[&quot;collage&quot;],&quot;support_big_font&quot;:false,&quot;fill_id&quot;:&quot;08579e676ab44ff8b7aabc7b6f86eddf&quot;,&quot;fill_align&quot;:&quot;cm&quot;,&quot;chip_types&quot;:[&quot;text&quot;]},{&quot;text_align&quot;:&quot;lm&quot;,&quot;text_direction&quot;:&quot;horizontal&quot;,&quot;support_features&quot;:[&quot;collage&quot;],&quot;support_big_font&quot;:false,&quot;fill_id&quot;:&quot;5b9f825ae8574552a178f72aa5abfc5c&quot;,&quot;fill_align&quot;:&quot;cm&quot;,&quot;chip_types&quot;:[&quot;picture&quot;,&quot;chart&quot;,&quot;table&quot;]}]]"/>
  <p:tag name="KSO_WM_SLIDE_ID" val="diagram2020901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09014"/>
  <p:tag name="KSO_WM_SLIDE_LAYOUT" val="a_d_f"/>
  <p:tag name="KSO_WM_SLIDE_LAYOUT_CNT" val="1_1_1"/>
  <p:tag name="KSO_WM_CHIP_XID" val="5efaf455c9a2f50afb510062"/>
  <p:tag name="KSO_WM_CHIP_DECFILLPROP" val="[]"/>
  <p:tag name="KSO_WM_CHIP_GROUPID" val="5efaf455c9a2f50afb510061"/>
  <p:tag name="KSO_WM_SLIDE_BK_DARK_LIGHT" val="2"/>
  <p:tag name="KSO_WM_SLIDE_BACKGROUND_TYPE" val="navigation"/>
  <p:tag name="KSO_WM_SLIDE_SUPPORT_FEATURE_TYPE" val="1"/>
  <p:tag name="KSO_WM_TEMPLATE_ASSEMBLE_XID" val="60656e824054ed1e2fb7fa2e"/>
  <p:tag name="KSO_WM_TEMPLATE_ASSEMBLE_GROUPID" val="60656e824054ed1e2fb7fa2e"/>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14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9014"/>
  <p:tag name="KSO_WM_UNIT_VALUE" val="159"/>
  <p:tag name="KSO_WM_TEMPLATE_ASSEMBLE_XID" val="60656e824054ed1e2fb7fa2e"/>
  <p:tag name="KSO_WM_TEMPLATE_ASSEMBLE_GROUPID" val="60656e824054ed1e2fb7fa2e"/>
</p:tagLst>
</file>

<file path=ppt/tags/tag1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14_1*a*1"/>
  <p:tag name="KSO_WM_TEMPLATE_CATEGORY" val="diagram"/>
  <p:tag name="KSO_WM_TEMPLATE_INDEX" val="2020901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b93a57b29d04848a6ad65048a2151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d0f74e2f7134a84a6154b4c345ea396"/>
  <p:tag name="KSO_WM_UNIT_TEXT_FILL_FORE_SCHEMECOLOR_INDEX_BRIGHTNESS" val="0"/>
  <p:tag name="KSO_WM_UNIT_TEXT_FILL_FORE_SCHEMECOLOR_INDEX" val="13"/>
  <p:tag name="KSO_WM_UNIT_TEXT_FILL_TYPE" val="1"/>
  <p:tag name="KSO_WM_TEMPLATE_ASSEMBLE_XID" val="60656e824054ed1e2fb7fa2e"/>
  <p:tag name="KSO_WM_TEMPLATE_ASSEMBLE_GROUPID" val="60656e824054ed1e2fb7fa2e"/>
</p:tagLst>
</file>

<file path=ppt/tags/tag2.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44_1*ζ_h_i*1_1_2"/>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14_1*f*1"/>
  <p:tag name="KSO_WM_TEMPLATE_CATEGORY" val="diagram"/>
  <p:tag name="KSO_WM_TEMPLATE_INDEX" val="20209014"/>
  <p:tag name="KSO_WM_UNIT_LAYERLEVEL" val="1"/>
  <p:tag name="KSO_WM_TAG_VERSION" val="1.0"/>
  <p:tag name="KSO_WM_BEAUTIFY_FLAG" val="#wm#"/>
  <p:tag name="KSO_WM_UNIT_DEFAULT_FONT" val="14;20;2"/>
  <p:tag name="KSO_WM_UNIT_BLOCK" val="0"/>
  <p:tag name="KSO_WM_UNIT_VALUE" val="187"/>
  <p:tag name="KSO_WM_UNIT_SHOW_EDIT_AREA_INDICATION" val="1"/>
  <p:tag name="KSO_WM_CHIP_GROUPID" val="5e6b05596848fb12bee65ac8"/>
  <p:tag name="KSO_WM_CHIP_XID" val="5e6b05596848fb12bee65aca"/>
  <p:tag name="KSO_WM_UNIT_DEC_AREA_ID" val="86d072db3dc4439aad1f247e44e04c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9f4e65ea37458fa18eb7053984a2bd"/>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824054ed1e2fb7fa2e"/>
  <p:tag name="KSO_WM_TEMPLATE_ASSEMBLE_GROUPID" val="60656e824054ed1e2fb7fa2e"/>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SLIDE_LAYOUT_INFO" val="{&quot;id&quot;:&quot;2021-04-01T15:02:54&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02:54&quot;,&quot;margin&quot;:{&quot;bottom&quot;:0.4230000674724579,&quot;left&quot;:1.2699999809265137,&quot;right&quot;:1.2699999809265137,&quot;top&quot;:0.4230000674724579},&quot;type&quot;:0},{&quot;direction&quot;:1,&quot;id&quot;:&quot;2021-04-01T15:02:54&quot;,&quot;maxSize&quot;:{&quot;size1&quot;:49.79997468371778},&quot;minSize&quot;:{&quot;size1&quot;:49.79997468371778},&quot;normalSize&quot;:{&quot;size1&quot;:49.79997468371778},&quot;subLayout&quot;:[{&quot;id&quot;:&quot;2021-04-01T15:02:54&quot;,&quot;margin&quot;:{&quot;bottom&quot;:1.6929999589920044,&quot;left&quot;:2.5399999618530273,&quot;right&quot;:0.4230000674724579,&quot;top&quot;:1.6929999589920044},&quot;type&quot;:0},{&quot;id&quot;:&quot;2021-04-01T15:02:54&quot;,&quot;margin&quot;:{&quot;bottom&quot;:1.6929999589920044,&quot;left&quot;:0.4230000674724579,&quot;right&quot;:2.5399999618530273,&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2ec53270ff4348e9bea6895fddc38084&quot;,&quot;fill_align&quot;:&quot;lm&quot;,&quot;chip_types&quot;:[&quot;header&quot;]},{&quot;text_align&quot;:&quot;lm&quot;,&quot;text_direction&quot;:&quot;horizontal&quot;,&quot;support_features&quot;:[&quot;collage&quot;],&quot;support_big_font&quot;:false,&quot;fill_id&quot;:&quot;08579e676ab44ff8b7aabc7b6f86eddf&quot;,&quot;fill_align&quot;:&quot;cm&quot;,&quot;chip_types&quot;:[&quot;picture&quot;,&quot;chart&quot;,&quot;table&quot;]},{&quot;text_align&quot;:&quot;lm&quot;,&quot;text_direction&quot;:&quot;horizontal&quot;,&quot;support_features&quot;:[&quot;collage&quot;],&quot;support_big_font&quot;:false,&quot;fill_id&quot;:&quot;5b9f825ae8574552a178f72aa5abfc5c&quot;,&quot;fill_align&quot;:&quot;cm&quot;,&quot;chip_types&quot;:[&quot;text&quot;,&quot;picture&quot;,&quot;chart&quot;,&quot;table&quot;]}],[{&quot;text_align&quot;:&quot;lm&quot;,&quot;text_direction&quot;:&quot;horizontal&quot;,&quot;support_big_font&quot;:false,&quot;fill_id&quot;:&quot;2ec53270ff4348e9bea6895fddc38084&quot;,&quot;fill_align&quot;:&quot;lm&quot;,&quot;chip_types&quot;:[&quot;header&quot;]},{&quot;text_align&quot;:&quot;lm&quot;,&quot;text_direction&quot;:&quot;horizontal&quot;,&quot;support_features&quot;:[&quot;collage&quot;],&quot;support_big_font&quot;:false,&quot;fill_id&quot;:&quot;08579e676ab44ff8b7aabc7b6f86eddf&quot;,&quot;fill_align&quot;:&quot;cm&quot;,&quot;chip_types&quot;:[&quot;text&quot;]},{&quot;text_align&quot;:&quot;lm&quot;,&quot;text_direction&quot;:&quot;horizontal&quot;,&quot;support_features&quot;:[&quot;collage&quot;],&quot;support_big_font&quot;:false,&quot;fill_id&quot;:&quot;5b9f825ae8574552a178f72aa5abfc5c&quot;,&quot;fill_align&quot;:&quot;cm&quot;,&quot;chip_types&quot;:[&quot;picture&quot;,&quot;chart&quot;,&quot;table&quot;]}]]"/>
  <p:tag name="KSO_WM_SLIDE_ID" val="diagram2020901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09014"/>
  <p:tag name="KSO_WM_SLIDE_LAYOUT" val="a_d_f"/>
  <p:tag name="KSO_WM_SLIDE_LAYOUT_CNT" val="1_1_1"/>
  <p:tag name="KSO_WM_CHIP_XID" val="5efaf455c9a2f50afb510062"/>
  <p:tag name="KSO_WM_CHIP_DECFILLPROP" val="[]"/>
  <p:tag name="KSO_WM_CHIP_GROUPID" val="5efaf455c9a2f50afb510061"/>
  <p:tag name="KSO_WM_SLIDE_BK_DARK_LIGHT" val="2"/>
  <p:tag name="KSO_WM_SLIDE_BACKGROUND_TYPE" val="navigation"/>
  <p:tag name="KSO_WM_SLIDE_SUPPORT_FEATURE_TYPE" val="1"/>
  <p:tag name="KSO_WM_TEMPLATE_ASSEMBLE_XID" val="60656e824054ed1e2fb7fa2e"/>
  <p:tag name="KSO_WM_TEMPLATE_ASSEMBLE_GROUPID" val="60656e824054ed1e2fb7fa2e"/>
</p:tagLst>
</file>

<file path=ppt/tags/tag23.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491_1*a*1"/>
  <p:tag name="KSO_WM_TEMPLATE_CATEGORY" val="diagram"/>
  <p:tag name="KSO_WM_TEMPLATE_INDEX" val="202124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fde2141cede411ca6824e7ac5b43a9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f1b704873a04c319929309738ab33dd"/>
  <p:tag name="KSO_WM_UNIT_TEXT_FILL_FORE_SCHEMECOLOR_INDEX_BRIGHTNESS" val="0"/>
  <p:tag name="KSO_WM_UNIT_TEXT_FILL_FORE_SCHEMECOLOR_INDEX" val="13"/>
  <p:tag name="KSO_WM_UNIT_TEXT_FILL_TYPE" val="1"/>
  <p:tag name="KSO_WM_TEMPLATE_ASSEMBLE_XID" val="60656f614054ed1e2fb808e3"/>
  <p:tag name="KSO_WM_TEMPLATE_ASSEMBLE_GROUPID" val="60656f614054ed1e2fb808e3"/>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6483_1*l_h_i*1_1_1"/>
  <p:tag name="KSO_WM_TEMPLATE_CATEGORY" val="diagram"/>
  <p:tag name="KSO_WM_TEMPLATE_INDEX" val="20216483"/>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6483_1*l_h_i*1_1_2"/>
  <p:tag name="KSO_WM_TEMPLATE_CATEGORY" val="diagram"/>
  <p:tag name="KSO_WM_TEMPLATE_INDEX" val="2021648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6483_1*l_h_i*1_1_3"/>
  <p:tag name="KSO_WM_TEMPLATE_CATEGORY" val="diagram"/>
  <p:tag name="KSO_WM_TEMPLATE_INDEX" val="2021648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6483_1*l_h_a*1_1_1"/>
  <p:tag name="KSO_WM_TEMPLATE_CATEGORY" val="diagram"/>
  <p:tag name="KSO_WM_TEMPLATE_INDEX" val="2021648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8.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6483_1*l_h_f*1_1_1"/>
  <p:tag name="KSO_WM_TEMPLATE_CATEGORY" val="diagram"/>
  <p:tag name="KSO_WM_TEMPLATE_INDEX" val="20216483"/>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6483_1*l_h_i*1_2_1"/>
  <p:tag name="KSO_WM_TEMPLATE_CATEGORY" val="diagram"/>
  <p:tag name="KSO_WM_TEMPLATE_INDEX" val="20216483"/>
  <p:tag name="KSO_WM_UNIT_LAYERLEVEL" val="1_1_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UNIT_PICTURE_TOWARD" val="1"/>
  <p:tag name="KSO_WM_UNIT_VALUE" val="801*801"/>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444_1*ζ_h_d*1_1_1"/>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6483_1*l_h_i*1_2_2"/>
  <p:tag name="KSO_WM_TEMPLATE_CATEGORY" val="diagram"/>
  <p:tag name="KSO_WM_TEMPLATE_INDEX" val="2021648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6483_1*l_h_i*1_2_3"/>
  <p:tag name="KSO_WM_TEMPLATE_CATEGORY" val="diagram"/>
  <p:tag name="KSO_WM_TEMPLATE_INDEX" val="2021648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6483_1*l_h_a*1_2_1"/>
  <p:tag name="KSO_WM_TEMPLATE_CATEGORY" val="diagram"/>
  <p:tag name="KSO_WM_TEMPLATE_INDEX" val="2021648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6483_1*l_h_f*1_2_1"/>
  <p:tag name="KSO_WM_TEMPLATE_CATEGORY" val="diagram"/>
  <p:tag name="KSO_WM_TEMPLATE_INDEX" val="20216483"/>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34.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id&quot;:&quot;2021-04-01T15:43:01&quot;,&quot;maxSize&quot;:{&quot;size1&quot;:28.9},&quot;minSize&quot;:{&quot;size1&quot;:20.1},&quot;normalSize&quot;:{&quot;size1&quot;:20.1},&quot;subLayout&quot;:[{&quot;id&quot;:&quot;2021-04-01T15:43:01&quot;,&quot;margin&quot;:{&quot;bottom&quot;:0.0260000042617321,&quot;left&quot;:1.6929999589920044,&quot;right&quot;:1.6929999589920044,&quot;top&quot;:1.6929999589920044},&quot;type&quot;:0},{&quot;id&quot;:&quot;2021-04-01T15:43:01&quot;,&quot;maxSize&quot;:{&quot;size1&quot;:64},&quot;minSize&quot;:{&quot;size1&quot;:55.7},&quot;normalSize&quot;:{&quot;size1&quot;:64},&quot;subLayout&quot;:[{&quot;id&quot;:&quot;2021-04-01T15:43:01&quot;,&quot;margin&quot;:{&quot;bottom&quot;:0,&quot;left&quot;:1.6929999589920044,&quot;right&quot;:1.6929999589920044,&quot;top&quot;:0.847000002861023},&quot;type&quot;:0},{&quot;id&quot;:&quot;2021-04-01T15:43:01&quot;,&quot;margin&quot;:{&quot;bottom&quot;:1.6929999589920044,&quot;left&quot;:1.6929999589920044,&quot;right&quot;:1.6929999589920044,&quot;top&quot;:0.847000002861023},&quot;type&quot;:0}],&quot;type&quot;:0}],&quot;type&quot;:0}"/>
  <p:tag name="KSO_WM_SLIDE_BACKGROUND" val="[&quot;general&quot;]"/>
  <p:tag name="KSO_WM_SLIDE_RATIO" val="1.777778"/>
  <p:tag name="KSO_WM_SLIDE_ID" val="diagram202124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491"/>
  <p:tag name="KSO_WM_SLIDE_LAYOUT" val="a_d_f"/>
  <p:tag name="KSO_WM_SLIDE_LAYOUT_CNT" val="1_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76f6bb3d2a5d4aca869feba60bbefc89&quot;,&quot;fill_align&quot;:&quot;l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video&quot;]},{&quot;text_align&quot;:&quot;lm&quot;,&quot;text_direction&quot;:&quot;horizontal&quot;,&quot;support_big_font&quot;:false,&quot;fill_id&quot;:&quot;4328e7bc7e9748b5971bd5a5d33474e8&quot;,&quot;fill_align&quot;:&quot;lm&quot;,&quot;chip_types&quot;:[&quot;text&quot;]}],[{&quot;text_align&quot;:&quot;cm&quot;,&quot;text_direction&quot;:&quot;horizontal&quot;,&quot;support_big_font&quot;:false,&quot;fill_id&quot;:&quot;76f6bb3d2a5d4aca869feba60bbefc89&quot;,&quot;fill_align&quot;:&quot;c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text_align&quot;:&quot;cm&quot;,&quot;text_direction&quot;:&quot;horizontal&quot;,&quot;support_big_font&quot;:false,&quot;fill_id&quot;:&quot;4328e7bc7e9748b5971bd5a5d33474e8&quot;,&quot;fill_align&quot;:&quot;cm&quot;,&quot;chip_types&quot;:[&quot;text&quot;]}],[{&quot;text_align&quot;:&quot;cm&quot;,&quot;text_direction&quot;:&quot;horizontal&quot;,&quot;support_big_font&quot;:false,&quot;fill_id&quot;:&quot;76f6bb3d2a5d4aca869feba60bbefc89&quot;,&quot;fill_align&quot;:&quot;c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text_align&quot;:&quot;lm&quot;,&quot;text_direction&quot;:&quot;horizontal&quot;,&quot;support_big_font&quot;:false,&quot;fill_id&quot;:&quot;4328e7bc7e9748b5971bd5a5d33474e8&quot;,&quot;fill_align&quot;:&quot;lm&quot;,&quot;chip_types&quot;:[&quot;text&quot;]}]]"/>
  <p:tag name="KSO_WM_CHIP_XID" val="5f0e63ec8050c250ba65b1ac"/>
  <p:tag name="KSO_WM_CHIP_DECFILLPROP" val="[]"/>
  <p:tag name="KSO_WM_SLIDE_CAN_ADD_NAVIGATION" val="1"/>
  <p:tag name="KSO_WM_CHIP_GROUPID" val="5f0e63ec8050c250ba65b1ab"/>
  <p:tag name="KSO_WM_SLIDE_BK_DARK_LIGHT" val="2"/>
  <p:tag name="KSO_WM_SLIDE_BACKGROUND_TYPE" val="general"/>
  <p:tag name="KSO_WM_SLIDE_SUPPORT_FEATURE_TYPE" val="7"/>
  <p:tag name="KSO_WM_TEMPLATE_ASSEMBLE_XID" val="60656f614054ed1e2fb808e3"/>
  <p:tag name="KSO_WM_TEMPLATE_ASSEMBLE_GROUPID" val="60656f614054ed1e2fb808e3"/>
</p:tagLst>
</file>

<file path=ppt/tags/tag35.xml><?xml version="1.0" encoding="utf-8"?>
<p:tagLst xmlns:p="http://schemas.openxmlformats.org/presentationml/2006/main">
  <p:tag name="KSO_WPP_MARK_KEY" val="c93f976e-42f9-4865-94b1-fb2c04c4bbdb"/>
  <p:tag name="COMMONDATA" val="eyJoZGlkIjoiYWE4MjQ3Y2M4NGY0OGNjNzZkMTQyNjdjYjQwOGE4YWIifQ=="/>
  <p:tag name="commondata" val="eyJoZGlkIjoiZGE4NTZlNTBiOWU0YmM4NzM5NjhjYjE3YTM2ZWY1NzUifQ=="/>
</p:tagLst>
</file>

<file path=ppt/tags/tag4.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444_1*ζ_h_i*1_1_3"/>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7.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8.xml><?xml version="1.0" encoding="utf-8"?>
<p:tagLst xmlns:p="http://schemas.openxmlformats.org/presentationml/2006/main">
  <p:tag name="KSO_WM_BEAUTIFY_FLAG" val="#wm#"/>
  <p:tag name="KSO_WM_TEMPLATE_CATEGORY" val="diagram"/>
  <p:tag name="KSO_WM_TEMPLATE_INDEX" val="20217069"/>
  <p:tag name="KSO_WM_SLIDE_ID" val="diagram20217069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SLIDE_TYPE" val="text"/>
  <p:tag name="KSO_WM_SLIDE_SIZE" val="912*444"/>
  <p:tag name="KSO_WM_SLIDE_POSITION" val="0*48"/>
  <p:tag name="KSO_WM_CHIP_GROUPID" val="5facfb27998712faa657a7af"/>
  <p:tag name="KSO_WM_SLIDE_BK_DARK_LIGHT" val="2"/>
  <p:tag name="KSO_WM_SLIDE_BACKGROUND_TYPE" val="general"/>
  <p:tag name="KSO_WM_SLIDE_SUPPORT_FEATURE_TYPE" val="8"/>
  <p:tag name="KSO_WM_SLIDE_SUBTYPE" val="picTxt"/>
  <p:tag name="KSO_WM_TEMPLATE_ASSEMBLE_XID" val="606570524054ed1e2fb814c2"/>
  <p:tag name="KSO_WM_TEMPLATE_ASSEMBLE_GROUPID" val="606570524054ed1e2fb814c2"/>
  <p:tag name="KSO_WM_SLIDE_LAYOUT_INFO" val="{&quot;direction&quot;:1,&quot;id&quot;:&quot;2021-04-01T16:16:05&quot;,&quot;maxSize&quot;:{&quot;size1&quot;:58.8},&quot;minSize&quot;:{&quot;size1&quot;:38.8},&quot;normalSize&quot;:{&quot;size1&quot;:58.79989583333334},&quot;subLayout&quot;:[{&quot;id&quot;:&quot;2021-04-01T16:16:05&quot;,&quot;maxSize&quot;:{&quot;size1&quot;:42.19968634711372},&quot;minSize&quot;:{&quot;size1&quot;:17.799686347113717},&quot;normalSize&quot;:{&quot;size1&quot;:29.933019680447053},&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Lst>
</file>

<file path=ppt/tags/tag9.xml><?xml version="1.0" encoding="utf-8"?>
<p:tagLst xmlns:p="http://schemas.openxmlformats.org/presentationml/2006/main">
  <p:tag name="KSO_WM_UNIT_TABLE_BEAUTIFY" val="smartTable{6218d2a7-0765-4f20-a6db-ee14ce136ea7}"/>
  <p:tag name="TABLE_RECT" val="17*159.438*926*330.65"/>
  <p:tag name="TABLE_EMPHASIZE_COLOR" val="6579300"/>
  <p:tag name="TABLE_ONEKEY_SKIN_IDX" val="0"/>
  <p:tag name="TABLE_SKINIDX" val="-1"/>
  <p:tag name="TABLE_COLORIDX" val="l"/>
  <p:tag name="TABLE_ENDDRAG_ORIGIN_RECT" val="900*399"/>
  <p:tag name="TABLE_ENDDRAG_RECT" val="50*50*900*399"/>
</p:tagLst>
</file>

<file path=ppt/theme/theme1.xml><?xml version="1.0" encoding="utf-8"?>
<a:theme xmlns:a="http://schemas.openxmlformats.org/drawingml/2006/main" name="Office 主题">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12274</Words>
  <Application>WPS 演示</Application>
  <PresentationFormat>宽屏</PresentationFormat>
  <Paragraphs>638</Paragraphs>
  <Slides>53</Slides>
  <Notes>11</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53</vt:i4>
      </vt:variant>
    </vt:vector>
  </HeadingPairs>
  <TitlesOfParts>
    <vt:vector size="83" baseType="lpstr">
      <vt:lpstr>Arial</vt:lpstr>
      <vt:lpstr>宋体</vt:lpstr>
      <vt:lpstr>Wingdings</vt:lpstr>
      <vt:lpstr>Calibri</vt:lpstr>
      <vt:lpstr>微软雅黑 Light</vt:lpstr>
      <vt:lpstr>微软雅黑</vt:lpstr>
      <vt:lpstr>Gulim</vt:lpstr>
      <vt:lpstr>报隶-繁</vt:lpstr>
      <vt:lpstr>隶书</vt:lpstr>
      <vt:lpstr>Arial Bold</vt:lpstr>
      <vt:lpstr>楷体</vt:lpstr>
      <vt:lpstr>Wide Latin</vt:lpstr>
      <vt:lpstr>仿宋</vt:lpstr>
      <vt:lpstr>Times New Roman</vt:lpstr>
      <vt:lpstr>黑体</vt:lpstr>
      <vt:lpstr>Segoe UI</vt:lpstr>
      <vt:lpstr>Wingdings</vt:lpstr>
      <vt:lpstr>Bernard MT Condensed</vt:lpstr>
      <vt:lpstr>Arial Unicode MS</vt:lpstr>
      <vt:lpstr>Calibri Light</vt:lpstr>
      <vt:lpstr>华康龙门石碑W9</vt:lpstr>
      <vt:lpstr>Segoe Print</vt:lpstr>
      <vt:lpstr>华康龙门石碑W9</vt:lpstr>
      <vt:lpstr>等线</vt:lpstr>
      <vt:lpstr>Wingdings 2</vt:lpstr>
      <vt:lpstr>叶根友毛笔行书简体-个人版</vt:lpstr>
      <vt:lpstr>Malgun Gothic</vt:lpstr>
      <vt:lpstr>Lucida Sans Unicode</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安晨 </cp:lastModifiedBy>
  <cp:revision>472</cp:revision>
  <dcterms:created xsi:type="dcterms:W3CDTF">2017-08-03T09:01:00Z</dcterms:created>
  <dcterms:modified xsi:type="dcterms:W3CDTF">2024-07-10T09:42:13Z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733AFCADCB6B4091BCD09208262DFF0A_13</vt:lpwstr>
  </property>
</Properties>
</file>