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6"/>
  </p:notesMasterIdLst>
  <p:handoutMasterIdLst>
    <p:handoutMasterId r:id="rId187"/>
  </p:handoutMasterIdLst>
  <p:sldIdLst>
    <p:sldId id="7664" r:id="rId3"/>
    <p:sldId id="7665" r:id="rId4"/>
    <p:sldId id="7285" r:id="rId5"/>
    <p:sldId id="3058" r:id="rId6"/>
    <p:sldId id="7297" r:id="rId7"/>
    <p:sldId id="7157" r:id="rId8"/>
    <p:sldId id="7184" r:id="rId9"/>
    <p:sldId id="7185" r:id="rId10"/>
    <p:sldId id="7186" r:id="rId11"/>
    <p:sldId id="7197" r:id="rId12"/>
    <p:sldId id="7300" r:id="rId13"/>
    <p:sldId id="7189" r:id="rId14"/>
    <p:sldId id="7397" r:id="rId15"/>
    <p:sldId id="7398" r:id="rId16"/>
    <p:sldId id="7399" r:id="rId17"/>
    <p:sldId id="7400" r:id="rId18"/>
    <p:sldId id="7401" r:id="rId19"/>
    <p:sldId id="7402" r:id="rId20"/>
    <p:sldId id="7403" r:id="rId21"/>
    <p:sldId id="7404" r:id="rId22"/>
    <p:sldId id="7405" r:id="rId23"/>
    <p:sldId id="7406" r:id="rId24"/>
    <p:sldId id="7407" r:id="rId25"/>
    <p:sldId id="7408" r:id="rId26"/>
    <p:sldId id="7409" r:id="rId27"/>
    <p:sldId id="7410" r:id="rId28"/>
    <p:sldId id="7411" r:id="rId29"/>
    <p:sldId id="7465" r:id="rId30"/>
    <p:sldId id="7171" r:id="rId31"/>
    <p:sldId id="7066" r:id="rId32"/>
    <p:sldId id="7173" r:id="rId33"/>
    <p:sldId id="7194" r:id="rId34"/>
    <p:sldId id="7202" r:id="rId35"/>
    <p:sldId id="7206" r:id="rId36"/>
    <p:sldId id="7207" r:id="rId37"/>
    <p:sldId id="7209" r:id="rId38"/>
    <p:sldId id="7230" r:id="rId39"/>
    <p:sldId id="7213" r:id="rId40"/>
    <p:sldId id="7283" r:id="rId41"/>
    <p:sldId id="7219" r:id="rId42"/>
    <p:sldId id="7221" r:id="rId43"/>
    <p:sldId id="7279" r:id="rId44"/>
    <p:sldId id="7520" r:id="rId45"/>
    <p:sldId id="7521" r:id="rId46"/>
    <p:sldId id="7522" r:id="rId47"/>
    <p:sldId id="7523" r:id="rId48"/>
    <p:sldId id="7524" r:id="rId49"/>
    <p:sldId id="7525" r:id="rId50"/>
    <p:sldId id="7526" r:id="rId51"/>
    <p:sldId id="7527" r:id="rId52"/>
    <p:sldId id="7528" r:id="rId53"/>
    <p:sldId id="7529" r:id="rId54"/>
    <p:sldId id="7530" r:id="rId55"/>
    <p:sldId id="7531" r:id="rId56"/>
    <p:sldId id="7532" r:id="rId57"/>
    <p:sldId id="7533" r:id="rId58"/>
    <p:sldId id="7534" r:id="rId59"/>
    <p:sldId id="7535" r:id="rId60"/>
    <p:sldId id="7536" r:id="rId61"/>
    <p:sldId id="6212" r:id="rId62"/>
    <p:sldId id="7301" r:id="rId63"/>
    <p:sldId id="5902" r:id="rId64"/>
    <p:sldId id="6394" r:id="rId65"/>
    <p:sldId id="6420" r:id="rId66"/>
    <p:sldId id="7196" r:id="rId67"/>
    <p:sldId id="5944" r:id="rId68"/>
    <p:sldId id="5869" r:id="rId69"/>
    <p:sldId id="7284" r:id="rId70"/>
    <p:sldId id="6684" r:id="rId71"/>
    <p:sldId id="555" r:id="rId72"/>
    <p:sldId id="7041" r:id="rId73"/>
    <p:sldId id="7287" r:id="rId74"/>
    <p:sldId id="7195" r:id="rId75"/>
    <p:sldId id="7289" r:id="rId76"/>
    <p:sldId id="7290" r:id="rId77"/>
    <p:sldId id="7295" r:id="rId78"/>
    <p:sldId id="7292" r:id="rId79"/>
    <p:sldId id="7293" r:id="rId80"/>
    <p:sldId id="7296" r:id="rId81"/>
    <p:sldId id="7298" r:id="rId82"/>
    <p:sldId id="7377" r:id="rId83"/>
    <p:sldId id="7456" r:id="rId84"/>
    <p:sldId id="7511" r:id="rId85"/>
    <p:sldId id="7225" r:id="rId86"/>
    <p:sldId id="503" r:id="rId87"/>
    <p:sldId id="517" r:id="rId88"/>
    <p:sldId id="7226" r:id="rId89"/>
    <p:sldId id="7058" r:id="rId90"/>
    <p:sldId id="7160" r:id="rId91"/>
    <p:sldId id="7151" r:id="rId92"/>
    <p:sldId id="7666" r:id="rId93"/>
    <p:sldId id="7570" r:id="rId94"/>
    <p:sldId id="7571" r:id="rId95"/>
    <p:sldId id="7572" r:id="rId96"/>
    <p:sldId id="7573" r:id="rId97"/>
    <p:sldId id="7574" r:id="rId98"/>
    <p:sldId id="7575" r:id="rId99"/>
    <p:sldId id="7576" r:id="rId100"/>
    <p:sldId id="7577" r:id="rId101"/>
    <p:sldId id="7578" r:id="rId102"/>
    <p:sldId id="7579" r:id="rId103"/>
    <p:sldId id="7580" r:id="rId104"/>
    <p:sldId id="7581" r:id="rId105"/>
    <p:sldId id="7582" r:id="rId106"/>
    <p:sldId id="7583" r:id="rId107"/>
    <p:sldId id="7584" r:id="rId108"/>
    <p:sldId id="7585" r:id="rId109"/>
    <p:sldId id="7586" r:id="rId110"/>
    <p:sldId id="7587" r:id="rId111"/>
    <p:sldId id="7588" r:id="rId112"/>
    <p:sldId id="7589" r:id="rId113"/>
    <p:sldId id="7590" r:id="rId114"/>
    <p:sldId id="7591" r:id="rId115"/>
    <p:sldId id="7592" r:id="rId116"/>
    <p:sldId id="7593" r:id="rId117"/>
    <p:sldId id="7594" r:id="rId118"/>
    <p:sldId id="7595" r:id="rId119"/>
    <p:sldId id="7596" r:id="rId120"/>
    <p:sldId id="7597" r:id="rId121"/>
    <p:sldId id="7598" r:id="rId122"/>
    <p:sldId id="7599" r:id="rId123"/>
    <p:sldId id="7600" r:id="rId124"/>
    <p:sldId id="7601" r:id="rId125"/>
    <p:sldId id="7602" r:id="rId126"/>
    <p:sldId id="7603" r:id="rId127"/>
    <p:sldId id="7604" r:id="rId128"/>
    <p:sldId id="7605" r:id="rId129"/>
    <p:sldId id="7606" r:id="rId130"/>
    <p:sldId id="7607" r:id="rId131"/>
    <p:sldId id="7608" r:id="rId132"/>
    <p:sldId id="7609" r:id="rId133"/>
    <p:sldId id="7610" r:id="rId134"/>
    <p:sldId id="7611" r:id="rId135"/>
    <p:sldId id="7612" r:id="rId136"/>
    <p:sldId id="7613" r:id="rId137"/>
    <p:sldId id="7614" r:id="rId138"/>
    <p:sldId id="7615" r:id="rId139"/>
    <p:sldId id="7616" r:id="rId140"/>
    <p:sldId id="7617" r:id="rId141"/>
    <p:sldId id="7618" r:id="rId142"/>
    <p:sldId id="7619" r:id="rId143"/>
    <p:sldId id="7620" r:id="rId144"/>
    <p:sldId id="7621" r:id="rId145"/>
    <p:sldId id="7622" r:id="rId146"/>
    <p:sldId id="7623" r:id="rId147"/>
    <p:sldId id="7624" r:id="rId148"/>
    <p:sldId id="7625" r:id="rId149"/>
    <p:sldId id="7626" r:id="rId150"/>
    <p:sldId id="7627" r:id="rId151"/>
    <p:sldId id="7628" r:id="rId152"/>
    <p:sldId id="7629" r:id="rId153"/>
    <p:sldId id="7630" r:id="rId154"/>
    <p:sldId id="7910" r:id="rId155"/>
    <p:sldId id="7911" r:id="rId156"/>
    <p:sldId id="7912" r:id="rId157"/>
    <p:sldId id="7913" r:id="rId158"/>
    <p:sldId id="7914" r:id="rId159"/>
    <p:sldId id="7850" r:id="rId160"/>
    <p:sldId id="7884" r:id="rId161"/>
    <p:sldId id="7885" r:id="rId162"/>
    <p:sldId id="7886" r:id="rId163"/>
    <p:sldId id="7887" r:id="rId164"/>
    <p:sldId id="7888" r:id="rId165"/>
    <p:sldId id="7641" r:id="rId166"/>
    <p:sldId id="7642" r:id="rId167"/>
    <p:sldId id="7643" r:id="rId168"/>
    <p:sldId id="7644" r:id="rId169"/>
    <p:sldId id="7645" r:id="rId170"/>
    <p:sldId id="7646" r:id="rId171"/>
    <p:sldId id="7647" r:id="rId172"/>
    <p:sldId id="7648" r:id="rId173"/>
    <p:sldId id="7649" r:id="rId174"/>
    <p:sldId id="7650" r:id="rId175"/>
    <p:sldId id="7651" r:id="rId176"/>
    <p:sldId id="7889" r:id="rId177"/>
    <p:sldId id="7890" r:id="rId178"/>
    <p:sldId id="7657" r:id="rId179"/>
    <p:sldId id="7658" r:id="rId180"/>
    <p:sldId id="7659" r:id="rId181"/>
    <p:sldId id="7660" r:id="rId182"/>
    <p:sldId id="7661" r:id="rId183"/>
    <p:sldId id="7662" r:id="rId184"/>
    <p:sldId id="7663" r:id="rId185"/>
  </p:sldIdLst>
  <p:sldSz cx="9144000" cy="6858000" type="screen4x3"/>
  <p:notesSz cx="6858000" cy="9144000"/>
  <p:custDataLst>
    <p:tags r:id="rId191"/>
  </p:custDataLst>
  <p:defaultTextStyle>
    <a:defPPr>
      <a:defRPr lang="zh-CN"/>
    </a:defPPr>
    <a:lvl1pPr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1pPr>
    <a:lvl2pPr marL="4572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2pPr>
    <a:lvl3pPr marL="9144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3pPr>
    <a:lvl4pPr marL="13716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4pPr>
    <a:lvl5pPr marL="18288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1" Type="http://schemas.openxmlformats.org/officeDocument/2006/relationships/tags" Target="tags/tag1.xml"/><Relationship Id="rId190" Type="http://schemas.openxmlformats.org/officeDocument/2006/relationships/tableStyles" Target="tableStyles.xml"/><Relationship Id="rId19" Type="http://schemas.openxmlformats.org/officeDocument/2006/relationships/slide" Target="slides/slide17.xml"/><Relationship Id="rId189" Type="http://schemas.openxmlformats.org/officeDocument/2006/relationships/viewProps" Target="viewProps.xml"/><Relationship Id="rId188" Type="http://schemas.openxmlformats.org/officeDocument/2006/relationships/presProps" Target="presProps.xml"/><Relationship Id="rId187" Type="http://schemas.openxmlformats.org/officeDocument/2006/relationships/handoutMaster" Target="handoutMasters/handoutMaster1.xml"/><Relationship Id="rId186" Type="http://schemas.openxmlformats.org/officeDocument/2006/relationships/notesMaster" Target="notesMasters/notesMaster1.xml"/><Relationship Id="rId185" Type="http://schemas.openxmlformats.org/officeDocument/2006/relationships/slide" Target="slides/slide183.xml"/><Relationship Id="rId184" Type="http://schemas.openxmlformats.org/officeDocument/2006/relationships/slide" Target="slides/slide182.xml"/><Relationship Id="rId183" Type="http://schemas.openxmlformats.org/officeDocument/2006/relationships/slide" Target="slides/slide181.xml"/><Relationship Id="rId182" Type="http://schemas.openxmlformats.org/officeDocument/2006/relationships/slide" Target="slides/slide180.xml"/><Relationship Id="rId181" Type="http://schemas.openxmlformats.org/officeDocument/2006/relationships/slide" Target="slides/slide179.xml"/><Relationship Id="rId180" Type="http://schemas.openxmlformats.org/officeDocument/2006/relationships/slide" Target="slides/slide178.xml"/><Relationship Id="rId18" Type="http://schemas.openxmlformats.org/officeDocument/2006/relationships/slide" Target="slides/slide16.xml"/><Relationship Id="rId179" Type="http://schemas.openxmlformats.org/officeDocument/2006/relationships/slide" Target="slides/slide177.xml"/><Relationship Id="rId178" Type="http://schemas.openxmlformats.org/officeDocument/2006/relationships/slide" Target="slides/slide176.xml"/><Relationship Id="rId177" Type="http://schemas.openxmlformats.org/officeDocument/2006/relationships/slide" Target="slides/slide175.xml"/><Relationship Id="rId176" Type="http://schemas.openxmlformats.org/officeDocument/2006/relationships/slide" Target="slides/slide174.xml"/><Relationship Id="rId175" Type="http://schemas.openxmlformats.org/officeDocument/2006/relationships/slide" Target="slides/slide173.xml"/><Relationship Id="rId174" Type="http://schemas.openxmlformats.org/officeDocument/2006/relationships/slide" Target="slides/slide172.xml"/><Relationship Id="rId173" Type="http://schemas.openxmlformats.org/officeDocument/2006/relationships/slide" Target="slides/slide171.xml"/><Relationship Id="rId172" Type="http://schemas.openxmlformats.org/officeDocument/2006/relationships/slide" Target="slides/slide170.xml"/><Relationship Id="rId171" Type="http://schemas.openxmlformats.org/officeDocument/2006/relationships/slide" Target="slides/slide169.xml"/><Relationship Id="rId170" Type="http://schemas.openxmlformats.org/officeDocument/2006/relationships/slide" Target="slides/slide168.xml"/><Relationship Id="rId17" Type="http://schemas.openxmlformats.org/officeDocument/2006/relationships/slide" Target="slides/slide15.xml"/><Relationship Id="rId169" Type="http://schemas.openxmlformats.org/officeDocument/2006/relationships/slide" Target="slides/slide167.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9DE1A9-78B6-4807-81B6-4294B6DCB7C2}"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solidFill>
                  <a:schemeClr val="tx1"/>
                </a:solidFill>
              </a:defRPr>
            </a:lvl1pPr>
          </a:lstStyle>
          <a:p>
            <a:pPr>
              <a:defRPr/>
            </a:pPr>
            <a:endParaRPr lang="en-US" altLang="zh-CN"/>
          </a:p>
        </p:txBody>
      </p:sp>
      <p:sp>
        <p:nvSpPr>
          <p:cNvPr id="262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solidFill>
                  <a:schemeClr val="tx1"/>
                </a:solidFill>
              </a:defRPr>
            </a:lvl1pPr>
          </a:lstStyle>
          <a:p>
            <a:pPr>
              <a:defRPr/>
            </a:pPr>
            <a:endParaRPr lang="en-US" altLang="zh-CN"/>
          </a:p>
        </p:txBody>
      </p:sp>
      <p:sp>
        <p:nvSpPr>
          <p:cNvPr id="806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2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62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solidFill>
                  <a:schemeClr val="tx1"/>
                </a:solidFill>
              </a:defRPr>
            </a:lvl1pPr>
          </a:lstStyle>
          <a:p>
            <a:pPr>
              <a:defRPr/>
            </a:pPr>
            <a:endParaRPr lang="en-US" altLang="zh-CN"/>
          </a:p>
        </p:txBody>
      </p:sp>
      <p:sp>
        <p:nvSpPr>
          <p:cNvPr id="262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solidFill>
                  <a:schemeClr val="tx1"/>
                </a:solidFill>
              </a:defRPr>
            </a:lvl1pPr>
          </a:lstStyle>
          <a:p>
            <a:fld id="{182770B3-9528-4590-BEC4-A6EA6C46C545}" type="slidenum">
              <a:rPr lang="en-US" altLang="zh-CN"/>
            </a:fld>
            <a:endParaRPr lang="en-US" altLang="zh-CN"/>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lvl1pPr>
              <a:defRPr sz="4000">
                <a:latin typeface="+mn-ea"/>
                <a:ea typeface="+mn-ea"/>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64758D0E-DC7C-4041-A1A5-AA3DDA306AF3}" type="slidenum">
              <a:rPr lang="en-US" altLang="zh-CN"/>
            </a:fld>
            <a:endParaRPr lang="en-US" altLang="zh-CN"/>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800B9A59-E863-463B-9119-1C38FD082273}" type="slidenum">
              <a:rPr lang="en-US" altLang="zh-CN"/>
            </a:fld>
            <a:endParaRPr lang="en-US" altLang="zh-CN"/>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2484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81000" y="304800"/>
            <a:ext cx="6191250" cy="62484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625DE54B-DB1C-452E-B28D-5FC5369CDD52}" type="slidenum">
              <a:rPr lang="en-US" altLang="zh-CN"/>
            </a:fld>
            <a:endParaRPr lang="en-US" altLang="zh-CN"/>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0" y="76200"/>
            <a:ext cx="9144000" cy="65532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6"/>
          <p:cNvSpPr>
            <a:spLocks noGrp="1" noChangeArrowheads="1"/>
          </p:cNvSpPr>
          <p:nvPr>
            <p:ph type="sldNum" sz="quarter" idx="10"/>
          </p:nvPr>
        </p:nvSpPr>
        <p:spPr/>
        <p:txBody>
          <a:bodyPr/>
          <a:lstStyle>
            <a:lvl1pPr>
              <a:defRPr/>
            </a:lvl1pPr>
          </a:lstStyle>
          <a:p>
            <a:fld id="{1B80F729-992A-400B-913C-38C4643E311C}" type="slidenum">
              <a:rPr lang="en-US" altLang="zh-CN"/>
            </a:fld>
            <a:endParaRPr lang="en-US" altLang="zh-CN"/>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7B0579AD-499D-4601-B0F5-5CA4313D5D0A}" type="slidenum">
              <a:rPr lang="en-US" altLang="zh-CN"/>
            </a:fld>
            <a:endParaRPr lang="en-US" altLang="zh-CN"/>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810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863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fld id="{CAA07073-7810-4966-AE98-7D4036A355EA}" type="slidenum">
              <a:rPr lang="en-US" altLang="zh-CN"/>
            </a:fld>
            <a:endParaRPr lang="en-US" altLang="zh-CN"/>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6"/>
          <p:cNvSpPr>
            <a:spLocks noGrp="1" noChangeArrowheads="1"/>
          </p:cNvSpPr>
          <p:nvPr>
            <p:ph type="sldNum" sz="quarter" idx="10"/>
          </p:nvPr>
        </p:nvSpPr>
        <p:spPr/>
        <p:txBody>
          <a:bodyPr/>
          <a:lstStyle>
            <a:lvl1pPr>
              <a:defRPr/>
            </a:lvl1pPr>
          </a:lstStyle>
          <a:p>
            <a:fld id="{5708305A-4DEF-4513-96CE-572695E712E1}" type="slidenum">
              <a:rPr lang="en-US" altLang="zh-CN"/>
            </a:fld>
            <a:endParaRPr lang="en-US" altLang="zh-CN"/>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Rectangle 6"/>
          <p:cNvSpPr>
            <a:spLocks noGrp="1" noChangeArrowheads="1"/>
          </p:cNvSpPr>
          <p:nvPr>
            <p:ph type="sldNum" sz="quarter" idx="10"/>
          </p:nvPr>
        </p:nvSpPr>
        <p:spPr/>
        <p:txBody>
          <a:bodyPr/>
          <a:lstStyle>
            <a:lvl1pPr>
              <a:defRPr/>
            </a:lvl1pPr>
          </a:lstStyle>
          <a:p>
            <a:fld id="{A0A947A6-6838-41B1-9DB4-7B618C68C86D}" type="slidenum">
              <a:rPr lang="en-US" altLang="zh-CN"/>
            </a:fld>
            <a:endParaRPr lang="en-US" altLang="zh-CN"/>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4B854D58-918C-4C2B-9945-B27EF16C4885}" type="slidenum">
              <a:rPr lang="en-US" altLang="zh-CN"/>
            </a:fld>
            <a:endParaRPr lang="en-US" altLang="zh-CN"/>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61CD883C-3508-4295-AE05-C90E5B12A429}" type="slidenum">
              <a:rPr lang="en-US" altLang="zh-CN"/>
            </a:fld>
            <a:endParaRPr lang="en-US" altLang="zh-CN"/>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CB88BA98-ADA9-403E-BF59-9E657814D0EE}" type="slidenum">
              <a:rPr lang="en-US" altLang="zh-CN"/>
            </a:fld>
            <a:endParaRPr lang="en-US" altLang="zh-CN"/>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4572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2"/>
            <a:endParaRPr lang="en-US" altLang="zh-CN"/>
          </a:p>
        </p:txBody>
      </p:sp>
      <p:sp>
        <p:nvSpPr>
          <p:cNvPr id="7173" name="Rectangle 3"/>
          <p:cNvSpPr>
            <a:spLocks noChangeArrowheads="1"/>
          </p:cNvSpPr>
          <p:nvPr/>
        </p:nvSpPr>
        <p:spPr bwMode="auto">
          <a:xfrm>
            <a:off x="1712913" y="214313"/>
            <a:ext cx="7046912" cy="1063625"/>
          </a:xfrm>
          <a:prstGeom prst="rect">
            <a:avLst/>
          </a:prstGeom>
          <a:noFill/>
          <a:ln w="9525">
            <a:noFill/>
            <a:miter lim="800000"/>
          </a:ln>
        </p:spPr>
        <p:txBody>
          <a:bodyPr/>
          <a:lstStyle/>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p:txBody>
      </p:sp>
      <p:sp>
        <p:nvSpPr>
          <p:cNvPr id="7174" name="Rectangle 6"/>
          <p:cNvSpPr>
            <a:spLocks noGrp="1" noChangeArrowheads="1"/>
          </p:cNvSpPr>
          <p:nvPr>
            <p:ph type="sldNum" sz="quarter" idx="4"/>
          </p:nvPr>
        </p:nvSpPr>
        <p:spPr bwMode="auto">
          <a:xfrm>
            <a:off x="-1558925" y="6381750"/>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defRPr>
            </a:lvl1pPr>
          </a:lstStyle>
          <a:p>
            <a:fld id="{8A560845-FE34-410B-A18B-F03A98A4C427}"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ftr="0" dt="0"/>
  <p:txStyles>
    <p:titleStyle>
      <a:lvl1pPr algn="ctr" rtl="0" eaLnBrk="0" fontAlgn="base" hangingPunct="0">
        <a:spcBef>
          <a:spcPct val="0"/>
        </a:spcBef>
        <a:spcAft>
          <a:spcPct val="0"/>
        </a:spcAft>
        <a:defRPr sz="2800" b="1">
          <a:solidFill>
            <a:srgbClr val="0000CC"/>
          </a:solidFill>
          <a:latin typeface="+mj-lt"/>
          <a:ea typeface="+mj-ea"/>
          <a:cs typeface="+mj-cs"/>
        </a:defRPr>
      </a:lvl1pPr>
      <a:lvl2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2pPr>
      <a:lvl3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3pPr>
      <a:lvl4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4pPr>
      <a:lvl5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5pPr>
      <a:lvl6pPr marL="4572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6pPr>
      <a:lvl7pPr marL="9144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7pPr>
      <a:lvl8pPr marL="13716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8pPr>
      <a:lvl9pPr marL="18288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9pPr>
    </p:titleStyle>
    <p:bodyStyle>
      <a:lvl1pPr marL="342900" indent="-342900" algn="l" rtl="0" eaLnBrk="0" fontAlgn="base" hangingPunct="0">
        <a:spcBef>
          <a:spcPct val="20000"/>
        </a:spcBef>
        <a:spcAft>
          <a:spcPct val="0"/>
        </a:spcAft>
        <a:buClr>
          <a:srgbClr val="076AD7"/>
        </a:buClr>
        <a:buFont typeface="Wingdings" panose="05000000000000000000" pitchFamily="2" charset="2"/>
        <a:buChar char=""/>
        <a:defRPr sz="3000" b="1">
          <a:solidFill>
            <a:srgbClr val="0066FF"/>
          </a:solidFill>
          <a:latin typeface="+mn-lt"/>
          <a:ea typeface="+mn-ea"/>
          <a:cs typeface="+mn-cs"/>
        </a:defRPr>
      </a:lvl1pPr>
      <a:lvl2pPr marL="742950" indent="-285750" algn="l" rtl="0" eaLnBrk="0" fontAlgn="base" hangingPunct="0">
        <a:spcBef>
          <a:spcPct val="20000"/>
        </a:spcBef>
        <a:spcAft>
          <a:spcPct val="0"/>
        </a:spcAft>
        <a:buClr>
          <a:srgbClr val="990000"/>
        </a:buClr>
        <a:buFont typeface="Wingdings" panose="05000000000000000000" pitchFamily="2" charset="2"/>
        <a:buChar char=""/>
        <a:defRPr sz="2800" b="1">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50000"/>
        <a:buChar char="•"/>
        <a:defRPr sz="2000" b="1">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5pPr>
      <a:lvl6pPr marL="25146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6pPr>
      <a:lvl7pPr marL="29718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7pPr>
      <a:lvl8pPr marL="34290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8pPr>
      <a:lvl9pPr marL="38862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EPC项目和国有投资项目造价管控、限额概算、预算评审、结算审计专题培训</a:t>
            </a:r>
            <a:endParaRPr lang="zh-CN" altLang="en-US"/>
          </a:p>
        </p:txBody>
      </p:sp>
      <p:sp>
        <p:nvSpPr>
          <p:cNvPr id="3" name="副标题 2"/>
          <p:cNvSpPr>
            <a:spLocks noGrp="1"/>
          </p:cNvSpPr>
          <p:nvPr>
            <p:ph type="subTitle" idx="1"/>
          </p:nvPr>
        </p:nvSpPr>
        <p:spPr/>
        <p:txBody>
          <a:bodyPr/>
          <a:p>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，政府投资。甲方，完成可研，概算，设计方案，发包。</a:t>
            </a:r>
            <a:endParaRPr lang="zh-CN" altLang="en-US" dirty="0"/>
          </a:p>
          <a:p>
            <a:r>
              <a:rPr lang="zh-CN" altLang="en-US" dirty="0"/>
              <a:t>乙方，按概算，完成，初设，施工图，图审通过。</a:t>
            </a:r>
            <a:endParaRPr lang="zh-CN" altLang="en-US" dirty="0"/>
          </a:p>
          <a:p>
            <a:r>
              <a:rPr lang="zh-CN" altLang="en-US" dirty="0"/>
              <a:t>甲方要求高档，认为，施工图，不满足，设计方案，标准，不给批复。</a:t>
            </a:r>
            <a:endParaRPr lang="zh-CN" altLang="en-US" dirty="0"/>
          </a:p>
          <a:p>
            <a:r>
              <a:rPr lang="zh-CN" altLang="en-US" dirty="0"/>
              <a:t>还没审预算。</a:t>
            </a:r>
            <a:endParaRPr lang="zh-CN" altLang="en-US" dirty="0"/>
          </a:p>
          <a:p>
            <a:r>
              <a:rPr lang="zh-CN" altLang="en-US" dirty="0"/>
              <a:t>优化，通常，按，概算。</a:t>
            </a:r>
            <a:endParaRPr lang="zh-CN" altLang="en-US" dirty="0"/>
          </a:p>
          <a:p>
            <a:r>
              <a:rPr lang="zh-CN" altLang="en-US" dirty="0">
                <a:solidFill>
                  <a:srgbClr val="FF0000"/>
                </a:solidFill>
              </a:rPr>
              <a:t>重点： </a:t>
            </a:r>
            <a:r>
              <a:rPr lang="en-US" altLang="zh-CN" dirty="0"/>
              <a:t>EPC</a:t>
            </a:r>
            <a:r>
              <a:rPr lang="zh-CN" altLang="en-US" dirty="0"/>
              <a:t>总价合同，招标采用模拟清单报价后按比例确定下浮率。问题</a:t>
            </a:r>
            <a:endParaRPr lang="zh-CN" altLang="en-US" dirty="0"/>
          </a:p>
          <a:p>
            <a:r>
              <a:rPr lang="en-US" altLang="zh-CN" dirty="0"/>
              <a:t>1</a:t>
            </a:r>
            <a:r>
              <a:rPr lang="zh-CN" altLang="en-US" dirty="0"/>
              <a:t>、施工图预算是否按模拟清单单价计算？</a:t>
            </a:r>
            <a:endParaRPr lang="zh-CN" altLang="en-US" dirty="0"/>
          </a:p>
          <a:p>
            <a:r>
              <a:rPr lang="en-US" altLang="zh-CN" dirty="0"/>
              <a:t>2</a:t>
            </a:r>
            <a:r>
              <a:rPr lang="zh-CN" altLang="en-US" dirty="0"/>
              <a:t>、模拟清单中存在漏项，如何处理？加上漏项就会超概算</a:t>
            </a:r>
            <a:endParaRPr lang="zh-CN" altLang="en-US" dirty="0"/>
          </a:p>
          <a:p>
            <a:r>
              <a:rPr lang="en-US" altLang="zh-CN" dirty="0"/>
              <a:t>3</a:t>
            </a:r>
            <a:r>
              <a:rPr lang="zh-CN" altLang="en-US" dirty="0"/>
              <a:t>、施工图预算做出后，是否不能动用暂列金？</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设计院给了钢筋损耗，结算时，审计单位说钢筋损耗计入定额里。我们能计钢筋损耗吗？</a:t>
            </a:r>
            <a:r>
              <a:rPr lang="en-US" dirty="0"/>
              <a:t> </a:t>
            </a:r>
            <a:endParaRPr lang="zh-CN" altLang="en-US" dirty="0"/>
          </a:p>
          <a:p>
            <a:r>
              <a:rPr lang="zh-CN" altLang="en-US" dirty="0"/>
              <a:t>不能。按工程量计算规则计算钢筋工程量。</a:t>
            </a:r>
            <a:endParaRPr lang="zh-CN" altLang="en-US" dirty="0"/>
          </a:p>
          <a:p>
            <a:r>
              <a:rPr lang="zh-CN" altLang="en-US" dirty="0"/>
              <a:t>肯定不能。定额里面已经综合考虑了损耗了。按清单计算的就行了。</a:t>
            </a:r>
            <a:endParaRPr lang="zh-CN" altLang="en-US" dirty="0"/>
          </a:p>
          <a:p>
            <a:r>
              <a:rPr lang="zh-CN" altLang="en-US" dirty="0"/>
              <a:t>可以计算。设计有单独要求的设计搭接，可以单独计算，施工搭接不能计算。</a:t>
            </a:r>
            <a:endParaRPr lang="zh-CN" altLang="en-US" dirty="0"/>
          </a:p>
          <a:p>
            <a:r>
              <a:rPr lang="zh-CN" altLang="en-US" dirty="0"/>
              <a:t>这种情况要及时做签证认定，不然损耗再大审计也不会认。</a:t>
            </a:r>
            <a:endParaRPr lang="zh-CN" altLang="en-US" dirty="0"/>
          </a:p>
          <a:p>
            <a:r>
              <a:rPr lang="zh-CN" altLang="en-US" dirty="0"/>
              <a:t>定额损耗只包括常规的施工搭接，若设计另外有要求的另外计算。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铝合金栏杆，招标控制价异常偏低，组价不合理，只有市场价的一半不到</a:t>
            </a:r>
            <a:endParaRPr lang="en-US" altLang="zh-CN" dirty="0"/>
          </a:p>
          <a:p>
            <a:r>
              <a:rPr lang="zh-CN" altLang="en-US" dirty="0"/>
              <a:t>投标人不懂市场价格，按照所给区间报价</a:t>
            </a:r>
            <a:endParaRPr lang="en-US" altLang="zh-CN" dirty="0"/>
          </a:p>
          <a:p>
            <a:r>
              <a:rPr lang="zh-CN" altLang="en-US" dirty="0"/>
              <a:t>施工过程中发现这个问题，亏损，想调整综合单价，依据</a:t>
            </a:r>
            <a:endParaRPr lang="zh-CN" altLang="en-US" dirty="0"/>
          </a:p>
          <a:p>
            <a:r>
              <a:rPr lang="zh-CN" altLang="en-US" dirty="0"/>
              <a:t>法院，公平公正原则，举证证明招标限价错误</a:t>
            </a:r>
            <a:endParaRPr lang="zh-CN" altLang="en-US" dirty="0"/>
          </a:p>
          <a:p>
            <a:r>
              <a:rPr lang="en-US" altLang="zh-CN" dirty="0">
                <a:solidFill>
                  <a:srgbClr val="339933"/>
                </a:solidFill>
              </a:rPr>
              <a:t>《</a:t>
            </a:r>
            <a:r>
              <a:rPr lang="zh-CN" altLang="en-US" dirty="0">
                <a:solidFill>
                  <a:srgbClr val="339933"/>
                </a:solidFill>
              </a:rPr>
              <a:t>民法典</a:t>
            </a:r>
            <a:r>
              <a:rPr lang="en-US" altLang="zh-CN" dirty="0">
                <a:solidFill>
                  <a:srgbClr val="339933"/>
                </a:solidFill>
              </a:rPr>
              <a:t>》</a:t>
            </a:r>
            <a:r>
              <a:rPr lang="zh-CN" altLang="en-US" dirty="0">
                <a:solidFill>
                  <a:srgbClr val="FF0000"/>
                </a:solidFill>
              </a:rPr>
              <a:t>第</a:t>
            </a:r>
            <a:r>
              <a:rPr lang="en-US" altLang="zh-CN" dirty="0">
                <a:solidFill>
                  <a:srgbClr val="FF0000"/>
                </a:solidFill>
              </a:rPr>
              <a:t>506</a:t>
            </a:r>
            <a:r>
              <a:rPr lang="zh-CN" altLang="en-US" dirty="0">
                <a:solidFill>
                  <a:srgbClr val="FF0000"/>
                </a:solidFill>
              </a:rPr>
              <a:t>条　</a:t>
            </a:r>
            <a:r>
              <a:rPr lang="zh-CN" altLang="en-US" dirty="0"/>
              <a:t>合同中的下列免责条款无效</a:t>
            </a:r>
            <a:endParaRPr lang="zh-CN" altLang="en-US" dirty="0"/>
          </a:p>
          <a:p>
            <a:r>
              <a:rPr lang="zh-CN" altLang="en-US" dirty="0"/>
              <a:t>（一）造成对方人身损害的；</a:t>
            </a:r>
            <a:endParaRPr lang="zh-CN" altLang="en-US" dirty="0"/>
          </a:p>
          <a:p>
            <a:r>
              <a:rPr lang="zh-CN" altLang="en-US" dirty="0"/>
              <a:t>（二）因故意或者重大过失造成对方财产损失的。</a:t>
            </a:r>
            <a:endParaRPr lang="zh-CN" alt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结算审核，综合单价包干合同，招标清单“人行道混凝土垫层”清单，施工单位报价的时候子目套用的是混凝土路面的子目，单价要比混凝土垫层高，审核的时候，可以调整清单综合单价吗？</a:t>
            </a:r>
            <a:endParaRPr lang="en-US" altLang="zh-CN" dirty="0"/>
          </a:p>
          <a:p>
            <a:r>
              <a:rPr lang="zh-CN" altLang="en-US" dirty="0">
                <a:solidFill>
                  <a:srgbClr val="FF0000"/>
                </a:solidFill>
              </a:rPr>
              <a:t>重点：</a:t>
            </a:r>
            <a:r>
              <a:rPr lang="zh-CN" altLang="en-US" dirty="0"/>
              <a:t>结算审核，综合单价包干合同，招标清单“混凝土路面”清单，清单项目特征包含伸缩缝内容。施工单位报价的时候伸缩缝子目工程量没有依据设计施工图纸计算，工程量计算有误，远大于图纸工程量。审核的时候，可以审减伸缩缝工程量，调整清单综合单价吗？</a:t>
            </a:r>
            <a:endParaRPr lang="en-US" altLang="zh-CN" dirty="0"/>
          </a:p>
          <a:p>
            <a:r>
              <a:rPr lang="zh-CN" altLang="en-US" dirty="0">
                <a:solidFill>
                  <a:srgbClr val="FF0000"/>
                </a:solidFill>
              </a:rPr>
              <a:t>重点：</a:t>
            </a:r>
            <a:r>
              <a:rPr lang="zh-CN" altLang="en-US" dirty="0"/>
              <a:t>环保税和水资源保护税该由谁承担？施工单位交了，业主不认，怎么办？</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加气混凝土砌块墙体，承包商投标时报价很低，并且已中标；评标清标发现此项综合单价低于成本价，投标人使用广联达套定额组清单综合单价，把材料单价调的很低，把人工含量调的很低，招标人让投标人澄清，投标人承诺后期按此价格结算没问题，且承诺并不低于本单位的成本。后期施工过程中，加气混凝土砌块墙全部改为</a:t>
            </a:r>
            <a:r>
              <a:rPr lang="en-US" altLang="zh-CN" dirty="0"/>
              <a:t>ALC</a:t>
            </a:r>
            <a:r>
              <a:rPr lang="zh-CN" altLang="en-US" dirty="0"/>
              <a:t>板墙，由于</a:t>
            </a:r>
            <a:r>
              <a:rPr lang="en-US" altLang="zh-CN" dirty="0"/>
              <a:t>ALC</a:t>
            </a:r>
            <a:r>
              <a:rPr lang="zh-CN" altLang="en-US" dirty="0"/>
              <a:t>板墙属于新工艺，没有定额可套，甲乙双方共同询价并确定综合单价。请问：</a:t>
            </a:r>
            <a:r>
              <a:rPr lang="en-US" altLang="zh-CN" dirty="0"/>
              <a:t>1</a:t>
            </a:r>
            <a:r>
              <a:rPr lang="zh-CN" altLang="en-US" dirty="0"/>
              <a:t>、加气混凝土砌块墙怎么扣减？如果按中标综合单价扣减，招标人会有损失。</a:t>
            </a:r>
            <a:r>
              <a:rPr lang="en-US" altLang="zh-CN" dirty="0"/>
              <a:t>2</a:t>
            </a:r>
            <a:r>
              <a:rPr lang="zh-CN" altLang="en-US" dirty="0"/>
              <a:t>、</a:t>
            </a:r>
            <a:r>
              <a:rPr lang="en-US" altLang="zh-CN" dirty="0"/>
              <a:t>ALC</a:t>
            </a:r>
            <a:r>
              <a:rPr lang="zh-CN" altLang="en-US" dirty="0"/>
              <a:t>板墙的综合单价怎么确定最好？</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旋挖钻孔泥浆护壁灌注混凝土桩，清单招标，未提供组价明细，施工过程中，实际干孔成孔，无泥浆护壁。请问：是否扣减泥浆护壁的费用？怎样扣减？</a:t>
            </a:r>
            <a:endParaRPr lang="en-US" altLang="zh-CN" dirty="0"/>
          </a:p>
          <a:p>
            <a:r>
              <a:rPr lang="zh-CN" altLang="en-US" dirty="0">
                <a:solidFill>
                  <a:srgbClr val="FF0000"/>
                </a:solidFill>
              </a:rPr>
              <a:t>重点：</a:t>
            </a:r>
            <a:r>
              <a:rPr lang="zh-CN" altLang="en-US" dirty="0"/>
              <a:t>清单招标，清标时发现投标人</a:t>
            </a:r>
            <a:r>
              <a:rPr lang="en-US" altLang="zh-CN" dirty="0"/>
              <a:t>200mm</a:t>
            </a:r>
            <a:r>
              <a:rPr lang="zh-CN" altLang="en-US" dirty="0"/>
              <a:t>厚</a:t>
            </a:r>
            <a:r>
              <a:rPr lang="en-US" altLang="zh-CN" dirty="0"/>
              <a:t>PRF</a:t>
            </a:r>
            <a:r>
              <a:rPr lang="zh-CN" altLang="en-US" dirty="0"/>
              <a:t>岩棉复合聚氨酯防火保温板材料单价为</a:t>
            </a:r>
            <a:r>
              <a:rPr lang="en-US" altLang="zh-CN" dirty="0"/>
              <a:t>270</a:t>
            </a:r>
            <a:r>
              <a:rPr lang="zh-CN" altLang="en-US" dirty="0"/>
              <a:t>元</a:t>
            </a:r>
            <a:r>
              <a:rPr lang="en-US" altLang="zh-CN" dirty="0"/>
              <a:t>/㎡</a:t>
            </a:r>
            <a:r>
              <a:rPr lang="zh-CN" altLang="en-US" dirty="0"/>
              <a:t>，市场价为</a:t>
            </a:r>
            <a:r>
              <a:rPr lang="en-US" altLang="zh-CN" dirty="0"/>
              <a:t>110-130</a:t>
            </a:r>
            <a:r>
              <a:rPr lang="zh-CN" altLang="en-US" dirty="0"/>
              <a:t>元</a:t>
            </a:r>
            <a:r>
              <a:rPr lang="en-US" altLang="zh-CN" dirty="0"/>
              <a:t>/㎡</a:t>
            </a:r>
            <a:r>
              <a:rPr lang="zh-CN" altLang="en-US" dirty="0"/>
              <a:t>，明显高于市场价，还在清标过程中。请问：怎么调整综合单价？怎样说服潜在中标单位接受调减？</a:t>
            </a:r>
            <a:endParaRPr lang="en-US" altLang="zh-CN" dirty="0"/>
          </a:p>
          <a:p>
            <a:r>
              <a:rPr lang="zh-CN" altLang="en-US" dirty="0">
                <a:solidFill>
                  <a:srgbClr val="FF0000"/>
                </a:solidFill>
              </a:rPr>
              <a:t>重点：</a:t>
            </a:r>
            <a:r>
              <a:rPr lang="zh-CN" altLang="en-US" dirty="0"/>
              <a:t>暂估价由发包人另外招标，原中标人未中标，对该暂估价能否收取管理费、配合费及其他费用，计提利润？因为原中标人承担了总价部分的保险、</a:t>
            </a:r>
            <a:r>
              <a:rPr lang="zh-CN" altLang="en-US"/>
              <a:t>交易费、履约</a:t>
            </a:r>
            <a:r>
              <a:rPr lang="zh-CN" altLang="en-US" dirty="0"/>
              <a:t>保证金等各项费用</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路灯，钢结构，投标制作安装，结算审计，成品，非成品，卸货费</a:t>
            </a:r>
            <a:endParaRPr lang="zh-CN" altLang="en-US" dirty="0"/>
          </a:p>
          <a:p>
            <a:r>
              <a:rPr lang="zh-CN" altLang="en-US" dirty="0">
                <a:solidFill>
                  <a:srgbClr val="FF0000"/>
                </a:solidFill>
              </a:rPr>
              <a:t>重点：</a:t>
            </a:r>
            <a:r>
              <a:rPr lang="zh-CN" altLang="en-US" dirty="0"/>
              <a:t>钢结构，实验费，初设，合同加上试验费</a:t>
            </a:r>
            <a:endParaRPr lang="zh-CN" altLang="en-US" dirty="0"/>
          </a:p>
          <a:p>
            <a:r>
              <a:rPr lang="zh-CN" altLang="en-US" dirty="0">
                <a:solidFill>
                  <a:srgbClr val="FF0000"/>
                </a:solidFill>
              </a:rPr>
              <a:t>重点：</a:t>
            </a:r>
            <a:r>
              <a:rPr lang="zh-CN" altLang="en-US" dirty="0"/>
              <a:t>模拟清单招标，下浮率，铆钢，每米</a:t>
            </a:r>
            <a:r>
              <a:rPr lang="en-US" altLang="zh-CN" dirty="0"/>
              <a:t>100</a:t>
            </a:r>
            <a:r>
              <a:rPr lang="zh-CN" altLang="en-US" dirty="0"/>
              <a:t>，写成每米</a:t>
            </a:r>
            <a:r>
              <a:rPr lang="en-US" altLang="zh-CN" dirty="0"/>
              <a:t>10000</a:t>
            </a:r>
            <a:r>
              <a:rPr lang="zh-CN" altLang="en-US" dirty="0"/>
              <a:t>，变更增加发现，</a:t>
            </a:r>
            <a:r>
              <a:rPr lang="en-US" altLang="zh-CN" dirty="0"/>
              <a:t>15</a:t>
            </a:r>
            <a:r>
              <a:rPr lang="zh-CN" altLang="en-US" dirty="0"/>
              <a:t>以上组价调低</a:t>
            </a:r>
            <a:endParaRPr lang="zh-CN" altLang="en-US" dirty="0"/>
          </a:p>
          <a:p>
            <a:pPr>
              <a:spcAft>
                <a:spcPts val="0"/>
              </a:spcAft>
            </a:pPr>
            <a:r>
              <a:rPr lang="zh-CN" altLang="en-US" dirty="0">
                <a:solidFill>
                  <a:srgbClr val="FF0000"/>
                </a:solidFill>
                <a:sym typeface="+mn-ea"/>
              </a:rPr>
              <a:t>重点：</a:t>
            </a:r>
            <a:r>
              <a:rPr lang="zh-CN" altLang="zh-CN" dirty="0">
                <a:sym typeface="+mn-ea"/>
              </a:rPr>
              <a:t>总价合同，材料含税报价，结算，扣材料税。营改增后，材料设备，</a:t>
            </a:r>
            <a:r>
              <a:rPr lang="zh-CN" altLang="zh-CN" dirty="0">
                <a:solidFill>
                  <a:srgbClr val="339933"/>
                </a:solidFill>
                <a:sym typeface="+mn-ea"/>
              </a:rPr>
              <a:t>不含税报价</a:t>
            </a:r>
            <a:endParaRPr lang="zh-CN" altLang="zh-CN" dirty="0">
              <a:solidFill>
                <a:srgbClr val="339933"/>
              </a:solidFill>
            </a:endParaRPr>
          </a:p>
          <a:p>
            <a:pPr>
              <a:spcAft>
                <a:spcPts val="0"/>
              </a:spcAft>
            </a:pPr>
            <a:r>
              <a:rPr lang="zh-CN" altLang="en-US" dirty="0">
                <a:solidFill>
                  <a:srgbClr val="FF0000"/>
                </a:solidFill>
                <a:sym typeface="+mn-ea"/>
              </a:rPr>
              <a:t>重点：</a:t>
            </a:r>
            <a:r>
              <a:rPr lang="zh-CN" altLang="zh-CN" dirty="0">
                <a:sym typeface="+mn-ea"/>
              </a:rPr>
              <a:t>甲供材</a:t>
            </a:r>
            <a:r>
              <a:rPr lang="zh-CN" altLang="en-US" dirty="0">
                <a:sym typeface="+mn-ea"/>
              </a:rPr>
              <a:t>，</a:t>
            </a:r>
            <a:r>
              <a:rPr lang="zh-CN" altLang="zh-CN" dirty="0">
                <a:sym typeface="+mn-ea"/>
              </a:rPr>
              <a:t>由甲方提供的材料，是和总承包方约定并与第三方供应商签订的采购合同。</a:t>
            </a:r>
            <a:endParaRPr lang="en-US" altLang="zh-CN" dirty="0"/>
          </a:p>
          <a:p>
            <a:pPr>
              <a:spcAft>
                <a:spcPts val="0"/>
              </a:spcAft>
            </a:pPr>
            <a:r>
              <a:rPr lang="zh-CN" altLang="zh-CN" dirty="0">
                <a:sym typeface="+mn-ea"/>
              </a:rPr>
              <a:t>采购合同是</a:t>
            </a:r>
            <a:r>
              <a:rPr lang="zh-CN" altLang="zh-CN" dirty="0">
                <a:solidFill>
                  <a:srgbClr val="339933"/>
                </a:solidFill>
                <a:sym typeface="+mn-ea"/>
              </a:rPr>
              <a:t>含税的</a:t>
            </a:r>
            <a:r>
              <a:rPr lang="zh-CN" altLang="zh-CN" dirty="0">
                <a:sym typeface="+mn-ea"/>
              </a:rPr>
              <a:t>，是需</a:t>
            </a:r>
            <a:r>
              <a:rPr lang="zh-CN" altLang="zh-CN" dirty="0">
                <a:solidFill>
                  <a:srgbClr val="339933"/>
                </a:solidFill>
                <a:sym typeface="+mn-ea"/>
              </a:rPr>
              <a:t>扣除税金</a:t>
            </a:r>
            <a:r>
              <a:rPr lang="zh-CN" altLang="zh-CN" dirty="0">
                <a:sym typeface="+mn-ea"/>
              </a:rPr>
              <a:t>才能纳入到总价合同内的</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商混，信息价，泵送费</a:t>
            </a:r>
            <a:endParaRPr lang="zh-CN" altLang="en-US" dirty="0"/>
          </a:p>
          <a:p>
            <a:pPr>
              <a:spcAft>
                <a:spcPts val="0"/>
              </a:spcAft>
            </a:pPr>
            <a:r>
              <a:rPr lang="zh-CN" altLang="en-US" dirty="0">
                <a:solidFill>
                  <a:srgbClr val="FF0000"/>
                </a:solidFill>
                <a:sym typeface="+mn-ea"/>
              </a:rPr>
              <a:t>重点：</a:t>
            </a:r>
            <a:r>
              <a:rPr lang="zh-CN" altLang="zh-CN" dirty="0">
                <a:sym typeface="+mn-ea"/>
              </a:rPr>
              <a:t>外运土方，含有沙砾，沙砾可以出售，限价</a:t>
            </a:r>
            <a:r>
              <a:rPr lang="en-US" altLang="zh-CN" dirty="0">
                <a:sym typeface="+mn-ea"/>
              </a:rPr>
              <a:t>60</a:t>
            </a:r>
            <a:r>
              <a:rPr lang="zh-CN" altLang="zh-CN" dirty="0">
                <a:sym typeface="+mn-ea"/>
              </a:rPr>
              <a:t>，</a:t>
            </a:r>
            <a:r>
              <a:rPr lang="en-US" altLang="zh-CN" dirty="0">
                <a:sym typeface="+mn-ea"/>
              </a:rPr>
              <a:t>30</a:t>
            </a:r>
            <a:r>
              <a:rPr lang="zh-CN" altLang="zh-CN" dirty="0">
                <a:sym typeface="+mn-ea"/>
              </a:rPr>
              <a:t>中标，考虑沙砾出售，结算，依据地勘报告扣除沙砾</a:t>
            </a:r>
            <a:endParaRPr lang="zh-CN" altLang="zh-CN" dirty="0"/>
          </a:p>
          <a:p>
            <a:r>
              <a:rPr lang="zh-CN" altLang="en-US" dirty="0">
                <a:solidFill>
                  <a:srgbClr val="FF0000"/>
                </a:solidFill>
              </a:rPr>
              <a:t>重点：</a:t>
            </a:r>
            <a:r>
              <a:rPr lang="zh-CN" altLang="en-US" dirty="0"/>
              <a:t>移栽</a:t>
            </a:r>
            <a:r>
              <a:rPr lang="zh-CN" altLang="en-US" dirty="0">
                <a:solidFill>
                  <a:srgbClr val="00B050"/>
                </a:solidFill>
              </a:rPr>
              <a:t>树木</a:t>
            </a:r>
            <a:r>
              <a:rPr lang="zh-CN" altLang="en-US" dirty="0"/>
              <a:t>，项目特征，</a:t>
            </a:r>
            <a:r>
              <a:rPr lang="zh-CN" altLang="en-US" dirty="0">
                <a:solidFill>
                  <a:srgbClr val="00B050"/>
                </a:solidFill>
              </a:rPr>
              <a:t>带土球</a:t>
            </a:r>
            <a:endParaRPr lang="en-US" altLang="zh-CN" dirty="0">
              <a:solidFill>
                <a:srgbClr val="00B050"/>
              </a:solidFill>
            </a:endParaRPr>
          </a:p>
          <a:p>
            <a:r>
              <a:rPr lang="zh-CN" altLang="en-US" dirty="0"/>
              <a:t>现场，没带土球，保证</a:t>
            </a:r>
            <a:r>
              <a:rPr lang="zh-CN" altLang="en-US" dirty="0">
                <a:solidFill>
                  <a:srgbClr val="00B050"/>
                </a:solidFill>
              </a:rPr>
              <a:t>成活</a:t>
            </a:r>
            <a:endParaRPr lang="en-US" altLang="zh-CN" dirty="0">
              <a:solidFill>
                <a:srgbClr val="00B050"/>
              </a:solidFill>
            </a:endParaRPr>
          </a:p>
          <a:p>
            <a:r>
              <a:rPr lang="zh-CN" altLang="en-US" dirty="0"/>
              <a:t>树木移栽</a:t>
            </a:r>
            <a:r>
              <a:rPr lang="zh-CN" altLang="en-US" dirty="0">
                <a:solidFill>
                  <a:srgbClr val="00B050"/>
                </a:solidFill>
              </a:rPr>
              <a:t>单价</a:t>
            </a:r>
            <a:r>
              <a:rPr lang="zh-CN" altLang="en-US" dirty="0"/>
              <a:t>，扣除带土球的费用</a:t>
            </a:r>
            <a:endParaRPr lang="zh-CN" altLang="en-US" dirty="0"/>
          </a:p>
          <a:p>
            <a:r>
              <a:rPr lang="zh-CN" altLang="en-US" dirty="0">
                <a:solidFill>
                  <a:srgbClr val="FF0000"/>
                </a:solidFill>
              </a:rPr>
              <a:t>重点：</a:t>
            </a:r>
            <a:r>
              <a:rPr lang="zh-CN" altLang="en-US" dirty="0"/>
              <a:t>施工单位</a:t>
            </a:r>
            <a:r>
              <a:rPr lang="zh-CN" altLang="en-US" dirty="0">
                <a:solidFill>
                  <a:srgbClr val="00B050"/>
                </a:solidFill>
              </a:rPr>
              <a:t>履行合同</a:t>
            </a:r>
            <a:r>
              <a:rPr lang="zh-CN" altLang="en-US" dirty="0"/>
              <a:t>的方式与合同</a:t>
            </a:r>
            <a:r>
              <a:rPr lang="zh-CN" altLang="en-US" dirty="0">
                <a:solidFill>
                  <a:srgbClr val="00B050"/>
                </a:solidFill>
              </a:rPr>
              <a:t>约定不符</a:t>
            </a:r>
            <a:r>
              <a:rPr lang="zh-CN" altLang="en-US" dirty="0"/>
              <a:t>，但不影响</a:t>
            </a:r>
            <a:r>
              <a:rPr lang="zh-CN" altLang="en-US" dirty="0">
                <a:solidFill>
                  <a:schemeClr val="tx1"/>
                </a:solidFill>
              </a:rPr>
              <a:t>合同目的</a:t>
            </a:r>
            <a:r>
              <a:rPr lang="zh-CN" altLang="en-US" dirty="0"/>
              <a:t>实现的，一般</a:t>
            </a:r>
            <a:r>
              <a:rPr lang="zh-CN" altLang="en-US" dirty="0">
                <a:solidFill>
                  <a:srgbClr val="00B050"/>
                </a:solidFill>
              </a:rPr>
              <a:t>不调整</a:t>
            </a:r>
            <a:r>
              <a:rPr lang="zh-CN" altLang="en-US" dirty="0"/>
              <a:t>合同价款。</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ym typeface="+mn-ea"/>
              </a:rPr>
              <a:t>疑难问题</a:t>
            </a:r>
            <a:endParaRPr lang="zh-CN" altLang="en-US" dirty="0">
              <a:sym typeface="+mn-ea"/>
            </a:endParaRPr>
          </a:p>
          <a:p>
            <a:r>
              <a:rPr lang="zh-CN" altLang="en-US" dirty="0">
                <a:solidFill>
                  <a:srgbClr val="FF0000"/>
                </a:solidFill>
                <a:sym typeface="+mn-ea"/>
              </a:rPr>
              <a:t>重点：</a:t>
            </a:r>
            <a:r>
              <a:rPr lang="zh-CN" altLang="en-US" dirty="0"/>
              <a:t>投标存在不平衡报价，把不平衡报价部分重新调整计入是否合理</a:t>
            </a:r>
            <a:r>
              <a:rPr lang="en-US" altLang="zh-CN" dirty="0"/>
              <a:t>?</a:t>
            </a:r>
            <a:endParaRPr lang="en-US" altLang="zh-CN" dirty="0"/>
          </a:p>
          <a:p>
            <a:r>
              <a:rPr lang="zh-CN" altLang="en-US" dirty="0">
                <a:solidFill>
                  <a:srgbClr val="FF0000"/>
                </a:solidFill>
                <a:sym typeface="+mn-ea"/>
              </a:rPr>
              <a:t>重点：</a:t>
            </a:r>
            <a:r>
              <a:rPr lang="zh-CN" altLang="en-US" dirty="0"/>
              <a:t>施工保温层厚度增加，增加了结算价，审计方以施工与原项目特征不一致为由，进行重新组价，如何处理？</a:t>
            </a:r>
            <a:endParaRPr lang="zh-CN" altLang="en-US" dirty="0"/>
          </a:p>
          <a:p>
            <a:r>
              <a:rPr lang="zh-CN" altLang="en-US" dirty="0">
                <a:solidFill>
                  <a:srgbClr val="FF0000"/>
                </a:solidFill>
                <a:sym typeface="+mn-ea"/>
              </a:rPr>
              <a:t>重点：</a:t>
            </a:r>
            <a:r>
              <a:rPr lang="zh-CN" altLang="en-US" dirty="0"/>
              <a:t>审计方以投标和实际施工方式不一致为由，要求重新组价，是否合理</a:t>
            </a:r>
            <a:r>
              <a:rPr lang="en-US" altLang="zh-CN" dirty="0"/>
              <a:t>?</a:t>
            </a:r>
            <a:endParaRPr lang="en-US" altLang="zh-CN" dirty="0"/>
          </a:p>
          <a:p>
            <a:r>
              <a:rPr lang="zh-CN" altLang="en-US" dirty="0">
                <a:solidFill>
                  <a:srgbClr val="FF0000"/>
                </a:solidFill>
                <a:sym typeface="+mn-ea"/>
              </a:rPr>
              <a:t>重点：</a:t>
            </a:r>
            <a:r>
              <a:rPr lang="zh-CN" altLang="en-US" dirty="0"/>
              <a:t>合同协议书、投标文件、合同专用条款等组成施工合同的文件内容不一致，如何处理？</a:t>
            </a:r>
            <a:endParaRPr lang="zh-CN" altLang="en-US" dirty="0"/>
          </a:p>
          <a:p>
            <a:r>
              <a:rPr lang="zh-CN" altLang="en-US" dirty="0">
                <a:solidFill>
                  <a:srgbClr val="FF0000"/>
                </a:solidFill>
                <a:sym typeface="+mn-ea"/>
              </a:rPr>
              <a:t>重点：</a:t>
            </a:r>
            <a:r>
              <a:rPr lang="zh-CN" altLang="en-US" dirty="0">
                <a:sym typeface="+mn-ea"/>
              </a:rPr>
              <a:t>补充协议对该协议签订前施工完的工程是否有约束力</a:t>
            </a:r>
            <a:r>
              <a:rPr lang="en-US" altLang="zh-CN" dirty="0">
                <a:sym typeface="+mn-ea"/>
              </a:rPr>
              <a:t>?</a:t>
            </a:r>
            <a:endParaRPr lang="en-US" altLang="zh-CN" dirty="0"/>
          </a:p>
          <a:p>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招标文件没约定品牌的材料，事后确定品牌，能否调整？</a:t>
            </a:r>
            <a:endParaRPr lang="zh-CN" altLang="en-US" dirty="0"/>
          </a:p>
          <a:p>
            <a:r>
              <a:rPr lang="zh-CN" altLang="en-US" dirty="0">
                <a:solidFill>
                  <a:srgbClr val="FF0000"/>
                </a:solidFill>
                <a:sym typeface="+mn-ea"/>
              </a:rPr>
              <a:t>重点：</a:t>
            </a:r>
            <a:r>
              <a:rPr lang="zh-CN" altLang="en-US" dirty="0">
                <a:sym typeface="+mn-ea"/>
              </a:rPr>
              <a:t>招标文件中技术参数要求有误与现场实际情况不符，如何处理？</a:t>
            </a:r>
            <a:endParaRPr lang="zh-CN" altLang="en-US" dirty="0"/>
          </a:p>
          <a:p>
            <a:r>
              <a:rPr lang="zh-CN" altLang="en-US" dirty="0">
                <a:solidFill>
                  <a:srgbClr val="FF0000"/>
                </a:solidFill>
                <a:sym typeface="+mn-ea"/>
              </a:rPr>
              <a:t>重点：</a:t>
            </a:r>
            <a:r>
              <a:rPr lang="zh-CN" altLang="en-US" dirty="0">
                <a:sym typeface="+mn-ea"/>
              </a:rPr>
              <a:t>招标限价很低，询价市场价高，可否重新组价</a:t>
            </a:r>
            <a:r>
              <a:rPr lang="en-US" altLang="zh-CN" dirty="0">
                <a:sym typeface="+mn-ea"/>
              </a:rPr>
              <a:t>?</a:t>
            </a:r>
            <a:endParaRPr lang="en-US" altLang="zh-CN" dirty="0"/>
          </a:p>
          <a:p>
            <a:r>
              <a:rPr lang="zh-CN" altLang="en-US" dirty="0">
                <a:solidFill>
                  <a:srgbClr val="FF0000"/>
                </a:solidFill>
                <a:sym typeface="+mn-ea"/>
              </a:rPr>
              <a:t>重点：</a:t>
            </a:r>
            <a:r>
              <a:rPr lang="zh-CN" altLang="en-US" dirty="0"/>
              <a:t>材料调价差，调差工程量，如何确定</a:t>
            </a:r>
            <a:r>
              <a:rPr lang="en-US" altLang="zh-CN" dirty="0"/>
              <a:t>?</a:t>
            </a:r>
            <a:endParaRPr lang="en-US" altLang="zh-CN" dirty="0"/>
          </a:p>
          <a:p>
            <a:r>
              <a:rPr lang="zh-CN" altLang="en-US" dirty="0">
                <a:solidFill>
                  <a:srgbClr val="FF0000"/>
                </a:solidFill>
                <a:sym typeface="+mn-ea"/>
              </a:rPr>
              <a:t>重点：</a:t>
            </a:r>
            <a:r>
              <a:rPr lang="zh-CN" altLang="en-US" dirty="0"/>
              <a:t>材料调价差的风险范围？材料价差变化幅度的计算方式？调差材料的数量计算方式？价格调整方式？调差税金计取方式？</a:t>
            </a:r>
            <a:endParaRPr lang="zh-CN" altLang="en-US" dirty="0"/>
          </a:p>
          <a:p>
            <a:r>
              <a:rPr lang="zh-CN" altLang="en-US" dirty="0">
                <a:solidFill>
                  <a:srgbClr val="FF0000"/>
                </a:solidFill>
                <a:sym typeface="+mn-ea"/>
              </a:rPr>
              <a:t>重点：</a:t>
            </a:r>
            <a:r>
              <a:rPr lang="zh-CN" altLang="en-US" dirty="0"/>
              <a:t>低价中标部分，变更如何组价？</a:t>
            </a:r>
            <a:endParaRPr lang="zh-CN" altLang="en-US" dirty="0"/>
          </a:p>
          <a:p>
            <a:r>
              <a:rPr lang="zh-CN" altLang="en-US" dirty="0">
                <a:solidFill>
                  <a:srgbClr val="FF0000"/>
                </a:solidFill>
                <a:sym typeface="+mn-ea"/>
              </a:rPr>
              <a:t>重点：</a:t>
            </a:r>
            <a:r>
              <a:rPr lang="zh-CN" altLang="en-US" dirty="0"/>
              <a:t>工程量清单存在错项、漏项，如何处理？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专业暂估价，建设单位要求承包人公开招标，承包人想进行邀请招标，如何处理？</a:t>
            </a:r>
            <a:endParaRPr lang="zh-CN" altLang="en-US" dirty="0"/>
          </a:p>
          <a:p>
            <a:r>
              <a:rPr lang="zh-CN" altLang="en-US" dirty="0">
                <a:solidFill>
                  <a:srgbClr val="FF0000"/>
                </a:solidFill>
                <a:sym typeface="+mn-ea"/>
              </a:rPr>
              <a:t>重点：</a:t>
            </a:r>
            <a:r>
              <a:rPr lang="zh-CN" altLang="en-US" dirty="0">
                <a:sym typeface="+mn-ea"/>
              </a:rPr>
              <a:t>总包合同约定勘察资料的准确性和完整性由承包人自行复核，风险由承包人承担，如何应对？</a:t>
            </a:r>
            <a:r>
              <a:rPr lang="zh-CN" altLang="en-US" dirty="0">
                <a:solidFill>
                  <a:srgbClr val="FF0000"/>
                </a:solidFill>
                <a:sym typeface="+mn-ea"/>
              </a:rPr>
              <a:t>重点：</a:t>
            </a:r>
            <a:r>
              <a:rPr lang="zh-CN" altLang="en-US" dirty="0"/>
              <a:t>招标策划有误，调减项目实施内容，如何处理？</a:t>
            </a:r>
            <a:endParaRPr lang="zh-CN" altLang="en-US" dirty="0"/>
          </a:p>
          <a:p>
            <a:r>
              <a:rPr lang="zh-CN" altLang="en-US" dirty="0">
                <a:solidFill>
                  <a:srgbClr val="FF0000"/>
                </a:solidFill>
                <a:sym typeface="+mn-ea"/>
              </a:rPr>
              <a:t>重点：</a:t>
            </a:r>
            <a:r>
              <a:rPr lang="zh-CN" altLang="en-US" dirty="0"/>
              <a:t>招标清单按项计取的措施项，能否据实结算？</a:t>
            </a:r>
            <a:endParaRPr lang="zh-CN" altLang="en-US" dirty="0"/>
          </a:p>
          <a:p>
            <a:r>
              <a:rPr lang="zh-CN" altLang="en-US" dirty="0">
                <a:solidFill>
                  <a:srgbClr val="FF0000"/>
                </a:solidFill>
                <a:sym typeface="+mn-ea"/>
              </a:rPr>
              <a:t>重点：</a:t>
            </a:r>
            <a:r>
              <a:rPr lang="zh-CN" altLang="en-US" dirty="0"/>
              <a:t>招标清单措施项，无清单量，如何结算？</a:t>
            </a:r>
            <a:endParaRPr lang="zh-CN" altLang="en-US" dirty="0"/>
          </a:p>
          <a:p>
            <a:r>
              <a:rPr lang="zh-CN" altLang="en-US" dirty="0">
                <a:solidFill>
                  <a:srgbClr val="FF0000"/>
                </a:solidFill>
                <a:sym typeface="+mn-ea"/>
              </a:rPr>
              <a:t>重点：</a:t>
            </a:r>
            <a:r>
              <a:rPr lang="zh-CN" altLang="en-US" dirty="0"/>
              <a:t>招标清单漏项的专业工程暂估价费用，应该由哪一方来承担</a:t>
            </a:r>
            <a:r>
              <a:rPr lang="en-US" altLang="zh-CN" dirty="0"/>
              <a:t>?</a:t>
            </a:r>
            <a:endParaRPr lang="en-US" altLang="zh-CN" dirty="0"/>
          </a:p>
          <a:p>
            <a:r>
              <a:rPr lang="zh-CN" altLang="en-US" dirty="0">
                <a:solidFill>
                  <a:srgbClr val="FF0000"/>
                </a:solidFill>
                <a:sym typeface="+mn-ea"/>
              </a:rPr>
              <a:t>重点：</a:t>
            </a:r>
            <a:r>
              <a:rPr lang="zh-CN" altLang="en-US" dirty="0"/>
              <a:t>招标文件给定为</a:t>
            </a:r>
            <a:r>
              <a:rPr lang="en-US" altLang="zh-CN" dirty="0"/>
              <a:t>0</a:t>
            </a:r>
            <a:r>
              <a:rPr lang="zh-CN" altLang="en-US" dirty="0"/>
              <a:t>元项，也按</a:t>
            </a:r>
            <a:r>
              <a:rPr lang="en-US" altLang="zh-CN" dirty="0"/>
              <a:t>0</a:t>
            </a:r>
            <a:r>
              <a:rPr lang="zh-CN" altLang="en-US" dirty="0"/>
              <a:t>元报价，能否按实际施工结算调整</a:t>
            </a:r>
            <a:r>
              <a:rPr lang="en-US" altLang="zh-CN" dirty="0"/>
              <a:t>?</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报预算，信息价哪期</a:t>
            </a:r>
            <a:endParaRPr lang="en-US" altLang="zh-CN" dirty="0"/>
          </a:p>
          <a:p>
            <a:r>
              <a:rPr lang="zh-CN" altLang="en-US" dirty="0">
                <a:solidFill>
                  <a:srgbClr val="FF0000"/>
                </a:solidFill>
              </a:rPr>
              <a:t>重点： </a:t>
            </a:r>
            <a:r>
              <a:rPr lang="en-US" altLang="zh-CN" dirty="0"/>
              <a:t>EPC</a:t>
            </a:r>
            <a:r>
              <a:rPr lang="zh-CN" altLang="en-US" dirty="0"/>
              <a:t>，乙方完成施工图后，由谁完成预算？</a:t>
            </a:r>
            <a:endParaRPr lang="en-US" altLang="zh-CN" dirty="0"/>
          </a:p>
          <a:p>
            <a:r>
              <a:rPr lang="zh-CN" altLang="en-US" dirty="0">
                <a:solidFill>
                  <a:srgbClr val="FF0000"/>
                </a:solidFill>
              </a:rPr>
              <a:t>重点：</a:t>
            </a:r>
            <a:r>
              <a:rPr lang="zh-CN" altLang="en-US" dirty="0"/>
              <a:t>报审是按照施工的价格报的，评审是按照报审当月的价格审的</a:t>
            </a:r>
            <a:endParaRPr lang="en-US" altLang="zh-CN" dirty="0"/>
          </a:p>
          <a:p>
            <a:r>
              <a:rPr lang="zh-CN" altLang="en-US" dirty="0">
                <a:solidFill>
                  <a:srgbClr val="FF0000"/>
                </a:solidFill>
              </a:rPr>
              <a:t>重点：</a:t>
            </a:r>
            <a:r>
              <a:rPr lang="zh-CN" altLang="en-US" dirty="0"/>
              <a:t>南昌市，南昌县，信息价</a:t>
            </a:r>
            <a:endParaRPr lang="en-US" altLang="zh-CN" dirty="0"/>
          </a:p>
          <a:p>
            <a:r>
              <a:rPr lang="zh-CN" altLang="en-US" dirty="0">
                <a:solidFill>
                  <a:srgbClr val="FF0000"/>
                </a:solidFill>
              </a:rPr>
              <a:t>重点：</a:t>
            </a:r>
            <a:r>
              <a:rPr lang="zh-CN" altLang="en-US" dirty="0"/>
              <a:t>设备采购招标</a:t>
            </a:r>
            <a:endParaRPr lang="en-US" altLang="zh-CN" dirty="0"/>
          </a:p>
          <a:p>
            <a:r>
              <a:rPr lang="zh-CN" altLang="en-US" dirty="0">
                <a:solidFill>
                  <a:srgbClr val="FF0000"/>
                </a:solidFill>
              </a:rPr>
              <a:t>重点：</a:t>
            </a:r>
            <a:r>
              <a:rPr lang="zh-CN" altLang="en-US" dirty="0"/>
              <a:t>市政隧道</a:t>
            </a:r>
            <a:r>
              <a:rPr lang="en-US" altLang="zh-CN" dirty="0" err="1"/>
              <a:t>epc</a:t>
            </a:r>
            <a:r>
              <a:rPr lang="zh-CN" altLang="en-US" dirty="0"/>
              <a:t>，涉及，箱涵，水务局批准</a:t>
            </a:r>
            <a:endParaRPr lang="zh-CN" altLang="en-US" dirty="0"/>
          </a:p>
          <a:p>
            <a:r>
              <a:rPr lang="zh-CN" altLang="en-US" dirty="0"/>
              <a:t>没批准，发包，箱涵截面，比初设大（其他方面水从这里走，初设没考虑）</a:t>
            </a:r>
            <a:endParaRPr lang="zh-CN" altLang="en-US" dirty="0"/>
          </a:p>
          <a:p>
            <a:r>
              <a:rPr lang="zh-CN" altLang="en-US" dirty="0"/>
              <a:t>调初设，概算，乙方预见</a:t>
            </a:r>
            <a:endParaRPr lang="en-US" altLang="zh-CN" dirty="0"/>
          </a:p>
          <a:p>
            <a:endParaRPr lang="zh-CN" altLang="zh-CN" dirty="0"/>
          </a:p>
          <a:p>
            <a:endParaRPr lang="zh-CN" altLang="en-US" dirty="0"/>
          </a:p>
          <a:p>
            <a:endParaRPr lang="en-US" altLang="zh-CN" dirty="0"/>
          </a:p>
          <a:p>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招标文件规定，招标人不对限额清单准确性负责，限额清单的工程量为中标人必须完成的基本工程量，且总价包干</a:t>
            </a:r>
            <a:r>
              <a:rPr lang="en-US" altLang="zh-CN" dirty="0"/>
              <a:t>,</a:t>
            </a:r>
            <a:r>
              <a:rPr lang="zh-CN" altLang="en-US" dirty="0"/>
              <a:t>中标人承担除按合同约定进行调价外的一切风险，如何处理？</a:t>
            </a:r>
            <a:endParaRPr lang="zh-CN" altLang="en-US" dirty="0"/>
          </a:p>
          <a:p>
            <a:r>
              <a:rPr lang="zh-CN" altLang="en-US" dirty="0">
                <a:solidFill>
                  <a:srgbClr val="FF0000"/>
                </a:solidFill>
                <a:sym typeface="+mn-ea"/>
              </a:rPr>
              <a:t>重点：</a:t>
            </a:r>
            <a:r>
              <a:rPr lang="zh-CN" altLang="en-US" dirty="0"/>
              <a:t>暂估价材料分多次招标，不同次招标的中标价格差别很大，如何处理</a:t>
            </a:r>
            <a:r>
              <a:rPr lang="en-US" altLang="zh-CN" dirty="0"/>
              <a:t>?</a:t>
            </a:r>
            <a:endParaRPr lang="en-US" altLang="zh-CN" dirty="0"/>
          </a:p>
          <a:p>
            <a:r>
              <a:rPr lang="zh-CN" altLang="en-US" dirty="0">
                <a:solidFill>
                  <a:srgbClr val="FF0000"/>
                </a:solidFill>
                <a:sym typeface="+mn-ea"/>
              </a:rPr>
              <a:t>重点：</a:t>
            </a:r>
            <a:r>
              <a:rPr lang="zh-CN" altLang="en-US" dirty="0">
                <a:sym typeface="+mn-ea"/>
              </a:rPr>
              <a:t>误工时间怎么计算</a:t>
            </a:r>
            <a:r>
              <a:rPr lang="en-US" altLang="zh-CN" dirty="0">
                <a:sym typeface="+mn-ea"/>
              </a:rPr>
              <a:t>?</a:t>
            </a:r>
            <a:r>
              <a:rPr lang="zh-CN" altLang="en-US" dirty="0">
                <a:sym typeface="+mn-ea"/>
              </a:rPr>
              <a:t>停窝工损失如何计算？</a:t>
            </a:r>
            <a:endParaRPr lang="zh-CN" altLang="en-US" dirty="0"/>
          </a:p>
          <a:p>
            <a:r>
              <a:rPr lang="zh-CN" altLang="en-US" dirty="0">
                <a:solidFill>
                  <a:srgbClr val="FF0000"/>
                </a:solidFill>
                <a:sym typeface="+mn-ea"/>
              </a:rPr>
              <a:t>重点：</a:t>
            </a:r>
            <a:r>
              <a:rPr lang="zh-CN" altLang="en-US" dirty="0">
                <a:sym typeface="+mn-ea"/>
              </a:rPr>
              <a:t>结算金额是依据双方结算书为准，还是审计核减后的金额为准？</a:t>
            </a:r>
            <a:endParaRPr lang="zh-CN" altLang="en-US" dirty="0"/>
          </a:p>
          <a:p>
            <a:r>
              <a:rPr lang="zh-CN" altLang="en-US" dirty="0">
                <a:solidFill>
                  <a:srgbClr val="FF0000"/>
                </a:solidFill>
                <a:sym typeface="+mn-ea"/>
              </a:rPr>
              <a:t>重点：</a:t>
            </a:r>
            <a:r>
              <a:rPr lang="zh-CN" altLang="en-US" dirty="0">
                <a:sym typeface="+mn-ea"/>
              </a:rPr>
              <a:t>清单计价、总价合同约定红线内是承包范围，邻近规划红线处的施工道路，需设置挡土墙，费用如何处理？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结算时，审计单位以调整人工费结算标准缺乏契约依据为由（如合同约定人工费调差按地方造价信息人工调差规定执行，但地方造价站未出人工费调差文件），不予调整，如何应对？</a:t>
            </a:r>
            <a:endParaRPr lang="zh-CN" altLang="en-US" dirty="0"/>
          </a:p>
          <a:p>
            <a:r>
              <a:rPr lang="zh-CN" altLang="en-US" dirty="0">
                <a:solidFill>
                  <a:srgbClr val="FF0000"/>
                </a:solidFill>
                <a:sym typeface="+mn-ea"/>
              </a:rPr>
              <a:t>重点：</a:t>
            </a:r>
            <a:r>
              <a:rPr lang="zh-CN" altLang="en-US" dirty="0">
                <a:sym typeface="+mn-ea"/>
              </a:rPr>
              <a:t>材料价格严重偏高，现场管理费严重偏高，如何处理？</a:t>
            </a:r>
            <a:endParaRPr lang="zh-CN" altLang="en-US" dirty="0">
              <a:sym typeface="+mn-ea"/>
            </a:endParaRPr>
          </a:p>
          <a:p>
            <a:r>
              <a:rPr lang="zh-CN" altLang="en-US" dirty="0">
                <a:solidFill>
                  <a:srgbClr val="FF0000"/>
                </a:solidFill>
                <a:sym typeface="+mn-ea"/>
              </a:rPr>
              <a:t>重点：</a:t>
            </a:r>
            <a:r>
              <a:rPr lang="zh-CN" altLang="en-US" dirty="0">
                <a:sym typeface="+mn-ea"/>
              </a:rPr>
              <a:t>固定总价合同，地勘报告超过预期，导致施工费用增加，如何处理？</a:t>
            </a:r>
            <a:endParaRPr lang="zh-CN" altLang="en-US" dirty="0"/>
          </a:p>
          <a:p>
            <a:r>
              <a:rPr lang="zh-CN" altLang="en-US" dirty="0">
                <a:solidFill>
                  <a:srgbClr val="FF0000"/>
                </a:solidFill>
                <a:sym typeface="+mn-ea"/>
              </a:rPr>
              <a:t>重点：</a:t>
            </a:r>
            <a:r>
              <a:rPr lang="zh-CN" altLang="en-US" dirty="0">
                <a:sym typeface="+mn-ea"/>
              </a:rPr>
              <a:t>合同解除后，工程造价以固定总价为参照</a:t>
            </a:r>
            <a:r>
              <a:rPr lang="en-US" altLang="zh-CN" dirty="0">
                <a:sym typeface="+mn-ea"/>
              </a:rPr>
              <a:t>?</a:t>
            </a:r>
            <a:r>
              <a:rPr lang="zh-CN" altLang="en-US" dirty="0">
                <a:sym typeface="+mn-ea"/>
              </a:rPr>
              <a:t>还是可适用工程所在地定额计价</a:t>
            </a:r>
            <a:r>
              <a:rPr lang="en-US" altLang="zh-CN" dirty="0">
                <a:sym typeface="+mn-ea"/>
              </a:rPr>
              <a:t>?</a:t>
            </a:r>
            <a:endParaRPr lang="en-US" altLang="zh-CN" dirty="0"/>
          </a:p>
          <a:p>
            <a:r>
              <a:rPr lang="zh-CN" altLang="en-US" dirty="0">
                <a:solidFill>
                  <a:srgbClr val="FF0000"/>
                </a:solidFill>
                <a:sym typeface="+mn-ea"/>
              </a:rPr>
              <a:t>重点：</a:t>
            </a:r>
            <a:r>
              <a:rPr lang="zh-CN" altLang="en-US" dirty="0">
                <a:sym typeface="+mn-ea"/>
              </a:rPr>
              <a:t>临时设施费，参照当地信息价提供的指标参考为依据，是否合理</a:t>
            </a:r>
            <a:r>
              <a:rPr lang="en-US" altLang="zh-CN" dirty="0">
                <a:sym typeface="+mn-ea"/>
              </a:rPr>
              <a:t>?</a:t>
            </a:r>
            <a:endParaRPr lang="en-US"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总价合同要考虑总价对应的范围，如何索赔？</a:t>
            </a:r>
            <a:endParaRPr lang="zh-CN" altLang="en-US" dirty="0"/>
          </a:p>
          <a:p>
            <a:r>
              <a:rPr lang="zh-CN" altLang="en-US" dirty="0">
                <a:solidFill>
                  <a:srgbClr val="FF0000"/>
                </a:solidFill>
                <a:sym typeface="+mn-ea"/>
              </a:rPr>
              <a:t>重点：</a:t>
            </a:r>
            <a:r>
              <a:rPr lang="zh-CN" altLang="en-US" dirty="0"/>
              <a:t>对于管理费用的索赔，承包人应提供什么依据做费用核定的支撑</a:t>
            </a:r>
            <a:r>
              <a:rPr lang="en-US" altLang="zh-CN" dirty="0"/>
              <a:t>?</a:t>
            </a:r>
            <a:endParaRPr lang="en-US" altLang="zh-CN" dirty="0"/>
          </a:p>
          <a:p>
            <a:r>
              <a:rPr lang="zh-CN" altLang="en-US" dirty="0">
                <a:solidFill>
                  <a:srgbClr val="FF0000"/>
                </a:solidFill>
                <a:sym typeface="+mn-ea"/>
              </a:rPr>
              <a:t>重点：</a:t>
            </a:r>
            <a:r>
              <a:rPr lang="zh-CN" altLang="en-US" dirty="0"/>
              <a:t>对于价款增加部分工程，应如何处理才不违规</a:t>
            </a:r>
            <a:r>
              <a:rPr lang="en-US" altLang="zh-CN" dirty="0"/>
              <a:t>?</a:t>
            </a:r>
            <a:endParaRPr lang="en-US" altLang="zh-CN" dirty="0"/>
          </a:p>
          <a:p>
            <a:r>
              <a:rPr lang="zh-CN" altLang="en-US" dirty="0">
                <a:solidFill>
                  <a:srgbClr val="FF0000"/>
                </a:solidFill>
                <a:sym typeface="+mn-ea"/>
              </a:rPr>
              <a:t>重点：</a:t>
            </a:r>
            <a:r>
              <a:rPr lang="zh-CN" altLang="en-US" dirty="0"/>
              <a:t>二次深化设计费用，如何处理？</a:t>
            </a:r>
            <a:endParaRPr lang="zh-CN" altLang="en-US" dirty="0"/>
          </a:p>
          <a:p>
            <a:r>
              <a:rPr lang="zh-CN" altLang="en-US" dirty="0">
                <a:solidFill>
                  <a:srgbClr val="FF0000"/>
                </a:solidFill>
                <a:sym typeface="+mn-ea"/>
              </a:rPr>
              <a:t>重点：</a:t>
            </a:r>
            <a:r>
              <a:rPr lang="zh-CN" altLang="en-US" dirty="0"/>
              <a:t>风险范围是否包括设计变更？</a:t>
            </a:r>
            <a:endParaRPr lang="zh-CN" altLang="en-US" dirty="0"/>
          </a:p>
          <a:p>
            <a:r>
              <a:rPr lang="zh-CN" altLang="en-US" dirty="0">
                <a:solidFill>
                  <a:srgbClr val="FF0000"/>
                </a:solidFill>
                <a:sym typeface="+mn-ea"/>
              </a:rPr>
              <a:t>重点：</a:t>
            </a:r>
            <a:r>
              <a:rPr lang="zh-CN" altLang="en-US" dirty="0"/>
              <a:t>费用组价时钢板桩采用租赁、还是摊销？如何考虑</a:t>
            </a:r>
            <a:r>
              <a:rPr lang="en-US" altLang="zh-CN" dirty="0"/>
              <a:t>?</a:t>
            </a:r>
            <a:endParaRPr lang="en-US" altLang="zh-CN" dirty="0"/>
          </a:p>
          <a:p>
            <a:r>
              <a:rPr lang="zh-CN" altLang="en-US" dirty="0">
                <a:solidFill>
                  <a:srgbClr val="FF0000"/>
                </a:solidFill>
                <a:sym typeface="+mn-ea"/>
              </a:rPr>
              <a:t>重点：</a:t>
            </a:r>
            <a:r>
              <a:rPr lang="zh-CN" altLang="en-US" dirty="0">
                <a:sym typeface="+mn-ea"/>
              </a:rPr>
              <a:t>工程未完工，脚手架、垂运费、安全文明施工费，如何计取？</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经专家认证的高支模方案增加的费用是否可以按实计取</a:t>
            </a:r>
            <a:r>
              <a:rPr lang="en-US" altLang="zh-CN" dirty="0"/>
              <a:t>?</a:t>
            </a:r>
            <a:endParaRPr lang="en-US" altLang="zh-CN" dirty="0"/>
          </a:p>
          <a:p>
            <a:r>
              <a:rPr lang="zh-CN" altLang="en-US" dirty="0">
                <a:solidFill>
                  <a:srgbClr val="FF0000"/>
                </a:solidFill>
                <a:sym typeface="+mn-ea"/>
              </a:rPr>
              <a:t>重点：</a:t>
            </a:r>
            <a:r>
              <a:rPr lang="zh-CN" altLang="en-US" dirty="0"/>
              <a:t>静载试验、钻芯取样检测费用由哪方承担？</a:t>
            </a:r>
            <a:endParaRPr lang="zh-CN" altLang="en-US" dirty="0"/>
          </a:p>
          <a:p>
            <a:r>
              <a:rPr lang="zh-CN" altLang="en-US" dirty="0">
                <a:solidFill>
                  <a:srgbClr val="FF0000"/>
                </a:solidFill>
                <a:sym typeface="+mn-ea"/>
              </a:rPr>
              <a:t>重点：</a:t>
            </a:r>
            <a:r>
              <a:rPr lang="zh-CN" altLang="en-US" dirty="0"/>
              <a:t>如何认定变更方案不合理或过度变更？</a:t>
            </a:r>
            <a:endParaRPr lang="zh-CN" altLang="en-US" dirty="0"/>
          </a:p>
          <a:p>
            <a:r>
              <a:rPr lang="zh-CN" altLang="en-US" dirty="0">
                <a:solidFill>
                  <a:srgbClr val="FF0000"/>
                </a:solidFill>
                <a:sym typeface="+mn-ea"/>
              </a:rPr>
              <a:t>重点：</a:t>
            </a:r>
            <a:r>
              <a:rPr lang="zh-CN" altLang="en-US" dirty="0"/>
              <a:t>单方提出因工程质量问题，扣减工程量的做法是否合理？</a:t>
            </a:r>
            <a:endParaRPr lang="zh-CN" altLang="en-US" dirty="0"/>
          </a:p>
          <a:p>
            <a:r>
              <a:rPr lang="zh-CN" altLang="en-US" dirty="0">
                <a:solidFill>
                  <a:srgbClr val="FF0000"/>
                </a:solidFill>
                <a:sym typeface="+mn-ea"/>
              </a:rPr>
              <a:t>重点：</a:t>
            </a:r>
            <a:r>
              <a:rPr lang="zh-CN" altLang="en-US" dirty="0"/>
              <a:t>单价项目按总价处理，是否属于清单计价方式的错误，能否据实调整？</a:t>
            </a:r>
            <a:endParaRPr lang="zh-CN" altLang="en-US" dirty="0"/>
          </a:p>
          <a:p>
            <a:r>
              <a:rPr lang="zh-CN" altLang="en-US" dirty="0">
                <a:solidFill>
                  <a:srgbClr val="FF0000"/>
                </a:solidFill>
                <a:sym typeface="+mn-ea"/>
              </a:rPr>
              <a:t>重点：</a:t>
            </a:r>
            <a:r>
              <a:rPr lang="zh-CN" altLang="en-US" dirty="0"/>
              <a:t>地勘报告出现错误时，清单项目特征如何调整？</a:t>
            </a:r>
            <a:endParaRPr lang="zh-CN" altLang="en-US" dirty="0"/>
          </a:p>
          <a:p>
            <a:r>
              <a:rPr lang="zh-CN" altLang="en-US" dirty="0">
                <a:solidFill>
                  <a:srgbClr val="FF0000"/>
                </a:solidFill>
                <a:sym typeface="+mn-ea"/>
              </a:rPr>
              <a:t>重点：</a:t>
            </a:r>
            <a:r>
              <a:rPr lang="zh-CN" altLang="en-US" dirty="0">
                <a:sym typeface="+mn-ea"/>
              </a:rPr>
              <a:t>合同清单包干的措施费，没有发生，如何处理？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要求投标人经现场踏勘后，自行考虑的费用，如何处理？</a:t>
            </a:r>
            <a:endParaRPr lang="zh-CN" altLang="en-US" dirty="0"/>
          </a:p>
          <a:p>
            <a:r>
              <a:rPr lang="zh-CN" altLang="en-US" dirty="0">
                <a:solidFill>
                  <a:srgbClr val="FF0000"/>
                </a:solidFill>
                <a:sym typeface="+mn-ea"/>
              </a:rPr>
              <a:t>重点：</a:t>
            </a:r>
            <a:r>
              <a:rPr lang="zh-CN" altLang="en-US" dirty="0"/>
              <a:t>隐蔽验收资料与施工图不一致，能否据实调整？</a:t>
            </a:r>
            <a:endParaRPr lang="zh-CN" altLang="en-US" dirty="0"/>
          </a:p>
          <a:p>
            <a:r>
              <a:rPr lang="zh-CN" altLang="en-US" dirty="0">
                <a:solidFill>
                  <a:srgbClr val="FF0000"/>
                </a:solidFill>
                <a:sym typeface="+mn-ea"/>
              </a:rPr>
              <a:t>重点：</a:t>
            </a:r>
            <a:r>
              <a:rPr lang="zh-CN" altLang="en-US" dirty="0"/>
              <a:t>增建工程尚未签订合同，双方口头约定计价依据暂参照原合同，如何处理？</a:t>
            </a:r>
            <a:endParaRPr lang="zh-CN" altLang="en-US" dirty="0"/>
          </a:p>
          <a:p>
            <a:r>
              <a:rPr lang="zh-CN" altLang="en-US" dirty="0">
                <a:solidFill>
                  <a:srgbClr val="FF0000"/>
                </a:solidFill>
                <a:sym typeface="+mn-ea"/>
              </a:rPr>
              <a:t>重点：</a:t>
            </a:r>
            <a:r>
              <a:rPr lang="zh-CN" altLang="en-US" dirty="0"/>
              <a:t>总承包服务费未发生，预算包干费，按合同建筑面积计取是否可行？</a:t>
            </a:r>
            <a:endParaRPr lang="zh-CN" altLang="en-US" dirty="0"/>
          </a:p>
          <a:p>
            <a:r>
              <a:rPr lang="zh-CN" altLang="en-US" dirty="0">
                <a:solidFill>
                  <a:srgbClr val="FF0000"/>
                </a:solidFill>
                <a:sym typeface="+mn-ea"/>
              </a:rPr>
              <a:t>重点：</a:t>
            </a:r>
            <a:r>
              <a:rPr lang="zh-CN" altLang="en-US" dirty="0">
                <a:sym typeface="+mn-ea"/>
              </a:rPr>
              <a:t>不对分包单位进行退场处理，不重新招标的情况下，建设单位在不违反主合同，材料价差如何调整？</a:t>
            </a:r>
            <a:endParaRPr lang="zh-CN" altLang="en-US" dirty="0">
              <a:sym typeface="+mn-ea"/>
            </a:endParaRPr>
          </a:p>
          <a:p>
            <a:r>
              <a:rPr lang="zh-CN" altLang="en-US" dirty="0">
                <a:solidFill>
                  <a:srgbClr val="FF0000"/>
                </a:solidFill>
                <a:sym typeface="+mn-ea"/>
              </a:rPr>
              <a:t>重点：</a:t>
            </a:r>
            <a:r>
              <a:rPr lang="zh-CN" altLang="en-US" dirty="0">
                <a:sym typeface="+mn-ea"/>
              </a:rPr>
              <a:t>合同约定设计变更，措施费均不调整，如何结算？</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合同约定总价包干，没有招标清单，如何应对？</a:t>
            </a:r>
            <a:endParaRPr lang="zh-CN" altLang="en-US" dirty="0"/>
          </a:p>
          <a:p>
            <a:r>
              <a:rPr lang="zh-CN" altLang="en-US" dirty="0">
                <a:solidFill>
                  <a:srgbClr val="FF0000"/>
                </a:solidFill>
                <a:sym typeface="+mn-ea"/>
              </a:rPr>
              <a:t>重点：</a:t>
            </a:r>
            <a:r>
              <a:rPr lang="zh-CN" altLang="en-US" dirty="0"/>
              <a:t>甲供材结算，投标报价的辅助材料费能否扣减？</a:t>
            </a:r>
            <a:endParaRPr lang="zh-CN" altLang="en-US" dirty="0"/>
          </a:p>
          <a:p>
            <a:r>
              <a:rPr lang="zh-CN" altLang="en-US" dirty="0">
                <a:solidFill>
                  <a:srgbClr val="FF0000"/>
                </a:solidFill>
                <a:sym typeface="+mn-ea"/>
              </a:rPr>
              <a:t>重点：</a:t>
            </a:r>
            <a:r>
              <a:rPr lang="zh-CN" altLang="en-US" dirty="0"/>
              <a:t>甲供材扣除，是否算损耗量？</a:t>
            </a:r>
            <a:endParaRPr lang="zh-CN" altLang="en-US" dirty="0"/>
          </a:p>
          <a:p>
            <a:r>
              <a:rPr lang="zh-CN" altLang="en-US" dirty="0">
                <a:solidFill>
                  <a:srgbClr val="FF0000"/>
                </a:solidFill>
                <a:sym typeface="+mn-ea"/>
              </a:rPr>
              <a:t>重点：</a:t>
            </a:r>
            <a:r>
              <a:rPr lang="zh-CN" altLang="en-US" dirty="0"/>
              <a:t>不可预见的相关费用和风险，能否包干？</a:t>
            </a:r>
            <a:endParaRPr lang="zh-CN" altLang="en-US" dirty="0"/>
          </a:p>
          <a:p>
            <a:r>
              <a:rPr lang="zh-CN" altLang="en-US" dirty="0">
                <a:solidFill>
                  <a:srgbClr val="FF0000"/>
                </a:solidFill>
                <a:sym typeface="+mn-ea"/>
              </a:rPr>
              <a:t>重点：</a:t>
            </a:r>
            <a:r>
              <a:rPr lang="zh-CN" altLang="en-US" dirty="0"/>
              <a:t>工程造价中已计取综合费，能否再按照签证和施工现场情况计取临时道路费用？</a:t>
            </a:r>
            <a:endParaRPr lang="zh-CN" altLang="en-US" dirty="0"/>
          </a:p>
          <a:p>
            <a:r>
              <a:rPr lang="zh-CN" altLang="en-US" dirty="0">
                <a:solidFill>
                  <a:srgbClr val="FF0000"/>
                </a:solidFill>
                <a:sym typeface="+mn-ea"/>
              </a:rPr>
              <a:t>重点：</a:t>
            </a:r>
            <a:r>
              <a:rPr lang="zh-CN" altLang="en-US" dirty="0"/>
              <a:t>固定总价合同，后补充协议该为暂定价，金额与固定总价合同一致，结算审核能否全部按可调单价？</a:t>
            </a:r>
            <a:endParaRPr lang="zh-CN" altLang="en-US" dirty="0"/>
          </a:p>
          <a:p>
            <a:r>
              <a:rPr lang="zh-CN" altLang="en-US" dirty="0">
                <a:solidFill>
                  <a:srgbClr val="FF0000"/>
                </a:solidFill>
                <a:sym typeface="+mn-ea"/>
              </a:rPr>
              <a:t>重点：</a:t>
            </a:r>
            <a:r>
              <a:rPr lang="zh-CN" altLang="en-US" dirty="0"/>
              <a:t>固定总价合同，没有完成，如何结算？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甲方供材，结算税前扣除还是税后扣除？</a:t>
            </a:r>
            <a:endParaRPr lang="zh-CN" altLang="en-US" dirty="0"/>
          </a:p>
          <a:p>
            <a:r>
              <a:rPr lang="zh-CN" altLang="en-US" dirty="0">
                <a:solidFill>
                  <a:srgbClr val="FF0000"/>
                </a:solidFill>
                <a:sym typeface="+mn-ea"/>
              </a:rPr>
              <a:t>重点：</a:t>
            </a:r>
            <a:r>
              <a:rPr lang="zh-CN" altLang="en-US" dirty="0">
                <a:sym typeface="+mn-ea"/>
              </a:rPr>
              <a:t>甲方原因停工，乙方能获得什么赔偿？临建措施索赔依据？</a:t>
            </a:r>
            <a:endParaRPr lang="zh-CN" altLang="en-US" dirty="0">
              <a:sym typeface="+mn-ea"/>
            </a:endParaRPr>
          </a:p>
          <a:p>
            <a:r>
              <a:rPr lang="zh-CN" altLang="en-US" dirty="0">
                <a:solidFill>
                  <a:srgbClr val="FF0000"/>
                </a:solidFill>
                <a:sym typeface="+mn-ea"/>
              </a:rPr>
              <a:t>重点：</a:t>
            </a:r>
            <a:r>
              <a:rPr lang="zh-CN" altLang="en-US" dirty="0"/>
              <a:t>合价包干的加固费，能否按实结算？</a:t>
            </a:r>
            <a:endParaRPr lang="zh-CN" altLang="en-US" dirty="0"/>
          </a:p>
          <a:p>
            <a:r>
              <a:rPr lang="zh-CN" altLang="en-US" dirty="0">
                <a:solidFill>
                  <a:srgbClr val="FF0000"/>
                </a:solidFill>
                <a:sym typeface="+mn-ea"/>
              </a:rPr>
              <a:t>重点：</a:t>
            </a:r>
            <a:r>
              <a:rPr lang="zh-CN" altLang="en-US" dirty="0"/>
              <a:t>合同范围内，措施项目漏项，报价能否自行增加？</a:t>
            </a:r>
            <a:endParaRPr lang="zh-CN" altLang="en-US" dirty="0"/>
          </a:p>
          <a:p>
            <a:r>
              <a:rPr lang="zh-CN" altLang="en-US" dirty="0">
                <a:solidFill>
                  <a:srgbClr val="FF0000"/>
                </a:solidFill>
                <a:sym typeface="+mn-ea"/>
              </a:rPr>
              <a:t>重点：</a:t>
            </a:r>
            <a:r>
              <a:rPr lang="zh-CN" altLang="en-US" dirty="0"/>
              <a:t>合同解除，塔吊退场、劳务退场、分包退场、材料设备采购合同解约等，怎么处理</a:t>
            </a:r>
            <a:r>
              <a:rPr lang="en-US" altLang="zh-CN" dirty="0"/>
              <a:t>?</a:t>
            </a:r>
            <a:r>
              <a:rPr lang="zh-CN" altLang="en-US" dirty="0"/>
              <a:t>定制加工，但尚未交货的材料和钢结构，如何处理？</a:t>
            </a:r>
            <a:endParaRPr lang="zh-CN" altLang="en-US" dirty="0"/>
          </a:p>
          <a:p>
            <a:r>
              <a:rPr lang="zh-CN" altLang="en-US" dirty="0">
                <a:solidFill>
                  <a:srgbClr val="FF0000"/>
                </a:solidFill>
                <a:sym typeface="+mn-ea"/>
              </a:rPr>
              <a:t>重点：</a:t>
            </a:r>
            <a:r>
              <a:rPr lang="zh-CN" altLang="en-US" dirty="0">
                <a:sym typeface="+mn-ea"/>
              </a:rPr>
              <a:t>为承包方入场施工创造条件，向承包方提供施工场地，清除障碍，与索赔？</a:t>
            </a:r>
            <a:endParaRPr lang="zh-CN" altLang="en-US" dirty="0">
              <a:sym typeface="+mn-ea"/>
            </a:endParaRPr>
          </a:p>
          <a:p>
            <a:r>
              <a:rPr lang="zh-CN" altLang="en-US" dirty="0">
                <a:solidFill>
                  <a:srgbClr val="FF0000"/>
                </a:solidFill>
                <a:sym typeface="+mn-ea"/>
              </a:rPr>
              <a:t>重点：</a:t>
            </a:r>
            <a:r>
              <a:rPr lang="zh-CN" altLang="en-US" dirty="0">
                <a:sym typeface="+mn-ea"/>
              </a:rPr>
              <a:t>红线外内容，如何结算？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结算书只有造价咨询企业的公章，没有造价人员签字和盖职业印章，是否有效</a:t>
            </a:r>
            <a:r>
              <a:rPr lang="en-US" altLang="zh-CN" dirty="0">
                <a:sym typeface="+mn-ea"/>
              </a:rPr>
              <a:t>?</a:t>
            </a:r>
            <a:endParaRPr lang="en-US" altLang="zh-CN" dirty="0"/>
          </a:p>
          <a:p>
            <a:r>
              <a:rPr lang="zh-CN" altLang="en-US" dirty="0">
                <a:solidFill>
                  <a:srgbClr val="FF0000"/>
                </a:solidFill>
                <a:sym typeface="+mn-ea"/>
              </a:rPr>
              <a:t>重点：</a:t>
            </a:r>
            <a:r>
              <a:rPr lang="zh-CN" altLang="en-US" dirty="0"/>
              <a:t>解除协议后，产生的大量的租赁费及管理费，如何结算？能否可按竣工图结算</a:t>
            </a:r>
            <a:r>
              <a:rPr lang="en-US" altLang="zh-CN" dirty="0"/>
              <a:t>?</a:t>
            </a:r>
            <a:endParaRPr lang="en-US" altLang="zh-CN" dirty="0"/>
          </a:p>
          <a:p>
            <a:r>
              <a:rPr lang="zh-CN" altLang="en-US" dirty="0">
                <a:solidFill>
                  <a:srgbClr val="FF0000"/>
                </a:solidFill>
                <a:sym typeface="+mn-ea"/>
              </a:rPr>
              <a:t>重点：</a:t>
            </a:r>
            <a:r>
              <a:rPr lang="zh-CN" altLang="en-US" dirty="0"/>
              <a:t>据实结算，是按实际人工费和机械费做书面签证，还是按信息价调整？</a:t>
            </a:r>
            <a:endParaRPr lang="zh-CN" altLang="en-US" dirty="0"/>
          </a:p>
          <a:p>
            <a:r>
              <a:rPr lang="zh-CN" altLang="en-US" dirty="0">
                <a:solidFill>
                  <a:srgbClr val="FF0000"/>
                </a:solidFill>
                <a:sym typeface="+mn-ea"/>
              </a:rPr>
              <a:t>重点：</a:t>
            </a:r>
            <a:r>
              <a:rPr lang="zh-CN" altLang="en-US" dirty="0"/>
              <a:t>竣工资料交当地档案馆时，归档整理、图纸扫描等发生的费用，由谁承担</a:t>
            </a:r>
            <a:r>
              <a:rPr lang="en-US" altLang="zh-CN" dirty="0"/>
              <a:t>?</a:t>
            </a:r>
            <a:endParaRPr lang="en-US" altLang="zh-CN" dirty="0"/>
          </a:p>
          <a:p>
            <a:r>
              <a:rPr lang="zh-CN" altLang="en-US" dirty="0">
                <a:solidFill>
                  <a:srgbClr val="FF0000"/>
                </a:solidFill>
                <a:sym typeface="+mn-ea"/>
              </a:rPr>
              <a:t>重点：</a:t>
            </a:r>
            <a:r>
              <a:rPr lang="zh-CN" altLang="en-US" dirty="0"/>
              <a:t>双方对材料数量的计算标准发生重大误解，如何处理？</a:t>
            </a:r>
            <a:endParaRPr lang="zh-CN" altLang="en-US" dirty="0"/>
          </a:p>
          <a:p>
            <a:r>
              <a:rPr lang="zh-CN" altLang="en-US" dirty="0">
                <a:solidFill>
                  <a:srgbClr val="FF0000"/>
                </a:solidFill>
                <a:sym typeface="+mn-ea"/>
              </a:rPr>
              <a:t>重点：</a:t>
            </a:r>
            <a:r>
              <a:rPr lang="zh-CN" altLang="en-US" dirty="0"/>
              <a:t>为办理施工许可证，签署的空白施工合同，后期双方对于主要合同条款未达成共识，如何处理？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工程已验收合格，实际做法与原设计做法有偏差，能否执行原投标单价？</a:t>
            </a:r>
            <a:endParaRPr lang="zh-CN" altLang="en-US" dirty="0"/>
          </a:p>
          <a:p>
            <a:r>
              <a:rPr lang="zh-CN" altLang="en-US" dirty="0">
                <a:solidFill>
                  <a:srgbClr val="FF0000"/>
                </a:solidFill>
                <a:sym typeface="+mn-ea"/>
              </a:rPr>
              <a:t>重点：</a:t>
            </a:r>
            <a:r>
              <a:rPr lang="zh-CN" altLang="en-US" dirty="0">
                <a:sym typeface="+mn-ea"/>
              </a:rPr>
              <a:t>结算单价应在招标控制价</a:t>
            </a:r>
            <a:r>
              <a:rPr lang="en-US" altLang="zh-CN" dirty="0">
                <a:sym typeface="+mn-ea"/>
              </a:rPr>
              <a:t>120%</a:t>
            </a:r>
            <a:r>
              <a:rPr lang="zh-CN" altLang="en-US" dirty="0">
                <a:sym typeface="+mn-ea"/>
              </a:rPr>
              <a:t>内，合理吗？</a:t>
            </a:r>
            <a:endParaRPr lang="zh-CN" altLang="en-US" dirty="0"/>
          </a:p>
          <a:p>
            <a:r>
              <a:rPr lang="zh-CN" altLang="en-US" dirty="0">
                <a:solidFill>
                  <a:srgbClr val="FF0000"/>
                </a:solidFill>
                <a:sym typeface="+mn-ea"/>
              </a:rPr>
              <a:t>重点：</a:t>
            </a:r>
            <a:r>
              <a:rPr lang="zh-CN" altLang="en-US" dirty="0"/>
              <a:t>为了抢工期，脚手架用量的增加，能否根据施工方案调整</a:t>
            </a:r>
            <a:r>
              <a:rPr lang="en-US" altLang="zh-CN" dirty="0"/>
              <a:t>?</a:t>
            </a:r>
            <a:r>
              <a:rPr lang="zh-CN" altLang="en-US" dirty="0"/>
              <a:t>怎样调整</a:t>
            </a:r>
            <a:r>
              <a:rPr lang="en-US" altLang="zh-CN" dirty="0"/>
              <a:t>?</a:t>
            </a:r>
            <a:endParaRPr lang="en-US" altLang="zh-CN" dirty="0"/>
          </a:p>
          <a:p>
            <a:r>
              <a:rPr lang="zh-CN" altLang="en-US" dirty="0">
                <a:solidFill>
                  <a:srgbClr val="FF0000"/>
                </a:solidFill>
                <a:sym typeface="+mn-ea"/>
              </a:rPr>
              <a:t>重点：</a:t>
            </a:r>
            <a:r>
              <a:rPr lang="zh-CN" altLang="en-US" dirty="0"/>
              <a:t>签订</a:t>
            </a:r>
            <a:r>
              <a:rPr lang="en-US" altLang="zh-CN" dirty="0"/>
              <a:t>《</a:t>
            </a:r>
            <a:r>
              <a:rPr lang="zh-CN" altLang="en-US" dirty="0"/>
              <a:t>结算协议</a:t>
            </a:r>
            <a:r>
              <a:rPr lang="en-US" altLang="zh-CN" dirty="0"/>
              <a:t>》</a:t>
            </a:r>
            <a:r>
              <a:rPr lang="zh-CN" altLang="en-US" dirty="0"/>
              <a:t>后，可否再主张逾期竣工违约金</a:t>
            </a:r>
            <a:r>
              <a:rPr lang="en-US" altLang="zh-CN" dirty="0"/>
              <a:t>?</a:t>
            </a:r>
            <a:endParaRPr lang="en-US" altLang="zh-CN" dirty="0"/>
          </a:p>
          <a:p>
            <a:r>
              <a:rPr lang="zh-CN" altLang="en-US" dirty="0">
                <a:solidFill>
                  <a:srgbClr val="FF0000"/>
                </a:solidFill>
                <a:sym typeface="+mn-ea"/>
              </a:rPr>
              <a:t>重点：</a:t>
            </a:r>
            <a:r>
              <a:rPr lang="zh-CN" altLang="en-US" dirty="0"/>
              <a:t>价高量减，如何结算</a:t>
            </a:r>
            <a:r>
              <a:rPr lang="en-US" altLang="zh-CN" dirty="0"/>
              <a:t>?</a:t>
            </a:r>
            <a:endParaRPr lang="en-US" altLang="zh-CN" dirty="0"/>
          </a:p>
          <a:p>
            <a:r>
              <a:rPr lang="zh-CN" altLang="en-US" dirty="0">
                <a:solidFill>
                  <a:srgbClr val="FF0000"/>
                </a:solidFill>
                <a:sym typeface="+mn-ea"/>
              </a:rPr>
              <a:t>重点：</a:t>
            </a:r>
            <a:r>
              <a:rPr lang="zh-CN" altLang="en-US" dirty="0"/>
              <a:t>建设方如果不补充增建工程的招投标手续，直接使用原合同并将加建工程当做增项，是否合法</a:t>
            </a:r>
            <a:r>
              <a:rPr lang="en-US" altLang="zh-CN" dirty="0"/>
              <a:t>?</a:t>
            </a:r>
            <a:endParaRPr lang="en-US" altLang="zh-CN" dirty="0"/>
          </a:p>
          <a:p>
            <a:r>
              <a:rPr lang="zh-CN" altLang="en-US" dirty="0">
                <a:solidFill>
                  <a:srgbClr val="FF0000"/>
                </a:solidFill>
                <a:sym typeface="+mn-ea"/>
              </a:rPr>
              <a:t>重点：</a:t>
            </a:r>
            <a:r>
              <a:rPr lang="zh-CN" altLang="en-US" dirty="0"/>
              <a:t>人工费市场价与定额价的差额，如何处理？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如果增建合同签订约定为定额做依据，咨询方对于变更项单价的审核是否正确</a:t>
            </a:r>
            <a:r>
              <a:rPr lang="en-US" altLang="zh-CN" dirty="0"/>
              <a:t>?</a:t>
            </a:r>
            <a:r>
              <a:rPr lang="zh-CN" altLang="en-US" dirty="0"/>
              <a:t>如果可以采用原合同，单价又如何确定</a:t>
            </a:r>
            <a:r>
              <a:rPr lang="en-US" altLang="zh-CN" dirty="0"/>
              <a:t>?</a:t>
            </a:r>
            <a:endParaRPr lang="en-US" altLang="zh-CN" dirty="0"/>
          </a:p>
          <a:p>
            <a:r>
              <a:rPr lang="zh-CN" altLang="en-US" dirty="0">
                <a:solidFill>
                  <a:srgbClr val="FF0000"/>
                </a:solidFill>
                <a:sym typeface="+mn-ea"/>
              </a:rPr>
              <a:t>重点：</a:t>
            </a:r>
            <a:r>
              <a:rPr lang="zh-CN" altLang="en-US" dirty="0"/>
              <a:t>施工组织措施费结算，怎么算才合理合法</a:t>
            </a:r>
            <a:r>
              <a:rPr lang="en-US" altLang="zh-CN" dirty="0"/>
              <a:t>?</a:t>
            </a:r>
            <a:endParaRPr lang="en-US" altLang="zh-CN" dirty="0"/>
          </a:p>
          <a:p>
            <a:r>
              <a:rPr lang="zh-CN" altLang="en-US" dirty="0">
                <a:solidFill>
                  <a:srgbClr val="FF0000"/>
                </a:solidFill>
                <a:sym typeface="+mn-ea"/>
              </a:rPr>
              <a:t>重点：</a:t>
            </a:r>
            <a:r>
              <a:rPr lang="zh-CN" altLang="en-US" dirty="0"/>
              <a:t>市场材料、人工涨价，暂定合同价低于实际单方造价，如何结算？</a:t>
            </a:r>
            <a:endParaRPr lang="zh-CN" altLang="en-US" dirty="0"/>
          </a:p>
          <a:p>
            <a:r>
              <a:rPr lang="zh-CN" altLang="en-US" dirty="0">
                <a:solidFill>
                  <a:srgbClr val="FF0000"/>
                </a:solidFill>
                <a:sym typeface="+mn-ea"/>
              </a:rPr>
              <a:t>重点：</a:t>
            </a:r>
            <a:r>
              <a:rPr lang="zh-CN" altLang="en-US" dirty="0"/>
              <a:t>图纸设计变更，场内道路和交通设施费用如何调整？</a:t>
            </a:r>
            <a:endParaRPr lang="zh-CN" altLang="en-US" dirty="0"/>
          </a:p>
          <a:p>
            <a:r>
              <a:rPr lang="zh-CN" altLang="en-US" dirty="0">
                <a:solidFill>
                  <a:srgbClr val="FF0000"/>
                </a:solidFill>
                <a:sym typeface="+mn-ea"/>
              </a:rPr>
              <a:t>重点：</a:t>
            </a:r>
            <a:r>
              <a:rPr lang="zh-CN" altLang="en-US" dirty="0"/>
              <a:t>图纸设计深度不够，在合同没有约定的情况下，新增的措施费应该按实计算还是按投标费率计取</a:t>
            </a:r>
            <a:r>
              <a:rPr lang="en-US" altLang="zh-CN" dirty="0"/>
              <a:t>?</a:t>
            </a:r>
            <a:endParaRPr lang="en-US" altLang="zh-CN" dirty="0"/>
          </a:p>
          <a:p>
            <a:r>
              <a:rPr lang="zh-CN" altLang="en-US" dirty="0">
                <a:solidFill>
                  <a:srgbClr val="FF0000"/>
                </a:solidFill>
                <a:sym typeface="+mn-ea"/>
              </a:rPr>
              <a:t>重点：</a:t>
            </a:r>
            <a:r>
              <a:rPr lang="zh-CN" altLang="en-US" dirty="0">
                <a:sym typeface="+mn-ea"/>
              </a:rPr>
              <a:t>结算审核，发现漏报项，如何处理？</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施工图预算单价的确定双方有争议，合同约定：预算单价不得高于</a:t>
            </a:r>
            <a:r>
              <a:rPr lang="zh-CN" altLang="en-US" dirty="0">
                <a:solidFill>
                  <a:srgbClr val="FF0000"/>
                </a:solidFill>
              </a:rPr>
              <a:t>招标定价</a:t>
            </a:r>
            <a:r>
              <a:rPr lang="zh-CN" altLang="en-US" dirty="0"/>
              <a:t>，增加费用承包人自行承担。其中“招标定价”是指什么价格？ </a:t>
            </a:r>
            <a:endParaRPr lang="zh-CN" altLang="en-US" dirty="0"/>
          </a:p>
          <a:p>
            <a:r>
              <a:rPr lang="zh-CN" altLang="en-US" dirty="0"/>
              <a:t>审计认为：施工图预算的相应单方造价不得高于经招标确定单价（即投标人的价格清单单方报价）。承包方认为：不得高于招标时提供概算相关价格。</a:t>
            </a:r>
            <a:endParaRPr lang="zh-CN" altLang="en-US" dirty="0"/>
          </a:p>
          <a:p>
            <a:r>
              <a:rPr lang="zh-CN" altLang="en-US" dirty="0">
                <a:solidFill>
                  <a:srgbClr val="FF0000"/>
                </a:solidFill>
              </a:rPr>
              <a:t>重点：</a:t>
            </a:r>
            <a:r>
              <a:rPr lang="zh-CN" altLang="en-US" dirty="0"/>
              <a:t>施工红线图内的</a:t>
            </a:r>
            <a:r>
              <a:rPr lang="zh-CN" altLang="en-US" dirty="0">
                <a:solidFill>
                  <a:srgbClr val="339933"/>
                </a:solidFill>
              </a:rPr>
              <a:t>拆迁</a:t>
            </a:r>
            <a:r>
              <a:rPr lang="zh-CN" altLang="en-US" dirty="0"/>
              <a:t>是否视为包含在本合同包含价款范围内</a:t>
            </a:r>
            <a:r>
              <a:rPr lang="en-US" altLang="zh-CN" dirty="0"/>
              <a:t>?</a:t>
            </a:r>
            <a:endParaRPr lang="en-US" altLang="zh-CN" dirty="0"/>
          </a:p>
          <a:p>
            <a:r>
              <a:rPr lang="zh-CN" altLang="en-US" dirty="0"/>
              <a:t>初步设计未阐明，招标时投标人</a:t>
            </a:r>
            <a:r>
              <a:rPr lang="zh-CN" altLang="en-US" dirty="0">
                <a:solidFill>
                  <a:srgbClr val="339933"/>
                </a:solidFill>
              </a:rPr>
              <a:t>自行踏勘</a:t>
            </a:r>
            <a:r>
              <a:rPr lang="zh-CN" altLang="en-US" dirty="0"/>
              <a:t>，可了解到的红线内影响施工的拆迁物。</a:t>
            </a:r>
            <a:endParaRPr lang="zh-CN" altLang="en-US" dirty="0"/>
          </a:p>
          <a:p>
            <a:r>
              <a:rPr lang="zh-CN" altLang="en-US" dirty="0">
                <a:solidFill>
                  <a:srgbClr val="FF0000"/>
                </a:solidFill>
              </a:rPr>
              <a:t>重点：</a:t>
            </a:r>
            <a:r>
              <a:rPr lang="zh-CN" altLang="en-US" dirty="0"/>
              <a:t>降排水初步设计中描述：</a:t>
            </a:r>
            <a:r>
              <a:rPr lang="en-US" altLang="zh-CN" dirty="0"/>
              <a:t>-2.5m</a:t>
            </a:r>
            <a:r>
              <a:rPr lang="zh-CN" altLang="en-US" dirty="0"/>
              <a:t>，高于</a:t>
            </a:r>
            <a:r>
              <a:rPr lang="en-US" altLang="zh-CN" dirty="0"/>
              <a:t>-2.5</a:t>
            </a:r>
            <a:r>
              <a:rPr lang="zh-CN" altLang="en-US" dirty="0"/>
              <a:t>处是否可以计算抽水台班？</a:t>
            </a:r>
            <a:endParaRPr lang="zh-CN" altLang="en-US" dirty="0"/>
          </a:p>
          <a:p>
            <a:r>
              <a:rPr lang="zh-CN" altLang="en-US" dirty="0"/>
              <a:t>合同中</a:t>
            </a:r>
            <a:r>
              <a:rPr lang="zh-CN" altLang="en-US" dirty="0">
                <a:solidFill>
                  <a:srgbClr val="339933"/>
                </a:solidFill>
              </a:rPr>
              <a:t>未约定</a:t>
            </a:r>
            <a:r>
              <a:rPr lang="zh-CN" altLang="en-US" dirty="0"/>
              <a:t>其他条件。</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施工场地狭小、临近居民房、周边居民阻工，费用如何处理？</a:t>
            </a:r>
            <a:endParaRPr lang="zh-CN" altLang="en-US" dirty="0"/>
          </a:p>
          <a:p>
            <a:r>
              <a:rPr lang="zh-CN" altLang="en-US" dirty="0">
                <a:solidFill>
                  <a:srgbClr val="FF0000"/>
                </a:solidFill>
                <a:sym typeface="+mn-ea"/>
              </a:rPr>
              <a:t>重点：</a:t>
            </a:r>
            <a:r>
              <a:rPr lang="zh-CN" altLang="en-US" dirty="0"/>
              <a:t>施工单位因不可抗力，导致工程机械设备以及前期施工效果全部毁损，如何向建设单位要求支付，已施工工程及设备损坏</a:t>
            </a:r>
            <a:r>
              <a:rPr lang="en-US" altLang="zh-CN" dirty="0"/>
              <a:t>?</a:t>
            </a:r>
            <a:r>
              <a:rPr lang="zh-CN" altLang="en-US" dirty="0"/>
              <a:t>永久工程的范围包括哪些</a:t>
            </a:r>
            <a:r>
              <a:rPr lang="en-US" altLang="zh-CN" dirty="0"/>
              <a:t>?</a:t>
            </a:r>
            <a:endParaRPr lang="en-US" altLang="zh-CN" dirty="0"/>
          </a:p>
          <a:p>
            <a:r>
              <a:rPr lang="zh-CN" altLang="en-US" dirty="0">
                <a:solidFill>
                  <a:srgbClr val="FF0000"/>
                </a:solidFill>
                <a:sym typeface="+mn-ea"/>
              </a:rPr>
              <a:t>重点：</a:t>
            </a:r>
            <a:r>
              <a:rPr lang="zh-CN" altLang="en-US" dirty="0"/>
              <a:t>投标时已经报的取费标准，审计能否调整</a:t>
            </a:r>
            <a:r>
              <a:rPr lang="en-US" altLang="zh-CN" dirty="0"/>
              <a:t>?</a:t>
            </a:r>
            <a:endParaRPr lang="en-US" altLang="zh-CN" dirty="0"/>
          </a:p>
          <a:p>
            <a:r>
              <a:rPr lang="zh-CN" altLang="en-US" dirty="0">
                <a:solidFill>
                  <a:srgbClr val="FF0000"/>
                </a:solidFill>
                <a:sym typeface="+mn-ea"/>
              </a:rPr>
              <a:t>重点：</a:t>
            </a:r>
            <a:r>
              <a:rPr lang="zh-CN" altLang="en-US" dirty="0"/>
              <a:t>不平衡报价，审计能否要求重新组价？</a:t>
            </a:r>
            <a:endParaRPr lang="zh-CN" altLang="en-US" dirty="0"/>
          </a:p>
          <a:p>
            <a:r>
              <a:rPr lang="zh-CN" altLang="en-US" dirty="0">
                <a:solidFill>
                  <a:srgbClr val="FF0000"/>
                </a:solidFill>
                <a:sym typeface="+mn-ea"/>
              </a:rPr>
              <a:t>重点：</a:t>
            </a:r>
            <a:r>
              <a:rPr lang="zh-CN" altLang="en-US" dirty="0"/>
              <a:t>隐蔽性工程已竣工验收，审计方能否破坏性试验，扣减</a:t>
            </a:r>
            <a:r>
              <a:rPr lang="en-US" altLang="zh-CN" dirty="0"/>
              <a:t>?</a:t>
            </a:r>
            <a:endParaRPr lang="en-US" altLang="zh-CN" dirty="0"/>
          </a:p>
          <a:p>
            <a:r>
              <a:rPr lang="zh-CN" altLang="en-US" dirty="0">
                <a:solidFill>
                  <a:srgbClr val="FF0000"/>
                </a:solidFill>
                <a:sym typeface="+mn-ea"/>
              </a:rPr>
              <a:t>重点：</a:t>
            </a:r>
            <a:r>
              <a:rPr lang="zh-CN" altLang="en-US" dirty="0">
                <a:sym typeface="+mn-ea"/>
              </a:rPr>
              <a:t>结算审核时，审核单位对原有图纸中的工程量是否要重新计算、重新核对</a:t>
            </a:r>
            <a:r>
              <a:rPr lang="en-US" altLang="zh-CN" dirty="0">
                <a:sym typeface="+mn-ea"/>
              </a:rPr>
              <a:t>?</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施工许可证未办理，施工方进场实施了少许前期工作，能否争取降效费？</a:t>
            </a:r>
            <a:endParaRPr lang="zh-CN" altLang="en-US" dirty="0"/>
          </a:p>
          <a:p>
            <a:r>
              <a:rPr lang="zh-CN" altLang="en-US" dirty="0">
                <a:solidFill>
                  <a:srgbClr val="FF0000"/>
                </a:solidFill>
                <a:sym typeface="+mn-ea"/>
              </a:rPr>
              <a:t>重点：</a:t>
            </a:r>
            <a:r>
              <a:rPr lang="zh-CN" altLang="en-US" dirty="0"/>
              <a:t>未列入暂估价的专业工程，乙方会上报远高于市场价的价格，甲方对于价格是否有权干涉</a:t>
            </a:r>
            <a:r>
              <a:rPr lang="en-US" altLang="zh-CN" dirty="0"/>
              <a:t>?</a:t>
            </a:r>
            <a:endParaRPr lang="en-US" altLang="zh-CN" dirty="0"/>
          </a:p>
          <a:p>
            <a:r>
              <a:rPr lang="zh-CN" altLang="en-US" dirty="0">
                <a:solidFill>
                  <a:srgbClr val="FF0000"/>
                </a:solidFill>
                <a:sym typeface="+mn-ea"/>
              </a:rPr>
              <a:t>重点：</a:t>
            </a:r>
            <a:r>
              <a:rPr lang="zh-CN" altLang="en-US" dirty="0"/>
              <a:t>未形成工程实体的措施项目，能否按漏项处理？</a:t>
            </a:r>
            <a:endParaRPr lang="zh-CN" altLang="en-US" dirty="0"/>
          </a:p>
          <a:p>
            <a:r>
              <a:rPr lang="zh-CN" altLang="en-US" dirty="0">
                <a:solidFill>
                  <a:srgbClr val="FF0000"/>
                </a:solidFill>
                <a:sym typeface="+mn-ea"/>
              </a:rPr>
              <a:t>重点：</a:t>
            </a:r>
            <a:r>
              <a:rPr lang="zh-CN" altLang="en-US" dirty="0"/>
              <a:t>严重亏损的土方开挖及外运，能否调整？</a:t>
            </a:r>
            <a:endParaRPr lang="zh-CN" altLang="en-US" dirty="0"/>
          </a:p>
          <a:p>
            <a:r>
              <a:rPr lang="zh-CN" altLang="en-US" dirty="0">
                <a:solidFill>
                  <a:srgbClr val="FF0000"/>
                </a:solidFill>
                <a:sym typeface="+mn-ea"/>
              </a:rPr>
              <a:t>重点：</a:t>
            </a:r>
            <a:r>
              <a:rPr lang="zh-CN" altLang="en-US" dirty="0"/>
              <a:t>第三方清标后出的价格能否作为结算依据？</a:t>
            </a:r>
            <a:endParaRPr lang="zh-CN" altLang="en-US" dirty="0"/>
          </a:p>
          <a:p>
            <a:r>
              <a:rPr lang="zh-CN" altLang="en-US" dirty="0">
                <a:solidFill>
                  <a:srgbClr val="FF0000"/>
                </a:solidFill>
                <a:sym typeface="+mn-ea"/>
              </a:rPr>
              <a:t>重点：</a:t>
            </a:r>
            <a:r>
              <a:rPr lang="zh-CN" altLang="en-US" dirty="0"/>
              <a:t>审计方能否修改预算单价和合同总价，是否违背合同</a:t>
            </a:r>
            <a:r>
              <a:rPr lang="en-US" altLang="zh-CN" dirty="0"/>
              <a:t>?</a:t>
            </a:r>
            <a:endParaRPr lang="en-US" altLang="zh-CN" dirty="0"/>
          </a:p>
          <a:p>
            <a:r>
              <a:rPr lang="zh-CN" altLang="en-US" dirty="0">
                <a:solidFill>
                  <a:srgbClr val="FF0000"/>
                </a:solidFill>
                <a:sym typeface="+mn-ea"/>
              </a:rPr>
              <a:t>重点：</a:t>
            </a:r>
            <a:r>
              <a:rPr lang="zh-CN" altLang="en-US" dirty="0"/>
              <a:t>合同约定以决算审核部门审核结果作为结算依据的，审核结果能否作为结算的依据？</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据实发生的现场未经财评认定可否结算</a:t>
            </a:r>
            <a:r>
              <a:rPr lang="en-US" altLang="zh-CN" dirty="0"/>
              <a:t>?</a:t>
            </a:r>
            <a:endParaRPr lang="en-US" altLang="zh-CN" dirty="0"/>
          </a:p>
          <a:p>
            <a:r>
              <a:rPr lang="zh-CN" altLang="en-US" dirty="0">
                <a:solidFill>
                  <a:srgbClr val="FF0000"/>
                </a:solidFill>
                <a:sym typeface="+mn-ea"/>
              </a:rPr>
              <a:t>重点：</a:t>
            </a:r>
            <a:r>
              <a:rPr lang="zh-CN" altLang="en-US" dirty="0"/>
              <a:t>政府投资项目财政评审范围外的货物、设备、软件的总包采购价格确定方式</a:t>
            </a:r>
            <a:r>
              <a:rPr lang="en-US" altLang="zh-CN" dirty="0"/>
              <a:t>?</a:t>
            </a:r>
            <a:endParaRPr lang="en-US" altLang="zh-CN" dirty="0"/>
          </a:p>
          <a:p>
            <a:r>
              <a:rPr lang="zh-CN" altLang="en-US" dirty="0">
                <a:solidFill>
                  <a:srgbClr val="FF0000"/>
                </a:solidFill>
                <a:sym typeface="+mn-ea"/>
              </a:rPr>
              <a:t>重点：</a:t>
            </a:r>
            <a:r>
              <a:rPr lang="zh-CN" altLang="en-US" dirty="0"/>
              <a:t>暂估价，认质认价，结算审计能否推翻？</a:t>
            </a:r>
            <a:endParaRPr lang="zh-CN" altLang="en-US" dirty="0"/>
          </a:p>
          <a:p>
            <a:r>
              <a:rPr lang="zh-CN" altLang="en-US" dirty="0">
                <a:solidFill>
                  <a:srgbClr val="FF0000"/>
                </a:solidFill>
                <a:sym typeface="+mn-ea"/>
              </a:rPr>
              <a:t>重点：</a:t>
            </a:r>
            <a:r>
              <a:rPr lang="zh-CN" altLang="en-US" dirty="0"/>
              <a:t>清单项目特征相同，报价不同，如何处理？</a:t>
            </a:r>
            <a:endParaRPr lang="zh-CN" altLang="en-US" dirty="0"/>
          </a:p>
          <a:p>
            <a:r>
              <a:rPr lang="zh-CN" altLang="en-US" dirty="0">
                <a:solidFill>
                  <a:srgbClr val="FF0000"/>
                </a:solidFill>
                <a:sym typeface="+mn-ea"/>
              </a:rPr>
              <a:t>重点：</a:t>
            </a:r>
            <a:r>
              <a:rPr lang="zh-CN" altLang="en-US" dirty="0"/>
              <a:t>清单与图纸不一致如何应对？</a:t>
            </a:r>
            <a:endParaRPr lang="zh-CN" altLang="en-US" dirty="0"/>
          </a:p>
          <a:p>
            <a:r>
              <a:rPr lang="zh-CN" altLang="en-US" dirty="0">
                <a:solidFill>
                  <a:srgbClr val="FF0000"/>
                </a:solidFill>
                <a:sym typeface="+mn-ea"/>
              </a:rPr>
              <a:t>重点：</a:t>
            </a:r>
            <a:r>
              <a:rPr lang="zh-CN" altLang="en-US" dirty="0"/>
              <a:t>无项目特征和具体方案的措施项目，能否按实际发生调整</a:t>
            </a:r>
            <a:r>
              <a:rPr lang="en-US" altLang="zh-CN" dirty="0"/>
              <a:t>?</a:t>
            </a:r>
            <a:endParaRPr lang="en-US" altLang="zh-CN" dirty="0"/>
          </a:p>
          <a:p>
            <a:r>
              <a:rPr lang="zh-CN" altLang="en-US" dirty="0">
                <a:solidFill>
                  <a:srgbClr val="FF0000"/>
                </a:solidFill>
                <a:sym typeface="+mn-ea"/>
              </a:rPr>
              <a:t>重点：</a:t>
            </a:r>
            <a:r>
              <a:rPr lang="zh-CN" altLang="en-US" dirty="0"/>
              <a:t>如何主张甲方适用免责条款无效？（征地拆迁或材料不调差）</a:t>
            </a:r>
            <a:endParaRPr lang="zh-CN" altLang="en-US" dirty="0"/>
          </a:p>
          <a:p>
            <a:r>
              <a:rPr lang="zh-CN" altLang="en-US" dirty="0">
                <a:solidFill>
                  <a:srgbClr val="FF0000"/>
                </a:solidFill>
                <a:sym typeface="+mn-ea"/>
              </a:rPr>
              <a:t>重点：</a:t>
            </a:r>
            <a:r>
              <a:rPr lang="zh-CN" altLang="en-US" dirty="0"/>
              <a:t>信息价偏高，能否按市场价格进行审定？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施工补充协议与备案的施工合同不一致，如何结算？</a:t>
            </a:r>
            <a:endParaRPr lang="zh-CN" altLang="en-US" dirty="0"/>
          </a:p>
          <a:p>
            <a:r>
              <a:rPr lang="zh-CN" altLang="en-US" dirty="0">
                <a:solidFill>
                  <a:srgbClr val="FF0000"/>
                </a:solidFill>
                <a:sym typeface="+mn-ea"/>
              </a:rPr>
              <a:t>重点：</a:t>
            </a:r>
            <a:r>
              <a:rPr lang="zh-CN" altLang="en-US" dirty="0"/>
              <a:t>施工合同与中标合同约定的工程价款不一致时是否构成黑白合同？</a:t>
            </a:r>
            <a:endParaRPr lang="zh-CN" altLang="en-US" dirty="0"/>
          </a:p>
          <a:p>
            <a:r>
              <a:rPr lang="zh-CN" altLang="en-US" dirty="0">
                <a:solidFill>
                  <a:srgbClr val="FF0000"/>
                </a:solidFill>
                <a:sym typeface="+mn-ea"/>
              </a:rPr>
              <a:t>重点：</a:t>
            </a:r>
            <a:r>
              <a:rPr lang="zh-CN" altLang="en-US" dirty="0"/>
              <a:t>图纸错误导致的不平衡报价，如何结算？</a:t>
            </a:r>
            <a:endParaRPr lang="zh-CN" altLang="en-US" dirty="0"/>
          </a:p>
          <a:p>
            <a:r>
              <a:rPr lang="zh-CN" altLang="en-US" dirty="0">
                <a:solidFill>
                  <a:srgbClr val="FF0000"/>
                </a:solidFill>
                <a:sym typeface="+mn-ea"/>
              </a:rPr>
              <a:t>重点：</a:t>
            </a:r>
            <a:r>
              <a:rPr lang="zh-CN" altLang="en-US" dirty="0"/>
              <a:t>图纸量少于招标量，如何结算？按总价合同结算还是按实际完成的图纸结算</a:t>
            </a:r>
            <a:r>
              <a:rPr lang="en-US" altLang="zh-CN" dirty="0"/>
              <a:t>?</a:t>
            </a:r>
            <a:endParaRPr lang="en-US" altLang="zh-CN" dirty="0"/>
          </a:p>
          <a:p>
            <a:r>
              <a:rPr lang="zh-CN" altLang="en-US" dirty="0">
                <a:solidFill>
                  <a:srgbClr val="FF0000"/>
                </a:solidFill>
                <a:sym typeface="+mn-ea"/>
              </a:rPr>
              <a:t>重点：</a:t>
            </a:r>
            <a:r>
              <a:rPr lang="zh-CN" altLang="en-US" dirty="0">
                <a:sym typeface="+mn-ea"/>
              </a:rPr>
              <a:t>结算审核，能否依据乙方提供的发票审减？</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疑难</a:t>
            </a:r>
            <a:r>
              <a:rPr lang="zh-CN" altLang="en-US"/>
              <a:t>问题</a:t>
            </a:r>
            <a:endParaRPr lang="zh-CN" altLang="en-US"/>
          </a:p>
          <a:p>
            <a:r>
              <a:rPr lang="zh-CN" altLang="en-US" dirty="0">
                <a:solidFill>
                  <a:srgbClr val="FF0000"/>
                </a:solidFill>
                <a:sym typeface="+mn-ea"/>
              </a:rPr>
              <a:t>重点：</a:t>
            </a:r>
            <a:r>
              <a:rPr lang="zh-CN" altLang="en-US"/>
              <a:t>固定总价合同，投标报钢管焊接踏板，实际做的厚钢板，图纸没变更，结算报钢板踏板，审计方，未报钢管踏板不给，竣工图没有钢板踏板，也不给，如何处理?</a:t>
            </a:r>
            <a:endParaRPr lang="zh-CN" altLang="en-US"/>
          </a:p>
          <a:p>
            <a:r>
              <a:rPr lang="zh-CN" altLang="en-US" dirty="0">
                <a:solidFill>
                  <a:srgbClr val="FF0000"/>
                </a:solidFill>
                <a:sym typeface="+mn-ea"/>
              </a:rPr>
              <a:t>重点：</a:t>
            </a:r>
            <a:r>
              <a:rPr lang="zh-CN" altLang="en-US"/>
              <a:t>成像设备，控制价600，投标400，图纸清单没变，施工询价1000，如何处理？</a:t>
            </a:r>
            <a:endParaRPr lang="zh-CN" altLang="en-US"/>
          </a:p>
          <a:p>
            <a:r>
              <a:rPr lang="zh-CN" altLang="en-US" dirty="0">
                <a:solidFill>
                  <a:srgbClr val="FF0000"/>
                </a:solidFill>
                <a:sym typeface="+mn-ea"/>
              </a:rPr>
              <a:t>重点：</a:t>
            </a:r>
            <a:r>
              <a:rPr lang="zh-CN" altLang="en-US"/>
              <a:t>单价合同，中标清单分部分项工程总价和单价不符，如何处理？</a:t>
            </a:r>
            <a:endParaRPr lang="zh-CN" altLang="en-US"/>
          </a:p>
          <a:p>
            <a:r>
              <a:rPr lang="zh-CN" altLang="en-US" dirty="0">
                <a:solidFill>
                  <a:srgbClr val="FF0000"/>
                </a:solidFill>
                <a:sym typeface="+mn-ea"/>
              </a:rPr>
              <a:t>重点：</a:t>
            </a:r>
            <a:r>
              <a:rPr lang="zh-CN" altLang="en-US"/>
              <a:t>单价合同，签合同时是否可以将报低的分部工程，单独约定为总价计价?</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单价合同，合同约定变更组价采用清单单价，但相同项目特征，清单单价有高有低，如何处理？</a:t>
            </a:r>
            <a:endParaRPr lang="zh-CN" altLang="en-US"/>
          </a:p>
          <a:p>
            <a:r>
              <a:rPr lang="zh-CN" altLang="en-US" dirty="0">
                <a:solidFill>
                  <a:srgbClr val="FF0000"/>
                </a:solidFill>
                <a:sym typeface="+mn-ea"/>
              </a:rPr>
              <a:t>重点：</a:t>
            </a:r>
            <a:r>
              <a:rPr lang="zh-CN" altLang="en-US">
                <a:sym typeface="+mn-ea"/>
              </a:rPr>
              <a:t>图纸没有，清单增列部分报高价了，如何处理？</a:t>
            </a:r>
            <a:endParaRPr lang="zh-CN" altLang="en-US"/>
          </a:p>
          <a:p>
            <a:r>
              <a:rPr lang="zh-CN" altLang="en-US" dirty="0">
                <a:solidFill>
                  <a:srgbClr val="FF0000"/>
                </a:solidFill>
                <a:sym typeface="+mn-ea"/>
              </a:rPr>
              <a:t>重点：</a:t>
            </a:r>
            <a:r>
              <a:rPr lang="zh-CN" altLang="en-US"/>
              <a:t>固定单价合同，合同约定签证和一般变更不允许调整，投标单位应充分考虑在投标报价中，这条偏向于总价合同的条款，是否成立?</a:t>
            </a:r>
            <a:endParaRPr lang="zh-CN" altLang="en-US"/>
          </a:p>
          <a:p>
            <a:r>
              <a:rPr lang="zh-CN" altLang="en-US" dirty="0">
                <a:solidFill>
                  <a:srgbClr val="FF0000"/>
                </a:solidFill>
                <a:sym typeface="+mn-ea"/>
              </a:rPr>
              <a:t>重点：</a:t>
            </a:r>
            <a:r>
              <a:rPr lang="zh-CN" altLang="en-US"/>
              <a:t>总价合同，有土石比和土石方单价，现场土石比不一致，反差很大，总价少计很多，如何处理？</a:t>
            </a:r>
            <a:endParaRPr lang="zh-CN" altLang="en-US"/>
          </a:p>
          <a:p>
            <a:r>
              <a:rPr lang="zh-CN" altLang="en-US" dirty="0">
                <a:solidFill>
                  <a:srgbClr val="FF0000"/>
                </a:solidFill>
                <a:sym typeface="+mn-ea"/>
              </a:rPr>
              <a:t>重点：</a:t>
            </a:r>
            <a:r>
              <a:rPr lang="zh-CN" altLang="en-US">
                <a:sym typeface="+mn-ea"/>
              </a:rPr>
              <a:t>中标清单中总价与单价不符的，如何处理？清标发现、合同签订前发现、合同签订后发现，如何处理？</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施工方使用现场砂石施工，业主扣减费用，应当举证证明实际使用砂石的数量？</a:t>
            </a:r>
            <a:endParaRPr lang="zh-CN" altLang="en-US">
              <a:sym typeface="+mn-ea"/>
            </a:endParaRPr>
          </a:p>
          <a:p>
            <a:r>
              <a:rPr lang="zh-CN" altLang="en-US" dirty="0">
                <a:solidFill>
                  <a:srgbClr val="FF0000"/>
                </a:solidFill>
                <a:sym typeface="+mn-ea"/>
              </a:rPr>
              <a:t>重点：</a:t>
            </a:r>
            <a:r>
              <a:rPr lang="zh-CN" altLang="en-US">
                <a:sym typeface="+mn-ea"/>
              </a:rPr>
              <a:t>定额控制价，清单招标，电缆井中标包干价很低，变更后尺寸变小，项目特征改变，定额重新组价高，按中标价和尺寸比例扣减？</a:t>
            </a:r>
            <a:endParaRPr lang="zh-CN" altLang="en-US">
              <a:sym typeface="+mn-ea"/>
            </a:endParaRPr>
          </a:p>
          <a:p>
            <a:r>
              <a:rPr lang="zh-CN" altLang="en-US" dirty="0">
                <a:solidFill>
                  <a:srgbClr val="FF0000"/>
                </a:solidFill>
                <a:sym typeface="+mn-ea"/>
              </a:rPr>
              <a:t>重点：</a:t>
            </a:r>
            <a:r>
              <a:rPr lang="zh-CN" altLang="en-US">
                <a:sym typeface="+mn-ea"/>
              </a:rPr>
              <a:t>通知停工2个月，人员机械都在项目等复工通知，2个月后没复工，留1人看工地，其余人员及机械都退场，如何处理？</a:t>
            </a:r>
            <a:endParaRPr lang="zh-CN" altLang="en-US">
              <a:sym typeface="+mn-ea"/>
            </a:endParaRPr>
          </a:p>
          <a:p>
            <a:r>
              <a:rPr lang="zh-CN" altLang="en-US" dirty="0">
                <a:solidFill>
                  <a:srgbClr val="FF0000"/>
                </a:solidFill>
                <a:sym typeface="+mn-ea"/>
              </a:rPr>
              <a:t>重点：</a:t>
            </a:r>
            <a:r>
              <a:rPr lang="zh-CN" altLang="en-US">
                <a:sym typeface="+mn-ea"/>
              </a:rPr>
              <a:t>总价措施费，图纸清单没有深基坑支护的专项设计，危大工程，如何处理？招标答疑未提出，视为投标报价已考虑？专项施工方案论证、专项设计，费用承担？如何支付？</a:t>
            </a:r>
            <a:endParaRPr lang="zh-CN" altLang="en-US">
              <a:sym typeface="+mn-ea"/>
            </a:endParaRPr>
          </a:p>
          <a:p>
            <a:r>
              <a:rPr lang="zh-CN" altLang="en-US" dirty="0">
                <a:solidFill>
                  <a:srgbClr val="FF0000"/>
                </a:solidFill>
                <a:sym typeface="+mn-ea"/>
              </a:rPr>
              <a:t>重点：</a:t>
            </a:r>
            <a:r>
              <a:rPr lang="zh-CN" altLang="en-US">
                <a:sym typeface="+mn-ea"/>
              </a:rPr>
              <a:t>进度款累计支付至合同额85%停止付款，是否包含变更签证？</a:t>
            </a:r>
            <a:endParaRPr lang="zh-CN" altLang="en-US">
              <a:sym typeface="+mn-ea"/>
            </a:endParaRPr>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图纸未经深化，计容面积大，单价低，图纸完善后，建筑面积小，劳务不同意按原报价现面积结算？</a:t>
            </a:r>
            <a:endParaRPr lang="zh-CN" altLang="en-US">
              <a:sym typeface="+mn-ea"/>
            </a:endParaRPr>
          </a:p>
          <a:p>
            <a:r>
              <a:rPr lang="zh-CN" altLang="en-US" dirty="0">
                <a:solidFill>
                  <a:srgbClr val="FF0000"/>
                </a:solidFill>
                <a:sym typeface="+mn-ea"/>
              </a:rPr>
              <a:t>重点：</a:t>
            </a:r>
            <a:r>
              <a:rPr lang="zh-CN" altLang="en-US"/>
              <a:t>总包合同中专业工程进行了公开招投标没有提及总承包服务费，整个流程已经结束了，签合同的时候可以约定吗?怎么约定?</a:t>
            </a:r>
            <a:endParaRPr lang="zh-CN" altLang="en-US"/>
          </a:p>
          <a:p>
            <a:r>
              <a:rPr lang="zh-CN" altLang="en-US" dirty="0">
                <a:solidFill>
                  <a:srgbClr val="FF0000"/>
                </a:solidFill>
                <a:sym typeface="+mn-ea"/>
              </a:rPr>
              <a:t>重点：</a:t>
            </a:r>
            <a:r>
              <a:rPr lang="zh-CN" altLang="en-US"/>
              <a:t>材料暂估价的分部分项，报价材料消耗量调低，暂估单价没变，综合单价偏低，结算时，能否按实际消耗量和材料采购价重新组价？</a:t>
            </a:r>
            <a:endParaRPr lang="zh-CN" altLang="en-US"/>
          </a:p>
          <a:p>
            <a:r>
              <a:rPr lang="zh-CN" altLang="en-US" dirty="0">
                <a:solidFill>
                  <a:srgbClr val="FF0000"/>
                </a:solidFill>
                <a:sym typeface="+mn-ea"/>
              </a:rPr>
              <a:t>重点：</a:t>
            </a:r>
            <a:r>
              <a:rPr lang="zh-CN" altLang="en-US"/>
              <a:t>600万土方工程暂估价，控制价错写为60万，招标答疑明确600万，定额计价，投标预算无土方工程暂估价，土方工程中标单位也未施工，结算审计能否扣除土方工程？扣除多少？</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清单招标，陶瓷地砖，有中标价格，甲方要求乙方必须采购中标价格的陶瓷地砖，如80元/平米，如何处理？</a:t>
            </a:r>
            <a:endParaRPr lang="zh-CN" altLang="en-US">
              <a:sym typeface="+mn-ea"/>
            </a:endParaRPr>
          </a:p>
          <a:p>
            <a:r>
              <a:rPr lang="zh-CN" altLang="en-US" dirty="0">
                <a:solidFill>
                  <a:srgbClr val="FF0000"/>
                </a:solidFill>
                <a:sym typeface="+mn-ea"/>
              </a:rPr>
              <a:t>重点：</a:t>
            </a:r>
            <a:r>
              <a:rPr lang="zh-CN" altLang="en-US"/>
              <a:t>沥青市政道路，隐蔽工程验收单，第三方取芯检测厚度达标，多年后二审取芯厚度不达标，如何处理？</a:t>
            </a:r>
            <a:endParaRPr lang="zh-CN" altLang="en-US"/>
          </a:p>
          <a:p>
            <a:r>
              <a:rPr lang="zh-CN" altLang="en-US" dirty="0">
                <a:solidFill>
                  <a:srgbClr val="FF0000"/>
                </a:solidFill>
                <a:sym typeface="+mn-ea"/>
              </a:rPr>
              <a:t>重点：</a:t>
            </a:r>
            <a:r>
              <a:rPr lang="zh-CN" altLang="en-US"/>
              <a:t>招标清单，钢材Q345B，图纸清单一致，信息价只有钢材Q235B，也是按Q235B报价，财政住建相关单位询价，同意调材差，结算审计能否认可?</a:t>
            </a:r>
            <a:endParaRPr lang="zh-CN" altLang="en-US"/>
          </a:p>
          <a:p>
            <a:r>
              <a:rPr lang="zh-CN" altLang="en-US" dirty="0">
                <a:solidFill>
                  <a:srgbClr val="FF0000"/>
                </a:solidFill>
                <a:sym typeface="+mn-ea"/>
              </a:rPr>
              <a:t>重点：</a:t>
            </a:r>
            <a:r>
              <a:rPr lang="zh-CN" altLang="en-US"/>
              <a:t>清单招标，单价合同，措施费按建筑面积自行报价，污水处理池计取了建筑面积，结算审计，污水处理池属于构筑物不计取建筑面积，扣除污水处理池的建筑面积，是否可以扣除?</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公司内部竞标，智能控制系统，施工图纸深度不够，图纸说明施工时深化设计，分包报价很低，与实际差异巨大，如何处理？</a:t>
            </a:r>
            <a:endParaRPr lang="zh-CN" altLang="en-US"/>
          </a:p>
          <a:p>
            <a:r>
              <a:rPr lang="zh-CN" altLang="en-US" dirty="0">
                <a:solidFill>
                  <a:srgbClr val="FF0000"/>
                </a:solidFill>
                <a:sym typeface="+mn-ea"/>
              </a:rPr>
              <a:t>重点：</a:t>
            </a:r>
            <a:r>
              <a:rPr lang="zh-CN" altLang="en-US"/>
              <a:t>无投标的材料消耗量，如何调材料价差?</a:t>
            </a:r>
            <a:endParaRPr lang="zh-CN" altLang="en-US"/>
          </a:p>
          <a:p>
            <a:r>
              <a:rPr lang="zh-CN" altLang="en-US" dirty="0">
                <a:solidFill>
                  <a:srgbClr val="FF0000"/>
                </a:solidFill>
                <a:sym typeface="+mn-ea"/>
              </a:rPr>
              <a:t>重点：</a:t>
            </a:r>
            <a:r>
              <a:rPr lang="zh-CN" altLang="en-US"/>
              <a:t>公路通讯管道，工信部2008预算定额，交通部2018预算定额，都有通讯管道工程定额，如何采用？</a:t>
            </a:r>
            <a:endParaRPr lang="zh-CN" altLang="en-US"/>
          </a:p>
          <a:p>
            <a:r>
              <a:rPr lang="zh-CN" altLang="en-US" dirty="0">
                <a:solidFill>
                  <a:srgbClr val="FF0000"/>
                </a:solidFill>
                <a:sym typeface="+mn-ea"/>
              </a:rPr>
              <a:t>重点：</a:t>
            </a:r>
            <a:r>
              <a:rPr lang="zh-CN" altLang="en-US"/>
              <a:t>招标文件资质条件要求本项目有沥青砼拌和站，投标文件技术标资质条件有本项目用沥青砼拌和站证明文件，招标控制价没有编制沥青砼拌和站费用，投标文件对应没有沥青拌和站费用，结算能否扣减投标文件沥青拌和站费用?</a:t>
            </a:r>
            <a:endParaRPr lang="zh-CN" altLang="en-US"/>
          </a:p>
          <a:p>
            <a:r>
              <a:rPr lang="zh-CN" altLang="en-US" dirty="0">
                <a:solidFill>
                  <a:srgbClr val="FF0000"/>
                </a:solidFill>
                <a:sym typeface="+mn-ea"/>
              </a:rPr>
              <a:t>重点：</a:t>
            </a:r>
            <a:r>
              <a:rPr lang="zh-CN" altLang="en-US"/>
              <a:t>固定总价合同，招标图纸和竣工图纸之间的差异，是否调整或扣减工程造价？</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olidFill>
                  <a:srgbClr val="FF0000"/>
                </a:solidFill>
              </a:rPr>
              <a:t>重点：</a:t>
            </a:r>
            <a:r>
              <a:rPr lang="zh-CN" altLang="en-US" dirty="0"/>
              <a:t>招投标程序未启动、合同未签订先进场施工的项目，前期实施过程中应注意哪些问题？在此过程中应收集哪些信息？对于收集的信息如何研判，是否在招标或合同谈判时提出？</a:t>
            </a:r>
            <a:endParaRPr lang="en-US" altLang="zh-CN" dirty="0"/>
          </a:p>
          <a:p>
            <a:r>
              <a:rPr lang="zh-CN" altLang="en-US" dirty="0">
                <a:solidFill>
                  <a:srgbClr val="FF0000"/>
                </a:solidFill>
              </a:rPr>
              <a:t>重点：</a:t>
            </a:r>
            <a:r>
              <a:rPr lang="zh-CN" altLang="en-US" dirty="0"/>
              <a:t>项目仅有投资估算，目前设计方案未全部经建设单位确认，设计院无法出具设计概算，导致目前不能掌握项目总体投资是否在估算范围内，对于此情况，有何有效的推进措施？</a:t>
            </a:r>
            <a:endParaRPr lang="en-US" altLang="zh-CN" dirty="0"/>
          </a:p>
          <a:p>
            <a:r>
              <a:rPr lang="zh-CN" altLang="en-US" dirty="0">
                <a:solidFill>
                  <a:srgbClr val="FF0000"/>
                </a:solidFill>
              </a:rPr>
              <a:t>重点： </a:t>
            </a:r>
            <a:r>
              <a:rPr lang="en-US" altLang="zh-CN" dirty="0"/>
              <a:t>EPC</a:t>
            </a:r>
            <a:r>
              <a:rPr lang="zh-CN" altLang="en-US" dirty="0"/>
              <a:t>项目对设计单位要求限额设计的要求，应如何约束，希望有具体案例分享。</a:t>
            </a:r>
            <a:endParaRPr lang="en-US" altLang="zh-CN" dirty="0"/>
          </a:p>
          <a:p>
            <a:r>
              <a:rPr lang="zh-CN" altLang="en-US" dirty="0">
                <a:solidFill>
                  <a:srgbClr val="FF0000"/>
                </a:solidFill>
              </a:rPr>
              <a:t>重点： </a:t>
            </a:r>
            <a:r>
              <a:rPr lang="en-US" altLang="zh-CN" dirty="0"/>
              <a:t>EPC</a:t>
            </a:r>
            <a:r>
              <a:rPr lang="zh-CN" altLang="en-US" dirty="0"/>
              <a:t>项目前期清单、合同单价均未确定。在确定之前关于工程进度款的支付方式，是否可以分享一些优秀施工单位的案例？以便与建设单位进行合同谈判。</a:t>
            </a:r>
            <a:endParaRPr lang="en-US" altLang="zh-CN" dirty="0"/>
          </a:p>
          <a:p>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安装消防管，甲方供管，需要外螺纹加工，甲方认为外螺纹加工是安装的一部分，技术标施工组织设计施工设备表，有电动套丝机，乙方认为外螺纹加工不属于安装，甲方应该提供成品管子，如何处理？</a:t>
            </a:r>
            <a:endParaRPr lang="zh-CN" altLang="en-US"/>
          </a:p>
          <a:p>
            <a:r>
              <a:rPr lang="zh-CN" altLang="en-US" dirty="0">
                <a:solidFill>
                  <a:srgbClr val="FF0000"/>
                </a:solidFill>
                <a:sym typeface="+mn-ea"/>
              </a:rPr>
              <a:t>重点：</a:t>
            </a:r>
            <a:r>
              <a:rPr lang="zh-CN" altLang="en-US"/>
              <a:t>地下室整体加深2m，设计变更，甲方不认可，整体加深2m费用过高，应采用其它地基处理方式，地下室局部地质不满足承载力，是局部处理问题，整体加深2m，造成墙柱长细比不满足荷载要求，如何处理？</a:t>
            </a:r>
            <a:endParaRPr lang="zh-CN" altLang="en-US"/>
          </a:p>
          <a:p>
            <a:r>
              <a:rPr lang="zh-CN" altLang="en-US" dirty="0">
                <a:solidFill>
                  <a:srgbClr val="FF0000"/>
                </a:solidFill>
                <a:sym typeface="+mn-ea"/>
              </a:rPr>
              <a:t>重点：</a:t>
            </a:r>
            <a:r>
              <a:rPr lang="zh-CN" altLang="en-US"/>
              <a:t>实际施工方式与清单描述方式不同是属施工措施变化还是属工程变更?</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单价合同，泥浆护壁成孔灌注桩，实际干作业旋挖+护筒成孔，是否需按实际施工方式调整重新组价？</a:t>
            </a:r>
            <a:endParaRPr lang="zh-CN" altLang="en-US"/>
          </a:p>
          <a:p>
            <a:r>
              <a:rPr lang="zh-CN" altLang="en-US" dirty="0">
                <a:solidFill>
                  <a:srgbClr val="FF0000"/>
                </a:solidFill>
                <a:sym typeface="+mn-ea"/>
              </a:rPr>
              <a:t>重点：</a:t>
            </a:r>
            <a:r>
              <a:rPr lang="zh-CN" altLang="en-US"/>
              <a:t>总价合同清单漏项项目变更取消项目如何结算？</a:t>
            </a:r>
            <a:endParaRPr lang="zh-CN" altLang="en-US"/>
          </a:p>
          <a:p>
            <a:r>
              <a:rPr lang="zh-CN" altLang="en-US" dirty="0">
                <a:solidFill>
                  <a:srgbClr val="FF0000"/>
                </a:solidFill>
                <a:sym typeface="+mn-ea"/>
              </a:rPr>
              <a:t>重点：</a:t>
            </a:r>
            <a:r>
              <a:rPr lang="zh-CN" altLang="en-US"/>
              <a:t>合同约定工程量变化不得索赔是否有效？</a:t>
            </a:r>
            <a:endParaRPr lang="zh-CN" altLang="en-US"/>
          </a:p>
          <a:p>
            <a:r>
              <a:rPr lang="zh-CN" altLang="en-US" dirty="0">
                <a:solidFill>
                  <a:srgbClr val="FF0000"/>
                </a:solidFill>
                <a:sym typeface="+mn-ea"/>
              </a:rPr>
              <a:t>重点：</a:t>
            </a:r>
            <a:r>
              <a:rPr lang="zh-CN" altLang="en-US"/>
              <a:t>总价合同竣工后，审计要求超量不增加，少量扣除，是否合理?</a:t>
            </a:r>
            <a:endParaRPr lang="zh-CN" altLang="en-US"/>
          </a:p>
          <a:p>
            <a:r>
              <a:rPr lang="zh-CN" altLang="en-US" dirty="0">
                <a:solidFill>
                  <a:srgbClr val="FF0000"/>
                </a:solidFill>
                <a:sym typeface="+mn-ea"/>
              </a:rPr>
              <a:t>重点：</a:t>
            </a:r>
            <a:r>
              <a:rPr lang="zh-CN" altLang="en-US"/>
              <a:t>总价包干合同，业主清单中关于土方给的是全挖全弃的价格，现场施工中存在部分内倒，现需扣除内倒部分工程量的外运价格和回填价格，是否合理？</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总价包干合同，清单中土方外运组价时按30公里考虑，施工单位实际外运如不足30公里时，单价能否调整或相应扣除公里数不足的费用？</a:t>
            </a:r>
            <a:endParaRPr lang="zh-CN" altLang="en-US"/>
          </a:p>
          <a:p>
            <a:r>
              <a:rPr lang="zh-CN" altLang="en-US" dirty="0">
                <a:solidFill>
                  <a:srgbClr val="FF0000"/>
                </a:solidFill>
                <a:sym typeface="+mn-ea"/>
              </a:rPr>
              <a:t>重点：</a:t>
            </a:r>
            <a:r>
              <a:rPr lang="zh-CN" altLang="en-US">
                <a:sym typeface="+mn-ea"/>
              </a:rPr>
              <a:t>清单特征描述为“见设计图纸”是否属于漏项？</a:t>
            </a:r>
            <a:endParaRPr lang="zh-CN" altLang="en-US"/>
          </a:p>
          <a:p>
            <a:r>
              <a:rPr lang="zh-CN" altLang="en-US" dirty="0">
                <a:solidFill>
                  <a:srgbClr val="FF0000"/>
                </a:solidFill>
                <a:sym typeface="+mn-ea"/>
              </a:rPr>
              <a:t>重点：</a:t>
            </a:r>
            <a:r>
              <a:rPr lang="zh-CN" altLang="en-US"/>
              <a:t>暂估材料调整消耗量后的计量问题？</a:t>
            </a:r>
            <a:endParaRPr lang="zh-CN" altLang="en-US"/>
          </a:p>
          <a:p>
            <a:r>
              <a:rPr lang="zh-CN" altLang="en-US" dirty="0">
                <a:solidFill>
                  <a:srgbClr val="FF0000"/>
                </a:solidFill>
                <a:sym typeface="+mn-ea"/>
              </a:rPr>
              <a:t>重点：</a:t>
            </a:r>
            <a:r>
              <a:rPr lang="zh-CN" altLang="en-US"/>
              <a:t>调整材料含量进行报价会不会导致废标? </a:t>
            </a:r>
            <a:endParaRPr lang="zh-CN" altLang="en-US"/>
          </a:p>
          <a:p>
            <a:r>
              <a:rPr lang="zh-CN" altLang="en-US" dirty="0">
                <a:solidFill>
                  <a:srgbClr val="FF0000"/>
                </a:solidFill>
                <a:sym typeface="+mn-ea"/>
              </a:rPr>
              <a:t>重点：</a:t>
            </a:r>
            <a:r>
              <a:rPr lang="zh-CN" altLang="en-US"/>
              <a:t>固定总价合同桩基施工记录可否作为结算依据？</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ym typeface="+mn-ea"/>
              </a:rPr>
              <a:t>疑难问题</a:t>
            </a:r>
            <a:endParaRPr lang="zh-CN" altLang="en-US" dirty="0">
              <a:solidFill>
                <a:srgbClr val="FF0000"/>
              </a:solidFill>
              <a:sym typeface="+mn-ea"/>
            </a:endParaRPr>
          </a:p>
          <a:p>
            <a:r>
              <a:rPr lang="zh-CN" altLang="en-US" dirty="0">
                <a:solidFill>
                  <a:srgbClr val="FF0000"/>
                </a:solidFill>
                <a:sym typeface="+mn-ea"/>
              </a:rPr>
              <a:t>重点：</a:t>
            </a:r>
            <a:r>
              <a:rPr lang="zh-CN" altLang="en-US" dirty="0"/>
              <a:t>如何认定变更方案不合理或过度变更？变更单价如何确定？是否受</a:t>
            </a:r>
            <a:r>
              <a:rPr lang="en-US" altLang="zh-CN" dirty="0"/>
              <a:t>13</a:t>
            </a:r>
            <a:r>
              <a:rPr lang="zh-CN" altLang="en-US" dirty="0"/>
              <a:t>清单规范之</a:t>
            </a:r>
            <a:r>
              <a:rPr lang="en-US" altLang="zh-CN" dirty="0"/>
              <a:t>15%</a:t>
            </a:r>
            <a:r>
              <a:rPr lang="zh-CN" altLang="en-US" dirty="0"/>
              <a:t>约束？如某清单计价项目，施工图量与招标清单数量负量差超</a:t>
            </a:r>
            <a:r>
              <a:rPr lang="en-US" altLang="zh-CN" dirty="0"/>
              <a:t>40%</a:t>
            </a:r>
            <a:r>
              <a:rPr lang="zh-CN" altLang="en-US" dirty="0"/>
              <a:t>，但施工合同中约定“承包人不得因设计优化提出任何索赔”，承包人该如何解决？</a:t>
            </a:r>
            <a:endParaRPr lang="zh-CN" altLang="en-US" dirty="0"/>
          </a:p>
          <a:p>
            <a:r>
              <a:rPr lang="zh-CN" altLang="en-US" dirty="0">
                <a:solidFill>
                  <a:srgbClr val="FF0000"/>
                </a:solidFill>
                <a:sym typeface="+mn-ea"/>
              </a:rPr>
              <a:t>重点：</a:t>
            </a:r>
            <a:r>
              <a:rPr lang="zh-CN" altLang="en-US" dirty="0"/>
              <a:t>已经过监理、建设单位签字确认的签证单，审计方认为工程量虚大，如何结算</a:t>
            </a:r>
            <a:r>
              <a:rPr lang="en-US" altLang="zh-CN" dirty="0"/>
              <a:t>?</a:t>
            </a:r>
            <a:endParaRPr lang="en-US" altLang="zh-CN" dirty="0"/>
          </a:p>
          <a:p>
            <a:r>
              <a:rPr lang="zh-CN" altLang="en-US" dirty="0">
                <a:solidFill>
                  <a:srgbClr val="FF0000"/>
                </a:solidFill>
                <a:sym typeface="+mn-ea"/>
              </a:rPr>
              <a:t>重点：</a:t>
            </a:r>
            <a:r>
              <a:rPr lang="zh-CN" altLang="en-US" dirty="0"/>
              <a:t>人工消耗量的不平衡报价，如何处理？是采用招标控制价的人工消耗量，还是按投标报价的人工消耗量？</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受征地影响的施工降效费用，如何处理</a:t>
            </a:r>
            <a:r>
              <a:rPr lang="en-US" altLang="zh-CN" dirty="0"/>
              <a:t>?</a:t>
            </a:r>
            <a:endParaRPr lang="en-US" altLang="zh-CN" dirty="0"/>
          </a:p>
          <a:p>
            <a:r>
              <a:rPr lang="zh-CN" altLang="en-US" dirty="0">
                <a:solidFill>
                  <a:srgbClr val="FF0000"/>
                </a:solidFill>
                <a:sym typeface="+mn-ea"/>
              </a:rPr>
              <a:t>重点：</a:t>
            </a:r>
            <a:r>
              <a:rPr lang="zh-CN" altLang="en-US" dirty="0"/>
              <a:t>总价包干合同存在漏项？</a:t>
            </a:r>
            <a:endParaRPr lang="zh-CN" altLang="en-US" dirty="0"/>
          </a:p>
          <a:p>
            <a:r>
              <a:rPr lang="zh-CN" altLang="en-US" dirty="0">
                <a:solidFill>
                  <a:srgbClr val="FF0000"/>
                </a:solidFill>
                <a:sym typeface="+mn-ea"/>
              </a:rPr>
              <a:t>重点：</a:t>
            </a:r>
            <a:r>
              <a:rPr lang="zh-CN" altLang="en-US" dirty="0"/>
              <a:t>总价包干合同模式，采用概算下浮招标，施工过程中对初步设计进行优化，施工图有分部分项工程取消或减少概算量的情况，存在结算时财评审减风险。如何规避此类风险，财评对该类项目审核的一般标准、原则是什么？</a:t>
            </a:r>
            <a:endParaRPr lang="zh-CN" altLang="en-US" dirty="0"/>
          </a:p>
          <a:p>
            <a:r>
              <a:rPr lang="zh-CN" altLang="en-US" dirty="0">
                <a:solidFill>
                  <a:srgbClr val="FF0000"/>
                </a:solidFill>
                <a:sym typeface="+mn-ea"/>
              </a:rPr>
              <a:t>重点：</a:t>
            </a:r>
            <a:r>
              <a:rPr lang="zh-CN" altLang="en-US" dirty="0">
                <a:sym typeface="+mn-ea"/>
              </a:rPr>
              <a:t>概算总价包干合同，因政府原因造成道路恢复实际面积超初步设计道路红线，如何解决（有政府出具的纪要）？</a:t>
            </a:r>
            <a:endParaRPr lang="zh-CN" altLang="en-US" dirty="0"/>
          </a:p>
          <a:p>
            <a:r>
              <a:rPr lang="zh-CN" altLang="en-US" dirty="0">
                <a:solidFill>
                  <a:srgbClr val="FF0000"/>
                </a:solidFill>
                <a:sym typeface="+mn-ea"/>
              </a:rPr>
              <a:t>重点：</a:t>
            </a:r>
            <a:r>
              <a:rPr lang="zh-CN" altLang="en-US" dirty="0">
                <a:sym typeface="+mn-ea"/>
              </a:rPr>
              <a:t>总承包项目审计时，措施费项目是否需要提供相应支撑资料，提供金额小于合同额是否存在审减？</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单价包干合同，施工图与招标图不符，针对前期费用包干使用的情况下怎么去增加前期费用？</a:t>
            </a:r>
            <a:endParaRPr lang="zh-CN" altLang="en-US" dirty="0"/>
          </a:p>
          <a:p>
            <a:r>
              <a:rPr lang="zh-CN" altLang="en-US" dirty="0">
                <a:solidFill>
                  <a:srgbClr val="FF0000"/>
                </a:solidFill>
                <a:sym typeface="+mn-ea"/>
              </a:rPr>
              <a:t>重点：</a:t>
            </a:r>
            <a:r>
              <a:rPr lang="zh-CN" altLang="en-US" dirty="0">
                <a:sym typeface="+mn-ea"/>
              </a:rPr>
              <a:t>合同约定由业主进行征地拆迁任务，实际由项目部实施，怎么解决？</a:t>
            </a:r>
            <a:endParaRPr lang="zh-CN" altLang="en-US" dirty="0"/>
          </a:p>
          <a:p>
            <a:r>
              <a:rPr lang="zh-CN" altLang="en-US" dirty="0">
                <a:solidFill>
                  <a:srgbClr val="FF0000"/>
                </a:solidFill>
                <a:sym typeface="+mn-ea"/>
              </a:rPr>
              <a:t>重点：</a:t>
            </a:r>
            <a:r>
              <a:rPr lang="zh-CN" altLang="en-US" dirty="0"/>
              <a:t>单价包干合同，招标前后业主管理办法变更引起的费用增加如何索赔？如项目管线探挖措施，招标清单说明中明确管线探挖综合考虑。但是招标阶段业主要求管线探挖深度不低于</a:t>
            </a:r>
            <a:r>
              <a:rPr lang="en-US" altLang="zh-CN" dirty="0"/>
              <a:t>3</a:t>
            </a:r>
            <a:r>
              <a:rPr lang="zh-CN" altLang="en-US" dirty="0"/>
              <a:t>米，招标后业主更新管理办法，要求探挖深度不低于</a:t>
            </a:r>
            <a:r>
              <a:rPr lang="en-US" altLang="zh-CN" dirty="0"/>
              <a:t>6</a:t>
            </a:r>
            <a:r>
              <a:rPr lang="zh-CN" altLang="en-US" dirty="0"/>
              <a:t>米。该变化属于有经验的承包人不可预见的合同风险，如何索赔？</a:t>
            </a:r>
            <a:endParaRPr lang="zh-CN" altLang="en-US" dirty="0"/>
          </a:p>
          <a:p>
            <a:r>
              <a:rPr lang="zh-CN" altLang="en-US" dirty="0">
                <a:solidFill>
                  <a:srgbClr val="FF0000"/>
                </a:solidFill>
                <a:sym typeface="+mn-ea"/>
              </a:rPr>
              <a:t>重点：</a:t>
            </a:r>
            <a:r>
              <a:rPr lang="zh-CN" altLang="en-US" dirty="0">
                <a:sym typeface="+mn-ea"/>
              </a:rPr>
              <a:t>合同中无明确约定，业主口头提出而增加的施工措施如何解决？</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单价包干合同，清单项目特征描述了相关工作内容，单价中明显未包含该费用如何索赔？如项目施工监测费用，项目特征中描述包括施工监测及既有线监测，但是费用指标均为一般车站施工监测费用指标，未包含既有线监测费用。</a:t>
            </a:r>
            <a:endParaRPr lang="zh-CN" altLang="en-US" dirty="0"/>
          </a:p>
          <a:p>
            <a:r>
              <a:rPr lang="zh-CN" altLang="en-US" dirty="0">
                <a:solidFill>
                  <a:srgbClr val="FF0000"/>
                </a:solidFill>
                <a:sym typeface="+mn-ea"/>
              </a:rPr>
              <a:t>重点：</a:t>
            </a:r>
            <a:r>
              <a:rPr lang="zh-CN" altLang="en-US" dirty="0">
                <a:sym typeface="+mn-ea"/>
              </a:rPr>
              <a:t>业主合同约定安全文明施工费，分为基本费及考核费，且各占</a:t>
            </a:r>
            <a:r>
              <a:rPr lang="en-US" altLang="zh-CN" dirty="0">
                <a:sym typeface="+mn-ea"/>
              </a:rPr>
              <a:t>50%</a:t>
            </a:r>
            <a:r>
              <a:rPr lang="zh-CN" altLang="en-US" dirty="0">
                <a:sym typeface="+mn-ea"/>
              </a:rPr>
              <a:t>。过程中计价方式为：基本费随施工进度验工，咨询单位答复为，考核费待竣工后根据安监部门对项目安全文明施工评分进行验工。过程中</a:t>
            </a:r>
            <a:r>
              <a:rPr lang="en-US" altLang="zh-CN" dirty="0">
                <a:sym typeface="+mn-ea"/>
              </a:rPr>
              <a:t>50%</a:t>
            </a:r>
            <a:r>
              <a:rPr lang="zh-CN" altLang="en-US" dirty="0">
                <a:sym typeface="+mn-ea"/>
              </a:rPr>
              <a:t>的安全文明施工考核费用无法验工，无法保障项目安全生产正常投入，没有足够的安全投入又如何在考核中取得高分？如何解决该问题？</a:t>
            </a:r>
            <a:endParaRPr lang="zh-CN" altLang="en-US" dirty="0"/>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合同单价包干项目中，如拔出桩基，项目特种描述中规格按照“直径综合考虑”，但实际施工规格偏大，合同单价偏低，如何按照实际规格通过重新组价的形式向业主进行变更？</a:t>
            </a:r>
            <a:endParaRPr lang="zh-CN" altLang="en-US" dirty="0"/>
          </a:p>
          <a:p>
            <a:r>
              <a:rPr lang="zh-CN" altLang="en-US" dirty="0">
                <a:solidFill>
                  <a:srgbClr val="FF0000"/>
                </a:solidFill>
                <a:sym typeface="+mn-ea"/>
              </a:rPr>
              <a:t>重点：</a:t>
            </a:r>
            <a:r>
              <a:rPr lang="zh-CN" altLang="en-US" dirty="0"/>
              <a:t>业主合同规定材料费用编制依据，按照当地信息价，但我方项目业主资金来源为银行贷款，很有可能会进行财评，据了解，在财评时材料价格不会按照信息价来评审，会基于财评部门得到的材料价格来进行评审，财政部门得到的价格远远低于材料信息价，这该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EPC</a:t>
            </a:r>
            <a:r>
              <a:rPr lang="zh-CN" altLang="en-US" dirty="0"/>
              <a:t>项目，施工图与初设图比较负量差较大，过程中某业主计价子目在施工图中没有体现，如何规避审减风险？</a:t>
            </a:r>
            <a:endParaRPr lang="zh-CN" altLang="en-US" dirty="0"/>
          </a:p>
          <a:p>
            <a:r>
              <a:rPr lang="zh-CN" altLang="en-US" dirty="0">
                <a:solidFill>
                  <a:srgbClr val="FF0000"/>
                </a:solidFill>
                <a:sym typeface="+mn-ea"/>
              </a:rPr>
              <a:t>重点：</a:t>
            </a:r>
            <a:r>
              <a:rPr lang="zh-CN" altLang="en-US" dirty="0"/>
              <a:t>业主合同材料调差约定：“编制期除税信息价”，是指投标截至日前</a:t>
            </a:r>
            <a:r>
              <a:rPr lang="en-US" altLang="zh-CN" dirty="0"/>
              <a:t>28</a:t>
            </a:r>
            <a:r>
              <a:rPr lang="zh-CN" altLang="en-US" dirty="0"/>
              <a:t>日历天所在月份，由工程造价管理部门造价信息正刊发布的除税信息价，信息价没有的材料，其“除税信息价”套用与其规格最相近规格的“除税信息价”。</a:t>
            </a:r>
            <a:endParaRPr lang="zh-CN" altLang="en-US" dirty="0"/>
          </a:p>
          <a:p>
            <a:r>
              <a:rPr lang="zh-CN" altLang="en-US" dirty="0"/>
              <a:t>问题：合同约定与实际编制期金额浮动大，过程结算审减金额较多，最终财审如何进行评定，减少材差亏损？</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招标控制价单价措施项目清单中，有一项“投标人认为应该增加的措施费”价格留白，但招标文件对报价下浮有明确要求，标段、工区及单位工程，报价下浮率均要求小于等于</a:t>
            </a:r>
            <a:r>
              <a:rPr lang="en-US" altLang="zh-CN" dirty="0"/>
              <a:t>3%</a:t>
            </a:r>
            <a:r>
              <a:rPr lang="zh-CN" altLang="en-US" dirty="0"/>
              <a:t>，否则废标，那么，受总体报价下浮率的要求限制，假若投标人认为有应该增加的措施费</a:t>
            </a:r>
            <a:r>
              <a:rPr lang="en-US" altLang="zh-CN" dirty="0"/>
              <a:t>1000</a:t>
            </a:r>
            <a:r>
              <a:rPr lang="zh-CN" altLang="en-US" dirty="0"/>
              <a:t>万，填写后其他子目就需要进行下浮，以达到总体下浮率要求，实质上将无意义。对此投标人该如何应对和将认为增加的措施费列入报价中呢？</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位于西安周边的郊县（如周至、户县等）的项目，关于</a:t>
            </a:r>
            <a:r>
              <a:rPr lang="en-US" altLang="zh-CN" dirty="0"/>
              <a:t>《</a:t>
            </a:r>
            <a:r>
              <a:rPr lang="zh-CN" altLang="en-US" dirty="0"/>
              <a:t>工程造价信息</a:t>
            </a:r>
            <a:r>
              <a:rPr lang="en-US" altLang="zh-CN" dirty="0"/>
              <a:t>》</a:t>
            </a:r>
            <a:r>
              <a:rPr lang="zh-CN" altLang="en-US" dirty="0"/>
              <a:t>的选用，由于当地也有出版的</a:t>
            </a:r>
            <a:r>
              <a:rPr lang="en-US" altLang="zh-CN" dirty="0"/>
              <a:t>《</a:t>
            </a:r>
            <a:r>
              <a:rPr lang="zh-CN" altLang="en-US" dirty="0"/>
              <a:t>工程造价信息</a:t>
            </a:r>
            <a:r>
              <a:rPr lang="en-US" altLang="zh-CN" dirty="0"/>
              <a:t>》</a:t>
            </a:r>
            <a:r>
              <a:rPr lang="zh-CN" altLang="en-US" dirty="0"/>
              <a:t>，一般经过财政审计的项目会选用陕西省发布的还是当地发布的？</a:t>
            </a:r>
            <a:endParaRPr lang="en-US" altLang="zh-CN" dirty="0"/>
          </a:p>
          <a:p>
            <a:r>
              <a:rPr lang="zh-CN" altLang="en-US" dirty="0">
                <a:solidFill>
                  <a:srgbClr val="FF0000"/>
                </a:solidFill>
              </a:rPr>
              <a:t>重点：</a:t>
            </a:r>
            <a:r>
              <a:rPr lang="zh-CN" altLang="en-US" dirty="0"/>
              <a:t>项目为财政投资项目，建设单位为代建方，施工过程中材料设备不进行认质认价，合同外的工作内容也仅确认事实。材料设备价格、合同外的工作内容的费用均以最终财政审计为准。如何在项目实施过程中有效避免结算风险？</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文件清单编制说明，扩大化的将各类风险纳入，要求投标人报价时综合考虑，标后不作任何调整，而招标控制价单价明显不含，同样受要求的下浮率限制，若考虑则超限额，报价实质上无法考虑进去，霸王条款，有失公平，该如何应对？后续施工过程中，若这些实质上无法考虑进去的“风险”出现大额费用，有什么好的方式去发起索赔？</a:t>
            </a:r>
            <a:endParaRPr lang="zh-CN" altLang="en-US" dirty="0"/>
          </a:p>
          <a:p>
            <a:r>
              <a:rPr lang="zh-CN" altLang="en-US" dirty="0">
                <a:solidFill>
                  <a:srgbClr val="FF0000"/>
                </a:solidFill>
                <a:sym typeface="+mn-ea"/>
              </a:rPr>
              <a:t>重点：</a:t>
            </a:r>
            <a:r>
              <a:rPr lang="en-US" altLang="zh-CN" dirty="0"/>
              <a:t>"</a:t>
            </a:r>
            <a:r>
              <a:rPr lang="zh-CN" altLang="en-US" dirty="0"/>
              <a:t>三超</a:t>
            </a:r>
            <a:r>
              <a:rPr lang="en-US" altLang="zh-CN" dirty="0"/>
              <a:t>"</a:t>
            </a:r>
            <a:r>
              <a:rPr lang="zh-CN" altLang="en-US" dirty="0"/>
              <a:t>超规模、超范围、超标准，具体是如何量化界定的？比如</a:t>
            </a:r>
            <a:r>
              <a:rPr lang="en-US" altLang="zh-CN" dirty="0"/>
              <a:t>200m</a:t>
            </a:r>
            <a:r>
              <a:rPr lang="zh-CN" altLang="en-US" dirty="0"/>
              <a:t>长的地下车站，</a:t>
            </a:r>
            <a:r>
              <a:rPr lang="en-US" altLang="zh-CN" dirty="0"/>
              <a:t>201m</a:t>
            </a:r>
            <a:r>
              <a:rPr lang="zh-CN" altLang="en-US" dirty="0"/>
              <a:t>算不算超规模？</a:t>
            </a:r>
            <a:r>
              <a:rPr lang="en-US" altLang="zh-CN" dirty="0"/>
              <a:t>210m</a:t>
            </a:r>
            <a:r>
              <a:rPr lang="zh-CN" altLang="en-US" dirty="0"/>
              <a:t>、</a:t>
            </a:r>
            <a:r>
              <a:rPr lang="en-US" altLang="zh-CN" dirty="0"/>
              <a:t>200.5m</a:t>
            </a:r>
            <a:r>
              <a:rPr lang="zh-CN" altLang="en-US" dirty="0"/>
              <a:t>呢？有无具体权威的界定说明。</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通常对停工、窝工、赶工等，有明确累计超过多少天才增加费用，但实际操作较为困难，一是引起的时间天数较难举证，过程零碎时间影响无签证，往往是承包人最后阶段才进行清理，难以拿出佐证资料；二是增加的费用计算较难，费用增加是一个综合的内容，除了人工、材料、机械，也会增加临时设施、措施、管理费、工效降低等等费用增加。业主通常也不予受理，如何有效解决？或者有无成功案例的具体操作借鉴？</a:t>
            </a:r>
            <a:endParaRPr lang="zh-CN" altLang="en-US" dirty="0"/>
          </a:p>
          <a:p>
            <a:r>
              <a:rPr lang="zh-CN" altLang="en-US" dirty="0">
                <a:solidFill>
                  <a:srgbClr val="FF0000"/>
                </a:solidFill>
                <a:sym typeface="+mn-ea"/>
              </a:rPr>
              <a:t>重点：</a:t>
            </a:r>
            <a:r>
              <a:rPr lang="zh-CN" altLang="en-US" dirty="0"/>
              <a:t>若合同约定中，施工工艺、工法变化，不能进行变更，除项目特征、材质变化外，有无其他方式、规定或管理办法可进行变更？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工程量核算或者组价中，涉及钢筋等核算、组价中定额选用时，存在的模棱两可的核算及组价案例（人工核算或者采用软件核算，哪些规定会导致工程量核算结果发生变化，组价过程中，哪些定额选用是属于可有可无都有一定道理）？</a:t>
            </a:r>
            <a:endParaRPr lang="zh-CN" altLang="en-US" dirty="0"/>
          </a:p>
          <a:p>
            <a:r>
              <a:rPr lang="zh-CN" altLang="en-US" dirty="0">
                <a:solidFill>
                  <a:srgbClr val="FF0000"/>
                </a:solidFill>
                <a:sym typeface="+mn-ea"/>
              </a:rPr>
              <a:t>重点：</a:t>
            </a:r>
            <a:r>
              <a:rPr lang="zh-CN" altLang="en-US" dirty="0"/>
              <a:t>某项目车站围护结构为地连墙，地连墙采用双轮铣施工，地质情况为上层淤泥，下层硬岩，组价定额选用时，本地轨道定额只根据地连墙施工工艺差异分别设置定额（即定额分普通抓斗成槽及双轮铣成槽），其他省份存在将双轮铣施工岩石、施工土层的细分定额，且选用其他省份定额组价更高。问在组价时，应当从哪些方面说明或找到依据，以便能选用其他省份定额。</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因发包人原因，取消一个地铁车站，导致合同额减少，造成合同额发生重大偏差，如何向发包人提出交通打围、施工配合调查、安全文明费、管理费、临建等费用补偿？是否可以根据合同重大偏差，对合同清单进行重新报价？</a:t>
            </a:r>
            <a:endParaRPr lang="zh-CN" altLang="en-US" dirty="0"/>
          </a:p>
          <a:p>
            <a:r>
              <a:rPr lang="zh-CN" altLang="en-US" dirty="0">
                <a:solidFill>
                  <a:srgbClr val="FF0000"/>
                </a:solidFill>
                <a:sym typeface="+mn-ea"/>
              </a:rPr>
              <a:t>重点：</a:t>
            </a:r>
            <a:r>
              <a:rPr lang="zh-CN" altLang="en-US" dirty="0"/>
              <a:t>项目进场按交通疏解图、交通疏解方案、交警队要求配置道路保通员，合同清单漏项，但在合同安全文明施工与环境保护中安全生产保证措施条款内，提到承包人视情况提供交通协管人员，但项目实际投入为专职人员。</a:t>
            </a:r>
            <a:endParaRPr lang="zh-CN" altLang="en-US" dirty="0"/>
          </a:p>
          <a:p>
            <a:r>
              <a:rPr lang="zh-CN" altLang="en-US" dirty="0"/>
              <a:t>问：业主以合同文件中“承包人视情况提供交通协管人员”拒绝项目新增道路保通员费用，如何争取此费用？</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epc项目，其中有3000万的玻璃幕墙为暂估价，但是后期公开招标为5000万，这个从程序上可以吗？公开招标进的当地的公共资源交易中心。需要完善什么手续？</a:t>
            </a:r>
            <a:endParaRPr lang="zh-CN" altLang="en-US"/>
          </a:p>
          <a:p>
            <a:r>
              <a:rPr lang="zh-CN" altLang="en-US" dirty="0">
                <a:solidFill>
                  <a:srgbClr val="FF0000"/>
                </a:solidFill>
                <a:sym typeface="+mn-ea"/>
              </a:rPr>
              <a:t>重点：</a:t>
            </a:r>
            <a:r>
              <a:rPr lang="zh-CN" altLang="en-US"/>
              <a:t>降水工程投标综合单价240元/台日，清单工程量为暂估1个月，现跟踪审计单位要求按合同通用条款10.4（3）条变更估价原则:工程量的变化幅度超15%的，单价重新做批价单降低综合单价，这样做合理吗？</a:t>
            </a:r>
            <a:endParaRPr lang="zh-CN" altLang="en-US"/>
          </a:p>
          <a:p>
            <a:r>
              <a:rPr lang="zh-CN" altLang="en-US"/>
              <a:t>降水开始施工时间是2022年4月，也正好处在疫情期间</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作为施工总承包项目，以初步设计概算为基础签订施工总承包合同，合同为可调总价合同，除地方政府要求的设计变更以外的情况均不予以调整合同价格。施工总承包方在施工图设计稳定前开展了设计优化，使施工图数量较初步设计数量减少，出现负量差。过程中按照施工图0#台账数量编制验工计价清单，验工计价清单合价等于合同总价，以该方式作为过程验工计价依据。在项目竣工后，再按照实际完成的工程数量编制结算清单，使结算清单合价等于合同总价，请问该验工计价及结算方式是否存在审计审减风险？若有请问如何规避？</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EPC项目（初设招标）如果在施工图阶段为便于计量甲乙双方出具清单（明确只作为计量依据，不作为结算依据），与审计单位解释办法。</a:t>
            </a:r>
            <a:endParaRPr lang="zh-CN" altLang="en-US"/>
          </a:p>
          <a:p>
            <a:r>
              <a:rPr lang="zh-CN" altLang="en-US" dirty="0">
                <a:solidFill>
                  <a:srgbClr val="FF0000"/>
                </a:solidFill>
                <a:sym typeface="+mn-ea"/>
              </a:rPr>
              <a:t>重点：</a:t>
            </a:r>
            <a:r>
              <a:rPr lang="zh-CN" altLang="en-US">
                <a:sym typeface="+mn-ea"/>
              </a:rPr>
              <a:t>甲方包给央企，再清单分包，单价合同，分包招标限价审核</a:t>
            </a:r>
            <a:endParaRPr lang="zh-CN" altLang="en-US"/>
          </a:p>
          <a:p>
            <a:r>
              <a:rPr lang="zh-CN" altLang="en-US" dirty="0">
                <a:solidFill>
                  <a:srgbClr val="FF0000"/>
                </a:solidFill>
                <a:sym typeface="+mn-ea"/>
              </a:rPr>
              <a:t>重点：</a:t>
            </a:r>
            <a:r>
              <a:rPr lang="zh-CN" altLang="en-US">
                <a:sym typeface="+mn-ea"/>
              </a:rPr>
              <a:t>电缆调价差，4芯，5芯，市场价高，信息价不及时</a:t>
            </a:r>
            <a:endParaRPr lang="zh-CN" altLang="en-US"/>
          </a:p>
          <a:p>
            <a:r>
              <a:rPr lang="zh-CN" altLang="en-US" dirty="0">
                <a:solidFill>
                  <a:srgbClr val="FF0000"/>
                </a:solidFill>
                <a:sym typeface="+mn-ea"/>
              </a:rPr>
              <a:t>重点：</a:t>
            </a:r>
            <a:r>
              <a:rPr lang="zh-CN" altLang="en-US">
                <a:sym typeface="+mn-ea"/>
              </a:rPr>
              <a:t>暂列金8000万，其中3000万购买设备</a:t>
            </a:r>
            <a:endParaRPr lang="zh-CN" altLang="en-US"/>
          </a:p>
          <a:p>
            <a:r>
              <a:rPr lang="zh-CN" altLang="en-US" dirty="0">
                <a:solidFill>
                  <a:srgbClr val="FF0000"/>
                </a:solidFill>
                <a:sym typeface="+mn-ea"/>
              </a:rPr>
              <a:t>重点：</a:t>
            </a:r>
            <a:r>
              <a:rPr lang="zh-CN" altLang="en-US">
                <a:sym typeface="+mn-ea"/>
              </a:rPr>
              <a:t>建安费计取1.5%，包干风险费</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甲方责任延误三年，为了付款，补充协议乙方放弃工期延误损失，补充协议效力</a:t>
            </a:r>
            <a:endParaRPr lang="zh-CN" altLang="en-US"/>
          </a:p>
          <a:p>
            <a:r>
              <a:rPr lang="zh-CN" altLang="en-US" dirty="0">
                <a:solidFill>
                  <a:srgbClr val="FF0000"/>
                </a:solidFill>
                <a:sym typeface="+mn-ea"/>
              </a:rPr>
              <a:t>重点：</a:t>
            </a:r>
            <a:r>
              <a:rPr lang="zh-CN" altLang="en-US"/>
              <a:t>烂尾工程，主体完成，措施费，承建方，综合脚手架。审计，没有施工主体，单项脚手架</a:t>
            </a:r>
            <a:endParaRPr lang="zh-CN" altLang="en-US"/>
          </a:p>
          <a:p>
            <a:r>
              <a:rPr lang="zh-CN" altLang="en-US" dirty="0">
                <a:solidFill>
                  <a:srgbClr val="FF0000"/>
                </a:solidFill>
                <a:sym typeface="+mn-ea"/>
              </a:rPr>
              <a:t>重点：</a:t>
            </a:r>
            <a:r>
              <a:rPr lang="zh-CN" altLang="en-US"/>
              <a:t>门窗，招标，推荐abc三个品牌，施工用d，都是一线品牌，财审，非推荐品牌，询价，调整综合单价</a:t>
            </a:r>
            <a:endParaRPr lang="zh-CN" altLang="en-US"/>
          </a:p>
          <a:p>
            <a:r>
              <a:rPr lang="zh-CN" altLang="en-US" dirty="0">
                <a:solidFill>
                  <a:srgbClr val="FF0000"/>
                </a:solidFill>
                <a:sym typeface="+mn-ea"/>
              </a:rPr>
              <a:t>重点：</a:t>
            </a:r>
            <a:r>
              <a:rPr lang="zh-CN" altLang="en-US"/>
              <a:t>合同内，乙方不完成，甲方另行委托，费用高，违约</a:t>
            </a:r>
            <a:endParaRPr lang="zh-CN" altLang="en-US"/>
          </a:p>
          <a:p>
            <a:r>
              <a:rPr lang="zh-CN" altLang="en-US" dirty="0">
                <a:solidFill>
                  <a:srgbClr val="FF0000"/>
                </a:solidFill>
                <a:sym typeface="+mn-ea"/>
              </a:rPr>
              <a:t>重点：</a:t>
            </a:r>
            <a:r>
              <a:rPr lang="zh-CN" altLang="en-US"/>
              <a:t>平行发包，一个施工许可证</a:t>
            </a:r>
            <a:endParaRPr lang="zh-CN" altLang="en-US"/>
          </a:p>
          <a:p>
            <a:r>
              <a:rPr lang="zh-CN" altLang="en-US" dirty="0">
                <a:solidFill>
                  <a:srgbClr val="FF0000"/>
                </a:solidFill>
                <a:sym typeface="+mn-ea"/>
              </a:rPr>
              <a:t>重点：</a:t>
            </a:r>
            <a:r>
              <a:rPr lang="zh-CN" altLang="en-US"/>
              <a:t>进度款付到合同85%，合同价，合同价+变更签证</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高套定额，高价中标，变更减少超15，组价后低，就用原来的</a:t>
            </a:r>
            <a:endParaRPr lang="zh-CN" altLang="en-US"/>
          </a:p>
          <a:p>
            <a:r>
              <a:rPr lang="zh-CN" altLang="en-US" dirty="0">
                <a:solidFill>
                  <a:srgbClr val="FF0000"/>
                </a:solidFill>
                <a:sym typeface="+mn-ea"/>
              </a:rPr>
              <a:t>重点：</a:t>
            </a:r>
            <a:r>
              <a:rPr lang="zh-CN" altLang="en-US">
                <a:sym typeface="+mn-ea"/>
              </a:rPr>
              <a:t>甲供材，施工损耗甲方承担。报价含损耗，扣减包括损耗</a:t>
            </a:r>
            <a:endParaRPr lang="zh-CN" altLang="en-US"/>
          </a:p>
          <a:p>
            <a:r>
              <a:rPr lang="zh-CN" altLang="en-US" dirty="0">
                <a:solidFill>
                  <a:srgbClr val="FF0000"/>
                </a:solidFill>
                <a:sym typeface="+mn-ea"/>
              </a:rPr>
              <a:t>重点：</a:t>
            </a:r>
            <a:r>
              <a:rPr lang="zh-CN" altLang="en-US"/>
              <a:t>专业工程暂估价，共同招标</a:t>
            </a:r>
            <a:endParaRPr lang="zh-CN" altLang="en-US"/>
          </a:p>
          <a:p>
            <a:r>
              <a:rPr lang="zh-CN" altLang="en-US" dirty="0">
                <a:solidFill>
                  <a:srgbClr val="FF0000"/>
                </a:solidFill>
                <a:sym typeface="+mn-ea"/>
              </a:rPr>
              <a:t>重点：</a:t>
            </a:r>
            <a:r>
              <a:rPr lang="zh-CN" altLang="en-US">
                <a:sym typeface="+mn-ea"/>
              </a:rPr>
              <a:t>专业工程暂估价，按约定规则计价，下浮结算，不招标</a:t>
            </a:r>
            <a:endParaRPr lang="zh-CN" altLang="en-US"/>
          </a:p>
          <a:p>
            <a:r>
              <a:rPr lang="zh-CN" altLang="en-US" dirty="0">
                <a:solidFill>
                  <a:srgbClr val="FF0000"/>
                </a:solidFill>
                <a:sym typeface="+mn-ea"/>
              </a:rPr>
              <a:t>重点：</a:t>
            </a:r>
            <a:r>
              <a:rPr lang="zh-CN" altLang="en-US"/>
              <a:t>单价合同，图，生活水箱，消防水箱，清单，生活水箱</a:t>
            </a:r>
            <a:endParaRPr lang="zh-CN" altLang="en-US"/>
          </a:p>
          <a:p>
            <a:r>
              <a:rPr lang="zh-CN" altLang="en-US" dirty="0">
                <a:solidFill>
                  <a:srgbClr val="FF0000"/>
                </a:solidFill>
                <a:sym typeface="+mn-ea"/>
              </a:rPr>
              <a:t>重点：</a:t>
            </a:r>
            <a:r>
              <a:rPr lang="zh-CN" altLang="en-US"/>
              <a:t>规划调整变更</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招标量为1，超过15以上组价调低</a:t>
            </a:r>
            <a:endParaRPr lang="zh-CN" altLang="en-US"/>
          </a:p>
          <a:p>
            <a:r>
              <a:rPr lang="zh-CN" altLang="en-US" dirty="0">
                <a:solidFill>
                  <a:srgbClr val="FF0000"/>
                </a:solidFill>
                <a:sym typeface="+mn-ea"/>
              </a:rPr>
              <a:t>重点：</a:t>
            </a:r>
            <a:r>
              <a:rPr lang="zh-CN" altLang="en-US"/>
              <a:t>总价措施费，后要求盘扣脚手架，费用比例调整</a:t>
            </a:r>
            <a:endParaRPr lang="zh-CN" altLang="en-US"/>
          </a:p>
          <a:p>
            <a:r>
              <a:rPr lang="zh-CN" altLang="en-US" dirty="0">
                <a:solidFill>
                  <a:srgbClr val="FF0000"/>
                </a:solidFill>
                <a:sym typeface="+mn-ea"/>
              </a:rPr>
              <a:t>重点：</a:t>
            </a:r>
            <a:r>
              <a:rPr lang="zh-CN" altLang="en-US"/>
              <a:t>epc，单方包干，清单外墙刷漆，后要求颗粒感</a:t>
            </a:r>
            <a:endParaRPr lang="zh-CN" altLang="en-US"/>
          </a:p>
          <a:p>
            <a:r>
              <a:rPr lang="zh-CN" altLang="en-US"/>
              <a:t>方案图招标，方案图有错，招标文件自身矛盾，方案图，初设图，蓝图，不一致，业主认可了蓝图</a:t>
            </a:r>
            <a:endParaRPr lang="zh-CN" altLang="en-US"/>
          </a:p>
          <a:p>
            <a:r>
              <a:rPr lang="zh-CN" altLang="en-US" dirty="0">
                <a:solidFill>
                  <a:srgbClr val="FF0000"/>
                </a:solidFill>
                <a:sym typeface="+mn-ea"/>
              </a:rPr>
              <a:t>重点：</a:t>
            </a:r>
            <a:r>
              <a:rPr lang="zh-CN" altLang="en-US"/>
              <a:t>图清单招标，固定单价合同，清单空调参数不全，推荐品牌，后要求变频空调，合同要求20以上招标，没招标，清单类似价</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 </a:t>
            </a:r>
            <a:r>
              <a:rPr lang="zh-CN" altLang="en-US" dirty="0"/>
              <a:t>经常性面临建设单位手续不全，期间有很多费用需要从施工单位出（例如土地占用费、拆迁费、青苗补偿及其他协调费用），合同约定最终结算金额不能超过合同额</a:t>
            </a:r>
            <a:r>
              <a:rPr lang="en-US" altLang="zh-CN" dirty="0"/>
              <a:t>10%</a:t>
            </a:r>
            <a:r>
              <a:rPr lang="zh-CN" altLang="en-US" dirty="0"/>
              <a:t>，造成施工单位施工成本增加，利润空间降低，如何避免这种情况的发生，或者这种情况已经出现了，如何去解决？</a:t>
            </a:r>
            <a:endParaRPr lang="en-US" altLang="zh-CN" dirty="0"/>
          </a:p>
          <a:p>
            <a:r>
              <a:rPr lang="zh-CN" altLang="en-US" dirty="0">
                <a:solidFill>
                  <a:srgbClr val="FF0000"/>
                </a:solidFill>
              </a:rPr>
              <a:t>重点：</a:t>
            </a:r>
            <a:r>
              <a:rPr lang="zh-CN" altLang="en-US" dirty="0"/>
              <a:t>设计单位为建设单位指定，如何与设计单位有效沟通进行设计限额或设计优化？</a:t>
            </a:r>
            <a:endParaRPr lang="en-US" altLang="zh-CN" dirty="0"/>
          </a:p>
          <a:p>
            <a:r>
              <a:rPr lang="zh-CN" altLang="en-US" dirty="0">
                <a:solidFill>
                  <a:srgbClr val="FF0000"/>
                </a:solidFill>
              </a:rPr>
              <a:t>重点： </a:t>
            </a:r>
            <a:r>
              <a:rPr lang="en-US" altLang="zh-CN" dirty="0"/>
              <a:t>EPC</a:t>
            </a:r>
            <a:r>
              <a:rPr lang="zh-CN" altLang="en-US" dirty="0"/>
              <a:t>项目如何有效促使建设单位进行调概？</a:t>
            </a:r>
            <a:endParaRPr lang="en-US" altLang="zh-CN" dirty="0"/>
          </a:p>
          <a:p>
            <a:r>
              <a:rPr lang="zh-CN" altLang="en-US" dirty="0">
                <a:solidFill>
                  <a:srgbClr val="FF0000"/>
                </a:solidFill>
              </a:rPr>
              <a:t>重点： </a:t>
            </a:r>
            <a:r>
              <a:rPr lang="en-US" altLang="zh-CN" dirty="0"/>
              <a:t>EPC</a:t>
            </a:r>
            <a:r>
              <a:rPr lang="zh-CN" altLang="en-US" dirty="0"/>
              <a:t>项目由于存在图纸优化的问题，上报的施工图预算甲方迟迟不予以审批，导致过程计量没有依据，存在计量不及时或者象征性付款不计量的问题；</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招标文件500天，中标通知书300天</a:t>
            </a:r>
            <a:endParaRPr lang="zh-CN" altLang="en-US"/>
          </a:p>
          <a:p>
            <a:r>
              <a:rPr lang="zh-CN" altLang="en-US" dirty="0">
                <a:solidFill>
                  <a:srgbClr val="FF0000"/>
                </a:solidFill>
                <a:sym typeface="+mn-ea"/>
              </a:rPr>
              <a:t>重点：</a:t>
            </a:r>
            <a:r>
              <a:rPr lang="zh-CN" altLang="en-US"/>
              <a:t>招标文件，调材差10，合同5，超付</a:t>
            </a:r>
            <a:endParaRPr lang="zh-CN" altLang="en-US"/>
          </a:p>
          <a:p>
            <a:r>
              <a:rPr lang="zh-CN" altLang="en-US" dirty="0">
                <a:solidFill>
                  <a:srgbClr val="FF0000"/>
                </a:solidFill>
                <a:sym typeface="+mn-ea"/>
              </a:rPr>
              <a:t>重点：</a:t>
            </a:r>
            <a:r>
              <a:rPr lang="zh-CN" altLang="en-US"/>
              <a:t>开挖石方，用来修沟渠</a:t>
            </a:r>
            <a:endParaRPr lang="zh-CN" altLang="en-US"/>
          </a:p>
          <a:p>
            <a:r>
              <a:rPr lang="zh-CN" altLang="en-US" dirty="0">
                <a:solidFill>
                  <a:srgbClr val="FF0000"/>
                </a:solidFill>
                <a:sym typeface="+mn-ea"/>
              </a:rPr>
              <a:t>重点：</a:t>
            </a:r>
            <a:r>
              <a:rPr lang="zh-CN" altLang="en-US"/>
              <a:t>暂列金多报100，废标，AC中标，18家</a:t>
            </a:r>
            <a:endParaRPr lang="zh-CN" altLang="en-US"/>
          </a:p>
          <a:p>
            <a:r>
              <a:rPr lang="zh-CN" altLang="en-US" dirty="0">
                <a:solidFill>
                  <a:srgbClr val="FF0000"/>
                </a:solidFill>
                <a:sym typeface="+mn-ea"/>
              </a:rPr>
              <a:t>重点：</a:t>
            </a:r>
            <a:r>
              <a:rPr lang="zh-CN" altLang="en-US">
                <a:sym typeface="+mn-ea"/>
              </a:rPr>
              <a:t>epc，招标图，招标清单，施工图，变更</a:t>
            </a:r>
            <a:endParaRPr lang="zh-CN" altLang="en-US"/>
          </a:p>
          <a:p>
            <a:r>
              <a:rPr lang="zh-CN" altLang="en-US" dirty="0">
                <a:solidFill>
                  <a:srgbClr val="FF0000"/>
                </a:solidFill>
                <a:sym typeface="+mn-ea"/>
              </a:rPr>
              <a:t>重点：</a:t>
            </a:r>
            <a:r>
              <a:rPr lang="zh-CN" altLang="en-US">
                <a:sym typeface="+mn-ea"/>
              </a:rPr>
              <a:t>招标服务，投标工程，合同服务，税金，结算全费用单价，税金分摊到单价，服务无税</a:t>
            </a:r>
            <a:endParaRPr lang="zh-CN" altLang="en-US"/>
          </a:p>
          <a:p>
            <a:r>
              <a:rPr lang="zh-CN" altLang="en-US" dirty="0">
                <a:solidFill>
                  <a:srgbClr val="FF0000"/>
                </a:solidFill>
                <a:sym typeface="+mn-ea"/>
              </a:rPr>
              <a:t>重点：</a:t>
            </a:r>
            <a:r>
              <a:rPr lang="zh-CN" altLang="en-US">
                <a:sym typeface="+mn-ea"/>
              </a:rPr>
              <a:t>材料甲控乙供，管理费利润</a:t>
            </a:r>
            <a:endParaRPr lang="zh-CN" altLang="en-US">
              <a:sym typeface="+mn-ea"/>
            </a:endParaRPr>
          </a:p>
          <a:p>
            <a:r>
              <a:rPr lang="zh-CN" altLang="en-US" dirty="0">
                <a:solidFill>
                  <a:srgbClr val="FF0000"/>
                </a:solidFill>
                <a:sym typeface="+mn-ea"/>
              </a:rPr>
              <a:t>重点：</a:t>
            </a:r>
            <a:r>
              <a:rPr lang="zh-CN" altLang="en-US">
                <a:sym typeface="+mn-ea"/>
              </a:rPr>
              <a:t>招标文件，报价不能超过限价20%</a:t>
            </a:r>
            <a:endParaRPr lang="zh-CN" altLang="en-US"/>
          </a:p>
          <a:p>
            <a:r>
              <a:rPr lang="zh-CN" altLang="en-US" dirty="0">
                <a:solidFill>
                  <a:srgbClr val="FF0000"/>
                </a:solidFill>
                <a:sym typeface="+mn-ea"/>
              </a:rPr>
              <a:t>重点：</a:t>
            </a:r>
            <a:r>
              <a:rPr lang="zh-CN" altLang="en-US">
                <a:sym typeface="+mn-ea"/>
              </a:rPr>
              <a:t>单价合同，水利供水，1公里，变为，9公里，水库，泵站</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云梯。桥机慢延误。签证井点降水费，电费。柴油发电，公路定额，生活用电，管理费。运水费，当地运解费，生活用水。光伏发电，1兆瓦25元。碎石，询价每方60，带运费每方300，定额每方120，自采，每方115，采掘资源税。彩钢板屋顶，金属定额，房建定额。低价中标，取消了。地板清单量错了，偏大，报价正常，多2000，光伏限价1亿，报价5000万，光伏取消。马凳筋，措施筋。碳钢管Q355B，设计规范，Q355C，信息价不分。1.03，0.93。</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epc，财审概算清单招标，LED灯25，10完成，监控30，35完成</a:t>
            </a:r>
            <a:endParaRPr lang="zh-CN" altLang="en-US"/>
          </a:p>
          <a:p>
            <a:r>
              <a:rPr lang="zh-CN" altLang="en-US" dirty="0">
                <a:solidFill>
                  <a:srgbClr val="FF0000"/>
                </a:solidFill>
                <a:sym typeface="+mn-ea"/>
              </a:rPr>
              <a:t>重点：</a:t>
            </a:r>
            <a:r>
              <a:rPr lang="zh-CN" altLang="en-US"/>
              <a:t>epc，合同建安，比，概算建安费，高，招标控制价，中标通知书，设计采购调低了，施工图预算</a:t>
            </a:r>
            <a:endParaRPr lang="zh-CN" altLang="en-US"/>
          </a:p>
          <a:p>
            <a:r>
              <a:rPr lang="zh-CN" altLang="en-US" dirty="0">
                <a:solidFill>
                  <a:srgbClr val="FF0000"/>
                </a:solidFill>
                <a:sym typeface="+mn-ea"/>
              </a:rPr>
              <a:t>重点：</a:t>
            </a:r>
            <a:r>
              <a:rPr lang="zh-CN" altLang="en-US"/>
              <a:t>污水池，面积，深度，加大，单价合同，总价措施费</a:t>
            </a:r>
            <a:endParaRPr lang="zh-CN" altLang="en-US"/>
          </a:p>
          <a:p>
            <a:r>
              <a:rPr lang="zh-CN" altLang="en-US" dirty="0">
                <a:solidFill>
                  <a:srgbClr val="FF0000"/>
                </a:solidFill>
                <a:sym typeface="+mn-ea"/>
              </a:rPr>
              <a:t>重点：</a:t>
            </a:r>
            <a:r>
              <a:rPr lang="zh-CN" altLang="en-US"/>
              <a:t>招标控制价，500万元（甲供材有单价），合同价470万元（施工单位投标清单内的甲供材料单价都为0，施工单位擅自调整招标文件）。甲供材单价计入，合同价将变为510万元，超出控制价，结算审核</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变更，功能没改变或增加，审计扣减</a:t>
            </a:r>
            <a:endParaRPr lang="zh-CN" altLang="en-US"/>
          </a:p>
          <a:p>
            <a:r>
              <a:rPr lang="zh-CN" altLang="en-US" dirty="0">
                <a:solidFill>
                  <a:srgbClr val="FF0000"/>
                </a:solidFill>
                <a:sym typeface="+mn-ea"/>
              </a:rPr>
              <a:t>重点：</a:t>
            </a:r>
            <a:r>
              <a:rPr lang="zh-CN" altLang="en-US"/>
              <a:t>定额，防火涂层耐火，1毫米，5小时，3毫米，15小时</a:t>
            </a:r>
            <a:endParaRPr lang="zh-CN" altLang="en-US"/>
          </a:p>
          <a:p>
            <a:r>
              <a:rPr lang="zh-CN" altLang="en-US" dirty="0">
                <a:solidFill>
                  <a:srgbClr val="FF0000"/>
                </a:solidFill>
                <a:sym typeface="+mn-ea"/>
              </a:rPr>
              <a:t>重点：</a:t>
            </a:r>
            <a:r>
              <a:rPr lang="zh-CN" altLang="en-US"/>
              <a:t>固定总价合同，清单漏项，变更减少漏项，结算扣减</a:t>
            </a:r>
            <a:endParaRPr lang="zh-CN" altLang="en-US"/>
          </a:p>
          <a:p>
            <a:r>
              <a:rPr lang="zh-CN" altLang="en-US" dirty="0">
                <a:solidFill>
                  <a:srgbClr val="FF0000"/>
                </a:solidFill>
                <a:sym typeface="+mn-ea"/>
              </a:rPr>
              <a:t>重点：</a:t>
            </a:r>
            <a:r>
              <a:rPr lang="zh-CN" altLang="en-US"/>
              <a:t>图法兰连接，清单焊接</a:t>
            </a:r>
            <a:endParaRPr lang="zh-CN" altLang="en-US"/>
          </a:p>
          <a:p>
            <a:r>
              <a:rPr lang="zh-CN" altLang="en-US" dirty="0">
                <a:solidFill>
                  <a:srgbClr val="FF0000"/>
                </a:solidFill>
                <a:sym typeface="+mn-ea"/>
              </a:rPr>
              <a:t>重点：</a:t>
            </a:r>
            <a:r>
              <a:rPr lang="zh-CN" altLang="en-US">
                <a:sym typeface="+mn-ea"/>
              </a:rPr>
              <a:t>公路，清淤，3000，10000，15%</a:t>
            </a:r>
            <a:endParaRPr lang="zh-CN" altLang="en-US">
              <a:sym typeface="+mn-ea"/>
            </a:endParaRPr>
          </a:p>
          <a:p>
            <a:r>
              <a:rPr lang="zh-CN" altLang="en-US" dirty="0">
                <a:solidFill>
                  <a:srgbClr val="FF0000"/>
                </a:solidFill>
                <a:sym typeface="+mn-ea"/>
              </a:rPr>
              <a:t>重点：</a:t>
            </a:r>
            <a:r>
              <a:rPr lang="zh-CN" altLang="en-US">
                <a:sym typeface="+mn-ea"/>
              </a:rPr>
              <a:t>干孔成孔，湿孔成孔，泥浆护壁，护筒，泥浆池</a:t>
            </a:r>
            <a:endParaRPr lang="zh-CN" altLang="en-US">
              <a:sym typeface="+mn-ea"/>
            </a:endParaRPr>
          </a:p>
          <a:p>
            <a:r>
              <a:rPr lang="zh-CN" altLang="en-US" dirty="0">
                <a:solidFill>
                  <a:srgbClr val="FF0000"/>
                </a:solidFill>
                <a:sym typeface="+mn-ea"/>
              </a:rPr>
              <a:t>重点：</a:t>
            </a:r>
            <a:r>
              <a:rPr lang="zh-CN" altLang="en-US">
                <a:sym typeface="+mn-ea"/>
              </a:rPr>
              <a:t>甲方给每方土30，乙方报5，土方分包不同意，完成后招标</a:t>
            </a:r>
            <a:endParaRPr lang="zh-CN" altLang="en-US">
              <a:sym typeface="+mn-ea"/>
            </a:endParaRPr>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多标段，合同价相近，甲方外墙做法变更，清单有单价，乙方报低了</a:t>
            </a:r>
            <a:endParaRPr lang="zh-CN" altLang="en-US">
              <a:sym typeface="+mn-ea"/>
            </a:endParaRPr>
          </a:p>
          <a:p>
            <a:r>
              <a:rPr lang="zh-CN" altLang="en-US" dirty="0">
                <a:solidFill>
                  <a:srgbClr val="FF0000"/>
                </a:solidFill>
                <a:sym typeface="+mn-ea"/>
              </a:rPr>
              <a:t>重点：</a:t>
            </a:r>
            <a:r>
              <a:rPr lang="zh-CN" altLang="en-US">
                <a:sym typeface="+mn-ea"/>
              </a:rPr>
              <a:t>图全是防腐板，清单屋顶防腐板，墙板没要求防腐板，报价挤塑板，施工防腐板</a:t>
            </a:r>
            <a:endParaRPr lang="zh-CN" altLang="en-US">
              <a:sym typeface="+mn-ea"/>
            </a:endParaRPr>
          </a:p>
          <a:p>
            <a:r>
              <a:rPr lang="zh-CN" altLang="en-US" dirty="0">
                <a:solidFill>
                  <a:srgbClr val="FF0000"/>
                </a:solidFill>
                <a:sym typeface="+mn-ea"/>
              </a:rPr>
              <a:t>重点：</a:t>
            </a:r>
            <a:r>
              <a:rPr lang="zh-CN" altLang="en-US"/>
              <a:t>epc，超概，规划或漏项，调概，发包人要求偏差或变更，暂列金，设计错误漏项限额设计，乙方承担</a:t>
            </a:r>
            <a:endParaRPr lang="zh-CN" altLang="en-US"/>
          </a:p>
          <a:p>
            <a:r>
              <a:rPr lang="zh-CN" altLang="en-US" dirty="0">
                <a:solidFill>
                  <a:srgbClr val="FF0000"/>
                </a:solidFill>
                <a:sym typeface="+mn-ea"/>
              </a:rPr>
              <a:t>重点：</a:t>
            </a:r>
            <a:r>
              <a:rPr lang="zh-CN" altLang="en-US"/>
              <a:t>财评控制价500，甲方600招标</a:t>
            </a:r>
            <a:endParaRPr lang="zh-CN" altLang="en-US"/>
          </a:p>
          <a:p>
            <a:r>
              <a:rPr lang="zh-CN" altLang="en-US" dirty="0">
                <a:solidFill>
                  <a:srgbClr val="FF0000"/>
                </a:solidFill>
                <a:sym typeface="+mn-ea"/>
              </a:rPr>
              <a:t>重点：</a:t>
            </a:r>
            <a:r>
              <a:rPr lang="zh-CN" altLang="en-US"/>
              <a:t>变更组价，财评审定限价下浮，2，3，5</a:t>
            </a:r>
            <a:endParaRPr lang="zh-CN" altLang="en-US"/>
          </a:p>
          <a:p>
            <a:r>
              <a:rPr lang="zh-CN" altLang="en-US" dirty="0">
                <a:solidFill>
                  <a:srgbClr val="FF0000"/>
                </a:solidFill>
                <a:sym typeface="+mn-ea"/>
              </a:rPr>
              <a:t>重点：</a:t>
            </a:r>
            <a:r>
              <a:rPr lang="zh-CN" altLang="en-US"/>
              <a:t>仲裁，委托造价1.23，财评1.1，财评找出1.23错误，判1.1</a:t>
            </a:r>
            <a:endParaRPr lang="zh-CN" altLang="en-US"/>
          </a:p>
          <a:p>
            <a:r>
              <a:rPr lang="zh-CN" altLang="en-US" dirty="0">
                <a:solidFill>
                  <a:srgbClr val="FF0000"/>
                </a:solidFill>
                <a:sym typeface="+mn-ea"/>
              </a:rPr>
              <a:t>重点：</a:t>
            </a:r>
            <a:r>
              <a:rPr lang="zh-CN" altLang="en-US"/>
              <a:t>模板，定额周转5次，实际2次，索赔</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路6层，单价低，减少2层，变为4层，定额组价高，比例扣减，中标口径组价</a:t>
            </a:r>
            <a:endParaRPr lang="zh-CN" altLang="en-US"/>
          </a:p>
          <a:p>
            <a:r>
              <a:rPr lang="zh-CN" altLang="en-US" dirty="0">
                <a:solidFill>
                  <a:srgbClr val="FF0000"/>
                </a:solidFill>
                <a:sym typeface="+mn-ea"/>
              </a:rPr>
              <a:t>重点：</a:t>
            </a:r>
            <a:r>
              <a:rPr lang="zh-CN" altLang="en-US"/>
              <a:t>epc，模拟清单，按项包，控制价地下车库6000平，实际完成10000平，甲4000平暂列金出，乙方10000平暂列金出</a:t>
            </a:r>
            <a:endParaRPr lang="zh-CN" altLang="en-US"/>
          </a:p>
          <a:p>
            <a:r>
              <a:rPr lang="zh-CN" altLang="en-US" dirty="0">
                <a:solidFill>
                  <a:srgbClr val="FF0000"/>
                </a:solidFill>
                <a:sym typeface="+mn-ea"/>
              </a:rPr>
              <a:t>重点：</a:t>
            </a:r>
            <a:r>
              <a:rPr lang="zh-CN" altLang="en-US"/>
              <a:t>涉铁费用财政扣减</a:t>
            </a:r>
            <a:endParaRPr lang="zh-CN" altLang="en-US"/>
          </a:p>
          <a:p>
            <a:r>
              <a:rPr lang="zh-CN" altLang="en-US" dirty="0">
                <a:solidFill>
                  <a:srgbClr val="FF0000"/>
                </a:solidFill>
                <a:sym typeface="+mn-ea"/>
              </a:rPr>
              <a:t>重点：</a:t>
            </a:r>
            <a:r>
              <a:rPr lang="zh-CN" altLang="en-US"/>
              <a:t>限价16000，15000，250乔木</a:t>
            </a:r>
            <a:endParaRPr lang="zh-CN" altLang="en-US"/>
          </a:p>
          <a:p>
            <a:r>
              <a:rPr lang="zh-CN" altLang="en-US" dirty="0">
                <a:solidFill>
                  <a:srgbClr val="FF0000"/>
                </a:solidFill>
                <a:sym typeface="+mn-ea"/>
              </a:rPr>
              <a:t>重点：</a:t>
            </a:r>
            <a:r>
              <a:rPr lang="zh-CN" altLang="en-US"/>
              <a:t>招标，钢筋1000吨，0.01</a:t>
            </a:r>
            <a:endParaRPr lang="zh-CN" altLang="en-US"/>
          </a:p>
          <a:p>
            <a:r>
              <a:rPr lang="zh-CN" altLang="en-US" dirty="0">
                <a:solidFill>
                  <a:srgbClr val="FF0000"/>
                </a:solidFill>
                <a:sym typeface="+mn-ea"/>
              </a:rPr>
              <a:t>重点：</a:t>
            </a:r>
            <a:r>
              <a:rPr lang="zh-CN" altLang="en-US"/>
              <a:t>固定总价合同，暂估价材料没达到招标限额，认质认价</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一个项目1</a:t>
            </a:r>
            <a:r>
              <a:rPr lang="en-US" altLang="zh-CN">
                <a:sym typeface="+mn-ea"/>
              </a:rPr>
              <a:t>1</a:t>
            </a:r>
            <a:r>
              <a:rPr lang="zh-CN" altLang="en-US">
                <a:sym typeface="+mn-ea"/>
              </a:rPr>
              <a:t>个厂房，2个办公楼，像这种项目，大型机械进出场费该算几个？</a:t>
            </a:r>
            <a:endParaRPr lang="zh-CN" altLang="en-US"/>
          </a:p>
          <a:p>
            <a:r>
              <a:rPr lang="zh-CN" altLang="en-US">
                <a:sym typeface="+mn-ea"/>
              </a:rPr>
              <a:t>图纸没有明确数量，但是清单是每个厂房都有进出场费</a:t>
            </a:r>
            <a:endParaRPr lang="zh-CN" altLang="en-US"/>
          </a:p>
          <a:p>
            <a:r>
              <a:rPr lang="zh-CN" altLang="en-US">
                <a:sym typeface="+mn-ea"/>
              </a:rPr>
              <a:t>现在结算施工单位还要按投标清单结算，现在该给他算几次</a:t>
            </a:r>
            <a:endParaRPr lang="zh-CN" altLang="en-US"/>
          </a:p>
          <a:p>
            <a:r>
              <a:rPr lang="zh-CN" altLang="en-US">
                <a:sym typeface="+mn-ea"/>
              </a:rPr>
              <a:t>招标控制价给了几次进出场费结算就该给几次吗？</a:t>
            </a:r>
            <a:endParaRPr lang="zh-CN" altLang="en-US"/>
          </a:p>
          <a:p>
            <a:r>
              <a:rPr lang="zh-CN" altLang="en-US">
                <a:sym typeface="+mn-ea"/>
              </a:rPr>
              <a:t>参考报价技术标，有几台大型机械，比如旋挖桩机械</a:t>
            </a:r>
            <a:endParaRPr lang="zh-CN" altLang="en-US"/>
          </a:p>
          <a:p>
            <a:r>
              <a:rPr lang="zh-CN" altLang="en-US">
                <a:sym typeface="+mn-ea"/>
              </a:rPr>
              <a:t>需要乙方提供大型机械进出场总额，明细和支撑材料，还要与施工日志，监理日志，相互印证</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报价套2次基层定额，面层30*30，实际1个基层，面层30*60，结算重新组价，原来可以1个基层提高消耗量</a:t>
            </a:r>
            <a:endParaRPr lang="zh-CN" altLang="en-US"/>
          </a:p>
          <a:p>
            <a:r>
              <a:rPr lang="zh-CN" altLang="en-US" dirty="0">
                <a:solidFill>
                  <a:srgbClr val="FF0000"/>
                </a:solidFill>
                <a:sym typeface="+mn-ea"/>
              </a:rPr>
              <a:t>重点：</a:t>
            </a:r>
            <a:r>
              <a:rPr lang="zh-CN" altLang="en-US">
                <a:sym typeface="+mn-ea"/>
              </a:rPr>
              <a:t>硬岩，软岩，补勘</a:t>
            </a:r>
            <a:endParaRPr lang="zh-CN" altLang="en-US"/>
          </a:p>
          <a:p>
            <a:r>
              <a:rPr lang="zh-CN" altLang="en-US" dirty="0">
                <a:solidFill>
                  <a:srgbClr val="FF0000"/>
                </a:solidFill>
                <a:sym typeface="+mn-ea"/>
              </a:rPr>
              <a:t>重点：</a:t>
            </a:r>
            <a:r>
              <a:rPr lang="zh-CN" altLang="en-US">
                <a:sym typeface="+mn-ea"/>
              </a:rPr>
              <a:t>泵送费25，调价差</a:t>
            </a:r>
            <a:endParaRPr lang="zh-CN" altLang="en-US">
              <a:sym typeface="+mn-ea"/>
            </a:endParaRPr>
          </a:p>
          <a:p>
            <a:r>
              <a:rPr lang="zh-CN" altLang="en-US" dirty="0">
                <a:solidFill>
                  <a:srgbClr val="FF0000"/>
                </a:solidFill>
                <a:sym typeface="+mn-ea"/>
              </a:rPr>
              <a:t>重点：</a:t>
            </a:r>
            <a:r>
              <a:rPr lang="zh-CN" altLang="en-US">
                <a:sym typeface="+mn-ea"/>
              </a:rPr>
              <a:t>合同约定，有价材料，按信息价，过高，财审定价</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中华人民共和国</a:t>
            </a:r>
            <a:r>
              <a:rPr lang="zh-CN" altLang="en-US">
                <a:solidFill>
                  <a:srgbClr val="FF0000"/>
                </a:solidFill>
                <a:sym typeface="+mn-ea"/>
              </a:rPr>
              <a:t>矿产资源法</a:t>
            </a:r>
            <a:endParaRPr lang="zh-CN" altLang="en-US"/>
          </a:p>
          <a:p>
            <a:r>
              <a:rPr lang="zh-CN" altLang="en-US">
                <a:solidFill>
                  <a:srgbClr val="00B050"/>
                </a:solidFill>
                <a:sym typeface="+mn-ea"/>
              </a:rPr>
              <a:t>第三条</a:t>
            </a:r>
            <a:r>
              <a:rPr lang="zh-CN" altLang="en-US">
                <a:sym typeface="+mn-ea"/>
              </a:rPr>
              <a:t>　矿产资源属于国家所有，由国务院行使国家对矿产资源的所有权。地表或者地下的矿产资源的国家所有权，不因其所依附的土地的所有权或者使用权的不同而改变。</a:t>
            </a:r>
            <a:endParaRPr lang="zh-CN" altLang="en-US"/>
          </a:p>
          <a:p>
            <a:r>
              <a:rPr lang="zh-CN" altLang="en-US">
                <a:solidFill>
                  <a:srgbClr val="FF0000"/>
                </a:solidFill>
              </a:rPr>
              <a:t>民法典</a:t>
            </a:r>
            <a:r>
              <a:rPr lang="zh-CN" altLang="en-US"/>
              <a:t>第</a:t>
            </a:r>
            <a:r>
              <a:rPr lang="zh-CN" altLang="en-US">
                <a:solidFill>
                  <a:srgbClr val="00B050"/>
                </a:solidFill>
              </a:rPr>
              <a:t>二百四十七</a:t>
            </a:r>
            <a:r>
              <a:rPr lang="zh-CN" altLang="en-US"/>
              <a:t>条　矿藏、水流、海域属于国家所有。</a:t>
            </a:r>
            <a:endParaRPr lang="zh-CN" altLang="en-US"/>
          </a:p>
          <a:p>
            <a:r>
              <a:rPr lang="zh-CN" altLang="en-US"/>
              <a:t>第</a:t>
            </a:r>
            <a:r>
              <a:rPr lang="zh-CN" altLang="en-US">
                <a:solidFill>
                  <a:srgbClr val="00B050"/>
                </a:solidFill>
              </a:rPr>
              <a:t>二百四十九</a:t>
            </a:r>
            <a:r>
              <a:rPr lang="zh-CN" altLang="en-US"/>
              <a:t>条　城市的土地，属于国家所有。法律规定属于国家所有的农村和城市郊区的土地，属于国家所有。</a:t>
            </a:r>
            <a:endParaRPr lang="zh-CN" altLang="en-US"/>
          </a:p>
          <a:p>
            <a:r>
              <a:rPr lang="zh-CN" altLang="en-US"/>
              <a:t>第</a:t>
            </a:r>
            <a:r>
              <a:rPr lang="zh-CN" altLang="en-US">
                <a:solidFill>
                  <a:srgbClr val="00B050"/>
                </a:solidFill>
              </a:rPr>
              <a:t>二百五十</a:t>
            </a:r>
            <a:r>
              <a:rPr lang="zh-CN" altLang="en-US"/>
              <a:t>条　森林、山岭、草原、荒地、滩涂等自然资源，属于国家所有，但是法律规定属于集体所有的除外。</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EPC总价包干项目结算审计</a:t>
            </a:r>
            <a:endParaRPr lang="zh-CN" altLang="en-US" dirty="0"/>
          </a:p>
          <a:p>
            <a:r>
              <a:rPr lang="zh-CN" altLang="en-US" dirty="0"/>
              <a:t>一、招标文件要求与中标人提供施工图的差异</a:t>
            </a:r>
            <a:endParaRPr lang="zh-CN" altLang="en-US" dirty="0"/>
          </a:p>
          <a:p>
            <a:r>
              <a:rPr lang="zh-CN" altLang="en-US" dirty="0"/>
              <a:t>二、施工图与现场实际完成的差异</a:t>
            </a:r>
            <a:endParaRPr lang="zh-CN" altLang="en-US" dirty="0"/>
          </a:p>
          <a:p>
            <a:r>
              <a:rPr lang="zh-CN" altLang="en-US" dirty="0"/>
              <a:t>中标单价为</a:t>
            </a:r>
            <a:r>
              <a:rPr lang="en-US" altLang="zh-CN" dirty="0"/>
              <a:t>3000</a:t>
            </a:r>
            <a:r>
              <a:rPr lang="zh-CN" altLang="en-US" dirty="0"/>
              <a:t>元/平方米（含设计及施工），合同约定结算以实际建筑面积乘以每平方价格结算</a:t>
            </a:r>
            <a:endParaRPr lang="zh-CN" altLang="en-US" dirty="0"/>
          </a:p>
          <a:p>
            <a:r>
              <a:rPr lang="zh-CN" altLang="en-US" dirty="0">
                <a:sym typeface="+mn-ea"/>
              </a:rPr>
              <a:t>一、招标文件要求与中标人提供施工图的差异</a:t>
            </a:r>
            <a:endParaRPr lang="zh-CN" altLang="en-US" dirty="0"/>
          </a:p>
          <a:p>
            <a:r>
              <a:rPr lang="zh-CN" altLang="en-US">
                <a:sym typeface="+mn-ea"/>
              </a:rPr>
              <a:t>电动车充电、汽车充电桩	</a:t>
            </a:r>
            <a:endParaRPr lang="zh-CN" altLang="en-US"/>
          </a:p>
          <a:p>
            <a:r>
              <a:rPr lang="zh-CN" altLang="en-US">
                <a:sym typeface="+mn-ea"/>
              </a:rPr>
              <a:t>厨卫的门洞高度2.2米，洞口高度2.3米	</a:t>
            </a:r>
            <a:endParaRPr lang="zh-CN" altLang="en-US">
              <a:sym typeface="+mn-ea"/>
            </a:endParaRPr>
          </a:p>
          <a:p>
            <a:r>
              <a:rPr lang="zh-CN" altLang="en-US">
                <a:sym typeface="+mn-ea"/>
              </a:rPr>
              <a:t>300高素混凝土反槛，200高</a:t>
            </a:r>
            <a:endParaRPr lang="zh-CN" altLang="en-US">
              <a:sym typeface="+mn-ea"/>
            </a:endParaRPr>
          </a:p>
          <a:p>
            <a:r>
              <a:rPr lang="zh-CN" altLang="en-US">
                <a:sym typeface="+mn-ea"/>
              </a:rPr>
              <a:t>外墙真石漆，外墙涂料</a:t>
            </a:r>
            <a:endParaRPr lang="zh-CN" altLang="en-US">
              <a:sym typeface="+mn-ea"/>
            </a:endParaRPr>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作为联合体，设计图纸交底工作对施工工期及费用的影响如何有效避免。</a:t>
            </a:r>
            <a:endParaRPr lang="en-US" altLang="zh-CN" dirty="0"/>
          </a:p>
          <a:p>
            <a:r>
              <a:rPr lang="zh-CN" altLang="en-US" dirty="0">
                <a:solidFill>
                  <a:srgbClr val="FF0000"/>
                </a:solidFill>
              </a:rPr>
              <a:t>重点：</a:t>
            </a:r>
            <a:r>
              <a:rPr lang="zh-CN" altLang="en-US" dirty="0"/>
              <a:t>业主招标前只做了可研</a:t>
            </a:r>
            <a:r>
              <a:rPr lang="en-US" altLang="zh-CN" dirty="0"/>
              <a:t>,</a:t>
            </a:r>
            <a:r>
              <a:rPr lang="zh-CN" altLang="en-US" dirty="0"/>
              <a:t>没做初步设计</a:t>
            </a:r>
            <a:r>
              <a:rPr lang="en-US" altLang="zh-CN" dirty="0"/>
              <a:t>,</a:t>
            </a:r>
            <a:r>
              <a:rPr lang="zh-CN" altLang="en-US" dirty="0"/>
              <a:t>没有估算清单</a:t>
            </a:r>
            <a:r>
              <a:rPr lang="en-US" altLang="zh-CN" dirty="0"/>
              <a:t>,</a:t>
            </a:r>
            <a:r>
              <a:rPr lang="zh-CN" altLang="en-US" dirty="0"/>
              <a:t>招标限价是业主凭经验估算的数字，我方实际实施过程中应如何应对？</a:t>
            </a:r>
            <a:endParaRPr lang="en-US" altLang="zh-CN" dirty="0"/>
          </a:p>
          <a:p>
            <a:r>
              <a:rPr lang="zh-CN" altLang="en-US" dirty="0">
                <a:solidFill>
                  <a:srgbClr val="FF0000"/>
                </a:solidFill>
              </a:rPr>
              <a:t>重点：</a:t>
            </a:r>
            <a:r>
              <a:rPr lang="zh-CN" altLang="en-US" dirty="0"/>
              <a:t>边设计、边实施项目，施工过程和设计过程中业主单位不断地增派其它施工内容，致使正式的施工图迟迟未出具，施工图预算不能正常上报，造成工程总承包合同约定的设计工期逾期的，工程总承包单位如何进行索赔？</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ym typeface="+mn-ea"/>
              </a:rPr>
              <a:t>二、施工图与现场实际完成的差异</a:t>
            </a:r>
            <a:endParaRPr lang="zh-CN" altLang="en-US"/>
          </a:p>
          <a:p>
            <a:r>
              <a:rPr lang="en-US" altLang="zh-CN"/>
              <a:t>1</a:t>
            </a:r>
            <a:r>
              <a:rPr lang="zh-CN" altLang="en-US"/>
              <a:t>、地下室侧墙:15厚混合砂浆打底	</a:t>
            </a:r>
            <a:endParaRPr lang="zh-CN" altLang="en-US"/>
          </a:p>
          <a:p>
            <a:r>
              <a:rPr lang="zh-CN" altLang="en-US"/>
              <a:t>现场未做粉刷层，清水面批腻子</a:t>
            </a:r>
            <a:endParaRPr lang="zh-CN" altLang="en-US"/>
          </a:p>
          <a:p>
            <a:r>
              <a:rPr lang="en-US" altLang="zh-CN">
                <a:sym typeface="+mn-ea"/>
              </a:rPr>
              <a:t>2</a:t>
            </a:r>
            <a:r>
              <a:rPr lang="zh-CN" altLang="en-US">
                <a:sym typeface="+mn-ea"/>
              </a:rPr>
              <a:t>、楼梯间一、二层铺贴8厚防滑地砖	</a:t>
            </a:r>
            <a:endParaRPr lang="zh-CN" altLang="en-US">
              <a:sym typeface="+mn-ea"/>
            </a:endParaRPr>
          </a:p>
          <a:p>
            <a:r>
              <a:rPr lang="zh-CN" altLang="en-US">
                <a:sym typeface="+mn-ea"/>
              </a:rPr>
              <a:t>现场为铺贴负一层楼梯间</a:t>
            </a:r>
            <a:endParaRPr lang="zh-CN" altLang="en-US">
              <a:sym typeface="+mn-ea"/>
            </a:endParaRPr>
          </a:p>
          <a:p>
            <a:r>
              <a:rPr lang="en-US" altLang="zh-CN">
                <a:sym typeface="+mn-ea"/>
              </a:rPr>
              <a:t>3</a:t>
            </a:r>
            <a:r>
              <a:rPr lang="zh-CN" altLang="en-US">
                <a:sym typeface="+mn-ea"/>
              </a:rPr>
              <a:t>、甲方要求取消泛光照明</a:t>
            </a:r>
            <a:r>
              <a:rPr lang="zh-CN" altLang="en-US"/>
              <a:t>	</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承包人</a:t>
            </a:r>
            <a:r>
              <a:rPr lang="zh-CN" altLang="en-US">
                <a:sym typeface="+mn-ea"/>
              </a:rPr>
              <a:t>提出</a:t>
            </a:r>
            <a:endParaRPr lang="zh-CN" altLang="en-US"/>
          </a:p>
          <a:p>
            <a:r>
              <a:rPr lang="zh-CN" altLang="en-US"/>
              <a:t>中标人提交的设计文件通过评标委员会的评审并得以中标，说明其设计文件是满足招标文件要求的。招标文件在合同生成中，仅是作为要约邀请，而中标人提交的投标文件才是要约，才是构成合同组成的部分，故应以中标人提交的设计文件作为交付标准，而不应该拿招标文件中的设计指导书作为交付标准。</a:t>
            </a:r>
            <a:endParaRPr lang="zh-CN" altLang="en-US"/>
          </a:p>
          <a:p>
            <a:r>
              <a:rPr lang="zh-CN" altLang="en-US"/>
              <a:t>同时还提出，承包人同时作为设计人，其施工的工程实体已通过各方验收合格，满足招标质量要求，审计单位不应以现场实际完成与设计图纸不符为由，对原中标单价进行调整。</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审计</a:t>
            </a:r>
            <a:r>
              <a:rPr lang="zh-CN" altLang="en-US">
                <a:sym typeface="+mn-ea"/>
              </a:rPr>
              <a:t>方提出</a:t>
            </a:r>
            <a:endParaRPr lang="zh-CN" altLang="en-US">
              <a:sym typeface="+mn-ea"/>
            </a:endParaRPr>
          </a:p>
          <a:p>
            <a:r>
              <a:rPr lang="zh-CN" altLang="en-US"/>
              <a:t>第一点，虽然在一般项目中招标文件仅是作为要约邀请而非要约，不是合同的组成部分。</a:t>
            </a:r>
            <a:endParaRPr lang="zh-CN" altLang="en-US"/>
          </a:p>
          <a:p>
            <a:r>
              <a:rPr lang="zh-CN" altLang="en-US"/>
              <a:t>但在本项目，招标人正是考虑到EPC项目招标的特殊性，评标委员会在较短的时间内无法仔细判断投标人的投标文件是否均能满足招标文件的各项要求</a:t>
            </a:r>
            <a:endParaRPr lang="zh-CN" altLang="en-US"/>
          </a:p>
          <a:p>
            <a:r>
              <a:rPr lang="zh-CN" altLang="en-US"/>
              <a:t>故在合同的专用条款第1条“其他合同文件包括”中，列入了“招标文件及其补遗书、答疑文件”，且其顺序在“图纸”之前，根据合同文件组成及优先解释顺序，招标文件的要求比图纸具有优先解释权。</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第二点，设计图纸作为投标书的组成部分，是构成合同要约的一部分，也是合同的组成部分。</a:t>
            </a:r>
            <a:endParaRPr lang="zh-CN" altLang="en-US"/>
          </a:p>
          <a:p>
            <a:r>
              <a:rPr lang="zh-CN" altLang="en-US"/>
              <a:t>承包人在投标截止前，可在招标文件的要求内对其自己的设计成果进行修改。一旦中标，招标人接受了要约，承包人就应该按图纸要求进行施工，虽然已通过各方验收，仍不能免除承包人应按图施工的义务。</a:t>
            </a:r>
            <a:endParaRPr lang="zh-CN" altLang="en-US"/>
          </a:p>
          <a:p>
            <a:r>
              <a:rPr lang="zh-CN" altLang="en-US"/>
              <a:t>对于上述两方面的差异，招标人可以要求承包人按合同或图纸要求继续施工到位，对不影响结构安全和使用的，招标人也可以扣除未施工部分的差价。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中标通知书写的是建安费下浮3%，但合同签订的是扣除规费和安全文明施工费后再下浮，结算时施工方提出以合同为准</a:t>
            </a:r>
            <a:endParaRPr lang="zh-CN" altLang="en-US"/>
          </a:p>
          <a:p>
            <a:r>
              <a:rPr lang="zh-CN" altLang="en-US" dirty="0">
                <a:solidFill>
                  <a:srgbClr val="FF0000"/>
                </a:solidFill>
                <a:sym typeface="+mn-ea"/>
              </a:rPr>
              <a:t>重点：</a:t>
            </a:r>
            <a:r>
              <a:rPr lang="zh-CN" altLang="en-US"/>
              <a:t>EPC可研发包，合同约定总承包管理费以总价方式列入清单归牵头人所有，其金额为可研所列建设管理费的一半。批复的初设概算计列了建设管理费（与可研金额一致），支付了合同所列的总承包管理费，结算审计，审计局以批复的初设概算未计列总承包管理费为由将其全额核减。</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铁路施工总价承包合同，采用清单与施工图纸招标。</a:t>
            </a:r>
            <a:endParaRPr lang="zh-CN" altLang="en-US"/>
          </a:p>
          <a:p>
            <a:r>
              <a:rPr lang="zh-CN" altLang="en-US"/>
              <a:t>设计单位将接触网立柱基础的数量搞错，设计</a:t>
            </a:r>
            <a:r>
              <a:rPr lang="en-US" altLang="zh-CN"/>
              <a:t>150</a:t>
            </a:r>
            <a:r>
              <a:rPr lang="zh-CN" altLang="en-US"/>
              <a:t>处，实际只有</a:t>
            </a:r>
            <a:r>
              <a:rPr lang="en-US" altLang="zh-CN"/>
              <a:t>60</a:t>
            </a:r>
            <a:r>
              <a:rPr lang="zh-CN" altLang="en-US"/>
              <a:t>处。请问是走变更设计进入总承包风险费，还是签订补充合同核减9</a:t>
            </a:r>
            <a:r>
              <a:rPr lang="en-US" altLang="zh-CN"/>
              <a:t>0</a:t>
            </a:r>
            <a:r>
              <a:rPr lang="zh-CN" altLang="en-US"/>
              <a:t>处的费用？</a:t>
            </a:r>
            <a:endParaRPr lang="zh-CN" altLang="en-US"/>
          </a:p>
          <a:p>
            <a:r>
              <a:rPr lang="zh-CN" altLang="en-US" dirty="0">
                <a:solidFill>
                  <a:srgbClr val="FF0000"/>
                </a:solidFill>
                <a:sym typeface="+mn-ea"/>
              </a:rPr>
              <a:t>重点：</a:t>
            </a:r>
            <a:r>
              <a:rPr lang="zh-CN" altLang="en-US"/>
              <a:t>电业局施工的6</a:t>
            </a:r>
            <a:r>
              <a:rPr lang="en-US" altLang="zh-CN"/>
              <a:t>0</a:t>
            </a:r>
            <a:r>
              <a:rPr lang="zh-CN" altLang="en-US"/>
              <a:t>0米电缆在建设方委托的第三方工程资询单位结算时漏报，提供图纸并经甲方确认，是否给予结算。如想解决，能否在政府审计决算中核增。 </a:t>
            </a:r>
            <a:endParaRPr lang="zh-CN" altLang="en-US"/>
          </a:p>
          <a:p>
            <a:r>
              <a:rPr lang="zh-CN" altLang="en-US" dirty="0">
                <a:solidFill>
                  <a:srgbClr val="FF0000"/>
                </a:solidFill>
                <a:sym typeface="+mn-ea"/>
              </a:rPr>
              <a:t>重点：</a:t>
            </a:r>
            <a:r>
              <a:rPr lang="zh-CN" altLang="en-US"/>
              <a:t>乙方招标的设备，招标时未出具清单的情况下，甲方在后期限价时是否可以限制品牌，限价单中限制品牌是否违规？</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水利总承包项目，因夏季民用电量增大，导致工地限电，采用发电机发</a:t>
            </a:r>
            <a:r>
              <a:rPr lang="zh-CN" altLang="en-US">
                <a:sym typeface="+mn-ea"/>
              </a:rPr>
              <a:t>电</a:t>
            </a:r>
            <a:r>
              <a:rPr lang="zh-CN" altLang="en-US"/>
              <a:t>施工，合同约定的不可抗力里不包含，施工单位可以索赔因使用发电机增加的这部分费用吗？</a:t>
            </a:r>
            <a:endParaRPr lang="zh-CN" altLang="en-US"/>
          </a:p>
          <a:p>
            <a:r>
              <a:rPr lang="zh-CN" altLang="en-US" dirty="0">
                <a:solidFill>
                  <a:srgbClr val="FF0000"/>
                </a:solidFill>
                <a:sym typeface="+mn-ea"/>
              </a:rPr>
              <a:t>重点：</a:t>
            </a:r>
            <a:r>
              <a:rPr lang="zh-CN" altLang="en-US"/>
              <a:t>造价咨询单位按竣工图审核结算，后审计单位发现竣工图与现场不对应（图纸有的，但现场没有），审计单位要求按现场实际测量量结算，并要求承包方返回相应费用，从审计角度怎样做更合理？施工单位讲这里多，其他地方就少了，要求对全部工程量实测。</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施工图设计已经过图审后，现要求部分楼栋室内墙体、水电进行二次改造满足实际需求，造成审图图纸与现场实际施工有部分设计不符之处，待竣工结算前，以现场实际施工图为基础出具经过几方共同确认的竣工图，竣工结算以此竣工图为依据进行竣工结算。是否可行？</a:t>
            </a:r>
            <a:endParaRPr lang="zh-CN" altLang="en-US"/>
          </a:p>
          <a:p>
            <a:r>
              <a:rPr lang="zh-CN" altLang="en-US" dirty="0">
                <a:solidFill>
                  <a:srgbClr val="FF0000"/>
                </a:solidFill>
                <a:sym typeface="+mn-ea"/>
              </a:rPr>
              <a:t>重点：</a:t>
            </a:r>
            <a:r>
              <a:rPr lang="zh-CN" altLang="en-US">
                <a:sym typeface="+mn-ea"/>
              </a:rPr>
              <a:t>外墙干挂硅酸钙板，清单项目特征描述写的是横龙骨，竖龙骨，干挂8㎜硅酸钙板仿石材饰面板，当时招标的时候图纸说明外墙二次设计，没有龙骨信息，只说了8㎜硅酸钙板。现在二次设计出来之后我可以向甲方申请龙骨变更或者重新组价吗</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奥体项目，</a:t>
            </a:r>
            <a:r>
              <a:rPr lang="zh-CN" altLang="en-US"/>
              <a:t>固定总价合同，但是合同清单与初设图纸不对等，项目特征描述大于初设做法。进场后,我们发现合同清单工程量不准，特征描述有误，存在多项、漏项的情况，便深化设计的同时优化了很多东西，有些构造做法做了加法，有些做了减法。现在结算单位提出，清单中有的实际没有干的要审减，清单漏项的属于我们的风险，没有变更手续的不予认可。</a:t>
            </a:r>
            <a:endParaRPr lang="zh-CN" altLang="en-US"/>
          </a:p>
          <a:p>
            <a:r>
              <a:rPr lang="zh-CN" altLang="en-US"/>
              <a:t>造价咨询提出的审减原则有问题吗</a:t>
            </a:r>
            <a:endParaRPr lang="zh-CN" altLang="en-US"/>
          </a:p>
          <a:p>
            <a:r>
              <a:rPr lang="zh-CN" altLang="en-US"/>
              <a:t>有些双标做法，审减不需要资料支撑，加项却需要大量资料支撑</a:t>
            </a:r>
            <a:endParaRPr lang="zh-CN" altLang="en-US"/>
          </a:p>
          <a:p>
            <a:r>
              <a:rPr lang="zh-CN" altLang="en-US"/>
              <a:t>加项，应有变更手续，先调清单，再调合同价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因规划问题设计变更调减了。调减变更部分的工程量，按照概算价格扣除，还是乙方投标报价的价格扣除啊？</a:t>
            </a:r>
            <a:endParaRPr lang="zh-CN" altLang="en-US"/>
          </a:p>
          <a:p>
            <a:r>
              <a:rPr lang="zh-CN" altLang="en-US"/>
              <a:t>项目包含楼层加固，概算做了120万，乙方投标仅仅投了2万。现在楼层一半不干了，调减合同，是调减60万，还是调减1万？</a:t>
            </a:r>
            <a:endParaRPr lang="zh-CN" altLang="en-US"/>
          </a:p>
          <a:p>
            <a:r>
              <a:rPr lang="zh-CN" altLang="en-US"/>
              <a:t>乙方报施工图预算，加固他按实际工程量报价，还是只能按2万报？</a:t>
            </a:r>
            <a:endParaRPr lang="zh-CN" altLang="en-US"/>
          </a:p>
          <a:p>
            <a:r>
              <a:rPr lang="zh-CN" altLang="en-US" dirty="0">
                <a:solidFill>
                  <a:srgbClr val="FF0000"/>
                </a:solidFill>
                <a:sym typeface="+mn-ea"/>
              </a:rPr>
              <a:t>重点：</a:t>
            </a:r>
            <a:r>
              <a:rPr lang="zh-CN" altLang="en-US"/>
              <a:t>楼房基础挖土方，清单描述考虑放坡和工作面。那么清单工程量是包含放坡的工程量还是按清单计价规则不含放坡的工程量呢？</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甲方避开工程总承包单位，直接干预，并要求设计单位按其意愿出具施工图，要求工程总承包单位实施的，所造成最终的项目施工图预算超出原招标限价，工程总承包单位是否可以依此作为结算依据？</a:t>
            </a:r>
            <a:endParaRPr lang="en-US" altLang="zh-CN" dirty="0"/>
          </a:p>
          <a:p>
            <a:r>
              <a:rPr lang="zh-CN" altLang="en-US" dirty="0">
                <a:solidFill>
                  <a:srgbClr val="FF0000"/>
                </a:solidFill>
              </a:rPr>
              <a:t>重点：</a:t>
            </a:r>
            <a:r>
              <a:rPr lang="zh-CN" altLang="en-US" dirty="0"/>
              <a:t>甲方指定设计单位出具设计图纸，但其中部分分部分项需重新委托细部深化设计，我方是否可认为原设计责任缺失，并扣除其对应设计费，支付至实际深化设计单位？由于以上深化设计原因造成预算金额超出原设计概算的是否可以单独计价结算？</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污水处理的工程设计施工一体的EPC项目，只有投标总价无投标预算明细，后补了投标预算</a:t>
            </a:r>
            <a:endParaRPr lang="zh-CN" altLang="en-US"/>
          </a:p>
          <a:p>
            <a:r>
              <a:rPr lang="zh-CN" altLang="en-US"/>
              <a:t>1.协议约定固定总价合同，需要进行增减的款项外合同价格不予调整。</a:t>
            </a:r>
            <a:endParaRPr lang="zh-CN" altLang="en-US"/>
          </a:p>
          <a:p>
            <a:r>
              <a:rPr lang="zh-CN" altLang="en-US"/>
              <a:t>专用条款约定总价合同，这个固定二字之差是否对结算有影响（专用条款中约定了关于材料价格波动的调整方式 ）？</a:t>
            </a:r>
            <a:endParaRPr lang="zh-CN" altLang="en-US"/>
          </a:p>
          <a:p>
            <a:r>
              <a:rPr lang="zh-CN" altLang="en-US"/>
              <a:t>2.在项目实施的过程中，有一个池子由混凝土的变为不锈钢一体化泵站，这一部分是如何结算？是否可以按专用条款中变更估价相关条款进行结算（变更估价:合同未包括价格清单执行变更工程的成本加利润调整）。3.整个项目怎么结算比较合理？4.EPC项目中设计费怎么结算</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项目已经实施完成，合同约定依据完成内容据实结算</a:t>
            </a:r>
            <a:endParaRPr lang="zh-CN" altLang="en-US"/>
          </a:p>
          <a:p>
            <a:r>
              <a:rPr lang="zh-CN" altLang="en-US"/>
              <a:t>双方认价的材料是否还要按照投标下浮率</a:t>
            </a:r>
            <a:r>
              <a:rPr lang="zh-CN" altLang="en-US">
                <a:sym typeface="+mn-ea"/>
              </a:rPr>
              <a:t>下浮</a:t>
            </a:r>
            <a:r>
              <a:rPr lang="zh-CN" altLang="en-US"/>
              <a:t>？</a:t>
            </a:r>
            <a:endParaRPr lang="zh-CN" altLang="en-US"/>
          </a:p>
          <a:p>
            <a:r>
              <a:rPr lang="zh-CN" altLang="en-US"/>
              <a:t>绿化工程养护期未到现在要提前结算，养护期结束死亡的苗木用质保金扣除，实际情况绿化工程在养护期结束后肯定会有死亡，这个是否需要签订补充协议，补充协议如何进一步约定？</a:t>
            </a:r>
            <a:endParaRPr lang="zh-CN" altLang="en-US"/>
          </a:p>
          <a:p>
            <a:r>
              <a:rPr lang="zh-CN" altLang="en-US" dirty="0">
                <a:solidFill>
                  <a:srgbClr val="FF0000"/>
                </a:solidFill>
                <a:sym typeface="+mn-ea"/>
              </a:rPr>
              <a:t>重点：</a:t>
            </a:r>
            <a:r>
              <a:rPr lang="zh-CN" altLang="en-US"/>
              <a:t>施工单位为了中标采用不平衡报价，把一个材料单价报的特别低，不到市场价的1/10，现在项目推不动了，施工单位要求按市场价或最高限价中的材料单价计价，计价之后就突破当时的最高限价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a:t>EPC</a:t>
            </a:r>
            <a:r>
              <a:rPr lang="zh-CN" altLang="en-US"/>
              <a:t>工程总承包，概算下浮招标，设计单位原因，造成部分工程量增加。增加部分工程量费用需要甲方补偿吗？</a:t>
            </a:r>
            <a:endParaRPr lang="zh-CN" altLang="en-US"/>
          </a:p>
          <a:p>
            <a:r>
              <a:rPr lang="zh-CN" altLang="en-US" dirty="0">
                <a:solidFill>
                  <a:srgbClr val="FF0000"/>
                </a:solidFill>
                <a:sym typeface="+mn-ea"/>
              </a:rPr>
              <a:t>重点：</a:t>
            </a:r>
            <a:r>
              <a:rPr lang="zh-CN" altLang="en-US"/>
              <a:t>污水管道改造EPC项目（固定单价合同），投标时管道单价甲方给出的清单描述不明析，价格也明显偏低，现在可不可以通过设计提高标准后进行重新组价，请甲方确认</a:t>
            </a:r>
            <a:endParaRPr lang="zh-CN" altLang="en-US"/>
          </a:p>
          <a:p>
            <a:r>
              <a:rPr lang="zh-CN" altLang="en-US" dirty="0">
                <a:solidFill>
                  <a:srgbClr val="FF0000"/>
                </a:solidFill>
                <a:sym typeface="+mn-ea"/>
              </a:rPr>
              <a:t>重点：</a:t>
            </a:r>
            <a:r>
              <a:rPr lang="en-US" altLang="zh-CN">
                <a:sym typeface="+mn-ea"/>
              </a:rPr>
              <a:t>EPC</a:t>
            </a:r>
            <a:r>
              <a:rPr lang="zh-CN" altLang="en-US"/>
              <a:t>总价合同模式，甲方给的某些模拟清单定额缺项，比如污水管网土方开挖清单，缺项了水泥混凝土路面破除这项报价，那么在审图图纸会审时能够向甲方申请办理签证吗</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项目结算时拆除部分清单项目特征描述外运5公里，石渣回填项目特征描述利旧，综合单价仅是回填费用，但部分路段地基存在问题，挖深了，同时石渣回填，是否可以采用原石渣回填清单，乙方主要想要石渣材料费用</a:t>
            </a:r>
            <a:endParaRPr lang="zh-CN" altLang="en-US"/>
          </a:p>
          <a:p>
            <a:r>
              <a:rPr lang="zh-CN" altLang="en-US" dirty="0">
                <a:solidFill>
                  <a:srgbClr val="FF0000"/>
                </a:solidFill>
                <a:sym typeface="+mn-ea"/>
              </a:rPr>
              <a:t>重点：</a:t>
            </a:r>
            <a:r>
              <a:rPr lang="zh-CN" altLang="en-US"/>
              <a:t>EPC项目的招标文件工期两年，甲方跟中标方签订合同时，</a:t>
            </a:r>
            <a:r>
              <a:rPr lang="zh-CN" altLang="en-US"/>
              <a:t>要求工期缩短成1年半合规吗</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桥梁工程单跨40m。招标时，预制箱梁按购买成品箱梁考虑;中标价格也按照外购成品箱梁的价格投标。实际施工过程中，乙方无法外购成品箱梁，计划在河床制作预制场地，现场预制箱梁并吊装，报技术方案给监理和甲方并通过，但当时未报经济方案。在验收后的结算阶段，该预制场地报结算400万元，桥梁的原控制价为500万，导致结算报价高出控制价70%。乙方认为技术方案已通过甲方认可，应追加控制价;甲方认为该变更为工艺变更，甲方对工程的要求和工程量没有发生变化，该预制场地的建设费用不应由甲方承担。何解?</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固定总价，减少复杂项目工程量、减少措施工程费，增加创效项目工程量。</a:t>
            </a:r>
            <a:endParaRPr lang="zh-CN" altLang="en-US"/>
          </a:p>
          <a:p>
            <a:r>
              <a:rPr lang="zh-CN" altLang="en-US"/>
              <a:t>①降低</a:t>
            </a:r>
            <a:r>
              <a:rPr lang="zh-CN" altLang="en-US">
                <a:sym typeface="+mn-ea"/>
              </a:rPr>
              <a:t>桥隧比。</a:t>
            </a:r>
            <a:r>
              <a:rPr lang="zh-CN" altLang="en-US"/>
              <a:t>避让水源保护区、公益林、重大拆迁点，提出改线建议方案。</a:t>
            </a:r>
            <a:endParaRPr lang="zh-CN" altLang="en-US"/>
          </a:p>
          <a:p>
            <a:r>
              <a:rPr lang="zh-CN" altLang="en-US"/>
              <a:t>②据实调整土石比例。</a:t>
            </a:r>
            <a:r>
              <a:rPr lang="zh-CN" altLang="en-US">
                <a:sym typeface="+mn-ea"/>
              </a:rPr>
              <a:t>5:5调</a:t>
            </a:r>
            <a:r>
              <a:rPr lang="zh-CN" altLang="en-US">
                <a:sym typeface="+mn-ea"/>
              </a:rPr>
              <a:t>为3:7，</a:t>
            </a:r>
            <a:r>
              <a:rPr lang="zh-CN" altLang="en-US"/>
              <a:t>现场踏勘、钻孔取样、周边项目地质特性调查，地质复查，界定岩层分界线。</a:t>
            </a:r>
            <a:endParaRPr lang="zh-CN" altLang="en-US"/>
          </a:p>
          <a:p>
            <a:r>
              <a:rPr lang="zh-CN" altLang="en-US">
                <a:sym typeface="+mn-ea"/>
              </a:rPr>
              <a:t>③优化爆破方案。线路周边敏感环境点，临近房屋、国道，挖方调为机械破碎。</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固定单价，修改总设计方案</a:t>
            </a:r>
            <a:endParaRPr lang="zh-CN" altLang="en-US"/>
          </a:p>
          <a:p>
            <a:r>
              <a:rPr lang="zh-CN" altLang="en-US"/>
              <a:t>①桩径优化降低成本。</a:t>
            </a:r>
            <a:r>
              <a:rPr lang="zh-CN" altLang="en-US">
                <a:sym typeface="+mn-ea"/>
              </a:rPr>
              <a:t>桩径</a:t>
            </a:r>
            <a:r>
              <a:rPr lang="zh-CN" altLang="en-US"/>
              <a:t>φ600钻孔桩，10</a:t>
            </a:r>
            <a:r>
              <a:rPr lang="en-US" altLang="zh-CN"/>
              <a:t>00</a:t>
            </a:r>
            <a:r>
              <a:rPr lang="zh-CN" altLang="en-US"/>
              <a:t>0m，变为</a:t>
            </a:r>
            <a:r>
              <a:rPr lang="zh-CN" altLang="en-US">
                <a:sym typeface="+mn-ea"/>
              </a:rPr>
              <a:t>桩径</a:t>
            </a:r>
            <a:r>
              <a:rPr lang="zh-CN" altLang="en-US"/>
              <a:t>φ800，8</a:t>
            </a:r>
            <a:r>
              <a:rPr lang="en-US" altLang="zh-CN"/>
              <a:t>000</a:t>
            </a:r>
            <a:r>
              <a:rPr lang="zh-CN" altLang="en-US"/>
              <a:t>m。</a:t>
            </a:r>
            <a:endParaRPr lang="zh-CN" altLang="en-US"/>
          </a:p>
          <a:p>
            <a:r>
              <a:rPr lang="zh-CN" altLang="en-US">
                <a:sym typeface="+mn-ea"/>
              </a:rPr>
              <a:t>②</a:t>
            </a:r>
            <a:r>
              <a:rPr lang="zh-CN" altLang="en-US">
                <a:sym typeface="+mn-ea"/>
              </a:rPr>
              <a:t>调整</a:t>
            </a:r>
            <a:r>
              <a:rPr lang="zh-CN" altLang="en-US">
                <a:sym typeface="+mn-ea"/>
              </a:rPr>
              <a:t>支护结构形式。原设计，钻孔灌注桩＋止水帷幕，工效低，进度慢，调整为SMW工法桩及地连墙，地连墙围护，强度更大，</a:t>
            </a:r>
            <a:r>
              <a:rPr lang="zh-CN" altLang="en-US">
                <a:sym typeface="+mn-ea"/>
              </a:rPr>
              <a:t>更</a:t>
            </a:r>
            <a:r>
              <a:rPr lang="zh-CN" altLang="en-US">
                <a:sym typeface="+mn-ea"/>
              </a:rPr>
              <a:t>安全。</a:t>
            </a:r>
            <a:endParaRPr lang="zh-CN" altLang="en-US">
              <a:sym typeface="+mn-ea"/>
            </a:endParaRPr>
          </a:p>
          <a:p>
            <a:r>
              <a:rPr lang="zh-CN" altLang="en-US">
                <a:sym typeface="+mn-ea"/>
              </a:rPr>
              <a:t>③</a:t>
            </a:r>
            <a:r>
              <a:rPr lang="zh-CN" altLang="en-US">
                <a:sym typeface="+mn-ea"/>
              </a:rPr>
              <a:t>减小</a:t>
            </a:r>
            <a:r>
              <a:rPr lang="zh-CN" altLang="en-US">
                <a:sym typeface="+mn-ea"/>
              </a:rPr>
              <a:t>基坑开挖深度。原基坑深度</a:t>
            </a:r>
            <a:r>
              <a:rPr lang="en-US" altLang="zh-CN">
                <a:sym typeface="+mn-ea"/>
              </a:rPr>
              <a:t>10</a:t>
            </a:r>
            <a:r>
              <a:rPr lang="zh-CN" altLang="en-US">
                <a:sym typeface="+mn-ea"/>
              </a:rPr>
              <a:t>m，优化后结构上抬1m。开挖深度变更，提高基坑安全，基坑</a:t>
            </a:r>
            <a:r>
              <a:rPr lang="zh-CN" altLang="en-US">
                <a:sym typeface="+mn-ea"/>
              </a:rPr>
              <a:t>开</a:t>
            </a:r>
            <a:r>
              <a:rPr lang="zh-CN" altLang="en-US">
                <a:sym typeface="+mn-ea"/>
              </a:rPr>
              <a:t>挖快。</a:t>
            </a:r>
            <a:endParaRPr lang="zh-CN" altLang="en-US"/>
          </a:p>
          <a:p>
            <a:r>
              <a:rPr lang="zh-CN" altLang="en-US">
                <a:sym typeface="+mn-ea"/>
              </a:rPr>
              <a:t>④措施筋入图。</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zh-CN" dirty="0">
                <a:sym typeface="+mn-ea"/>
              </a:rPr>
              <a:t>二次结构，由预留变为植筋，手续全，审计，植筋费，不给付，不能免除</a:t>
            </a:r>
            <a:r>
              <a:rPr lang="zh-CN" altLang="zh-CN" dirty="0">
                <a:solidFill>
                  <a:srgbClr val="339933"/>
                </a:solidFill>
                <a:sym typeface="+mn-ea"/>
              </a:rPr>
              <a:t>按图施工义务</a:t>
            </a:r>
            <a:r>
              <a:rPr lang="zh-CN" altLang="zh-CN" dirty="0">
                <a:sym typeface="+mn-ea"/>
              </a:rPr>
              <a:t>。植筋比预留快，虽增加投入，也从中受益</a:t>
            </a:r>
            <a:endParaRPr lang="zh-CN" altLang="zh-CN" dirty="0"/>
          </a:p>
          <a:p>
            <a:r>
              <a:rPr lang="zh-CN" altLang="en-US" dirty="0">
                <a:solidFill>
                  <a:srgbClr val="FF0000"/>
                </a:solidFill>
                <a:sym typeface="+mn-ea"/>
              </a:rPr>
              <a:t>重点：</a:t>
            </a:r>
            <a:r>
              <a:rPr lang="zh-CN" altLang="en-US" b="0" dirty="0">
                <a:solidFill>
                  <a:srgbClr val="339933"/>
                </a:solidFill>
                <a:sym typeface="+mn-ea"/>
              </a:rPr>
              <a:t>发包人</a:t>
            </a:r>
            <a:r>
              <a:rPr lang="zh-CN" altLang="en-US" b="0" dirty="0">
                <a:sym typeface="+mn-ea"/>
              </a:rPr>
              <a:t>提供的</a:t>
            </a:r>
            <a:r>
              <a:rPr lang="zh-CN" altLang="en-US" b="0" dirty="0">
                <a:solidFill>
                  <a:srgbClr val="FF0000"/>
                </a:solidFill>
                <a:sym typeface="+mn-ea"/>
              </a:rPr>
              <a:t>土质资料</a:t>
            </a:r>
            <a:r>
              <a:rPr lang="zh-CN" altLang="en-US" b="0" dirty="0">
                <a:sym typeface="+mn-ea"/>
              </a:rPr>
              <a:t>与实际不一致，产生</a:t>
            </a:r>
            <a:r>
              <a:rPr lang="zh-CN" altLang="en-US" b="0" dirty="0">
                <a:solidFill>
                  <a:srgbClr val="FF0000"/>
                </a:solidFill>
                <a:sym typeface="+mn-ea"/>
              </a:rPr>
              <a:t>降效费用</a:t>
            </a:r>
            <a:endParaRPr lang="en-US" altLang="zh-CN" dirty="0">
              <a:solidFill>
                <a:schemeClr val="tx1"/>
              </a:solidFill>
            </a:endParaRPr>
          </a:p>
          <a:p>
            <a:r>
              <a:rPr lang="zh-CN" altLang="en-US" b="0" dirty="0">
                <a:sym typeface="+mn-ea"/>
              </a:rPr>
              <a:t>在</a:t>
            </a:r>
            <a:r>
              <a:rPr lang="zh-CN" altLang="en-US" b="0" dirty="0">
                <a:solidFill>
                  <a:srgbClr val="00B050"/>
                </a:solidFill>
                <a:sym typeface="+mn-ea"/>
              </a:rPr>
              <a:t>基坑开挖、运输</a:t>
            </a:r>
            <a:r>
              <a:rPr lang="zh-CN" altLang="en-US" b="0" dirty="0">
                <a:sym typeface="+mn-ea"/>
              </a:rPr>
              <a:t>过程中存在</a:t>
            </a:r>
            <a:r>
              <a:rPr lang="zh-CN" altLang="en-US" b="0" dirty="0">
                <a:solidFill>
                  <a:srgbClr val="00B050"/>
                </a:solidFill>
                <a:sym typeface="+mn-ea"/>
              </a:rPr>
              <a:t>运淤泥质土</a:t>
            </a:r>
            <a:r>
              <a:rPr lang="zh-CN" altLang="en-US" b="0" dirty="0">
                <a:sym typeface="+mn-ea"/>
              </a:rPr>
              <a:t>，并确定</a:t>
            </a:r>
            <a:r>
              <a:rPr lang="zh-CN" altLang="en-US" b="0" dirty="0">
                <a:solidFill>
                  <a:srgbClr val="00B050"/>
                </a:solidFill>
                <a:sym typeface="+mn-ea"/>
              </a:rPr>
              <a:t>机械降效系数</a:t>
            </a:r>
            <a:r>
              <a:rPr lang="zh-CN" altLang="en-US" b="0" dirty="0">
                <a:sym typeface="+mn-ea"/>
              </a:rPr>
              <a:t>，</a:t>
            </a:r>
            <a:r>
              <a:rPr lang="zh-CN" altLang="en-US" b="0" dirty="0">
                <a:solidFill>
                  <a:srgbClr val="FF0000"/>
                </a:solidFill>
                <a:sym typeface="+mn-ea"/>
              </a:rPr>
              <a:t>运土降效增加费</a:t>
            </a:r>
            <a:endParaRPr lang="en-US" altLang="zh-CN" b="0" dirty="0">
              <a:solidFill>
                <a:srgbClr val="FF0000"/>
              </a:solidFill>
            </a:endParaRPr>
          </a:p>
          <a:p>
            <a:r>
              <a:rPr lang="zh-CN" altLang="en-US" b="0" dirty="0">
                <a:sym typeface="+mn-ea"/>
              </a:rPr>
              <a:t>发包人提供的</a:t>
            </a:r>
            <a:r>
              <a:rPr lang="zh-CN" altLang="en-US" b="0" dirty="0">
                <a:solidFill>
                  <a:srgbClr val="FF0000"/>
                </a:solidFill>
                <a:sym typeface="+mn-ea"/>
              </a:rPr>
              <a:t>地质勘验资料错误</a:t>
            </a:r>
            <a:r>
              <a:rPr lang="zh-CN" altLang="en-US" b="0" dirty="0">
                <a:sym typeface="+mn-ea"/>
              </a:rPr>
              <a:t>致使施工效率降低的，根据</a:t>
            </a:r>
            <a:r>
              <a:rPr lang="en-US" altLang="zh-CN" b="0" dirty="0">
                <a:sym typeface="+mn-ea"/>
              </a:rPr>
              <a:t>《</a:t>
            </a:r>
            <a:r>
              <a:rPr lang="zh-CN" altLang="en-US" b="0" dirty="0">
                <a:solidFill>
                  <a:srgbClr val="FF0000"/>
                </a:solidFill>
                <a:sym typeface="+mn-ea"/>
              </a:rPr>
              <a:t>合同法</a:t>
            </a:r>
            <a:r>
              <a:rPr lang="en-US" altLang="zh-CN" b="0" dirty="0">
                <a:sym typeface="+mn-ea"/>
              </a:rPr>
              <a:t>》</a:t>
            </a:r>
            <a:r>
              <a:rPr lang="zh-CN" altLang="en-US" b="0" dirty="0">
                <a:sym typeface="+mn-ea"/>
              </a:rPr>
              <a:t>第二百八十四条的规定，应由</a:t>
            </a:r>
            <a:r>
              <a:rPr lang="zh-CN" altLang="en-US" b="0" dirty="0">
                <a:solidFill>
                  <a:srgbClr val="FF0000"/>
                </a:solidFill>
                <a:sym typeface="+mn-ea"/>
              </a:rPr>
              <a:t>发包人</a:t>
            </a:r>
            <a:r>
              <a:rPr lang="zh-CN" altLang="en-US" b="0" dirty="0">
                <a:sym typeface="+mn-ea"/>
              </a:rPr>
              <a:t>承担该部分损失。</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sz="2800" dirty="0">
                <a:solidFill>
                  <a:srgbClr val="FF0000"/>
                </a:solidFill>
              </a:rPr>
              <a:t>重点：</a:t>
            </a:r>
            <a:r>
              <a:rPr lang="zh-CN" altLang="zh-CN" sz="2800" dirty="0"/>
              <a:t>一个项目为公开招标项目，编制招标控制价时，建设主管部门没有下发关于</a:t>
            </a:r>
            <a:r>
              <a:rPr lang="zh-CN" altLang="zh-CN" sz="2800" dirty="0">
                <a:solidFill>
                  <a:srgbClr val="00B050"/>
                </a:solidFill>
              </a:rPr>
              <a:t>人工费</a:t>
            </a:r>
            <a:r>
              <a:rPr lang="zh-CN" altLang="zh-CN" sz="2800" dirty="0"/>
              <a:t>调整的文件，同时合同中没有约定下列情况结算如何调整</a:t>
            </a:r>
            <a:endParaRPr lang="zh-CN" altLang="zh-CN" sz="2800" dirty="0"/>
          </a:p>
          <a:p>
            <a:r>
              <a:rPr lang="zh-CN" altLang="zh-CN" sz="2800" dirty="0"/>
              <a:t>（</a:t>
            </a:r>
            <a:r>
              <a:rPr lang="en-US" altLang="zh-CN" sz="2800" dirty="0"/>
              <a:t>1</a:t>
            </a:r>
            <a:r>
              <a:rPr lang="zh-CN" altLang="zh-CN" sz="2800" dirty="0"/>
              <a:t>）招标公告发布的时间为</a:t>
            </a:r>
            <a:r>
              <a:rPr lang="en-US" altLang="zh-CN" sz="2800" dirty="0"/>
              <a:t>3</a:t>
            </a:r>
            <a:r>
              <a:rPr lang="zh-CN" altLang="zh-CN" sz="2800" dirty="0"/>
              <a:t>月</a:t>
            </a:r>
            <a:r>
              <a:rPr lang="en-US" altLang="zh-CN" sz="2800" dirty="0"/>
              <a:t>1</a:t>
            </a:r>
            <a:r>
              <a:rPr lang="zh-CN" altLang="zh-CN" sz="2800" dirty="0"/>
              <a:t>日，</a:t>
            </a:r>
            <a:r>
              <a:rPr lang="zh-CN" altLang="zh-CN" sz="2800" dirty="0">
                <a:solidFill>
                  <a:srgbClr val="00B050"/>
                </a:solidFill>
              </a:rPr>
              <a:t>投标截止</a:t>
            </a:r>
            <a:r>
              <a:rPr lang="zh-CN" altLang="zh-CN" sz="2800" dirty="0"/>
              <a:t>时间为</a:t>
            </a:r>
            <a:r>
              <a:rPr lang="en-US" altLang="zh-CN" sz="2800" dirty="0"/>
              <a:t>4</a:t>
            </a:r>
            <a:r>
              <a:rPr lang="zh-CN" altLang="zh-CN" sz="2800" dirty="0"/>
              <a:t>月</a:t>
            </a:r>
            <a:r>
              <a:rPr lang="en-US" altLang="zh-CN" sz="2800" dirty="0"/>
              <a:t>7</a:t>
            </a:r>
            <a:r>
              <a:rPr lang="zh-CN" altLang="zh-CN" sz="2800" dirty="0"/>
              <a:t>号</a:t>
            </a:r>
            <a:r>
              <a:rPr lang="zh-CN" altLang="en-US" sz="2800" dirty="0"/>
              <a:t>（</a:t>
            </a:r>
            <a:r>
              <a:rPr lang="en-US" altLang="zh-CN" sz="2800" dirty="0"/>
              <a:t>3</a:t>
            </a:r>
            <a:r>
              <a:rPr lang="zh-CN" altLang="en-US" sz="2800" dirty="0"/>
              <a:t>月</a:t>
            </a:r>
            <a:r>
              <a:rPr lang="en-US" altLang="zh-CN" sz="2800" dirty="0"/>
              <a:t>9</a:t>
            </a:r>
            <a:r>
              <a:rPr lang="zh-CN" altLang="en-US" sz="2800" dirty="0"/>
              <a:t>日为</a:t>
            </a:r>
            <a:r>
              <a:rPr lang="zh-CN" altLang="en-US" sz="2800" dirty="0">
                <a:solidFill>
                  <a:srgbClr val="FF0000"/>
                </a:solidFill>
              </a:rPr>
              <a:t>基准日</a:t>
            </a:r>
            <a:r>
              <a:rPr lang="zh-CN" altLang="en-US" sz="2800" dirty="0"/>
              <a:t>）</a:t>
            </a:r>
            <a:r>
              <a:rPr lang="zh-CN" altLang="zh-CN" sz="2800" dirty="0"/>
              <a:t>，建设主管部门于</a:t>
            </a:r>
            <a:r>
              <a:rPr lang="en-US" altLang="zh-CN" sz="2800" dirty="0">
                <a:solidFill>
                  <a:srgbClr val="FF0000"/>
                </a:solidFill>
              </a:rPr>
              <a:t>3</a:t>
            </a:r>
            <a:r>
              <a:rPr lang="zh-CN" altLang="zh-CN" sz="2800" dirty="0">
                <a:solidFill>
                  <a:srgbClr val="FF0000"/>
                </a:solidFill>
              </a:rPr>
              <a:t>月</a:t>
            </a:r>
            <a:r>
              <a:rPr lang="en-US" altLang="zh-CN" sz="2800" dirty="0">
                <a:solidFill>
                  <a:srgbClr val="FF0000"/>
                </a:solidFill>
              </a:rPr>
              <a:t>2</a:t>
            </a:r>
            <a:r>
              <a:rPr lang="zh-CN" altLang="zh-CN" sz="2800" dirty="0">
                <a:solidFill>
                  <a:srgbClr val="FF0000"/>
                </a:solidFill>
              </a:rPr>
              <a:t>日</a:t>
            </a:r>
            <a:r>
              <a:rPr lang="zh-CN" altLang="zh-CN" sz="2800" dirty="0"/>
              <a:t>下发了</a:t>
            </a:r>
            <a:r>
              <a:rPr lang="zh-CN" altLang="zh-CN" sz="2800" dirty="0">
                <a:solidFill>
                  <a:srgbClr val="00B050"/>
                </a:solidFill>
              </a:rPr>
              <a:t>人工费调增</a:t>
            </a:r>
            <a:r>
              <a:rPr lang="zh-CN" altLang="zh-CN" sz="2800" dirty="0"/>
              <a:t>，但是此时</a:t>
            </a:r>
            <a:r>
              <a:rPr lang="zh-CN" altLang="zh-CN" sz="2800" dirty="0">
                <a:solidFill>
                  <a:srgbClr val="00B050"/>
                </a:solidFill>
              </a:rPr>
              <a:t>招标控制价</a:t>
            </a:r>
            <a:r>
              <a:rPr lang="zh-CN" altLang="zh-CN" sz="2800" dirty="0"/>
              <a:t>也</a:t>
            </a:r>
            <a:r>
              <a:rPr lang="zh-CN" altLang="zh-CN" sz="2800" dirty="0">
                <a:solidFill>
                  <a:srgbClr val="00B050"/>
                </a:solidFill>
              </a:rPr>
              <a:t>评审完成</a:t>
            </a:r>
            <a:r>
              <a:rPr lang="zh-CN" altLang="zh-CN" sz="2800" dirty="0"/>
              <a:t>，同时投标人也没有对</a:t>
            </a:r>
            <a:r>
              <a:rPr lang="zh-CN" altLang="zh-CN" sz="2800" dirty="0">
                <a:solidFill>
                  <a:srgbClr val="FF0000"/>
                </a:solidFill>
              </a:rPr>
              <a:t>人工费</a:t>
            </a:r>
            <a:r>
              <a:rPr lang="zh-CN" altLang="zh-CN" sz="2800" dirty="0"/>
              <a:t>这部分提出</a:t>
            </a:r>
            <a:r>
              <a:rPr lang="zh-CN" altLang="zh-CN" sz="2800" dirty="0">
                <a:solidFill>
                  <a:srgbClr val="FF0000"/>
                </a:solidFill>
              </a:rPr>
              <a:t>答疑</a:t>
            </a:r>
            <a:r>
              <a:rPr lang="zh-CN" altLang="zh-CN" sz="2800" dirty="0"/>
              <a:t>，此部分的</a:t>
            </a:r>
            <a:r>
              <a:rPr lang="zh-CN" altLang="zh-CN" sz="2800" dirty="0">
                <a:solidFill>
                  <a:srgbClr val="FF0000"/>
                </a:solidFill>
              </a:rPr>
              <a:t>人工费结算</a:t>
            </a:r>
            <a:r>
              <a:rPr lang="zh-CN" altLang="zh-CN" sz="2800" dirty="0"/>
              <a:t>是如何调整</a:t>
            </a:r>
            <a:endParaRPr lang="en-US" altLang="zh-CN" sz="2800" dirty="0"/>
          </a:p>
          <a:p>
            <a:r>
              <a:rPr lang="zh-CN" altLang="en-US" sz="2800" dirty="0">
                <a:solidFill>
                  <a:srgbClr val="FF0000"/>
                </a:solidFill>
              </a:rPr>
              <a:t>重点：</a:t>
            </a:r>
            <a:r>
              <a:rPr lang="zh-CN" altLang="en-US" sz="2800" dirty="0"/>
              <a:t>招标异议澄清，投标截止时间延后，基准日</a:t>
            </a:r>
            <a:endParaRPr lang="zh-CN" altLang="en-US" sz="2800" dirty="0"/>
          </a:p>
          <a:p>
            <a:r>
              <a:rPr lang="zh-CN" altLang="en-US" sz="2800" dirty="0">
                <a:solidFill>
                  <a:srgbClr val="FF0000"/>
                </a:solidFill>
              </a:rPr>
              <a:t>重点：</a:t>
            </a:r>
            <a:r>
              <a:rPr lang="zh-CN" altLang="en-US" sz="2800" dirty="0"/>
              <a:t>不含税包干价</a:t>
            </a:r>
            <a:r>
              <a:rPr lang="en-US" altLang="zh-CN" sz="2800" dirty="0"/>
              <a:t>100</a:t>
            </a:r>
            <a:r>
              <a:rPr lang="zh-CN" altLang="en-US" sz="2800" dirty="0"/>
              <a:t>，</a:t>
            </a:r>
            <a:r>
              <a:rPr lang="zh-CN" altLang="zh-CN" sz="2800" dirty="0"/>
              <a:t>税率</a:t>
            </a:r>
            <a:r>
              <a:rPr lang="en-US" altLang="zh-CN" sz="2800" dirty="0"/>
              <a:t>11%</a:t>
            </a:r>
            <a:r>
              <a:rPr lang="zh-CN" altLang="en-US" sz="2800" dirty="0"/>
              <a:t>调为</a:t>
            </a:r>
            <a:r>
              <a:rPr lang="en-US" altLang="zh-CN" sz="2800" dirty="0"/>
              <a:t>9%</a:t>
            </a:r>
            <a:r>
              <a:rPr lang="zh-CN" altLang="en-US" sz="2800" dirty="0"/>
              <a:t>，甲方享受</a:t>
            </a:r>
            <a:r>
              <a:rPr lang="en-US" altLang="zh-CN" sz="2800" dirty="0"/>
              <a:t>2</a:t>
            </a:r>
            <a:r>
              <a:rPr lang="zh-CN" altLang="en-US" sz="2800" dirty="0"/>
              <a:t>个点</a:t>
            </a:r>
            <a:endParaRPr lang="en-US" altLang="zh-CN" sz="2800" dirty="0"/>
          </a:p>
          <a:p>
            <a:r>
              <a:rPr lang="zh-CN" altLang="en-US" sz="2800" dirty="0"/>
              <a:t>含税包干价</a:t>
            </a:r>
            <a:r>
              <a:rPr lang="en-US" altLang="zh-CN" sz="2800" dirty="0"/>
              <a:t>111=9.17+101.83</a:t>
            </a:r>
            <a:endParaRPr lang="en-US" altLang="zh-CN" sz="2800" dirty="0"/>
          </a:p>
          <a:p>
            <a:r>
              <a:rPr lang="zh-CN" altLang="en-US" sz="2800" dirty="0">
                <a:solidFill>
                  <a:srgbClr val="FF0000"/>
                </a:solidFill>
              </a:rPr>
              <a:t>重点：</a:t>
            </a:r>
            <a:r>
              <a:rPr lang="zh-CN" altLang="zh-CN" sz="2800" dirty="0"/>
              <a:t>地方文件，税率</a:t>
            </a:r>
            <a:r>
              <a:rPr lang="en-US" altLang="zh-CN" sz="2800" dirty="0"/>
              <a:t>11</a:t>
            </a:r>
            <a:r>
              <a:rPr lang="zh-CN" altLang="zh-CN" sz="2800" dirty="0"/>
              <a:t>，调为</a:t>
            </a:r>
            <a:r>
              <a:rPr lang="en-US" altLang="zh-CN" sz="2800" dirty="0"/>
              <a:t>10</a:t>
            </a:r>
            <a:r>
              <a:rPr lang="zh-CN" altLang="zh-CN" sz="2800" dirty="0"/>
              <a:t>后，结算按税</a:t>
            </a:r>
            <a:r>
              <a:rPr lang="en-US" altLang="zh-CN" sz="2800" dirty="0"/>
              <a:t>10</a:t>
            </a:r>
            <a:r>
              <a:rPr lang="zh-CN" altLang="zh-CN" sz="2800" dirty="0"/>
              <a:t>计价，补税</a:t>
            </a:r>
            <a:r>
              <a:rPr lang="en-US" altLang="zh-CN" sz="2800" dirty="0"/>
              <a:t>11</a:t>
            </a:r>
            <a:r>
              <a:rPr lang="zh-CN" altLang="zh-CN" sz="2800" dirty="0"/>
              <a:t>部分的税</a:t>
            </a:r>
            <a:endParaRPr lang="en-US" altLang="zh-CN" sz="2800"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8068" y="152400"/>
            <a:ext cx="4241366" cy="6553200"/>
          </a:xfrm>
        </p:spPr>
      </p:pic>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861" y="18349"/>
            <a:ext cx="4908141" cy="6858000"/>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1</a:t>
            </a:r>
            <a:r>
              <a:rPr lang="zh-CN" altLang="en-US" dirty="0">
                <a:sym typeface="+mn-ea"/>
              </a:rPr>
              <a:t>、图纸会审中，总包未提出的图纸问题，在图纸与图纸冲突时，业主认为是总包原因，不予认可。</a:t>
            </a:r>
            <a:endParaRPr lang="en-US" altLang="zh-CN" dirty="0"/>
          </a:p>
          <a:p>
            <a:r>
              <a:rPr lang="en-US" altLang="zh-CN" dirty="0">
                <a:sym typeface="+mn-ea"/>
              </a:rPr>
              <a:t>2</a:t>
            </a:r>
            <a:r>
              <a:rPr lang="zh-CN" altLang="en-US" dirty="0">
                <a:sym typeface="+mn-ea"/>
              </a:rPr>
              <a:t>、</a:t>
            </a:r>
            <a:r>
              <a:rPr lang="en-US" altLang="zh-CN" dirty="0">
                <a:sym typeface="+mn-ea"/>
              </a:rPr>
              <a:t>EPC</a:t>
            </a:r>
            <a:r>
              <a:rPr lang="zh-CN" altLang="en-US" dirty="0">
                <a:sym typeface="+mn-ea"/>
              </a:rPr>
              <a:t>、</a:t>
            </a:r>
            <a:r>
              <a:rPr lang="en-US" altLang="zh-CN" dirty="0">
                <a:sym typeface="+mn-ea"/>
              </a:rPr>
              <a:t>PPP</a:t>
            </a:r>
            <a:r>
              <a:rPr lang="zh-CN" altLang="en-US" dirty="0">
                <a:sym typeface="+mn-ea"/>
              </a:rPr>
              <a:t>项目预算、结算中的超概和控概问题。</a:t>
            </a:r>
            <a:endParaRPr lang="zh-CN" altLang="en-US" dirty="0">
              <a:sym typeface="+mn-ea"/>
            </a:endParaRPr>
          </a:p>
          <a:p>
            <a:r>
              <a:rPr lang="zh-CN" altLang="en-US" dirty="0">
                <a:solidFill>
                  <a:srgbClr val="FF0000"/>
                </a:solidFill>
                <a:sym typeface="+mn-ea"/>
              </a:rPr>
              <a:t>重点：</a:t>
            </a:r>
            <a:r>
              <a:rPr lang="en-US" altLang="zh-CN" dirty="0">
                <a:sym typeface="+mn-ea"/>
              </a:rPr>
              <a:t>EPC</a:t>
            </a:r>
            <a:r>
              <a:rPr lang="zh-CN" altLang="en-US" dirty="0">
                <a:sym typeface="+mn-ea"/>
              </a:rPr>
              <a:t>项目业主在招标前对于界面的划分不明确，业主、小业主在实施过程中对与界面标准的不断蠕变，导致施工范围的增加？招标需求及初设不完善，如何避免施工图不断提高标准追加施工内容，提高概算</a:t>
            </a:r>
            <a:endParaRPr lang="en-US" altLang="zh-CN" dirty="0"/>
          </a:p>
          <a:p>
            <a:r>
              <a:rPr lang="zh-CN" altLang="en-US" dirty="0">
                <a:sym typeface="+mn-ea"/>
              </a:rPr>
              <a:t>项目在实施过程中，对于工期签证、签证索赔等资料的合规</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600" dirty="0">
                <a:solidFill>
                  <a:srgbClr val="FF0000"/>
                </a:solidFill>
              </a:rPr>
              <a:t>重点：</a:t>
            </a:r>
            <a:r>
              <a:rPr lang="zh-CN" altLang="en-US" sz="2600" dirty="0"/>
              <a:t>设备采购合同，税率，从</a:t>
            </a:r>
            <a:r>
              <a:rPr lang="en-US" altLang="zh-CN" sz="2600" dirty="0"/>
              <a:t>17%</a:t>
            </a:r>
            <a:r>
              <a:rPr lang="zh-CN" altLang="en-US" sz="2600" dirty="0"/>
              <a:t>调整为</a:t>
            </a:r>
            <a:r>
              <a:rPr lang="en-US" altLang="zh-CN" sz="2600" dirty="0"/>
              <a:t>16%</a:t>
            </a:r>
            <a:r>
              <a:rPr lang="zh-CN" altLang="en-US" sz="2600" dirty="0"/>
              <a:t>，调整为</a:t>
            </a:r>
            <a:r>
              <a:rPr lang="en-US" altLang="zh-CN" sz="2600" dirty="0"/>
              <a:t>13%</a:t>
            </a:r>
            <a:endParaRPr lang="en-US" altLang="zh-CN" sz="2600" dirty="0"/>
          </a:p>
          <a:p>
            <a:r>
              <a:rPr lang="zh-CN" altLang="en-US" sz="2600" dirty="0"/>
              <a:t>甲方要求对结算价款进行调整，本质上是要求对于投标单价进行调整，该项主张与合同约定相悖</a:t>
            </a:r>
            <a:endParaRPr lang="en-US" altLang="zh-CN" sz="2600" dirty="0"/>
          </a:p>
          <a:p>
            <a:r>
              <a:rPr lang="zh-CN" altLang="en-US" sz="2600" dirty="0"/>
              <a:t>合同税率相关约定“国家和地方根据现行税法对卖方课征有关执行本合同的一切税款，应该由卖方支付并且已经包含在合同总价中”</a:t>
            </a:r>
            <a:endParaRPr lang="en-US" altLang="zh-CN" sz="2600" dirty="0"/>
          </a:p>
          <a:p>
            <a:r>
              <a:rPr lang="zh-CN" altLang="en-US" sz="2600" dirty="0"/>
              <a:t>合同并未约定税率降低合同价款相应降低的合同约定，甲方的该项主张并无合同依据</a:t>
            </a:r>
            <a:endParaRPr lang="en-US" altLang="zh-CN" sz="2600" dirty="0"/>
          </a:p>
          <a:p>
            <a:r>
              <a:rPr lang="zh-CN" altLang="en-US" sz="2600" dirty="0"/>
              <a:t>增值税税率不论是上调还是降低均系供货单位作为纳税义务主体应承担的</a:t>
            </a:r>
            <a:r>
              <a:rPr lang="zh-CN" altLang="en-US" sz="2600" dirty="0">
                <a:solidFill>
                  <a:srgbClr val="FF0000"/>
                </a:solidFill>
              </a:rPr>
              <a:t>商业风险</a:t>
            </a:r>
            <a:r>
              <a:rPr lang="zh-CN" altLang="en-US" sz="2600" dirty="0"/>
              <a:t>，增值税</a:t>
            </a:r>
            <a:r>
              <a:rPr lang="zh-CN" altLang="en-US" sz="2600" dirty="0">
                <a:solidFill>
                  <a:srgbClr val="FF0000"/>
                </a:solidFill>
              </a:rPr>
              <a:t>税率的调整</a:t>
            </a:r>
            <a:r>
              <a:rPr lang="zh-CN" altLang="en-US" sz="2600" dirty="0"/>
              <a:t>对合同总价款不产生影响，与甲方</a:t>
            </a:r>
            <a:r>
              <a:rPr lang="zh-CN" altLang="en-US" sz="2600" dirty="0">
                <a:solidFill>
                  <a:srgbClr val="FF0000"/>
                </a:solidFill>
              </a:rPr>
              <a:t>无关</a:t>
            </a:r>
            <a:r>
              <a:rPr lang="zh-CN" altLang="en-US" sz="2600" dirty="0"/>
              <a:t>。</a:t>
            </a:r>
            <a:endParaRPr lang="zh-CN" altLang="en-US" sz="2600" dirty="0"/>
          </a:p>
          <a:p>
            <a:r>
              <a:rPr lang="zh-CN" altLang="en-US" sz="2600" dirty="0">
                <a:solidFill>
                  <a:srgbClr val="FF0000"/>
                </a:solidFill>
              </a:rPr>
              <a:t>重点： </a:t>
            </a:r>
            <a:r>
              <a:rPr lang="zh-CN" altLang="en-US" sz="2600" dirty="0"/>
              <a:t>合同</a:t>
            </a:r>
            <a:r>
              <a:rPr lang="en-US" altLang="zh-CN" sz="2600" dirty="0"/>
              <a:t>9%  </a:t>
            </a:r>
            <a:r>
              <a:rPr lang="zh-CN" altLang="en-US" sz="2600" dirty="0"/>
              <a:t>付款</a:t>
            </a:r>
            <a:r>
              <a:rPr lang="en-US" altLang="zh-CN" sz="2600" dirty="0"/>
              <a:t>3%     109=100+9</a:t>
            </a:r>
            <a:endParaRPr lang="en-US" altLang="zh-CN" sz="2600" dirty="0"/>
          </a:p>
          <a:p>
            <a:r>
              <a:rPr lang="en-US" altLang="zh-CN" sz="2600" dirty="0"/>
              <a:t>109=105.83+3.17</a:t>
            </a:r>
            <a:endParaRPr lang="en-US" altLang="zh-CN" sz="2600" dirty="0"/>
          </a:p>
          <a:p>
            <a:r>
              <a:rPr lang="en-US" altLang="zh-CN" sz="2600" dirty="0">
                <a:solidFill>
                  <a:srgbClr val="00B050"/>
                </a:solidFill>
              </a:rPr>
              <a:t>3%--1%--0</a:t>
            </a:r>
            <a:endParaRPr lang="zh-CN" altLang="en-US" sz="2600" dirty="0">
              <a:solidFill>
                <a:srgbClr val="00B050"/>
              </a:solidFill>
            </a:endParaRPr>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乙方报价，固定单价，每平米</a:t>
            </a:r>
            <a:r>
              <a:rPr lang="en-US" altLang="zh-CN" dirty="0"/>
              <a:t>85</a:t>
            </a:r>
            <a:r>
              <a:rPr lang="zh-CN" altLang="en-US" dirty="0"/>
              <a:t>元，包括灰土，级配碎石，水稳石，沥青混凝土，材料调价差，信息价，如何确定工料消耗量，下浮比例法，工料分析法</a:t>
            </a:r>
            <a:endParaRPr lang="zh-CN" altLang="en-US" dirty="0"/>
          </a:p>
          <a:p>
            <a:r>
              <a:rPr lang="zh-CN" altLang="en-US" dirty="0">
                <a:solidFill>
                  <a:srgbClr val="FF0000"/>
                </a:solidFill>
              </a:rPr>
              <a:t>重点：</a:t>
            </a:r>
            <a:r>
              <a:rPr lang="zh-CN" altLang="en-US" dirty="0"/>
              <a:t>按图包干，</a:t>
            </a:r>
            <a:r>
              <a:rPr lang="en-US" altLang="zh-CN" dirty="0"/>
              <a:t>900</a:t>
            </a:r>
            <a:r>
              <a:rPr lang="zh-CN" altLang="en-US" dirty="0"/>
              <a:t>平米，不锈钢，乙方要求变更为彩钢。实际是</a:t>
            </a:r>
            <a:r>
              <a:rPr lang="en-US" altLang="zh-CN" dirty="0"/>
              <a:t>6000</a:t>
            </a:r>
            <a:r>
              <a:rPr lang="zh-CN" altLang="en-US" dirty="0"/>
              <a:t>平米。</a:t>
            </a:r>
            <a:endParaRPr lang="zh-CN" altLang="en-US" dirty="0"/>
          </a:p>
          <a:p>
            <a:r>
              <a:rPr lang="zh-CN" altLang="en-US" dirty="0"/>
              <a:t>甲方，</a:t>
            </a:r>
            <a:r>
              <a:rPr lang="en-US" altLang="zh-CN" dirty="0"/>
              <a:t>6000</a:t>
            </a:r>
            <a:r>
              <a:rPr lang="zh-CN" altLang="en-US" dirty="0"/>
              <a:t>平米不锈钢扣除，补</a:t>
            </a:r>
            <a:r>
              <a:rPr lang="en-US" altLang="zh-CN" dirty="0"/>
              <a:t>6000</a:t>
            </a:r>
            <a:r>
              <a:rPr lang="zh-CN" altLang="en-US" dirty="0"/>
              <a:t>平米彩钢，会多扣</a:t>
            </a:r>
            <a:r>
              <a:rPr lang="en-US" altLang="zh-CN" dirty="0"/>
              <a:t>300</a:t>
            </a:r>
            <a:r>
              <a:rPr lang="zh-CN" altLang="en-US" dirty="0"/>
              <a:t>万。乙方，</a:t>
            </a:r>
            <a:r>
              <a:rPr lang="en-US" altLang="zh-CN" dirty="0"/>
              <a:t>900</a:t>
            </a:r>
            <a:r>
              <a:rPr lang="zh-CN" altLang="en-US" dirty="0"/>
              <a:t>平米不锈钢扣除，补</a:t>
            </a:r>
            <a:r>
              <a:rPr lang="en-US" altLang="zh-CN" dirty="0"/>
              <a:t>6000</a:t>
            </a:r>
            <a:r>
              <a:rPr lang="zh-CN" altLang="en-US" dirty="0"/>
              <a:t>平米彩钢，会多补</a:t>
            </a:r>
            <a:r>
              <a:rPr lang="en-US" altLang="zh-CN" dirty="0"/>
              <a:t>10</a:t>
            </a:r>
            <a:r>
              <a:rPr lang="zh-CN" altLang="en-US" dirty="0"/>
              <a:t>万。</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通信电缆排管，两管，</a:t>
            </a:r>
            <a:r>
              <a:rPr lang="en-US" altLang="zh-CN" dirty="0">
                <a:sym typeface="+mn-ea"/>
              </a:rPr>
              <a:t>30mm</a:t>
            </a:r>
            <a:r>
              <a:rPr lang="zh-CN" altLang="en-US" dirty="0">
                <a:sym typeface="+mn-ea"/>
              </a:rPr>
              <a:t>，砼浇筑振捣，中标价格较低，调整为</a:t>
            </a:r>
            <a:r>
              <a:rPr lang="en-US" altLang="zh-CN" dirty="0">
                <a:sym typeface="+mn-ea"/>
              </a:rPr>
              <a:t> 50mm</a:t>
            </a:r>
            <a:r>
              <a:rPr lang="zh-CN" altLang="en-US" dirty="0">
                <a:sym typeface="+mn-ea"/>
              </a:rPr>
              <a:t>，重新组价</a:t>
            </a:r>
            <a:endParaRPr lang="en-US" altLang="zh-CN" dirty="0"/>
          </a:p>
          <a:p>
            <a:r>
              <a:rPr lang="zh-CN" altLang="en-US" dirty="0">
                <a:sym typeface="+mn-ea"/>
              </a:rPr>
              <a:t>中标</a:t>
            </a:r>
            <a:r>
              <a:rPr lang="zh-CN" altLang="en-US" dirty="0">
                <a:solidFill>
                  <a:srgbClr val="00B050"/>
                </a:solidFill>
                <a:sym typeface="+mn-ea"/>
              </a:rPr>
              <a:t>材料单价</a:t>
            </a:r>
            <a:endParaRPr lang="en-US" altLang="zh-CN" dirty="0"/>
          </a:p>
          <a:p>
            <a:r>
              <a:rPr lang="zh-CN" altLang="en-US" dirty="0">
                <a:solidFill>
                  <a:srgbClr val="FF0000"/>
                </a:solidFill>
                <a:sym typeface="+mn-ea"/>
              </a:rPr>
              <a:t>重点：</a:t>
            </a:r>
            <a:r>
              <a:rPr lang="zh-CN" altLang="en-US" dirty="0">
                <a:sym typeface="+mn-ea"/>
              </a:rPr>
              <a:t>保温，中空玻化微珠，变更，聚苯板</a:t>
            </a:r>
            <a:endParaRPr lang="en-US" altLang="zh-CN" dirty="0"/>
          </a:p>
          <a:p>
            <a:r>
              <a:rPr lang="zh-CN" altLang="en-US" dirty="0">
                <a:sym typeface="+mn-ea"/>
              </a:rPr>
              <a:t>中标价，</a:t>
            </a:r>
            <a:r>
              <a:rPr lang="zh-CN" altLang="en-US" dirty="0">
                <a:solidFill>
                  <a:srgbClr val="00B050"/>
                </a:solidFill>
                <a:sym typeface="+mn-ea"/>
              </a:rPr>
              <a:t>低于正常价格</a:t>
            </a:r>
            <a:r>
              <a:rPr lang="zh-CN" altLang="en-US" dirty="0">
                <a:sym typeface="+mn-ea"/>
              </a:rPr>
              <a:t>，不平衡报价</a:t>
            </a:r>
            <a:endParaRPr lang="en-US" altLang="zh-CN" dirty="0"/>
          </a:p>
          <a:p>
            <a:r>
              <a:rPr lang="zh-CN" altLang="en-US" dirty="0">
                <a:sym typeface="+mn-ea"/>
              </a:rPr>
              <a:t>结算审计，聚苯板，重新组价，下浮</a:t>
            </a:r>
            <a:endParaRPr lang="zh-CN" altLang="en-US" dirty="0"/>
          </a:p>
          <a:p>
            <a:r>
              <a:rPr lang="zh-CN" altLang="en-US" dirty="0">
                <a:sym typeface="+mn-ea"/>
              </a:rPr>
              <a:t>乙方，按合同约定，</a:t>
            </a:r>
            <a:r>
              <a:rPr lang="zh-CN" altLang="en-US" dirty="0">
                <a:solidFill>
                  <a:srgbClr val="00B050"/>
                </a:solidFill>
                <a:sym typeface="+mn-ea"/>
              </a:rPr>
              <a:t>新增综合单价</a:t>
            </a:r>
            <a:r>
              <a:rPr lang="en-US" altLang="zh-CN" dirty="0">
                <a:solidFill>
                  <a:srgbClr val="00B050"/>
                </a:solidFill>
                <a:sym typeface="+mn-ea"/>
              </a:rPr>
              <a:t>=</a:t>
            </a:r>
            <a:r>
              <a:rPr lang="zh-CN" altLang="en-US" dirty="0">
                <a:solidFill>
                  <a:srgbClr val="00B050"/>
                </a:solidFill>
                <a:sym typeface="+mn-ea"/>
              </a:rPr>
              <a:t>定额价下浮</a:t>
            </a:r>
            <a:endParaRPr lang="zh-CN" altLang="en-US" dirty="0">
              <a:solidFill>
                <a:srgbClr val="00B050"/>
              </a:solidFill>
              <a:sym typeface="+mn-ea"/>
            </a:endParaRPr>
          </a:p>
          <a:p>
            <a:r>
              <a:rPr lang="zh-CN" altLang="en-US" dirty="0">
                <a:solidFill>
                  <a:srgbClr val="FF0000"/>
                </a:solidFill>
                <a:sym typeface="+mn-ea"/>
              </a:rPr>
              <a:t>重点：</a:t>
            </a:r>
            <a:r>
              <a:rPr lang="zh-CN" altLang="en-US" dirty="0">
                <a:sym typeface="+mn-ea"/>
              </a:rPr>
              <a:t>清单计价，暂定价</a:t>
            </a:r>
            <a:r>
              <a:rPr lang="en-US" altLang="zh-CN" dirty="0">
                <a:sym typeface="+mn-ea"/>
              </a:rPr>
              <a:t>2</a:t>
            </a:r>
            <a:r>
              <a:rPr lang="zh-CN" altLang="en-US" dirty="0">
                <a:sym typeface="+mn-ea"/>
              </a:rPr>
              <a:t>亿。完成</a:t>
            </a:r>
            <a:r>
              <a:rPr lang="en-US" altLang="zh-CN" dirty="0">
                <a:sym typeface="+mn-ea"/>
              </a:rPr>
              <a:t>1</a:t>
            </a:r>
            <a:r>
              <a:rPr lang="zh-CN" altLang="en-US" dirty="0">
                <a:sym typeface="+mn-ea"/>
              </a:rPr>
              <a:t>亿，合同解除</a:t>
            </a:r>
            <a:endParaRPr lang="en-US" altLang="zh-CN" dirty="0"/>
          </a:p>
          <a:p>
            <a:r>
              <a:rPr lang="zh-CN" altLang="en-US" dirty="0">
                <a:sym typeface="+mn-ea"/>
              </a:rPr>
              <a:t>下浮</a:t>
            </a:r>
            <a:r>
              <a:rPr lang="en-US" altLang="zh-CN" dirty="0">
                <a:sym typeface="+mn-ea"/>
              </a:rPr>
              <a:t>3%</a:t>
            </a:r>
            <a:r>
              <a:rPr lang="zh-CN" altLang="en-US" dirty="0">
                <a:sym typeface="+mn-ea"/>
              </a:rPr>
              <a:t>，基于</a:t>
            </a:r>
            <a:r>
              <a:rPr lang="en-US" altLang="zh-CN" dirty="0">
                <a:sym typeface="+mn-ea"/>
              </a:rPr>
              <a:t>2</a:t>
            </a:r>
            <a:r>
              <a:rPr lang="zh-CN" altLang="en-US" dirty="0">
                <a:sym typeface="+mn-ea"/>
              </a:rPr>
              <a:t>亿；</a:t>
            </a:r>
            <a:r>
              <a:rPr lang="zh-CN" altLang="en-US" dirty="0">
                <a:solidFill>
                  <a:srgbClr val="00B050"/>
                </a:solidFill>
                <a:sym typeface="+mn-ea"/>
              </a:rPr>
              <a:t>临建措施费</a:t>
            </a:r>
            <a:r>
              <a:rPr lang="zh-CN" altLang="en-US" dirty="0">
                <a:sym typeface="+mn-ea"/>
              </a:rPr>
              <a:t>按</a:t>
            </a:r>
            <a:r>
              <a:rPr lang="en-US" altLang="zh-CN" dirty="0">
                <a:sym typeface="+mn-ea"/>
              </a:rPr>
              <a:t> 2</a:t>
            </a:r>
            <a:r>
              <a:rPr lang="zh-CN" altLang="en-US" dirty="0">
                <a:sym typeface="+mn-ea"/>
              </a:rPr>
              <a:t>亿投入</a:t>
            </a:r>
            <a:endParaRPr lang="en-US" altLang="zh-CN" dirty="0"/>
          </a:p>
          <a:p>
            <a:r>
              <a:rPr lang="zh-CN" altLang="en-US" dirty="0">
                <a:sym typeface="+mn-ea"/>
              </a:rPr>
              <a:t>不平衡报价，土建无利润，装修利润高，补偿利润</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招标清单，复合地板，</a:t>
            </a:r>
            <a:r>
              <a:rPr lang="en-US" altLang="zh-CN" dirty="0">
                <a:solidFill>
                  <a:srgbClr val="00B050"/>
                </a:solidFill>
                <a:sym typeface="+mn-ea"/>
              </a:rPr>
              <a:t>35mm</a:t>
            </a:r>
            <a:r>
              <a:rPr lang="zh-CN" altLang="en-US" dirty="0">
                <a:sym typeface="+mn-ea"/>
              </a:rPr>
              <a:t>，验收合格</a:t>
            </a:r>
            <a:endParaRPr lang="en-US" altLang="zh-CN" dirty="0"/>
          </a:p>
          <a:p>
            <a:r>
              <a:rPr lang="zh-CN" altLang="en-US" dirty="0">
                <a:sym typeface="+mn-ea"/>
              </a:rPr>
              <a:t>结算实测，</a:t>
            </a:r>
            <a:r>
              <a:rPr lang="zh-CN" altLang="en-US" dirty="0">
                <a:solidFill>
                  <a:srgbClr val="00B050"/>
                </a:solidFill>
                <a:sym typeface="+mn-ea"/>
              </a:rPr>
              <a:t>板厚</a:t>
            </a:r>
            <a:r>
              <a:rPr lang="en-US" altLang="zh-CN" dirty="0">
                <a:solidFill>
                  <a:srgbClr val="00B050"/>
                </a:solidFill>
                <a:sym typeface="+mn-ea"/>
              </a:rPr>
              <a:t>30mm</a:t>
            </a:r>
            <a:endParaRPr lang="en-US" altLang="zh-CN" dirty="0">
              <a:solidFill>
                <a:srgbClr val="00B050"/>
              </a:solidFill>
              <a:sym typeface="+mn-ea"/>
            </a:endParaRPr>
          </a:p>
          <a:p>
            <a:r>
              <a:rPr lang="zh-CN" altLang="en-US" dirty="0">
                <a:solidFill>
                  <a:srgbClr val="FF0000"/>
                </a:solidFill>
                <a:sym typeface="+mn-ea"/>
              </a:rPr>
              <a:t>重点：</a:t>
            </a:r>
            <a:r>
              <a:rPr lang="zh-CN" altLang="en-US" dirty="0">
                <a:sym typeface="+mn-ea"/>
              </a:rPr>
              <a:t>清单，土石方，石报价高，土低，实际石头多，</a:t>
            </a:r>
            <a:r>
              <a:rPr lang="en-US" dirty="0">
                <a:sym typeface="+mn-ea"/>
              </a:rPr>
              <a:t>15%</a:t>
            </a:r>
            <a:r>
              <a:rPr lang="zh-CN" altLang="en-US" dirty="0">
                <a:sym typeface="+mn-ea"/>
              </a:rPr>
              <a:t>，市场价组价</a:t>
            </a:r>
            <a:endParaRPr lang="zh-CN" altLang="en-US" dirty="0"/>
          </a:p>
          <a:p>
            <a:r>
              <a:rPr lang="zh-CN" altLang="en-US" dirty="0">
                <a:solidFill>
                  <a:srgbClr val="FF0000"/>
                </a:solidFill>
                <a:sym typeface="+mn-ea"/>
              </a:rPr>
              <a:t>重点：</a:t>
            </a:r>
            <a:r>
              <a:rPr lang="zh-CN" altLang="en-US" dirty="0">
                <a:sym typeface="+mn-ea"/>
              </a:rPr>
              <a:t>招标清单，土方，定额量，中标定额价</a:t>
            </a:r>
            <a:endParaRPr lang="en-US" altLang="zh-CN" dirty="0"/>
          </a:p>
          <a:p>
            <a:r>
              <a:rPr lang="zh-CN" altLang="en-US" dirty="0">
                <a:sym typeface="+mn-ea"/>
              </a:rPr>
              <a:t>审计，按投影净量，投影净量，大于招标量，实际完成，大于投影净量</a:t>
            </a:r>
            <a:endParaRPr lang="zh-CN" altLang="en-US" dirty="0"/>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有要求，对于甲方提出的建议或意见乙方应无条件配合之类的，实际项目实施过程中，原符合国家及地方有关要求，符合合同要求，但因甲方、代建方、使用方等多方提出的需求可能造成工程总承包单位成本增加的，工程总承包单位是否可以拒绝，如拒绝可能造成使用方拒绝接收的情况，是否由工程总承包单位承担相应责任，如接受增加的成本工程总承包单位应如何索赔</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项目因甲方或代建提出的一些超越规范要求的做法，部分要求以交房为理由，额外的费用如何增加</a:t>
            </a:r>
            <a:endParaRPr lang="en-US" altLang="zh-CN" dirty="0"/>
          </a:p>
          <a:p>
            <a:r>
              <a:rPr lang="zh-CN" altLang="en-US" dirty="0">
                <a:sym typeface="+mn-ea"/>
              </a:rPr>
              <a:t>工程决算中商务陷阱、决算经验教训</a:t>
            </a:r>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EPC项目造价问题解析</a:t>
            </a:r>
            <a:endParaRPr lang="zh-CN" altLang="en-US"/>
          </a:p>
        </p:txBody>
      </p:sp>
      <p:sp>
        <p:nvSpPr>
          <p:cNvPr id="3" name="副标题 2"/>
          <p:cNvSpPr>
            <a:spLocks noGrp="1"/>
          </p:cNvSpPr>
          <p:nvPr>
            <p:ph type="subTitle" idx="1"/>
          </p:nvPr>
        </p:nvSpPr>
        <p:spPr/>
        <p:txBody>
          <a:bodyPr/>
          <a:p>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EPC</a:t>
            </a:r>
            <a:r>
              <a:rPr lang="zh-CN" altLang="en-US" dirty="0">
                <a:sym typeface="+mn-ea"/>
              </a:rPr>
              <a:t>项目，使用方指定设计单位，但设计单位图纸问题很多，不可避免发生因设计问题，产生返工，使用方认为，既然是设计问题，理应由联合体共同承担，不认可返工费用签证，该设计单位几乎垄断使用方业务市场，则该类返工费用应该如何巧妙</a:t>
            </a:r>
            <a:r>
              <a:rPr lang="zh-CN" altLang="en-US" dirty="0">
                <a:sym typeface="+mn-ea"/>
              </a:rPr>
              <a:t>规</a:t>
            </a:r>
            <a:r>
              <a:rPr lang="zh-CN" altLang="en-US" dirty="0">
                <a:sym typeface="+mn-ea"/>
              </a:rPr>
              <a:t>责。</a:t>
            </a:r>
            <a:endParaRPr lang="en-US" altLang="zh-CN" dirty="0"/>
          </a:p>
          <a:p>
            <a:r>
              <a:rPr lang="zh-CN" altLang="en-US" dirty="0">
                <a:sym typeface="+mn-ea"/>
              </a:rPr>
              <a:t>重点针对合同责任，签证报审条件和流程，零星用工管理等内容，抓牢每一处用工管理，杜绝无效成本</a:t>
            </a:r>
            <a:endParaRPr lang="zh-CN" altLang="en-US" dirty="0">
              <a:sym typeface="+mn-ea"/>
            </a:endParaRPr>
          </a:p>
          <a:p>
            <a:r>
              <a:rPr lang="zh-CN" altLang="en-US" dirty="0">
                <a:solidFill>
                  <a:srgbClr val="FF0000"/>
                </a:solidFill>
                <a:sym typeface="+mn-ea"/>
              </a:rPr>
              <a:t>重点：</a:t>
            </a:r>
            <a:r>
              <a:rPr lang="zh-CN" altLang="en-US" dirty="0">
                <a:sym typeface="+mn-ea"/>
              </a:rPr>
              <a:t>业主招控价定额漏项较多，导致报价整体也要跟着走低，如何在不伤害咨询单位的前提下实现单价和总价突破。	</a:t>
            </a:r>
            <a:endParaRPr lang="en-US" altLang="zh-CN" dirty="0"/>
          </a:p>
          <a:p>
            <a:endParaRPr lang="zh-CN" altLang="en-US"/>
          </a:p>
          <a:p>
            <a:endParaRPr lang="en-US" altLang="zh-CN" dirty="0"/>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对于初步设计做法不明确部分，总包出具图纸之前，代建方在总承包设计基础上提高标准，但代建方提出提高部分标准为初步设计做法不明确部分，此部分费用能否单独计取？</a:t>
            </a:r>
            <a:endParaRPr lang="en-US" altLang="zh-CN" dirty="0"/>
          </a:p>
          <a:p>
            <a:r>
              <a:rPr lang="zh-CN" altLang="en-US" dirty="0"/>
              <a:t>哪些依据是可以向甲方索赔的有效证据。哪种下发形式可以认可。如甲方拒签的函件，全过程签收是否有效。</a:t>
            </a:r>
            <a:endParaRPr lang="zh-CN" altLang="en-US" dirty="0"/>
          </a:p>
          <a:p>
            <a:r>
              <a:rPr lang="zh-CN" altLang="en-US" dirty="0">
                <a:solidFill>
                  <a:srgbClr val="FF0000"/>
                </a:solidFill>
                <a:sym typeface="+mn-ea"/>
              </a:rPr>
              <a:t>重点：</a:t>
            </a:r>
            <a:r>
              <a:rPr lang="zh-CN" altLang="en-US" dirty="0">
                <a:sym typeface="+mn-ea"/>
              </a:rPr>
              <a:t>业主合同约定分批次开发，相关费用不予调整。但预计总工期将超出合同工期，是否可以向业主索赔，过程中需要注意哪些资料的收集，以及需要铺垫哪些工作？</a:t>
            </a:r>
            <a:endParaRPr lang="en-US" altLang="zh-CN" dirty="0"/>
          </a:p>
          <a:p>
            <a:r>
              <a:rPr lang="zh-CN" altLang="en-US" dirty="0">
                <a:sym typeface="+mn-ea"/>
              </a:rPr>
              <a:t>结算阶段对外谈判</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业主在工程实施全阶段出具了大量的工程变更（包括收尾竣工阶段，我们资源严重不足），但是又要求我们按合同计量以及计价，我们成本压力太大履约不利，又被业主投诉至上级部门，项目工作开展非常被动，唯一能做的只有保留好全程索赔资料，但是现场推进特别艰难，更加不利于履约。</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项目设计工期短，前期施工多造成边设计边施工的情况，图纸变更较多，同时业主需求未固定，如何能有效的将业主需求尽快固定，减少图纸变更，方便现场施工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1</a:t>
            </a:r>
            <a:r>
              <a:rPr lang="zh-CN" altLang="en-US" dirty="0"/>
              <a:t>、专业分包的控概能力不足，导致项目只能依托专业分包。</a:t>
            </a:r>
            <a:endParaRPr lang="zh-CN" altLang="en-US" dirty="0"/>
          </a:p>
          <a:p>
            <a:r>
              <a:rPr lang="en-US" altLang="zh-CN" dirty="0"/>
              <a:t>2</a:t>
            </a:r>
            <a:r>
              <a:rPr lang="zh-CN" altLang="en-US" dirty="0"/>
              <a:t>、方案及施工图设计阶段的设计创效植入不足，方向单子，除土建建筑做法调整比较成熟外，其余专业分包及结构优化能力远远不足。</a:t>
            </a:r>
            <a:endParaRPr lang="zh-CN" altLang="en-US" dirty="0"/>
          </a:p>
          <a:p>
            <a:r>
              <a:rPr lang="en-US" altLang="zh-CN" dirty="0"/>
              <a:t>3</a:t>
            </a:r>
            <a:r>
              <a:rPr lang="zh-CN" altLang="en-US" dirty="0"/>
              <a:t>、对使用方的需求了解不充分，对使用方需求以最优方案转化为施工图的能力没有，只能依靠设计院。</a:t>
            </a:r>
            <a:endParaRPr lang="zh-CN" altLang="en-US" dirty="0"/>
          </a:p>
          <a:p>
            <a:r>
              <a:rPr lang="en-US" altLang="zh-CN" dirty="0"/>
              <a:t>4</a:t>
            </a:r>
            <a:r>
              <a:rPr lang="zh-CN" altLang="en-US" dirty="0"/>
              <a:t>、项目前期的概算控制能力不足，经验数据欠缺。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1</a:t>
            </a:r>
            <a:r>
              <a:rPr lang="zh-CN" altLang="en-US" dirty="0"/>
              <a:t>、项目实际上大部分工作以满足使用方需求为基本原则，前期招标未明确电梯、精装修等内容由使用方指定品牌或单位，使用方未提前确认品牌和单位，导致部分主体预留预埋和砌体的返工，完成成本浪费。</a:t>
            </a:r>
            <a:endParaRPr lang="en-US" altLang="zh-CN" dirty="0"/>
          </a:p>
          <a:p>
            <a:r>
              <a:rPr lang="en-US" altLang="zh-CN" dirty="0"/>
              <a:t>2</a:t>
            </a:r>
            <a:r>
              <a:rPr lang="zh-CN" altLang="en-US" dirty="0"/>
              <a:t>、前期招标无工程量清单，总合同额超出实际造价较多，使用方对成本管理严格，导致项目预算迟迟无法报审确认。</a:t>
            </a:r>
            <a:endParaRPr lang="en-US" altLang="zh-CN" dirty="0"/>
          </a:p>
          <a:p>
            <a:r>
              <a:rPr lang="en-US" altLang="zh-CN" dirty="0"/>
              <a:t>3</a:t>
            </a:r>
            <a:r>
              <a:rPr lang="zh-CN" altLang="en-US" dirty="0"/>
              <a:t>、食堂厨房的设备厂家由使用方指定，但迟迟未明确装修标准和设备型号，导致部分工作无法推进，可能造成甩项。</a:t>
            </a:r>
            <a:endParaRPr lang="en-US" altLang="zh-CN" dirty="0"/>
          </a:p>
          <a:p>
            <a:r>
              <a:rPr lang="en-US" altLang="zh-CN" dirty="0"/>
              <a:t>4</a:t>
            </a:r>
            <a:r>
              <a:rPr lang="zh-CN" altLang="en-US" dirty="0"/>
              <a:t>、红线内宿舍北侧河道拆迁甲方无法推进，影响场地内围墙及道路无法施工。	　</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业主对合同风险的重视程度不够，部分业主不能有效地满足施工现场、供水供电、土地征用等相关条件，从而导致项目成本上升，给项目管理和成本带来了严重的障碍，是否有方法有效避免？</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项目对总承包单位设计要求及成本控制要求较高，对</a:t>
            </a:r>
            <a:r>
              <a:rPr lang="en-US" altLang="zh-CN" dirty="0">
                <a:sym typeface="+mn-ea"/>
              </a:rPr>
              <a:t>EPC</a:t>
            </a:r>
            <a:r>
              <a:rPr lang="zh-CN" altLang="en-US" dirty="0">
                <a:sym typeface="+mn-ea"/>
              </a:rPr>
              <a:t>项目相关知识缺乏，系统性了解不够，固定总价模式，项目如何实现人人成本意识？　</a:t>
            </a:r>
            <a:endParaRPr lang="en-US" altLang="zh-CN" dirty="0"/>
          </a:p>
          <a:p>
            <a:r>
              <a:rPr lang="zh-CN" altLang="en-US" dirty="0">
                <a:solidFill>
                  <a:srgbClr val="FF0000"/>
                </a:solidFill>
                <a:sym typeface="+mn-ea"/>
              </a:rPr>
              <a:t>重点：</a:t>
            </a:r>
            <a:r>
              <a:rPr lang="zh-CN" altLang="en-US" dirty="0">
                <a:sym typeface="+mn-ea"/>
              </a:rPr>
              <a:t>施工过程中，定版定样业主拖延时间过长，造成工序无法衔接，工期延长，样板多次施工，如何进行有效索赔工期及费用；</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EPC</a:t>
            </a:r>
            <a:r>
              <a:rPr lang="zh-CN" altLang="en-US" dirty="0"/>
              <a:t>项目履约中存的问题如下，图纸设计不详细，漏项的东西较多，很多细节问题都依赖项目，解决问题很拖延，特别是材料定样或施工过程中出现问题方面，得不到及时回复和处理，导致项目履约不能及时完工。</a:t>
            </a:r>
            <a:endParaRPr lang="en-US" altLang="zh-CN" dirty="0"/>
          </a:p>
          <a:p>
            <a:r>
              <a:rPr lang="zh-CN" altLang="en-US" dirty="0"/>
              <a:t>另外工程款支付方面审批流程比较长，不能及时支付，导致劳务工人情绪低落，导致施工进度不能按时完成。</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err="1">
                <a:sym typeface="+mn-ea"/>
              </a:rPr>
              <a:t>epc</a:t>
            </a:r>
            <a:r>
              <a:rPr lang="zh-CN" altLang="en-US" dirty="0">
                <a:sym typeface="+mn-ea"/>
              </a:rPr>
              <a:t>项目，设计不由总包主导，过程中发了的联系单，变更单增加的工程量怎么才能规避风险</a:t>
            </a:r>
            <a:endParaRPr lang="en-US" altLang="zh-CN" dirty="0"/>
          </a:p>
          <a:p>
            <a:r>
              <a:rPr lang="zh-CN" altLang="en-US" dirty="0">
                <a:sym typeface="+mn-ea"/>
              </a:rPr>
              <a:t>工期索赔证据有效性及防止甲方反索赔</a:t>
            </a:r>
            <a:endParaRPr lang="zh-CN" altLang="en-US" dirty="0"/>
          </a:p>
          <a:p>
            <a:r>
              <a:rPr lang="zh-CN" altLang="en-US" dirty="0">
                <a:solidFill>
                  <a:srgbClr val="FF0000"/>
                </a:solidFill>
                <a:sym typeface="+mn-ea"/>
              </a:rPr>
              <a:t>重点：</a:t>
            </a:r>
            <a:r>
              <a:rPr lang="zh-CN" altLang="en-US" dirty="0"/>
              <a:t>不少工程技术人员缺乏经济意识，往往只重视工程技术，计划建造只顾追产值、追进度，忽略经济，不关心工程造价和成本，把工程的成本和造价看成与自己无关，是商务的事情。</a:t>
            </a:r>
            <a:endParaRPr lang="en-US" altLang="zh-CN" dirty="0"/>
          </a:p>
          <a:p>
            <a:r>
              <a:rPr lang="zh-CN" altLang="en-US" dirty="0"/>
              <a:t>不少商务人员往往不熟悉工程技术，也较少了解施工部署、工期、质量、安全与成本之间存在的紧密关系，仅单纯地从成本最低的角度来控制项目成本，没有大成本意识。</a:t>
            </a:r>
            <a:endParaRPr lang="en-US" altLang="zh-CN" dirty="0"/>
          </a:p>
          <a:p>
            <a:r>
              <a:rPr lang="en-US" altLang="zh-CN" dirty="0"/>
              <a:t>EPC</a:t>
            </a:r>
            <a:r>
              <a:rPr lang="zh-CN" altLang="en-US" dirty="0"/>
              <a:t>项目履约中计划、建造、商务如何更好的融合？</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单价措施费的预制箱梁模板，计价规范约定为“按混凝土与模板接触面的面积计算”，这意味这箱梁顶面及内模顶面是不能计算为模板面积的，但我们EPC项目招标文件中初设单位提供的招标清单工程量是按照箱梁混凝土所有内表面和外表面面积计算的，现我们要求按照招标清单的计算方式，是否可行？主要依据是什么？</a:t>
            </a:r>
            <a:endParaRPr lang="zh-CN" altLang="en-US"/>
          </a:p>
          <a:p>
            <a:r>
              <a:rPr lang="zh-CN" altLang="en-US"/>
              <a:t>招标阶段预制混凝土箱梁模板工程数量计算了所有内表面积和外表面积作为模板工程量，概算阶段综合考虑摊销和梁场单列费用进行了总价控制，因此模板面积和实际需加模板位置的面积不一致。</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甲方要求赶工，合同示范文本，计取赶工奖励，不走签证</a:t>
            </a:r>
            <a:endParaRPr lang="en-US" altLang="zh-CN" dirty="0"/>
          </a:p>
          <a:p>
            <a:r>
              <a:rPr lang="zh-CN" altLang="en-US" dirty="0">
                <a:solidFill>
                  <a:srgbClr val="FF0000"/>
                </a:solidFill>
              </a:rPr>
              <a:t>重点： </a:t>
            </a:r>
            <a:r>
              <a:rPr lang="en-US" altLang="zh-CN" dirty="0"/>
              <a:t>EPC</a:t>
            </a:r>
            <a:r>
              <a:rPr lang="zh-CN" altLang="en-US" dirty="0"/>
              <a:t>，固定总价（约定一口价包死）</a:t>
            </a:r>
            <a:endParaRPr lang="zh-CN" altLang="en-US" dirty="0"/>
          </a:p>
          <a:p>
            <a:r>
              <a:rPr lang="zh-CN" altLang="en-US" dirty="0"/>
              <a:t>总包方，把土建工程分包于丙方，招标时提供了</a:t>
            </a:r>
            <a:endParaRPr lang="zh-CN" altLang="en-US" dirty="0"/>
          </a:p>
          <a:p>
            <a:r>
              <a:rPr lang="zh-CN" altLang="en-US" dirty="0"/>
              <a:t>①土建工程量（概估算表）</a:t>
            </a:r>
            <a:endParaRPr lang="zh-CN" altLang="en-US" dirty="0"/>
          </a:p>
          <a:p>
            <a:r>
              <a:rPr lang="zh-CN" altLang="en-US" dirty="0"/>
              <a:t>②单位工程布置图和单项总图</a:t>
            </a:r>
            <a:endParaRPr lang="zh-CN" altLang="en-US" dirty="0"/>
          </a:p>
          <a:p>
            <a:r>
              <a:rPr lang="zh-CN" altLang="en-US" dirty="0"/>
              <a:t>施工期遇到材料暴涨（钢筋钢材上浮</a:t>
            </a:r>
            <a:r>
              <a:rPr lang="en-US" altLang="zh-CN" dirty="0"/>
              <a:t>35-45%</a:t>
            </a:r>
            <a:r>
              <a:rPr lang="zh-CN" altLang="en-US" dirty="0"/>
              <a:t>）；现场边设计（总包的）边施工，且施工图与招标布置图有部分差异及增加内部基础等等，其次与原约定的工期也严重滞后（原因，地基处理形式变更，天气影响，疫情影响）等等。</a:t>
            </a:r>
            <a:endParaRPr lang="zh-CN" altLang="en-US" dirty="0"/>
          </a:p>
          <a:p>
            <a:r>
              <a:rPr lang="zh-CN" altLang="en-US" dirty="0"/>
              <a:t>介于以上情况，丙方提出诉求，①材料调差，②由于图纸，工期不确定，提出按照省定额结算。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a:t>
            </a:r>
            <a:r>
              <a:rPr lang="zh-CN" altLang="en-US" dirty="0"/>
              <a:t>铁路建设项目工程总承包办法</a:t>
            </a:r>
            <a:r>
              <a:rPr lang="en-US" altLang="zh-CN" dirty="0"/>
              <a:t>》</a:t>
            </a:r>
            <a:r>
              <a:rPr lang="zh-CN" altLang="en-US" dirty="0"/>
              <a:t>（铁建设</a:t>
            </a:r>
            <a:r>
              <a:rPr lang="en-US" altLang="zh-CN" dirty="0"/>
              <a:t>〔2006〕221</a:t>
            </a:r>
            <a:r>
              <a:rPr lang="zh-CN" altLang="en-US" dirty="0"/>
              <a:t>号）</a:t>
            </a:r>
            <a:endParaRPr lang="en-US" altLang="zh-CN" dirty="0"/>
          </a:p>
          <a:p>
            <a:r>
              <a:rPr lang="en-US" altLang="zh-CN" dirty="0"/>
              <a:t>《</a:t>
            </a:r>
            <a:r>
              <a:rPr lang="zh-CN" altLang="en-US" dirty="0"/>
              <a:t>公路工程设计施工总承包管理办法</a:t>
            </a:r>
            <a:r>
              <a:rPr lang="en-US" altLang="zh-CN" dirty="0"/>
              <a:t>》</a:t>
            </a:r>
            <a:r>
              <a:rPr lang="zh-CN" altLang="en-US" dirty="0"/>
              <a:t>（中华人民共和国交通运输部令</a:t>
            </a:r>
            <a:r>
              <a:rPr lang="en-US" altLang="zh-CN" dirty="0"/>
              <a:t>2015</a:t>
            </a:r>
            <a:r>
              <a:rPr lang="zh-CN" altLang="en-US" dirty="0"/>
              <a:t>年第</a:t>
            </a:r>
            <a:r>
              <a:rPr lang="en-US" altLang="zh-CN" dirty="0"/>
              <a:t>10</a:t>
            </a:r>
            <a:r>
              <a:rPr lang="zh-CN" altLang="en-US" dirty="0"/>
              <a:t>号）</a:t>
            </a:r>
            <a:endParaRPr lang="en-US" altLang="zh-CN" dirty="0"/>
          </a:p>
          <a:p>
            <a:r>
              <a:rPr lang="en-US" altLang="zh-CN" dirty="0"/>
              <a:t>《</a:t>
            </a:r>
            <a:r>
              <a:rPr lang="zh-CN" altLang="en-US" dirty="0"/>
              <a:t>房屋建筑和市政基础设施项目工程总承包管理办法</a:t>
            </a:r>
            <a:r>
              <a:rPr lang="en-US" altLang="zh-CN" dirty="0"/>
              <a:t>》</a:t>
            </a:r>
            <a:r>
              <a:rPr lang="zh-CN" altLang="en-US" dirty="0"/>
              <a:t>（</a:t>
            </a:r>
            <a:r>
              <a:rPr lang="en-US" altLang="zh-CN" dirty="0"/>
              <a:t>[2019]12</a:t>
            </a:r>
            <a:r>
              <a:rPr lang="zh-CN" altLang="en-US" dirty="0"/>
              <a:t>号）</a:t>
            </a:r>
            <a:endParaRPr lang="en-US" altLang="zh-CN" dirty="0"/>
          </a:p>
          <a:p>
            <a:r>
              <a:rPr lang="en-US" altLang="zh-CN" dirty="0"/>
              <a:t>《</a:t>
            </a:r>
            <a:r>
              <a:rPr lang="zh-CN" altLang="en-US" dirty="0"/>
              <a:t>建设项目工程总承包合同（示范文本）</a:t>
            </a:r>
            <a:r>
              <a:rPr lang="en-US" altLang="zh-CN" dirty="0"/>
              <a:t>》</a:t>
            </a:r>
            <a:r>
              <a:rPr lang="zh-CN" altLang="en-US" dirty="0"/>
              <a:t>（</a:t>
            </a:r>
            <a:r>
              <a:rPr lang="en-US" altLang="zh-CN" dirty="0"/>
              <a:t>GF-2020-0216</a:t>
            </a:r>
            <a:r>
              <a:rPr lang="zh-CN" altLang="en-US" dirty="0"/>
              <a:t>）</a:t>
            </a:r>
            <a:endParaRPr lang="en-US" altLang="zh-CN" dirty="0"/>
          </a:p>
          <a:p>
            <a:r>
              <a:rPr lang="en-US" altLang="zh-CN" dirty="0"/>
              <a:t>《</a:t>
            </a:r>
            <a:r>
              <a:rPr lang="zh-CN" altLang="en-US" dirty="0"/>
              <a:t>建设项目工程总承包管理规范</a:t>
            </a:r>
            <a:r>
              <a:rPr lang="en-US" altLang="zh-CN" dirty="0"/>
              <a:t>》</a:t>
            </a:r>
            <a:r>
              <a:rPr lang="zh-CN" altLang="en-US" dirty="0"/>
              <a:t>（</a:t>
            </a:r>
            <a:r>
              <a:rPr lang="en-US" altLang="zh-CN" dirty="0"/>
              <a:t>GB/T50358-2017</a:t>
            </a:r>
            <a:r>
              <a:rPr lang="zh-CN" altLang="en-US" dirty="0"/>
              <a:t>）</a:t>
            </a:r>
            <a:endParaRPr lang="en-US" altLang="zh-CN" dirty="0"/>
          </a:p>
          <a:p>
            <a:r>
              <a:rPr lang="en-US" altLang="zh-CN" dirty="0"/>
              <a:t>《</a:t>
            </a:r>
            <a:r>
              <a:rPr lang="zh-CN" altLang="en-US" dirty="0"/>
              <a:t>建设项目工程总承包计价规范</a:t>
            </a:r>
            <a:r>
              <a:rPr lang="en-US" altLang="zh-CN" dirty="0"/>
              <a:t>》</a:t>
            </a:r>
            <a:r>
              <a:rPr lang="zh-CN" altLang="en-US" dirty="0"/>
              <a:t>（</a:t>
            </a:r>
            <a:r>
              <a:rPr lang="en-US" altLang="zh-CN" dirty="0"/>
              <a:t>T/CCEAS001-2022</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dirty="0">
                <a:solidFill>
                  <a:srgbClr val="FF0000"/>
                </a:solidFill>
              </a:rPr>
              <a:t>重点：</a:t>
            </a:r>
            <a:r>
              <a:rPr lang="zh-CN" altLang="en-US" dirty="0"/>
              <a:t>会议纪要约定，冬季施工费，由原费用定额系数乘</a:t>
            </a:r>
            <a:r>
              <a:rPr lang="en-US" dirty="0"/>
              <a:t>1.5</a:t>
            </a:r>
            <a:r>
              <a:rPr lang="zh-CN" altLang="en-US" dirty="0"/>
              <a:t>，给施工单位结算</a:t>
            </a:r>
            <a:endParaRPr lang="en-US" altLang="zh-CN" dirty="0"/>
          </a:p>
          <a:p>
            <a:pPr lvl="0"/>
            <a:r>
              <a:rPr lang="zh-CN" altLang="en-US" dirty="0"/>
              <a:t>审计，以违背主合同为由拒绝，施工过程中的会议纪要与主合同不一致，可以按会议纪要结算吗</a:t>
            </a:r>
            <a:r>
              <a:rPr lang="en-US" dirty="0"/>
              <a:t>?</a:t>
            </a:r>
            <a:endParaRPr lang="zh-CN" altLang="en-US" dirty="0"/>
          </a:p>
          <a:p>
            <a:pPr lvl="0"/>
            <a:r>
              <a:rPr lang="zh-CN" altLang="en-US" dirty="0"/>
              <a:t>会议纪要，能否作为工程结算的依据</a:t>
            </a:r>
            <a:r>
              <a:rPr lang="en-US" dirty="0"/>
              <a:t>?</a:t>
            </a:r>
            <a:r>
              <a:rPr lang="zh-CN" altLang="en-US" dirty="0"/>
              <a:t>内容主要是对赶工费和疫情期间人工费调整，达成一致意见</a:t>
            </a:r>
            <a:endParaRPr lang="en-US" altLang="zh-CN" dirty="0"/>
          </a:p>
          <a:p>
            <a:pPr lvl="0"/>
            <a:r>
              <a:rPr lang="zh-CN" altLang="en-US" dirty="0"/>
              <a:t>会议纪要，是否可以作为合同的补充文件</a:t>
            </a:r>
            <a:r>
              <a:rPr lang="en-US" dirty="0"/>
              <a:t>?</a:t>
            </a:r>
            <a:endParaRPr lang="en-US" dirty="0"/>
          </a:p>
          <a:p>
            <a:r>
              <a:rPr lang="zh-CN" altLang="en-US" dirty="0">
                <a:solidFill>
                  <a:srgbClr val="FF0000"/>
                </a:solidFill>
              </a:rPr>
              <a:t>重点：</a:t>
            </a:r>
            <a:r>
              <a:rPr lang="en-US" altLang="zh-CN" dirty="0"/>
              <a:t> EPC</a:t>
            </a:r>
            <a:r>
              <a:rPr lang="zh-CN" altLang="en-US" dirty="0"/>
              <a:t>，施工图预算，设备报高价</a:t>
            </a:r>
            <a:r>
              <a:rPr lang="en-US" altLang="zh-CN" dirty="0"/>
              <a:t>160</a:t>
            </a:r>
            <a:r>
              <a:rPr lang="zh-CN" altLang="en-US" dirty="0"/>
              <a:t>万，变更后，功能提高，询价</a:t>
            </a:r>
            <a:r>
              <a:rPr lang="en-US" altLang="zh-CN" dirty="0"/>
              <a:t>100</a:t>
            </a:r>
            <a:r>
              <a:rPr lang="zh-CN" altLang="en-US" dirty="0"/>
              <a:t>万</a:t>
            </a:r>
            <a:endParaRPr lang="en-US" altLang="zh-CN" dirty="0"/>
          </a:p>
          <a:p>
            <a:r>
              <a:rPr lang="zh-CN" altLang="en-US" dirty="0">
                <a:solidFill>
                  <a:srgbClr val="FF0000"/>
                </a:solidFill>
              </a:rPr>
              <a:t>重点： </a:t>
            </a:r>
            <a:r>
              <a:rPr lang="en-US" altLang="zh-CN" dirty="0"/>
              <a:t>EPC</a:t>
            </a:r>
            <a:r>
              <a:rPr lang="zh-CN" altLang="en-US" dirty="0"/>
              <a:t>施工合同，有相关文件规定施工图预算里面的材料单价不可以超过概算的材料单价吗？  </a:t>
            </a:r>
            <a:endParaRPr lang="zh-CN" altLang="en-US" dirty="0"/>
          </a:p>
          <a:p>
            <a:endParaRPr lang="en-US" altLang="zh-CN" dirty="0"/>
          </a:p>
          <a:p>
            <a:pPr lvl="0"/>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合同</a:t>
            </a:r>
            <a:r>
              <a:rPr lang="en-US" altLang="zh-CN" dirty="0"/>
              <a:t>9</a:t>
            </a:r>
            <a:r>
              <a:rPr lang="zh-CN" altLang="en-US" dirty="0"/>
              <a:t>个税，设计院供管材阀门，施工方供辅材和水泥，要求清包工，简易计税       </a:t>
            </a:r>
            <a:endParaRPr lang="zh-CN" altLang="en-US" dirty="0"/>
          </a:p>
          <a:p>
            <a:r>
              <a:rPr lang="zh-CN" altLang="en-US" dirty="0">
                <a:solidFill>
                  <a:srgbClr val="FF0000"/>
                </a:solidFill>
              </a:rPr>
              <a:t>重点： </a:t>
            </a:r>
            <a:r>
              <a:rPr lang="en-US" altLang="zh-CN" dirty="0" err="1"/>
              <a:t>epc</a:t>
            </a:r>
            <a:r>
              <a:rPr lang="zh-CN" altLang="en-US" dirty="0"/>
              <a:t>，美丽乡村，园林</a:t>
            </a:r>
            <a:endParaRPr lang="zh-CN" altLang="en-US" dirty="0"/>
          </a:p>
          <a:p>
            <a:r>
              <a:rPr lang="zh-CN" altLang="en-US" dirty="0">
                <a:solidFill>
                  <a:srgbClr val="FF0000"/>
                </a:solidFill>
              </a:rPr>
              <a:t>重点： </a:t>
            </a:r>
            <a:r>
              <a:rPr lang="en-US" altLang="zh-CN" dirty="0" err="1"/>
              <a:t>epc</a:t>
            </a:r>
            <a:r>
              <a:rPr lang="zh-CN" altLang="en-US" dirty="0"/>
              <a:t>，设计，施工，两个版本合同，共同签</a:t>
            </a:r>
            <a:endParaRPr lang="en-US" altLang="zh-CN" dirty="0"/>
          </a:p>
          <a:p>
            <a:r>
              <a:rPr lang="zh-CN" altLang="en-US" dirty="0">
                <a:solidFill>
                  <a:srgbClr val="FF0000"/>
                </a:solidFill>
              </a:rPr>
              <a:t>重点： </a:t>
            </a:r>
            <a:r>
              <a:rPr lang="en-US" altLang="zh-CN" dirty="0" err="1"/>
              <a:t>epc</a:t>
            </a:r>
            <a:r>
              <a:rPr lang="zh-CN" altLang="en-US" dirty="0"/>
              <a:t>项目中室外工程部分合同约定为按实结算，以中标价格来限额设计。经多次设计优化还是超过限额，超限额原因确实是因为招标控制价中存在漏量漏项（一部分是初步设计深度的问题，如管网的工程量）的情况。最终施工图预算超中标价</a:t>
            </a:r>
            <a:r>
              <a:rPr lang="en-US" altLang="zh-CN" dirty="0"/>
              <a:t>(</a:t>
            </a:r>
            <a:r>
              <a:rPr lang="zh-CN" altLang="en-US" dirty="0"/>
              <a:t>总价不超概），但是标准还低于初步设计图纸的标准，这种情况该如何认定，有什么处理意见？</a:t>
            </a:r>
            <a:endParaRPr lang="zh-CN" altLang="en-US" dirty="0"/>
          </a:p>
          <a:p>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我们公司有个</a:t>
            </a:r>
            <a:r>
              <a:rPr lang="en-US" altLang="zh-CN" dirty="0" err="1"/>
              <a:t>epc</a:t>
            </a:r>
            <a:r>
              <a:rPr lang="zh-CN" altLang="en-US" dirty="0"/>
              <a:t>的项目，国企自筹资金，因为时间紧急直接用估算下浮率招的标，没有初步设计和概算，直接出的施工图设计。</a:t>
            </a:r>
            <a:endParaRPr lang="en-US" altLang="zh-CN" dirty="0"/>
          </a:p>
          <a:p>
            <a:r>
              <a:rPr lang="zh-CN" altLang="en-US" dirty="0"/>
              <a:t>合同里没有限额设计，现在图审已经过了，目前施工单位预算紧贴着估算价，但是担心后面实际施工工程造价会大幅增加</a:t>
            </a:r>
            <a:endParaRPr lang="en-US" altLang="zh-CN" dirty="0"/>
          </a:p>
          <a:p>
            <a:r>
              <a:rPr lang="zh-CN" altLang="en-US" dirty="0"/>
              <a:t>请问</a:t>
            </a:r>
            <a:r>
              <a:rPr lang="en-US" altLang="zh-CN" dirty="0"/>
              <a:t>1.</a:t>
            </a:r>
            <a:r>
              <a:rPr lang="zh-CN" altLang="en-US" dirty="0"/>
              <a:t>现在签限额设计合同是不是已经来不及了？现在还有哪些方式可以控制成本？</a:t>
            </a:r>
            <a:endParaRPr lang="en-US" altLang="zh-CN" dirty="0"/>
          </a:p>
          <a:p>
            <a:r>
              <a:rPr lang="en-US" altLang="zh-CN" dirty="0"/>
              <a:t>2.</a:t>
            </a:r>
            <a:r>
              <a:rPr lang="zh-CN" altLang="en-US" dirty="0"/>
              <a:t>图审已过，是否还可以对图纸进行优化？或者直接砍掉部分工作量？</a:t>
            </a:r>
            <a:endParaRPr lang="en-US" altLang="zh-CN" dirty="0"/>
          </a:p>
          <a:p>
            <a:r>
              <a:rPr lang="en-US" altLang="zh-CN" dirty="0"/>
              <a:t>3.</a:t>
            </a:r>
            <a:r>
              <a:rPr lang="zh-CN" altLang="en-US" dirty="0"/>
              <a:t>自筹资金施工图预算是不是不能做财评？没有初步设计和概算是否需要补？后期审计会有问题吗？我们是国有企业。</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房建市政</a:t>
            </a:r>
            <a:r>
              <a:rPr lang="en-US" altLang="zh-CN" dirty="0"/>
              <a:t>EPC</a:t>
            </a:r>
            <a:r>
              <a:rPr lang="zh-CN" altLang="en-US" dirty="0"/>
              <a:t>项目，采用</a:t>
            </a:r>
            <a:r>
              <a:rPr lang="en-US" altLang="zh-CN" dirty="0"/>
              <a:t>2013</a:t>
            </a:r>
            <a:r>
              <a:rPr lang="zh-CN" altLang="en-US" dirty="0"/>
              <a:t>清单计价、固定单价、限额设计控制、按下浮率结算，建安费结算价</a:t>
            </a:r>
            <a:r>
              <a:rPr lang="en-US" altLang="zh-CN" dirty="0"/>
              <a:t>=[</a:t>
            </a:r>
            <a:r>
              <a:rPr lang="zh-CN" altLang="en-US" dirty="0"/>
              <a:t>经第三方审定工程量清单预算价</a:t>
            </a:r>
            <a:r>
              <a:rPr lang="en-US" altLang="zh-CN" dirty="0"/>
              <a:t>(</a:t>
            </a:r>
            <a:r>
              <a:rPr lang="zh-CN" altLang="en-US" dirty="0"/>
              <a:t>工程量按实结算、漏项部分按实计取</a:t>
            </a:r>
            <a:r>
              <a:rPr lang="en-US" altLang="zh-CN" dirty="0"/>
              <a:t>)+</a:t>
            </a:r>
            <a:r>
              <a:rPr lang="zh-CN" altLang="en-US" dirty="0"/>
              <a:t>设计变更及签证</a:t>
            </a:r>
            <a:r>
              <a:rPr lang="en-US" altLang="zh-CN" dirty="0"/>
              <a:t>]×(1-</a:t>
            </a:r>
            <a:r>
              <a:rPr lang="zh-CN" altLang="en-US" dirty="0"/>
              <a:t>投标下浮率）</a:t>
            </a:r>
            <a:r>
              <a:rPr lang="en-US" altLang="zh-CN" dirty="0"/>
              <a:t>+</a:t>
            </a:r>
            <a:r>
              <a:rPr lang="zh-CN" altLang="en-US" dirty="0"/>
              <a:t>人工、材料价差。</a:t>
            </a:r>
            <a:endParaRPr lang="en-US" altLang="zh-CN" dirty="0"/>
          </a:p>
          <a:p>
            <a:r>
              <a:rPr lang="zh-CN" altLang="en-US" dirty="0"/>
              <a:t>合同中约定，若实际获得相应标化工地或相应优质工程奖，根据计价规范按实计取；暂估价材料结算时，按询价</a:t>
            </a:r>
            <a:r>
              <a:rPr lang="en-US" altLang="zh-CN" dirty="0"/>
              <a:t>1.15</a:t>
            </a:r>
            <a:r>
              <a:rPr lang="zh-CN" altLang="en-US" dirty="0"/>
              <a:t>倍计入，并列入建安费下浮范围。</a:t>
            </a:r>
            <a:endParaRPr lang="zh-CN" altLang="en-US" dirty="0"/>
          </a:p>
          <a:p>
            <a:r>
              <a:rPr lang="zh-CN" altLang="en-US" dirty="0"/>
              <a:t>由于前期审定工程量清单，其他项目费暂列金额，未列入标化工地和优质工程增加费，现实际已取得标化和优质工程奖，办理结算审核时，能否增加标化工地和优质工程增加费？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招标人在</a:t>
            </a:r>
            <a:r>
              <a:rPr lang="en-US" altLang="zh-CN" dirty="0"/>
              <a:t>EPC</a:t>
            </a:r>
            <a:r>
              <a:rPr lang="zh-CN" altLang="en-US" dirty="0"/>
              <a:t>招标的，其他项目清单计价表中，列出一项建设单位办公场所，单位为</a:t>
            </a:r>
            <a:r>
              <a:rPr lang="en-US" altLang="zh-CN" dirty="0"/>
              <a:t>:</a:t>
            </a:r>
            <a:r>
              <a:rPr lang="zh-CN" altLang="en-US" dirty="0"/>
              <a:t>项，没有任何具体的要求。</a:t>
            </a:r>
            <a:endParaRPr lang="en-US" altLang="zh-CN" dirty="0"/>
          </a:p>
          <a:p>
            <a:r>
              <a:rPr lang="zh-CN" altLang="en-US" dirty="0"/>
              <a:t>投标单位报了</a:t>
            </a:r>
            <a:r>
              <a:rPr lang="en-US" altLang="zh-CN" dirty="0"/>
              <a:t>400</a:t>
            </a:r>
            <a:r>
              <a:rPr lang="zh-CN" altLang="en-US" dirty="0"/>
              <a:t>万元，但实际建成费用只有</a:t>
            </a:r>
            <a:r>
              <a:rPr lang="en-US" altLang="zh-CN" dirty="0"/>
              <a:t>150</a:t>
            </a:r>
            <a:r>
              <a:rPr lang="zh-CN" altLang="en-US" dirty="0"/>
              <a:t>万元，开工后，中标方报月进度要求支付该项费用，建设方提出让中标单位列出组成明细表，中标单位以该项目单位只是一项为由，不能拆分，拒绝提供造价明细，像这种情况应该怎样解决</a:t>
            </a:r>
            <a:endParaRPr lang="zh-CN" altLang="en-US" dirty="0"/>
          </a:p>
          <a:p>
            <a:r>
              <a:rPr lang="zh-CN" altLang="en-US" dirty="0">
                <a:solidFill>
                  <a:srgbClr val="FF0000"/>
                </a:solidFill>
              </a:rPr>
              <a:t>重点： </a:t>
            </a:r>
            <a:r>
              <a:rPr lang="en-US" altLang="zh-CN" dirty="0"/>
              <a:t>EPC</a:t>
            </a:r>
            <a:r>
              <a:rPr lang="zh-CN" altLang="zh-CN" dirty="0"/>
              <a:t>总承包合同，合同价款</a:t>
            </a:r>
            <a:r>
              <a:rPr lang="zh-CN" altLang="zh-CN" dirty="0">
                <a:solidFill>
                  <a:srgbClr val="FF0000"/>
                </a:solidFill>
              </a:rPr>
              <a:t>总价包干</a:t>
            </a:r>
            <a:r>
              <a:rPr lang="zh-CN" altLang="zh-CN" dirty="0"/>
              <a:t>，不予调整，不因</a:t>
            </a:r>
            <a:r>
              <a:rPr lang="zh-CN" altLang="zh-CN" dirty="0">
                <a:solidFill>
                  <a:srgbClr val="FF0000"/>
                </a:solidFill>
              </a:rPr>
              <a:t>政策性文件</a:t>
            </a:r>
            <a:r>
              <a:rPr lang="zh-CN" altLang="zh-CN" dirty="0"/>
              <a:t>调整，合同执行过程中</a:t>
            </a:r>
            <a:r>
              <a:rPr lang="zh-CN" altLang="zh-CN" dirty="0">
                <a:solidFill>
                  <a:srgbClr val="FF0000"/>
                </a:solidFill>
              </a:rPr>
              <a:t>原材料价格</a:t>
            </a:r>
            <a:r>
              <a:rPr lang="zh-CN" altLang="zh-CN" dirty="0"/>
              <a:t>上涨，乙方根据新出台的</a:t>
            </a:r>
            <a:r>
              <a:rPr lang="zh-CN" altLang="zh-CN" dirty="0">
                <a:solidFill>
                  <a:srgbClr val="FF0000"/>
                </a:solidFill>
              </a:rPr>
              <a:t>政策性文件</a:t>
            </a:r>
            <a:r>
              <a:rPr lang="zh-CN" altLang="zh-CN" dirty="0"/>
              <a:t>（造价信息及价格调整指数文件）要求调整材料价，甲方不予调整，应如何处理？</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项目的无价材料是在施工过程中询好价再采购施工呢，还是施工结束后询价？</a:t>
            </a:r>
            <a:endParaRPr lang="zh-CN" altLang="en-US" dirty="0"/>
          </a:p>
          <a:p>
            <a:r>
              <a:rPr lang="zh-CN" altLang="en-US" dirty="0"/>
              <a:t>我们这里出了个问题，个别无价材料施工结束了才询价，导致了材料亏了，怎么办</a:t>
            </a:r>
            <a:endParaRPr lang="en-US" altLang="zh-CN" dirty="0"/>
          </a:p>
          <a:p>
            <a:r>
              <a:rPr lang="zh-CN" altLang="en-US" dirty="0">
                <a:solidFill>
                  <a:srgbClr val="FF0000"/>
                </a:solidFill>
              </a:rPr>
              <a:t>重点： </a:t>
            </a:r>
            <a:r>
              <a:rPr lang="en-US" altLang="zh-CN" dirty="0" err="1"/>
              <a:t>epc</a:t>
            </a:r>
            <a:r>
              <a:rPr lang="zh-CN" altLang="en-US" dirty="0"/>
              <a:t>，施工图预算，材料，按信息价，后甲供价格高，挤占，材料额度</a:t>
            </a:r>
            <a:endParaRPr lang="en-US" altLang="zh-CN" dirty="0"/>
          </a:p>
          <a:p>
            <a:r>
              <a:rPr lang="zh-CN" altLang="en-US" dirty="0">
                <a:solidFill>
                  <a:srgbClr val="FF0000"/>
                </a:solidFill>
              </a:rPr>
              <a:t>重点：</a:t>
            </a:r>
            <a:r>
              <a:rPr lang="zh-CN" altLang="en-US" dirty="0"/>
              <a:t>固定总价合同一般不允许调总价，是否一般要列有一笔风险包干费用，如果没有列这笔费用，后期发生增加工程费用情况，该怎么办 </a:t>
            </a:r>
            <a:endParaRPr lang="en-US" altLang="zh-CN" dirty="0"/>
          </a:p>
          <a:p>
            <a:r>
              <a:rPr lang="zh-CN" altLang="en-US" dirty="0">
                <a:solidFill>
                  <a:srgbClr val="FF0000"/>
                </a:solidFill>
              </a:rPr>
              <a:t>重点： </a:t>
            </a:r>
            <a:r>
              <a:rPr lang="en-US" altLang="zh-CN" dirty="0"/>
              <a:t>EPC</a:t>
            </a:r>
            <a:r>
              <a:rPr lang="zh-CN" altLang="en-US" dirty="0"/>
              <a:t>合同要求采用信息价，编制施工图预算，但是财政评审时，按照市场询价编制，这样合理吗？</a:t>
            </a:r>
            <a:endParaRPr lang="en-US" altLang="zh-CN" dirty="0"/>
          </a:p>
          <a:p>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某政府投资</a:t>
            </a:r>
            <a:r>
              <a:rPr lang="en-US" altLang="zh-CN" dirty="0" err="1"/>
              <a:t>epc</a:t>
            </a:r>
            <a:r>
              <a:rPr lang="zh-CN" altLang="en-US" dirty="0"/>
              <a:t>公建项目，通过公开投标并中标签订合同，招标文件中有初步设计的说明和概算，其中高压配电部分概算</a:t>
            </a:r>
            <a:r>
              <a:rPr lang="en-US" altLang="zh-CN" dirty="0"/>
              <a:t>1000</a:t>
            </a:r>
            <a:r>
              <a:rPr lang="zh-CN" altLang="en-US" dirty="0"/>
              <a:t>万，包括变压器，高压柜，电缆等，初设说明中约定变配电站作为与供电局的临界点</a:t>
            </a:r>
            <a:endParaRPr lang="en-US" altLang="zh-CN" dirty="0"/>
          </a:p>
          <a:p>
            <a:r>
              <a:rPr lang="zh-CN" altLang="en-US" dirty="0"/>
              <a:t>图纸由中标单位出图，报供电局审核，供电局回复，图纸需要供电局设计深化审核，深化后预算</a:t>
            </a:r>
            <a:r>
              <a:rPr lang="en-US" altLang="zh-CN" dirty="0"/>
              <a:t>1000</a:t>
            </a:r>
            <a:r>
              <a:rPr lang="zh-CN" altLang="en-US" dirty="0"/>
              <a:t>万，并且按深化后造价的</a:t>
            </a:r>
            <a:r>
              <a:rPr lang="en-US" altLang="zh-CN" dirty="0"/>
              <a:t>25%</a:t>
            </a:r>
            <a:r>
              <a:rPr lang="zh-CN" altLang="en-US" dirty="0"/>
              <a:t>收取管理费，按</a:t>
            </a:r>
            <a:r>
              <a:rPr lang="en-US" altLang="zh-CN" dirty="0"/>
              <a:t>3%</a:t>
            </a:r>
            <a:r>
              <a:rPr lang="zh-CN" altLang="en-US" dirty="0"/>
              <a:t>收取电力监理费，按</a:t>
            </a:r>
            <a:r>
              <a:rPr lang="en-US" altLang="zh-CN" dirty="0"/>
              <a:t>5.5%</a:t>
            </a:r>
            <a:r>
              <a:rPr lang="zh-CN" altLang="en-US" dirty="0"/>
              <a:t>收取设计费，以及红线外增加费用</a:t>
            </a:r>
            <a:r>
              <a:rPr lang="en-US" altLang="zh-CN" dirty="0"/>
              <a:t>400</a:t>
            </a:r>
            <a:r>
              <a:rPr lang="zh-CN" altLang="en-US" dirty="0"/>
              <a:t>万，最终，高压部分需要</a:t>
            </a:r>
            <a:r>
              <a:rPr lang="en-US" altLang="zh-CN" dirty="0"/>
              <a:t>1750</a:t>
            </a:r>
            <a:r>
              <a:rPr lang="zh-CN" altLang="en-US" dirty="0"/>
              <a:t>万</a:t>
            </a:r>
            <a:endParaRPr lang="en-US" altLang="zh-CN" dirty="0"/>
          </a:p>
          <a:p>
            <a:r>
              <a:rPr lang="zh-CN" altLang="en-US" dirty="0"/>
              <a:t>请问，</a:t>
            </a:r>
            <a:r>
              <a:rPr lang="en-US" altLang="zh-CN" dirty="0"/>
              <a:t>25%</a:t>
            </a:r>
            <a:r>
              <a:rPr lang="zh-CN" altLang="en-US" dirty="0"/>
              <a:t>的管理费，</a:t>
            </a:r>
            <a:r>
              <a:rPr lang="en-US" altLang="zh-CN" dirty="0"/>
              <a:t>3%</a:t>
            </a:r>
            <a:r>
              <a:rPr lang="zh-CN" altLang="en-US" dirty="0"/>
              <a:t>的电力监理费，</a:t>
            </a:r>
            <a:r>
              <a:rPr lang="en-US" altLang="zh-CN" dirty="0"/>
              <a:t>5%</a:t>
            </a:r>
            <a:r>
              <a:rPr lang="zh-CN" altLang="en-US" dirty="0"/>
              <a:t>的设计费和红线外的</a:t>
            </a:r>
            <a:r>
              <a:rPr lang="en-US" altLang="zh-CN" dirty="0"/>
              <a:t>400</a:t>
            </a:r>
            <a:r>
              <a:rPr lang="zh-CN" altLang="en-US" dirty="0"/>
              <a:t>万，总共合计</a:t>
            </a:r>
            <a:r>
              <a:rPr lang="en-US" altLang="zh-CN" dirty="0"/>
              <a:t>750</a:t>
            </a:r>
            <a:r>
              <a:rPr lang="zh-CN" altLang="en-US" dirty="0"/>
              <a:t>万，是否应该由甲方承担，如甲方不想承担怎么办</a:t>
            </a:r>
            <a:r>
              <a:rPr lang="en-US" altLang="zh-CN" dirty="0"/>
              <a:t>? </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为景观工程，由于实施过程中，政府领导对过程把控非常重视，经常过来提出建议，一直在修改施工图纸，工程完工以后与原有的图纸完全核对不上，超概部分怎么弄？ </a:t>
            </a:r>
            <a:endParaRPr lang="en-US" altLang="zh-CN" dirty="0"/>
          </a:p>
          <a:p>
            <a:r>
              <a:rPr lang="zh-CN" altLang="en-US" dirty="0"/>
              <a:t>业主对于过程中的图纸往往不确认，施工方单独进行图审，是否有效 </a:t>
            </a:r>
            <a:endParaRPr lang="en-US" altLang="zh-CN" dirty="0"/>
          </a:p>
          <a:p>
            <a:r>
              <a:rPr lang="zh-CN" altLang="en-US" dirty="0">
                <a:solidFill>
                  <a:srgbClr val="FF0000"/>
                </a:solidFill>
              </a:rPr>
              <a:t>重点： </a:t>
            </a:r>
            <a:r>
              <a:rPr lang="en-US" altLang="zh-CN" dirty="0"/>
              <a:t>EPC</a:t>
            </a:r>
            <a:r>
              <a:rPr lang="zh-CN" altLang="en-US" dirty="0"/>
              <a:t>项目原来批复的概算，是按建设</a:t>
            </a:r>
            <a:r>
              <a:rPr lang="en-US" altLang="zh-CN" dirty="0"/>
              <a:t>5</a:t>
            </a:r>
            <a:r>
              <a:rPr lang="zh-CN" altLang="en-US" dirty="0"/>
              <a:t>个单体，后面实际实施只做了</a:t>
            </a:r>
            <a:r>
              <a:rPr lang="en-US" altLang="zh-CN" dirty="0"/>
              <a:t>4</a:t>
            </a:r>
            <a:r>
              <a:rPr lang="zh-CN" altLang="en-US" dirty="0"/>
              <a:t>个，总承包单位报的结算费用，按</a:t>
            </a:r>
            <a:r>
              <a:rPr lang="en-US" altLang="zh-CN" dirty="0"/>
              <a:t>EPC</a:t>
            </a:r>
            <a:r>
              <a:rPr lang="zh-CN" altLang="en-US" dirty="0"/>
              <a:t>合同价报，需要扣款吗？ </a:t>
            </a:r>
            <a:endParaRPr lang="en-US" altLang="zh-CN" dirty="0"/>
          </a:p>
          <a:p>
            <a:r>
              <a:rPr lang="zh-CN" altLang="en-US" dirty="0"/>
              <a:t>主要看是否满足发包人要求，总包单位实际报结算，会按高于合同部价报结算费用，建设单位是不是可以按合同价结算</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采用可研投资估算下浮中标，此阶段无初设方案。业主因其单方面原因，要求减配，按中标价下浮</a:t>
            </a:r>
            <a:r>
              <a:rPr lang="en-US" altLang="zh-CN" dirty="0"/>
              <a:t>40%</a:t>
            </a:r>
            <a:r>
              <a:rPr lang="zh-CN" altLang="en-US" dirty="0"/>
              <a:t>，限额设计方案，造成承包商利润损失，是否可以争辩？ </a:t>
            </a:r>
            <a:endParaRPr lang="zh-CN" altLang="en-US" dirty="0"/>
          </a:p>
          <a:p>
            <a:r>
              <a:rPr lang="zh-CN" altLang="en-US" dirty="0">
                <a:solidFill>
                  <a:srgbClr val="FF0000"/>
                </a:solidFill>
              </a:rPr>
              <a:t>重点：</a:t>
            </a:r>
            <a:r>
              <a:rPr lang="zh-CN" altLang="en-US" dirty="0"/>
              <a:t>在建</a:t>
            </a:r>
            <a:r>
              <a:rPr lang="en-US" altLang="zh-CN" dirty="0"/>
              <a:t>EPC</a:t>
            </a:r>
            <a:r>
              <a:rPr lang="zh-CN" altLang="en-US" dirty="0"/>
              <a:t>医院项目，可研审批后招的标，总价合同，计价模式是合同暂定总价为限额（各分部工程未限额）</a:t>
            </a:r>
            <a:r>
              <a:rPr lang="en-US" altLang="zh-CN" dirty="0"/>
              <a:t>+</a:t>
            </a:r>
            <a:r>
              <a:rPr lang="zh-CN" altLang="en-US" dirty="0"/>
              <a:t>施工图预算转固（施工图预算审核造价和合同暂定价，两者取小值作为固定总价）</a:t>
            </a:r>
            <a:endParaRPr lang="en-US" altLang="zh-CN" dirty="0"/>
          </a:p>
          <a:p>
            <a:r>
              <a:rPr lang="zh-CN" altLang="en-US" dirty="0"/>
              <a:t>项目前期因政府要求，整体设计方案发生变更，但建筑总面积不变，局部功能需求有增有减，工期延期一年后开工。在设计方案变更和工期变更的情况下，可否突破合同限价？ </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altLang="zh-CN" dirty="0"/>
              <a:t>EPC</a:t>
            </a:r>
            <a:r>
              <a:rPr lang="zh-CN" altLang="en-US" dirty="0"/>
              <a:t>项目，原招标文件的发包人要求中，关于外立面装修、内装及景观绿化，没有明确规定标准和相关要求，只是对一些材料的品牌有所规定</a:t>
            </a:r>
            <a:endParaRPr lang="en-US" altLang="zh-CN" dirty="0"/>
          </a:p>
          <a:p>
            <a:r>
              <a:rPr lang="zh-CN" altLang="en-US" dirty="0"/>
              <a:t>我们当时投标的概念性设计方案，也没有对此详细说明，目前二次深化设计阶段，业主现在选择定的二次深化设计方案标准（外装、内装、景观等）较高</a:t>
            </a:r>
            <a:endParaRPr lang="en-US" altLang="zh-CN" dirty="0"/>
          </a:p>
          <a:p>
            <a:r>
              <a:rPr lang="zh-CN" altLang="en-US" dirty="0"/>
              <a:t>现在业主不出具书面要求函件，也未承诺给予费用增补，只是要求我们必须按照他们定的高标准设计，口头说待施工图预算审核出来后再议</a:t>
            </a:r>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en-US" altLang="zh-CN" sz="2800" dirty="0">
                <a:solidFill>
                  <a:srgbClr val="0070C0"/>
                </a:solidFill>
              </a:rPr>
              <a:t>《</a:t>
            </a:r>
            <a:r>
              <a:rPr lang="zh-CN" altLang="en-US" sz="2800" dirty="0">
                <a:solidFill>
                  <a:srgbClr val="0070C0"/>
                </a:solidFill>
              </a:rPr>
              <a:t>房屋建筑和市政基础设施项目工程总承包管理办法</a:t>
            </a:r>
            <a:r>
              <a:rPr lang="en-US" altLang="zh-CN" sz="2800" dirty="0">
                <a:solidFill>
                  <a:srgbClr val="0070C0"/>
                </a:solidFill>
              </a:rPr>
              <a:t>》</a:t>
            </a:r>
            <a:r>
              <a:rPr lang="zh-CN" altLang="en-US" sz="2800" dirty="0">
                <a:solidFill>
                  <a:srgbClr val="0070C0"/>
                </a:solidFill>
              </a:rPr>
              <a:t>（</a:t>
            </a:r>
            <a:r>
              <a:rPr lang="en-US" altLang="zh-CN" sz="2800" dirty="0">
                <a:solidFill>
                  <a:srgbClr val="0070C0"/>
                </a:solidFill>
              </a:rPr>
              <a:t>[2019]12</a:t>
            </a:r>
            <a:r>
              <a:rPr lang="zh-CN" altLang="en-US" sz="2800" dirty="0">
                <a:solidFill>
                  <a:srgbClr val="0070C0"/>
                </a:solidFill>
              </a:rPr>
              <a:t>号）</a:t>
            </a:r>
            <a:endParaRPr lang="en-US" altLang="zh-CN" sz="2800" dirty="0">
              <a:solidFill>
                <a:srgbClr val="0070C0"/>
              </a:solidFill>
            </a:endParaRPr>
          </a:p>
          <a:p>
            <a:r>
              <a:rPr lang="zh-CN" altLang="zh-CN" sz="2800" dirty="0"/>
              <a:t>第三条</a:t>
            </a:r>
            <a:r>
              <a:rPr lang="en-US" altLang="zh-CN" sz="2800" dirty="0"/>
              <a:t>  </a:t>
            </a:r>
            <a:r>
              <a:rPr lang="zh-CN" altLang="zh-CN" sz="2800" dirty="0"/>
              <a:t>本办法所称工程总承包，是指承包单位按照与建设单位签订的合同，对</a:t>
            </a:r>
            <a:r>
              <a:rPr lang="zh-CN" altLang="zh-CN" sz="2800" dirty="0">
                <a:solidFill>
                  <a:srgbClr val="FF0000"/>
                </a:solidFill>
              </a:rPr>
              <a:t>工程设计、采购、施工或者设计、施工</a:t>
            </a:r>
            <a:r>
              <a:rPr lang="zh-CN" altLang="zh-CN" sz="2800" dirty="0"/>
              <a:t>等阶段实行总承包，并对工程的质量、安全、工期和造价等全面负责的工程建设组织实施方式。</a:t>
            </a:r>
            <a:endParaRPr lang="en-US" altLang="zh-CN" sz="2800" dirty="0"/>
          </a:p>
          <a:p>
            <a:r>
              <a:rPr lang="zh-CN" altLang="zh-CN" sz="2800" dirty="0"/>
              <a:t>第六条</a:t>
            </a:r>
            <a:r>
              <a:rPr lang="en-US" altLang="zh-CN" sz="2800" dirty="0"/>
              <a:t>  </a:t>
            </a:r>
            <a:r>
              <a:rPr lang="zh-CN" altLang="zh-CN" sz="2800" dirty="0"/>
              <a:t>建设单位应当根据</a:t>
            </a:r>
            <a:r>
              <a:rPr lang="zh-CN" altLang="zh-CN" sz="2800" dirty="0">
                <a:solidFill>
                  <a:srgbClr val="FF0000"/>
                </a:solidFill>
              </a:rPr>
              <a:t>项目情况</a:t>
            </a:r>
            <a:r>
              <a:rPr lang="zh-CN" altLang="zh-CN" sz="2800" dirty="0"/>
              <a:t>和</a:t>
            </a:r>
            <a:r>
              <a:rPr lang="zh-CN" altLang="zh-CN" sz="2800" dirty="0">
                <a:solidFill>
                  <a:srgbClr val="FF0000"/>
                </a:solidFill>
              </a:rPr>
              <a:t>自身管理能力</a:t>
            </a:r>
            <a:r>
              <a:rPr lang="zh-CN" altLang="zh-CN" sz="2800" dirty="0"/>
              <a:t>等，合理选择工程建设组织实施方式。</a:t>
            </a:r>
            <a:endParaRPr lang="zh-CN" altLang="zh-CN" sz="2800" dirty="0"/>
          </a:p>
          <a:p>
            <a:r>
              <a:rPr lang="zh-CN" altLang="zh-CN" sz="2800" dirty="0"/>
              <a:t>建设</a:t>
            </a:r>
            <a:r>
              <a:rPr lang="zh-CN" altLang="zh-CN" sz="2800" dirty="0">
                <a:solidFill>
                  <a:srgbClr val="FF0000"/>
                </a:solidFill>
              </a:rPr>
              <a:t>内容明确、技术方案成熟</a:t>
            </a:r>
            <a:r>
              <a:rPr lang="zh-CN" altLang="zh-CN" sz="2800" dirty="0"/>
              <a:t>的项目，适宜采用工程总承包</a:t>
            </a:r>
            <a:r>
              <a:rPr lang="zh-CN" altLang="zh-CN" sz="2800"/>
              <a:t>方式。</a:t>
            </a:r>
            <a:endParaRPr lang="en-US" altLang="zh-CN" sz="2800" b="0" dirty="0"/>
          </a:p>
          <a:p>
            <a:r>
              <a:rPr lang="zh-CN" altLang="en-US" sz="2800" b="0" dirty="0"/>
              <a:t>深圳市住房和建设局印发的</a:t>
            </a:r>
            <a:r>
              <a:rPr lang="en-US" altLang="zh-CN" sz="2800" b="0" dirty="0"/>
              <a:t>《EPC</a:t>
            </a:r>
            <a:r>
              <a:rPr lang="zh-CN" altLang="en-US" sz="2800" b="0" dirty="0"/>
              <a:t>工程总承包招标工作指导规则（试行）</a:t>
            </a:r>
            <a:r>
              <a:rPr lang="en-US" altLang="zh-CN" sz="2800" b="0" dirty="0"/>
              <a:t>》</a:t>
            </a:r>
            <a:r>
              <a:rPr lang="zh-CN" altLang="en-US" sz="2800" b="0" dirty="0"/>
              <a:t>规定：</a:t>
            </a:r>
            <a:r>
              <a:rPr lang="zh-CN" altLang="en-US" sz="2800" dirty="0"/>
              <a:t>“建议采用</a:t>
            </a:r>
            <a:r>
              <a:rPr lang="zh-CN" altLang="en-US" sz="2800" dirty="0">
                <a:solidFill>
                  <a:srgbClr val="FF0000"/>
                </a:solidFill>
              </a:rPr>
              <a:t>总价包干</a:t>
            </a:r>
            <a:r>
              <a:rPr lang="zh-CN" altLang="en-US" sz="2800" dirty="0"/>
              <a:t>的计价模式，但</a:t>
            </a:r>
            <a:r>
              <a:rPr lang="zh-CN" altLang="en-US" sz="2800" dirty="0">
                <a:solidFill>
                  <a:schemeClr val="tx1"/>
                </a:solidFill>
              </a:rPr>
              <a:t>地下工程</a:t>
            </a:r>
            <a:r>
              <a:rPr lang="zh-CN" altLang="en-US" sz="2800" dirty="0">
                <a:solidFill>
                  <a:srgbClr val="FF0000"/>
                </a:solidFill>
              </a:rPr>
              <a:t>不纳入</a:t>
            </a:r>
            <a:r>
              <a:rPr lang="zh-CN" altLang="en-US" sz="2800" dirty="0">
                <a:solidFill>
                  <a:srgbClr val="00B050"/>
                </a:solidFill>
              </a:rPr>
              <a:t>总价包干范围</a:t>
            </a:r>
            <a:r>
              <a:rPr lang="zh-CN" altLang="en-US" sz="2800" dirty="0"/>
              <a:t>，而是采用</a:t>
            </a:r>
            <a:r>
              <a:rPr lang="zh-CN" altLang="en-US" sz="2800" dirty="0">
                <a:solidFill>
                  <a:srgbClr val="FF0000"/>
                </a:solidFill>
              </a:rPr>
              <a:t>模拟工程量</a:t>
            </a:r>
            <a:r>
              <a:rPr lang="zh-CN" altLang="en-US" sz="2800" dirty="0"/>
              <a:t>的</a:t>
            </a:r>
            <a:r>
              <a:rPr lang="zh-CN" altLang="en-US" sz="2800" dirty="0">
                <a:solidFill>
                  <a:srgbClr val="FF0000"/>
                </a:solidFill>
              </a:rPr>
              <a:t>单价合同</a:t>
            </a:r>
            <a:r>
              <a:rPr lang="zh-CN" altLang="en-US" sz="2800" dirty="0"/>
              <a:t>，</a:t>
            </a:r>
            <a:r>
              <a:rPr lang="zh-CN" altLang="en-US" sz="2800" dirty="0">
                <a:solidFill>
                  <a:srgbClr val="00B050"/>
                </a:solidFill>
              </a:rPr>
              <a:t>按实计量</a:t>
            </a:r>
            <a:r>
              <a:rPr lang="zh-CN" altLang="en-US" sz="2800" dirty="0"/>
              <a:t>。” </a:t>
            </a:r>
            <a:endParaRPr lang="zh-CN" altLang="en-US" sz="2800" b="0" dirty="0"/>
          </a:p>
          <a:p>
            <a:endParaRPr lang="zh-CN" altLang="zh-CN" sz="2800" dirty="0"/>
          </a:p>
          <a:p>
            <a:endParaRPr lang="en-US" altLang="zh-CN" sz="2800"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重点：</a:t>
            </a:r>
            <a:r>
              <a:rPr lang="zh-CN" altLang="en-US" sz="2900" dirty="0"/>
              <a:t>市政道路的概算由中标人编制，因属于初设阶段，还未到管综征询阶段，致使概算中的给水、电力、路灯、交安等费用考虑不足，导致整体施工图预算超概，后期可否调整概算（二类费补一类费） </a:t>
            </a:r>
            <a:endParaRPr lang="en-US" altLang="zh-CN" sz="2900" dirty="0"/>
          </a:p>
          <a:p>
            <a:r>
              <a:rPr lang="zh-CN" altLang="en-US" sz="2900" dirty="0"/>
              <a:t>可研阶段招标的，不是初设完成后的</a:t>
            </a:r>
            <a:r>
              <a:rPr lang="en-US" altLang="zh-CN" sz="2900" dirty="0"/>
              <a:t>EPC </a:t>
            </a:r>
            <a:endParaRPr lang="en-US" altLang="zh-CN" sz="2900" dirty="0"/>
          </a:p>
          <a:p>
            <a:r>
              <a:rPr lang="zh-CN" altLang="en-US" sz="2900" dirty="0"/>
              <a:t>概算批复里面是有的，只是做少了</a:t>
            </a:r>
            <a:endParaRPr lang="en-US" altLang="zh-CN" sz="2900" dirty="0"/>
          </a:p>
          <a:p>
            <a:r>
              <a:rPr lang="zh-CN" altLang="en-US" sz="2900" dirty="0">
                <a:solidFill>
                  <a:srgbClr val="FF0000"/>
                </a:solidFill>
              </a:rPr>
              <a:t>重点： </a:t>
            </a:r>
            <a:r>
              <a:rPr lang="en-US" altLang="zh-CN" sz="2900" dirty="0" err="1"/>
              <a:t>epc</a:t>
            </a:r>
            <a:r>
              <a:rPr lang="zh-CN" altLang="en-US" sz="2900" dirty="0"/>
              <a:t>，协议书约定，审定结算超过中标合同价，以中标价为准。合同专用条款，要求调价差，导致结算超过中标价，审计不给认。</a:t>
            </a:r>
            <a:endParaRPr lang="en-US" altLang="zh-CN" sz="2900" dirty="0"/>
          </a:p>
          <a:p>
            <a:r>
              <a:rPr lang="zh-CN" altLang="en-US" sz="2900" dirty="0">
                <a:solidFill>
                  <a:srgbClr val="FF0000"/>
                </a:solidFill>
              </a:rPr>
              <a:t>重点：</a:t>
            </a:r>
            <a:r>
              <a:rPr lang="en-US" altLang="zh-CN" sz="2900" dirty="0" err="1"/>
              <a:t>epc</a:t>
            </a:r>
            <a:r>
              <a:rPr lang="zh-CN" altLang="en-US" sz="2900" dirty="0"/>
              <a:t>项目，概算招标，总包单位亏了</a:t>
            </a:r>
            <a:endParaRPr lang="en-US" altLang="zh-CN" sz="2900" dirty="0"/>
          </a:p>
          <a:p>
            <a:r>
              <a:rPr lang="zh-CN" altLang="en-US" sz="2900" dirty="0"/>
              <a:t>基础筏板上浮，需要做抗浮加固</a:t>
            </a:r>
            <a:endParaRPr lang="zh-CN" altLang="en-US" sz="2900" dirty="0"/>
          </a:p>
          <a:p>
            <a:r>
              <a:rPr lang="zh-CN" altLang="en-US" sz="2900" dirty="0"/>
              <a:t>装修，总包单位要求，降低装修标准，装修通过图审</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，包给设计院，非联合体，施工由设计院包给施工方，税收留在本地，两个施工方组成联合体，当地企业牵头</a:t>
            </a:r>
            <a:endParaRPr lang="zh-CN" altLang="en-US" dirty="0"/>
          </a:p>
          <a:p>
            <a:r>
              <a:rPr lang="zh-CN" altLang="en-US" dirty="0">
                <a:solidFill>
                  <a:srgbClr val="FF0000"/>
                </a:solidFill>
              </a:rPr>
              <a:t>重点： </a:t>
            </a:r>
            <a:r>
              <a:rPr lang="en-US" altLang="zh-CN" dirty="0" err="1"/>
              <a:t>epc</a:t>
            </a:r>
            <a:r>
              <a:rPr lang="zh-CN" altLang="en-US" dirty="0"/>
              <a:t>，设备采购，甲方推荐三个品牌，乙方选</a:t>
            </a:r>
            <a:r>
              <a:rPr lang="en-US" altLang="zh-CN" dirty="0"/>
              <a:t>A</a:t>
            </a:r>
            <a:r>
              <a:rPr lang="zh-CN" altLang="en-US" dirty="0"/>
              <a:t>中标，后想改为</a:t>
            </a:r>
            <a:r>
              <a:rPr lang="en-US" altLang="zh-CN" dirty="0"/>
              <a:t>C</a:t>
            </a:r>
            <a:r>
              <a:rPr lang="zh-CN" altLang="en-US" dirty="0"/>
              <a:t>，理由设备供货方不配合设计。</a:t>
            </a:r>
            <a:r>
              <a:rPr lang="en-US" altLang="zh-CN" dirty="0"/>
              <a:t>C</a:t>
            </a:r>
            <a:r>
              <a:rPr lang="zh-CN" altLang="en-US" dirty="0"/>
              <a:t>设备认质认价</a:t>
            </a:r>
            <a:endParaRPr lang="zh-CN" altLang="en-US" dirty="0"/>
          </a:p>
          <a:p>
            <a:r>
              <a:rPr lang="zh-CN" altLang="en-US" dirty="0">
                <a:solidFill>
                  <a:srgbClr val="FF0000"/>
                </a:solidFill>
              </a:rPr>
              <a:t>重点：</a:t>
            </a:r>
            <a:r>
              <a:rPr lang="zh-CN" altLang="en-US" dirty="0"/>
              <a:t>医院</a:t>
            </a:r>
            <a:r>
              <a:rPr lang="en-US" altLang="zh-CN" dirty="0" err="1"/>
              <a:t>epc</a:t>
            </a:r>
            <a:r>
              <a:rPr lang="zh-CN" altLang="en-US" dirty="0"/>
              <a:t>，乙方帮助甲方，设计方案，招标控制价</a:t>
            </a:r>
            <a:r>
              <a:rPr lang="en-US" altLang="zh-CN" dirty="0"/>
              <a:t>2240</a:t>
            </a:r>
            <a:r>
              <a:rPr lang="zh-CN" altLang="en-US" dirty="0"/>
              <a:t>，中标价</a:t>
            </a:r>
            <a:r>
              <a:rPr lang="en-US" altLang="zh-CN" dirty="0"/>
              <a:t>2238</a:t>
            </a:r>
            <a:r>
              <a:rPr lang="zh-CN" altLang="en-US" dirty="0"/>
              <a:t>，双方谈判</a:t>
            </a:r>
            <a:r>
              <a:rPr lang="en-US" altLang="zh-CN" dirty="0"/>
              <a:t>1980</a:t>
            </a:r>
            <a:r>
              <a:rPr lang="zh-CN" altLang="en-US" dirty="0"/>
              <a:t>。财评评审，初设概算，乙方报</a:t>
            </a:r>
            <a:r>
              <a:rPr lang="en-US" altLang="zh-CN" dirty="0"/>
              <a:t>2700</a:t>
            </a:r>
            <a:r>
              <a:rPr lang="zh-CN" altLang="en-US" dirty="0"/>
              <a:t>，审定</a:t>
            </a:r>
            <a:r>
              <a:rPr lang="en-US" altLang="zh-CN" dirty="0"/>
              <a:t>1935</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国企总价包干</a:t>
            </a:r>
            <a:r>
              <a:rPr lang="en-US" altLang="zh-CN" dirty="0" err="1"/>
              <a:t>epc</a:t>
            </a:r>
            <a:r>
              <a:rPr lang="zh-CN" altLang="en-US" dirty="0"/>
              <a:t>，可研估算立项，中标价即合同价就是估算，做预算按广西</a:t>
            </a:r>
            <a:r>
              <a:rPr lang="en-US" altLang="zh-CN" dirty="0"/>
              <a:t>15</a:t>
            </a:r>
            <a:r>
              <a:rPr lang="zh-CN" altLang="en-US" dirty="0"/>
              <a:t>定额下浮</a:t>
            </a:r>
            <a:r>
              <a:rPr lang="en-US" altLang="zh-CN" dirty="0"/>
              <a:t>3%</a:t>
            </a:r>
            <a:r>
              <a:rPr lang="zh-CN" altLang="en-US" dirty="0"/>
              <a:t>，与合同价一样，预算书业主要求必须控制在合同总价内，合同约定结算让利</a:t>
            </a:r>
            <a:r>
              <a:rPr lang="en-US" altLang="zh-CN" dirty="0"/>
              <a:t>3%</a:t>
            </a:r>
            <a:r>
              <a:rPr lang="zh-CN" altLang="en-US" dirty="0"/>
              <a:t>，材料调价差</a:t>
            </a:r>
            <a:r>
              <a:rPr lang="en-US" altLang="zh-CN" dirty="0"/>
              <a:t>5%</a:t>
            </a:r>
            <a:r>
              <a:rPr lang="zh-CN" altLang="en-US" dirty="0"/>
              <a:t>，合同内预备费包不住，没按图完成部分扣减，国有企业结算审计红线，控制在不超合同价的</a:t>
            </a:r>
            <a:r>
              <a:rPr lang="en-US" altLang="zh-CN" dirty="0"/>
              <a:t>10%</a:t>
            </a:r>
            <a:r>
              <a:rPr lang="zh-CN" altLang="en-US" dirty="0"/>
              <a:t>以内</a:t>
            </a:r>
            <a:endParaRPr lang="zh-CN" altLang="en-US" dirty="0"/>
          </a:p>
          <a:p>
            <a:r>
              <a:rPr lang="zh-CN" altLang="en-US" dirty="0">
                <a:solidFill>
                  <a:srgbClr val="FF0000"/>
                </a:solidFill>
              </a:rPr>
              <a:t>重点： </a:t>
            </a:r>
            <a:r>
              <a:rPr lang="en-US" altLang="zh-CN" dirty="0" err="1"/>
              <a:t>epc</a:t>
            </a:r>
            <a:r>
              <a:rPr lang="zh-CN" altLang="en-US" dirty="0"/>
              <a:t>，初设发包，乙方按初设图部分优化，投标，中标后，限额设计，把投标方案全面优化出蓝图</a:t>
            </a:r>
            <a:endParaRPr lang="zh-CN" altLang="en-US" dirty="0"/>
          </a:p>
          <a:p>
            <a:r>
              <a:rPr lang="zh-CN" altLang="en-US" dirty="0">
                <a:solidFill>
                  <a:srgbClr val="FF0000"/>
                </a:solidFill>
              </a:rPr>
              <a:t>重点：</a:t>
            </a:r>
            <a:r>
              <a:rPr lang="zh-CN" altLang="en-US" dirty="0"/>
              <a:t>结构自防水。板钢筋每平米比定额多</a:t>
            </a:r>
            <a:r>
              <a:rPr lang="en-US" altLang="zh-CN" dirty="0"/>
              <a:t>10</a:t>
            </a:r>
            <a:r>
              <a:rPr lang="zh-CN" altLang="en-US" dirty="0"/>
              <a:t>公斤。合同签订</a:t>
            </a:r>
            <a:r>
              <a:rPr lang="en-US" altLang="zh-CN" dirty="0"/>
              <a:t>60</a:t>
            </a:r>
            <a:r>
              <a:rPr lang="zh-CN" altLang="en-US" dirty="0"/>
              <a:t>天审定蓝图，开工日期。审计咨询费，甲方没有专项资金，让乙方出。调价差，甲方承担，</a:t>
            </a:r>
            <a:r>
              <a:rPr lang="en-US" altLang="zh-CN" dirty="0"/>
              <a:t>10-30%</a:t>
            </a:r>
            <a:r>
              <a:rPr lang="zh-CN" altLang="en-US" dirty="0"/>
              <a:t>。</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EPC项目成本管控</a:t>
            </a:r>
            <a:endParaRPr lang="zh-CN" altLang="en-US">
              <a:solidFill>
                <a:srgbClr val="0070C0"/>
              </a:solidFill>
            </a:endParaRPr>
          </a:p>
          <a:p>
            <a:r>
              <a:rPr lang="zh-CN" altLang="en-US"/>
              <a:t>1）设计阶段</a:t>
            </a:r>
            <a:endParaRPr lang="zh-CN" altLang="en-US"/>
          </a:p>
          <a:p>
            <a:r>
              <a:rPr lang="zh-CN" altLang="en-US">
                <a:sym typeface="+mn-ea"/>
              </a:rPr>
              <a:t>修改设计方案，直至</a:t>
            </a:r>
            <a:r>
              <a:rPr lang="zh-CN" altLang="en-US">
                <a:solidFill>
                  <a:srgbClr val="00B050"/>
                </a:solidFill>
                <a:sym typeface="+mn-ea"/>
              </a:rPr>
              <a:t>分项</a:t>
            </a:r>
            <a:r>
              <a:rPr lang="zh-CN" altLang="en-US">
                <a:solidFill>
                  <a:srgbClr val="FF0000"/>
                </a:solidFill>
                <a:sym typeface="+mn-ea"/>
              </a:rPr>
              <a:t>设计方案的估算</a:t>
            </a:r>
            <a:r>
              <a:rPr lang="zh-CN" altLang="en-US">
                <a:sym typeface="+mn-ea"/>
              </a:rPr>
              <a:t>达到</a:t>
            </a:r>
            <a:r>
              <a:rPr lang="zh-CN" altLang="en-US">
                <a:solidFill>
                  <a:srgbClr val="FF0000"/>
                </a:solidFill>
                <a:sym typeface="+mn-ea"/>
              </a:rPr>
              <a:t>合同要求的限额</a:t>
            </a:r>
            <a:endParaRPr lang="zh-CN" altLang="en-US"/>
          </a:p>
          <a:p>
            <a:r>
              <a:rPr lang="zh-CN" altLang="en-US">
                <a:sym typeface="+mn-ea"/>
              </a:rPr>
              <a:t>2）采购阶段</a:t>
            </a:r>
            <a:endParaRPr lang="zh-CN" altLang="en-US"/>
          </a:p>
          <a:p>
            <a:r>
              <a:rPr lang="zh-CN" altLang="en-US">
                <a:solidFill>
                  <a:srgbClr val="FF0000"/>
                </a:solidFill>
                <a:sym typeface="+mn-ea"/>
              </a:rPr>
              <a:t>缩减工期</a:t>
            </a:r>
            <a:r>
              <a:rPr lang="zh-CN" altLang="en-US">
                <a:sym typeface="+mn-ea"/>
              </a:rPr>
              <a:t>，</a:t>
            </a:r>
            <a:r>
              <a:rPr lang="zh-CN" altLang="en-US">
                <a:solidFill>
                  <a:srgbClr val="FF0000"/>
                </a:solidFill>
                <a:sym typeface="+mn-ea"/>
              </a:rPr>
              <a:t>初步设计</a:t>
            </a:r>
            <a:r>
              <a:rPr lang="zh-CN" altLang="en-US">
                <a:sym typeface="+mn-ea"/>
              </a:rPr>
              <a:t>阶段</a:t>
            </a:r>
            <a:r>
              <a:rPr lang="zh-CN" altLang="en-US">
                <a:sym typeface="+mn-ea"/>
              </a:rPr>
              <a:t>采购</a:t>
            </a:r>
            <a:r>
              <a:rPr lang="zh-CN" altLang="en-US">
                <a:sym typeface="+mn-ea"/>
              </a:rPr>
              <a:t>设备的</a:t>
            </a:r>
            <a:r>
              <a:rPr lang="zh-CN" altLang="en-US">
                <a:solidFill>
                  <a:srgbClr val="FF0000"/>
                </a:solidFill>
                <a:sym typeface="+mn-ea"/>
              </a:rPr>
              <a:t>技术选型表</a:t>
            </a:r>
            <a:endParaRPr lang="zh-CN" altLang="en-US">
              <a:solidFill>
                <a:srgbClr val="FF0000"/>
              </a:solidFill>
            </a:endParaRPr>
          </a:p>
          <a:p>
            <a:r>
              <a:rPr lang="zh-CN" altLang="en-US">
                <a:sym typeface="+mn-ea"/>
              </a:rPr>
              <a:t>采购前需要</a:t>
            </a:r>
            <a:r>
              <a:rPr lang="zh-CN" altLang="en-US">
                <a:solidFill>
                  <a:srgbClr val="FF0000"/>
                </a:solidFill>
                <a:sym typeface="+mn-ea"/>
              </a:rPr>
              <a:t>设计人员</a:t>
            </a:r>
            <a:r>
              <a:rPr lang="zh-CN" altLang="en-US">
                <a:sym typeface="+mn-ea"/>
              </a:rPr>
              <a:t>编制</a:t>
            </a:r>
            <a:r>
              <a:rPr lang="zh-CN" altLang="en-US">
                <a:solidFill>
                  <a:srgbClr val="FF0000"/>
                </a:solidFill>
                <a:sym typeface="+mn-ea"/>
              </a:rPr>
              <a:t>材料设备技术要求</a:t>
            </a:r>
            <a:r>
              <a:rPr lang="zh-CN" altLang="en-US">
                <a:sym typeface="+mn-ea"/>
              </a:rPr>
              <a:t>，</a:t>
            </a:r>
            <a:r>
              <a:rPr lang="zh-CN" altLang="en-US">
                <a:solidFill>
                  <a:srgbClr val="FF0000"/>
                </a:solidFill>
                <a:sym typeface="+mn-ea"/>
              </a:rPr>
              <a:t>修改</a:t>
            </a:r>
            <a:r>
              <a:rPr lang="zh-CN" altLang="en-US">
                <a:solidFill>
                  <a:srgbClr val="00B050"/>
                </a:solidFill>
                <a:sym typeface="+mn-ea"/>
              </a:rPr>
              <a:t>材料设备技术选型</a:t>
            </a:r>
            <a:r>
              <a:rPr lang="zh-CN" altLang="en-US">
                <a:sym typeface="+mn-ea"/>
              </a:rPr>
              <a:t>，直至</a:t>
            </a:r>
            <a:r>
              <a:rPr lang="zh-CN" altLang="en-US">
                <a:solidFill>
                  <a:srgbClr val="FF0000"/>
                </a:solidFill>
                <a:sym typeface="+mn-ea"/>
              </a:rPr>
              <a:t>满足</a:t>
            </a:r>
            <a:r>
              <a:rPr lang="zh-CN" altLang="en-US">
                <a:solidFill>
                  <a:srgbClr val="FF0000"/>
                </a:solidFill>
                <a:sym typeface="+mn-ea"/>
              </a:rPr>
              <a:t>控制价要求</a:t>
            </a:r>
            <a:endParaRPr lang="zh-CN" altLang="en-US">
              <a:solidFill>
                <a:srgbClr val="FF0000"/>
              </a:solidFill>
              <a:sym typeface="+mn-ea"/>
            </a:endParaRPr>
          </a:p>
          <a:p>
            <a:r>
              <a:rPr lang="en-US" altLang="zh-CN">
                <a:sym typeface="+mn-ea"/>
              </a:rPr>
              <a:t>3</a:t>
            </a:r>
            <a:r>
              <a:rPr lang="zh-CN" altLang="en-US">
                <a:sym typeface="+mn-ea"/>
              </a:rPr>
              <a:t>）</a:t>
            </a:r>
            <a:r>
              <a:rPr lang="zh-CN" altLang="en-US">
                <a:solidFill>
                  <a:srgbClr val="FF0000"/>
                </a:solidFill>
                <a:sym typeface="+mn-ea"/>
              </a:rPr>
              <a:t>设计变更风险</a:t>
            </a:r>
            <a:r>
              <a:rPr lang="zh-CN" altLang="en-US">
                <a:sym typeface="+mn-ea"/>
              </a:rPr>
              <a:t>以及</a:t>
            </a:r>
            <a:r>
              <a:rPr lang="zh-CN" altLang="en-US">
                <a:solidFill>
                  <a:srgbClr val="FF0000"/>
                </a:solidFill>
                <a:sym typeface="+mn-ea"/>
              </a:rPr>
              <a:t>涨价风险</a:t>
            </a:r>
            <a:r>
              <a:rPr lang="zh-CN" altLang="en-US">
                <a:sym typeface="+mn-ea"/>
              </a:rPr>
              <a:t>由承包单位承担</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方案设计控制造价</a:t>
            </a:r>
            <a:endParaRPr lang="zh-CN" altLang="en-US"/>
          </a:p>
          <a:p>
            <a:r>
              <a:rPr lang="zh-CN" altLang="en-US"/>
              <a:t>建筑</a:t>
            </a:r>
            <a:r>
              <a:rPr lang="zh-CN" altLang="en-US">
                <a:solidFill>
                  <a:srgbClr val="00B050"/>
                </a:solidFill>
              </a:rPr>
              <a:t>平面布局、基础选型、结构形式、结构布置、室内及外立面装饰标准、停车方式、供配电方式、主要设备选型</a:t>
            </a:r>
            <a:endParaRPr lang="zh-CN" altLang="en-US"/>
          </a:p>
          <a:p>
            <a:r>
              <a:rPr lang="zh-CN" altLang="en-US">
                <a:solidFill>
                  <a:srgbClr val="FF0000"/>
                </a:solidFill>
              </a:rPr>
              <a:t>总平面设计</a:t>
            </a:r>
            <a:r>
              <a:rPr lang="zh-CN" altLang="en-US"/>
              <a:t>，到项目地块进行</a:t>
            </a:r>
            <a:r>
              <a:rPr lang="zh-CN" altLang="en-US">
                <a:solidFill>
                  <a:srgbClr val="FF0000"/>
                </a:solidFill>
              </a:rPr>
              <a:t>实地查勘</a:t>
            </a:r>
            <a:r>
              <a:rPr lang="zh-CN" altLang="en-US"/>
              <a:t>，</a:t>
            </a:r>
            <a:r>
              <a:rPr lang="zh-CN" altLang="en-US">
                <a:solidFill>
                  <a:srgbClr val="00B050"/>
                </a:solidFill>
              </a:rPr>
              <a:t>交通状况、功能分区</a:t>
            </a:r>
            <a:r>
              <a:rPr lang="zh-CN" altLang="en-US"/>
              <a:t>、与现有</a:t>
            </a:r>
            <a:r>
              <a:rPr lang="zh-CN" altLang="en-US">
                <a:solidFill>
                  <a:srgbClr val="00B050"/>
                </a:solidFill>
              </a:rPr>
              <a:t>市政管网衔接</a:t>
            </a:r>
            <a:r>
              <a:rPr lang="zh-CN" altLang="en-US"/>
              <a:t>和</a:t>
            </a:r>
            <a:r>
              <a:rPr lang="zh-CN" altLang="en-US">
                <a:solidFill>
                  <a:srgbClr val="00B050"/>
                </a:solidFill>
              </a:rPr>
              <a:t>景观分析</a:t>
            </a:r>
            <a:endParaRPr lang="zh-CN" altLang="en-US">
              <a:solidFill>
                <a:srgbClr val="00B050"/>
              </a:solidFill>
            </a:endParaRPr>
          </a:p>
          <a:p>
            <a:r>
              <a:rPr lang="zh-CN" altLang="en-US"/>
              <a:t>建筑</a:t>
            </a:r>
            <a:r>
              <a:rPr lang="zh-CN" altLang="en-US">
                <a:solidFill>
                  <a:srgbClr val="FF0000"/>
                </a:solidFill>
              </a:rPr>
              <a:t>主体位置</a:t>
            </a:r>
            <a:r>
              <a:rPr lang="zh-CN" altLang="en-US"/>
              <a:t>时应尽量避开原水塘等</a:t>
            </a:r>
            <a:r>
              <a:rPr lang="zh-CN" altLang="en-US">
                <a:solidFill>
                  <a:srgbClr val="00B050"/>
                </a:solidFill>
              </a:rPr>
              <a:t>软弱地基</a:t>
            </a:r>
            <a:r>
              <a:rPr lang="zh-CN" altLang="en-US"/>
              <a:t>，靠近</a:t>
            </a:r>
            <a:r>
              <a:rPr lang="zh-CN" altLang="en-US">
                <a:solidFill>
                  <a:srgbClr val="00B050"/>
                </a:solidFill>
              </a:rPr>
              <a:t>现有市政管网</a:t>
            </a:r>
            <a:endParaRPr lang="zh-CN" altLang="en-US">
              <a:solidFill>
                <a:srgbClr val="00B050"/>
              </a:solidFill>
            </a:endParaRPr>
          </a:p>
          <a:p>
            <a:r>
              <a:rPr lang="zh-CN" altLang="en-US">
                <a:solidFill>
                  <a:srgbClr val="00B050"/>
                </a:solidFill>
                <a:sym typeface="+mn-ea"/>
              </a:rPr>
              <a:t>建筑主体</a:t>
            </a:r>
            <a:r>
              <a:rPr lang="zh-CN" altLang="en-US">
                <a:solidFill>
                  <a:srgbClr val="FF0000"/>
                </a:solidFill>
                <a:sym typeface="+mn-ea"/>
              </a:rPr>
              <a:t>简单规则</a:t>
            </a:r>
            <a:r>
              <a:rPr lang="zh-CN" altLang="en-US">
                <a:sym typeface="+mn-ea"/>
              </a:rPr>
              <a:t>形状，减少</a:t>
            </a:r>
            <a:r>
              <a:rPr lang="zh-CN" altLang="en-US">
                <a:solidFill>
                  <a:srgbClr val="00B050"/>
                </a:solidFill>
                <a:sym typeface="+mn-ea"/>
              </a:rPr>
              <a:t>外立面工程、给排水工程</a:t>
            </a:r>
            <a:r>
              <a:rPr lang="zh-CN" altLang="en-US">
                <a:sym typeface="+mn-ea"/>
              </a:rPr>
              <a:t>，质量难控</a:t>
            </a:r>
            <a:endParaRPr lang="zh-CN" altLang="en-US"/>
          </a:p>
          <a:p>
            <a:r>
              <a:rPr lang="zh-CN" altLang="en-US">
                <a:solidFill>
                  <a:srgbClr val="FF0000"/>
                </a:solidFill>
                <a:sym typeface="+mn-ea"/>
              </a:rPr>
              <a:t>建筑主体的±0.000的标高</a:t>
            </a:r>
            <a:r>
              <a:rPr lang="zh-CN" altLang="en-US">
                <a:sym typeface="+mn-ea"/>
              </a:rPr>
              <a:t>，以</a:t>
            </a:r>
            <a:r>
              <a:rPr lang="zh-CN" altLang="en-US">
                <a:solidFill>
                  <a:srgbClr val="00B050"/>
                </a:solidFill>
                <a:sym typeface="+mn-ea"/>
              </a:rPr>
              <a:t>挖填方场内平衡</a:t>
            </a:r>
            <a:r>
              <a:rPr lang="zh-CN" altLang="en-US">
                <a:sym typeface="+mn-ea"/>
              </a:rPr>
              <a:t>和</a:t>
            </a:r>
            <a:r>
              <a:rPr lang="zh-CN" altLang="en-US">
                <a:solidFill>
                  <a:srgbClr val="00B050"/>
                </a:solidFill>
                <a:sym typeface="+mn-ea"/>
              </a:rPr>
              <a:t>挖填方总量最小</a:t>
            </a:r>
            <a:endParaRPr lang="zh-CN" altLang="en-US">
              <a:solidFill>
                <a:srgbClr val="00B050"/>
              </a:solidFill>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停车方式</a:t>
            </a:r>
            <a:r>
              <a:rPr lang="zh-CN" altLang="en-US">
                <a:sym typeface="+mn-ea"/>
              </a:rPr>
              <a:t>，</a:t>
            </a:r>
            <a:r>
              <a:rPr lang="zh-CN" altLang="en-US">
                <a:solidFill>
                  <a:srgbClr val="00B050"/>
                </a:solidFill>
                <a:sym typeface="+mn-ea"/>
              </a:rPr>
              <a:t>露天停车、建筑物首层架空停车、建筑物地下室停车</a:t>
            </a:r>
            <a:endParaRPr lang="zh-CN" altLang="en-US">
              <a:solidFill>
                <a:srgbClr val="00B050"/>
              </a:solidFill>
            </a:endParaRPr>
          </a:p>
          <a:p>
            <a:r>
              <a:rPr lang="zh-CN" altLang="en-US">
                <a:solidFill>
                  <a:srgbClr val="00B050"/>
                </a:solidFill>
                <a:sym typeface="+mn-ea"/>
              </a:rPr>
              <a:t>车位数量</a:t>
            </a:r>
            <a:r>
              <a:rPr lang="zh-CN" altLang="en-US">
                <a:sym typeface="+mn-ea"/>
              </a:rPr>
              <a:t>，单个</a:t>
            </a:r>
            <a:r>
              <a:rPr lang="zh-CN" altLang="en-US">
                <a:solidFill>
                  <a:srgbClr val="00B050"/>
                </a:solidFill>
                <a:sym typeface="+mn-ea"/>
              </a:rPr>
              <a:t>车位尺寸</a:t>
            </a:r>
            <a:r>
              <a:rPr lang="zh-CN" altLang="en-US">
                <a:sym typeface="+mn-ea"/>
              </a:rPr>
              <a:t>大小，</a:t>
            </a:r>
            <a:r>
              <a:rPr lang="zh-CN" altLang="en-US">
                <a:solidFill>
                  <a:srgbClr val="FF0000"/>
                </a:solidFill>
                <a:sym typeface="+mn-ea"/>
              </a:rPr>
              <a:t>建筑物柱净距</a:t>
            </a:r>
            <a:r>
              <a:rPr lang="zh-CN" altLang="en-US">
                <a:sym typeface="+mn-ea"/>
              </a:rPr>
              <a:t>对于</a:t>
            </a:r>
            <a:r>
              <a:rPr lang="zh-CN" altLang="en-US">
                <a:solidFill>
                  <a:srgbClr val="FF0000"/>
                </a:solidFill>
                <a:sym typeface="+mn-ea"/>
              </a:rPr>
              <a:t>停车位数</a:t>
            </a:r>
            <a:r>
              <a:rPr lang="zh-CN" altLang="en-US">
                <a:sym typeface="+mn-ea"/>
              </a:rPr>
              <a:t>的影响</a:t>
            </a:r>
            <a:endParaRPr lang="zh-CN" altLang="en-US">
              <a:sym typeface="+mn-ea"/>
            </a:endParaRPr>
          </a:p>
          <a:p>
            <a:pPr algn="ctr"/>
            <a:r>
              <a:rPr lang="zh-CN" altLang="en-US">
                <a:solidFill>
                  <a:srgbClr val="0070C0"/>
                </a:solidFill>
                <a:sym typeface="+mn-ea"/>
              </a:rPr>
              <a:t>初步设计控制造价</a:t>
            </a:r>
            <a:endParaRPr lang="zh-CN" altLang="en-US">
              <a:solidFill>
                <a:srgbClr val="0070C0"/>
              </a:solidFill>
              <a:sym typeface="+mn-ea"/>
            </a:endParaRPr>
          </a:p>
          <a:p>
            <a:r>
              <a:rPr lang="zh-CN" altLang="en-US">
                <a:solidFill>
                  <a:srgbClr val="00B050"/>
                </a:solidFill>
                <a:sym typeface="+mn-ea"/>
              </a:rPr>
              <a:t>细化</a:t>
            </a:r>
            <a:r>
              <a:rPr lang="zh-CN" altLang="en-US">
                <a:sym typeface="+mn-ea"/>
              </a:rPr>
              <a:t>用户部门的</a:t>
            </a:r>
            <a:r>
              <a:rPr lang="zh-CN" altLang="en-US">
                <a:solidFill>
                  <a:srgbClr val="00B050"/>
                </a:solidFill>
                <a:sym typeface="+mn-ea"/>
              </a:rPr>
              <a:t>使用需求</a:t>
            </a:r>
            <a:r>
              <a:rPr lang="zh-CN" altLang="en-US">
                <a:sym typeface="+mn-ea"/>
              </a:rPr>
              <a:t>，</a:t>
            </a:r>
            <a:r>
              <a:rPr lang="zh-CN" altLang="en-US">
                <a:solidFill>
                  <a:srgbClr val="00B050"/>
                </a:solidFill>
                <a:sym typeface="+mn-ea"/>
              </a:rPr>
              <a:t>明确建设标准</a:t>
            </a:r>
            <a:r>
              <a:rPr lang="zh-CN" altLang="en-US">
                <a:sym typeface="+mn-ea"/>
              </a:rPr>
              <a:t>。力求做到</a:t>
            </a:r>
            <a:r>
              <a:rPr lang="zh-CN" altLang="en-US">
                <a:solidFill>
                  <a:srgbClr val="FF0000"/>
                </a:solidFill>
                <a:sym typeface="+mn-ea"/>
              </a:rPr>
              <a:t>经济适用、不超标</a:t>
            </a:r>
            <a:r>
              <a:rPr lang="zh-CN" altLang="en-US">
                <a:sym typeface="+mn-ea"/>
              </a:rPr>
              <a:t>建设，避免</a:t>
            </a:r>
            <a:r>
              <a:rPr lang="zh-CN" altLang="en-US">
                <a:solidFill>
                  <a:srgbClr val="FF0000"/>
                </a:solidFill>
                <a:sym typeface="+mn-ea"/>
              </a:rPr>
              <a:t>二次改造</a:t>
            </a:r>
            <a:endParaRPr lang="zh-CN" altLang="en-US">
              <a:solidFill>
                <a:srgbClr val="FF0000"/>
              </a:solidFill>
            </a:endParaRPr>
          </a:p>
          <a:p>
            <a:r>
              <a:rPr lang="zh-CN" altLang="en-US">
                <a:sym typeface="+mn-ea"/>
              </a:rPr>
              <a:t>合理设计</a:t>
            </a:r>
            <a:r>
              <a:rPr lang="zh-CN" altLang="en-US">
                <a:solidFill>
                  <a:srgbClr val="FF0000"/>
                </a:solidFill>
                <a:sym typeface="+mn-ea"/>
              </a:rPr>
              <a:t>层高，</a:t>
            </a:r>
            <a:r>
              <a:rPr lang="zh-CN" altLang="en-US">
                <a:sym typeface="+mn-ea"/>
              </a:rPr>
              <a:t>装饰装修，设备管道，自重，基础</a:t>
            </a:r>
            <a:endParaRPr lang="zh-CN" altLang="en-US"/>
          </a:p>
          <a:p>
            <a:r>
              <a:rPr lang="zh-CN" altLang="en-US">
                <a:sym typeface="+mn-ea"/>
              </a:rPr>
              <a:t>建筑的使用</a:t>
            </a:r>
            <a:r>
              <a:rPr lang="zh-CN" altLang="en-US">
                <a:solidFill>
                  <a:srgbClr val="FF0000"/>
                </a:solidFill>
                <a:sym typeface="+mn-ea"/>
              </a:rPr>
              <a:t>荷载</a:t>
            </a:r>
            <a:r>
              <a:rPr lang="zh-CN" altLang="en-US">
                <a:sym typeface="+mn-ea"/>
              </a:rPr>
              <a:t>，影响</a:t>
            </a:r>
            <a:r>
              <a:rPr lang="zh-CN" altLang="en-US">
                <a:solidFill>
                  <a:srgbClr val="FF0000"/>
                </a:solidFill>
                <a:sym typeface="+mn-ea"/>
              </a:rPr>
              <a:t>结构成本</a:t>
            </a:r>
            <a:endParaRPr lang="zh-CN" altLang="en-US"/>
          </a:p>
          <a:p>
            <a:endParaRPr lang="zh-CN" altLang="en-US"/>
          </a:p>
          <a:p>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施工图设计控制造价</a:t>
            </a:r>
            <a:endParaRPr lang="zh-CN" altLang="en-US">
              <a:sym typeface="+mn-ea"/>
            </a:endParaRPr>
          </a:p>
          <a:p>
            <a:r>
              <a:rPr lang="zh-CN" altLang="en-US"/>
              <a:t>图纸</a:t>
            </a:r>
            <a:r>
              <a:rPr lang="zh-CN" altLang="en-US">
                <a:solidFill>
                  <a:srgbClr val="FF0000"/>
                </a:solidFill>
              </a:rPr>
              <a:t>错漏</a:t>
            </a:r>
            <a:r>
              <a:rPr lang="zh-CN" altLang="en-US">
                <a:solidFill>
                  <a:srgbClr val="FF0000"/>
                </a:solidFill>
                <a:sym typeface="+mn-ea"/>
              </a:rPr>
              <a:t>碰缺</a:t>
            </a:r>
            <a:r>
              <a:rPr lang="zh-CN" altLang="en-US"/>
              <a:t>，</a:t>
            </a:r>
            <a:r>
              <a:rPr lang="zh-CN" altLang="en-US"/>
              <a:t>返工，</a:t>
            </a:r>
            <a:r>
              <a:rPr lang="zh-CN" altLang="en-US"/>
              <a:t>清单外的签证</a:t>
            </a:r>
            <a:endParaRPr lang="zh-CN" altLang="en-US"/>
          </a:p>
          <a:p>
            <a:r>
              <a:rPr lang="zh-CN" altLang="en-US">
                <a:solidFill>
                  <a:srgbClr val="FF0000"/>
                </a:solidFill>
                <a:sym typeface="+mn-ea"/>
              </a:rPr>
              <a:t>BIM</a:t>
            </a:r>
            <a:r>
              <a:rPr lang="zh-CN" altLang="en-US">
                <a:sym typeface="+mn-ea"/>
              </a:rPr>
              <a:t>进行</a:t>
            </a:r>
            <a:r>
              <a:rPr lang="zh-CN" altLang="en-US">
                <a:solidFill>
                  <a:srgbClr val="FF0000"/>
                </a:solidFill>
                <a:sym typeface="+mn-ea"/>
              </a:rPr>
              <a:t>模拟施工</a:t>
            </a:r>
            <a:r>
              <a:rPr lang="zh-CN" altLang="en-US">
                <a:sym typeface="+mn-ea"/>
              </a:rPr>
              <a:t>和</a:t>
            </a:r>
            <a:r>
              <a:rPr lang="zh-CN" altLang="en-US">
                <a:solidFill>
                  <a:srgbClr val="FF0000"/>
                </a:solidFill>
                <a:sym typeface="+mn-ea"/>
              </a:rPr>
              <a:t>碰撞检查</a:t>
            </a:r>
            <a:endParaRPr lang="zh-CN" altLang="en-US">
              <a:solidFill>
                <a:srgbClr val="FF0000"/>
              </a:solidFill>
              <a:sym typeface="+mn-ea"/>
            </a:endParaRPr>
          </a:p>
          <a:p>
            <a:r>
              <a:rPr lang="zh-CN" altLang="en-US">
                <a:solidFill>
                  <a:srgbClr val="FF0000"/>
                </a:solidFill>
                <a:sym typeface="+mn-ea"/>
              </a:rPr>
              <a:t>第三方</a:t>
            </a:r>
            <a:r>
              <a:rPr lang="zh-CN" altLang="en-US">
                <a:solidFill>
                  <a:srgbClr val="00B050"/>
                </a:solidFill>
                <a:sym typeface="+mn-ea"/>
              </a:rPr>
              <a:t>设计优化公司</a:t>
            </a:r>
            <a:r>
              <a:rPr lang="zh-CN" altLang="en-US">
                <a:sym typeface="+mn-ea"/>
              </a:rPr>
              <a:t>施工图经济性审查：</a:t>
            </a:r>
            <a:endParaRPr lang="zh-CN" altLang="en-US"/>
          </a:p>
          <a:p>
            <a:r>
              <a:rPr lang="zh-CN" altLang="en-US">
                <a:sym typeface="+mn-ea"/>
              </a:rPr>
              <a:t>（1）</a:t>
            </a:r>
            <a:r>
              <a:rPr lang="zh-CN" altLang="en-US">
                <a:solidFill>
                  <a:srgbClr val="FF0000"/>
                </a:solidFill>
                <a:sym typeface="+mn-ea"/>
              </a:rPr>
              <a:t>超标准</a:t>
            </a:r>
            <a:r>
              <a:rPr lang="zh-CN" altLang="en-US">
                <a:sym typeface="+mn-ea"/>
              </a:rPr>
              <a:t>装修</a:t>
            </a:r>
            <a:endParaRPr lang="zh-CN" altLang="en-US"/>
          </a:p>
          <a:p>
            <a:r>
              <a:rPr lang="zh-CN" altLang="en-US">
                <a:sym typeface="+mn-ea"/>
              </a:rPr>
              <a:t>装饰材料，</a:t>
            </a:r>
            <a:r>
              <a:rPr lang="zh-CN" altLang="en-US">
                <a:solidFill>
                  <a:srgbClr val="FF0000"/>
                </a:solidFill>
                <a:sym typeface="+mn-ea"/>
              </a:rPr>
              <a:t>常用易得</a:t>
            </a:r>
            <a:r>
              <a:rPr lang="zh-CN" altLang="en-US">
                <a:sym typeface="+mn-ea"/>
              </a:rPr>
              <a:t>材料、</a:t>
            </a:r>
            <a:r>
              <a:rPr lang="zh-CN" altLang="en-US">
                <a:solidFill>
                  <a:srgbClr val="00B050"/>
                </a:solidFill>
                <a:sym typeface="+mn-ea"/>
              </a:rPr>
              <a:t>块料规格</a:t>
            </a:r>
            <a:r>
              <a:rPr lang="zh-CN" altLang="en-US">
                <a:sym typeface="+mn-ea"/>
              </a:rPr>
              <a:t>是否均为</a:t>
            </a:r>
            <a:r>
              <a:rPr lang="zh-CN" altLang="en-US">
                <a:solidFill>
                  <a:srgbClr val="FF0000"/>
                </a:solidFill>
                <a:sym typeface="+mn-ea"/>
              </a:rPr>
              <a:t>常用规格</a:t>
            </a:r>
            <a:r>
              <a:rPr lang="zh-CN" altLang="en-US">
                <a:sym typeface="+mn-ea"/>
              </a:rPr>
              <a:t>，避免</a:t>
            </a:r>
            <a:r>
              <a:rPr lang="zh-CN" altLang="en-US">
                <a:solidFill>
                  <a:srgbClr val="FF0000"/>
                </a:solidFill>
                <a:sym typeface="+mn-ea"/>
              </a:rPr>
              <a:t>特殊定制</a:t>
            </a:r>
            <a:r>
              <a:rPr lang="zh-CN" altLang="en-US">
                <a:sym typeface="+mn-ea"/>
              </a:rPr>
              <a:t>材料</a:t>
            </a:r>
            <a:endParaRPr lang="zh-CN" altLang="en-US"/>
          </a:p>
          <a:p>
            <a:r>
              <a:rPr lang="zh-CN" altLang="en-US">
                <a:sym typeface="+mn-ea"/>
              </a:rPr>
              <a:t>（2）评估</a:t>
            </a:r>
            <a:r>
              <a:rPr lang="zh-CN" altLang="en-US">
                <a:solidFill>
                  <a:srgbClr val="FF0000"/>
                </a:solidFill>
                <a:sym typeface="+mn-ea"/>
              </a:rPr>
              <a:t>基础选型</a:t>
            </a:r>
            <a:endParaRPr lang="zh-CN" altLang="en-US"/>
          </a:p>
          <a:p>
            <a:r>
              <a:rPr lang="zh-CN" altLang="en-US">
                <a:sym typeface="+mn-ea"/>
              </a:rPr>
              <a:t>天然浅地基基础、复合地基</a:t>
            </a:r>
            <a:r>
              <a:rPr lang="zh-CN" altLang="en-US">
                <a:solidFill>
                  <a:srgbClr val="00B050"/>
                </a:solidFill>
                <a:sym typeface="+mn-ea"/>
              </a:rPr>
              <a:t>浅基础</a:t>
            </a:r>
            <a:r>
              <a:rPr lang="zh-CN" altLang="en-US">
                <a:sym typeface="+mn-ea"/>
              </a:rPr>
              <a:t>、</a:t>
            </a:r>
            <a:r>
              <a:rPr lang="zh-CN" altLang="en-US">
                <a:solidFill>
                  <a:srgbClr val="00B050"/>
                </a:solidFill>
                <a:sym typeface="+mn-ea"/>
              </a:rPr>
              <a:t>筏板基础、预应力管桩、人工挖孔桩、灌注桩。</a:t>
            </a:r>
            <a:endParaRPr lang="zh-CN" altLang="en-US">
              <a:solidFill>
                <a:srgbClr val="00B050"/>
              </a:solidFill>
            </a:endParaRPr>
          </a:p>
          <a:p>
            <a:r>
              <a:rPr lang="zh-CN" altLang="en-US">
                <a:solidFill>
                  <a:srgbClr val="00B050"/>
                </a:solidFill>
                <a:sym typeface="+mn-ea"/>
              </a:rPr>
              <a:t>勘察报告</a:t>
            </a:r>
            <a:r>
              <a:rPr lang="zh-CN" altLang="en-US">
                <a:sym typeface="+mn-ea"/>
              </a:rPr>
              <a:t>和设计单位</a:t>
            </a:r>
            <a:r>
              <a:rPr lang="zh-CN" altLang="en-US">
                <a:solidFill>
                  <a:srgbClr val="00B050"/>
                </a:solidFill>
                <a:sym typeface="+mn-ea"/>
              </a:rPr>
              <a:t>计算结果</a:t>
            </a:r>
            <a:r>
              <a:rPr lang="zh-CN" altLang="en-US">
                <a:sym typeface="+mn-ea"/>
              </a:rPr>
              <a:t>综合评估</a:t>
            </a:r>
            <a:r>
              <a:rPr lang="zh-CN" altLang="en-US">
                <a:solidFill>
                  <a:srgbClr val="FF0000"/>
                </a:solidFill>
                <a:sym typeface="+mn-ea"/>
              </a:rPr>
              <a:t>基础选型</a:t>
            </a:r>
            <a:r>
              <a:rPr lang="zh-CN" altLang="en-US">
                <a:sym typeface="+mn-ea"/>
              </a:rPr>
              <a:t>的</a:t>
            </a:r>
            <a:r>
              <a:rPr lang="zh-CN" altLang="en-US">
                <a:solidFill>
                  <a:srgbClr val="FF0000"/>
                </a:solidFill>
                <a:sym typeface="+mn-ea"/>
              </a:rPr>
              <a:t>合理性</a:t>
            </a:r>
            <a:r>
              <a:rPr lang="zh-CN" altLang="en-US">
                <a:sym typeface="+mn-ea"/>
              </a:rPr>
              <a:t>。（招标限价，人工挖孔桩，</a:t>
            </a:r>
            <a:r>
              <a:rPr lang="zh-CN" altLang="en-US">
                <a:sym typeface="+mn-ea"/>
              </a:rPr>
              <a:t>蓝图灌注</a:t>
            </a:r>
            <a:r>
              <a:rPr lang="zh-CN" altLang="en-US">
                <a:sym typeface="+mn-ea"/>
              </a:rPr>
              <a:t>桩）</a:t>
            </a:r>
            <a:endParaRPr lang="zh-CN" altLang="en-US"/>
          </a:p>
          <a:p>
            <a:endParaRPr lang="zh-CN" altLang="en-US">
              <a:solidFill>
                <a:srgbClr val="FF0000"/>
              </a:solidFill>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（3）</a:t>
            </a:r>
            <a:r>
              <a:rPr lang="zh-CN" altLang="en-US">
                <a:solidFill>
                  <a:srgbClr val="00B050"/>
                </a:solidFill>
                <a:sym typeface="+mn-ea"/>
              </a:rPr>
              <a:t>单位面积</a:t>
            </a:r>
            <a:r>
              <a:rPr lang="zh-CN" altLang="en-US">
                <a:solidFill>
                  <a:srgbClr val="FF0000"/>
                </a:solidFill>
                <a:sym typeface="+mn-ea"/>
              </a:rPr>
              <a:t>钢筋用量</a:t>
            </a:r>
            <a:r>
              <a:rPr lang="zh-CN" altLang="en-US">
                <a:sym typeface="+mn-ea"/>
              </a:rPr>
              <a:t>和</a:t>
            </a:r>
            <a:r>
              <a:rPr lang="zh-CN" altLang="en-US">
                <a:solidFill>
                  <a:srgbClr val="FF0000"/>
                </a:solidFill>
                <a:sym typeface="+mn-ea"/>
              </a:rPr>
              <a:t>混凝土用量</a:t>
            </a:r>
            <a:r>
              <a:rPr lang="zh-CN" altLang="en-US">
                <a:sym typeface="+mn-ea"/>
              </a:rPr>
              <a:t>统计数据，与</a:t>
            </a:r>
            <a:r>
              <a:rPr lang="zh-CN" altLang="en-US">
                <a:solidFill>
                  <a:srgbClr val="FF0000"/>
                </a:solidFill>
                <a:sym typeface="+mn-ea"/>
              </a:rPr>
              <a:t>同类建筑、定额</a:t>
            </a:r>
            <a:r>
              <a:rPr lang="zh-CN" altLang="en-US">
                <a:sym typeface="+mn-ea"/>
              </a:rPr>
              <a:t>进行比较</a:t>
            </a:r>
            <a:endParaRPr lang="zh-CN" altLang="en-US">
              <a:sym typeface="+mn-ea"/>
            </a:endParaRPr>
          </a:p>
          <a:p>
            <a:r>
              <a:rPr lang="zh-CN" altLang="en-US">
                <a:sym typeface="+mn-ea"/>
              </a:rPr>
              <a:t>（4）</a:t>
            </a:r>
            <a:r>
              <a:rPr lang="zh-CN" altLang="en-US">
                <a:solidFill>
                  <a:srgbClr val="FF0000"/>
                </a:solidFill>
                <a:sym typeface="+mn-ea"/>
              </a:rPr>
              <a:t>地基承载力</a:t>
            </a:r>
            <a:r>
              <a:rPr lang="zh-CN" altLang="en-US">
                <a:sym typeface="+mn-ea"/>
              </a:rPr>
              <a:t>取值</a:t>
            </a:r>
            <a:endParaRPr lang="zh-CN" altLang="en-US">
              <a:sym typeface="+mn-ea"/>
            </a:endParaRPr>
          </a:p>
          <a:p>
            <a:r>
              <a:rPr lang="zh-CN" altLang="en-US">
                <a:sym typeface="+mn-ea"/>
              </a:rPr>
              <a:t>地基</a:t>
            </a:r>
            <a:r>
              <a:rPr lang="zh-CN" altLang="en-US">
                <a:solidFill>
                  <a:srgbClr val="FF0000"/>
                </a:solidFill>
                <a:sym typeface="+mn-ea"/>
              </a:rPr>
              <a:t>承载力数据</a:t>
            </a:r>
            <a:r>
              <a:rPr lang="zh-CN" altLang="en-US">
                <a:sym typeface="+mn-ea"/>
              </a:rPr>
              <a:t>与项目</a:t>
            </a:r>
            <a:r>
              <a:rPr lang="zh-CN" altLang="en-US">
                <a:solidFill>
                  <a:srgbClr val="FF0000"/>
                </a:solidFill>
                <a:sym typeface="+mn-ea"/>
              </a:rPr>
              <a:t>周边地块</a:t>
            </a:r>
            <a:r>
              <a:rPr lang="zh-CN" altLang="en-US">
                <a:sym typeface="+mn-ea"/>
              </a:rPr>
              <a:t>或</a:t>
            </a:r>
            <a:r>
              <a:rPr lang="zh-CN" altLang="en-US">
                <a:solidFill>
                  <a:srgbClr val="FF0000"/>
                </a:solidFill>
                <a:sym typeface="+mn-ea"/>
              </a:rPr>
              <a:t>已建建筑</a:t>
            </a:r>
            <a:r>
              <a:rPr lang="zh-CN" altLang="en-US">
                <a:sym typeface="+mn-ea"/>
              </a:rPr>
              <a:t>的数据比对，</a:t>
            </a:r>
            <a:r>
              <a:rPr lang="zh-CN" altLang="en-US">
                <a:solidFill>
                  <a:srgbClr val="00B050"/>
                </a:solidFill>
                <a:sym typeface="+mn-ea"/>
              </a:rPr>
              <a:t>地基</a:t>
            </a:r>
            <a:r>
              <a:rPr lang="zh-CN" altLang="en-US">
                <a:solidFill>
                  <a:srgbClr val="FF0000"/>
                </a:solidFill>
                <a:sym typeface="+mn-ea"/>
              </a:rPr>
              <a:t>承载力</a:t>
            </a:r>
            <a:r>
              <a:rPr lang="zh-CN" altLang="en-US">
                <a:solidFill>
                  <a:srgbClr val="00B050"/>
                </a:solidFill>
                <a:sym typeface="+mn-ea"/>
              </a:rPr>
              <a:t>取值</a:t>
            </a:r>
            <a:r>
              <a:rPr lang="zh-CN" altLang="en-US">
                <a:sym typeface="+mn-ea"/>
              </a:rPr>
              <a:t>是否</a:t>
            </a:r>
            <a:r>
              <a:rPr lang="zh-CN" altLang="en-US">
                <a:solidFill>
                  <a:srgbClr val="FF0000"/>
                </a:solidFill>
                <a:sym typeface="+mn-ea"/>
              </a:rPr>
              <a:t>过于保守</a:t>
            </a:r>
            <a:endParaRPr lang="zh-CN" altLang="en-US"/>
          </a:p>
          <a:p>
            <a:r>
              <a:rPr lang="zh-CN" altLang="en-US">
                <a:sym typeface="+mn-ea"/>
              </a:rPr>
              <a:t>（5）</a:t>
            </a:r>
            <a:r>
              <a:rPr lang="zh-CN" altLang="en-US">
                <a:solidFill>
                  <a:srgbClr val="FF0000"/>
                </a:solidFill>
                <a:sym typeface="+mn-ea"/>
              </a:rPr>
              <a:t>地下水位</a:t>
            </a:r>
            <a:endParaRPr lang="zh-CN" altLang="en-US">
              <a:solidFill>
                <a:srgbClr val="FF0000"/>
              </a:solidFill>
              <a:sym typeface="+mn-ea"/>
            </a:endParaRPr>
          </a:p>
          <a:p>
            <a:r>
              <a:rPr lang="zh-CN" altLang="en-US">
                <a:sym typeface="+mn-ea"/>
              </a:rPr>
              <a:t>（</a:t>
            </a:r>
            <a:r>
              <a:rPr lang="en-US" altLang="zh-CN">
                <a:sym typeface="+mn-ea"/>
              </a:rPr>
              <a:t>6</a:t>
            </a:r>
            <a:r>
              <a:rPr lang="zh-CN" altLang="en-US">
                <a:sym typeface="+mn-ea"/>
              </a:rPr>
              <a:t>）</a:t>
            </a:r>
            <a:r>
              <a:rPr lang="zh-CN" altLang="en-US">
                <a:solidFill>
                  <a:srgbClr val="FF0000"/>
                </a:solidFill>
                <a:sym typeface="+mn-ea"/>
              </a:rPr>
              <a:t>墙体厚度</a:t>
            </a:r>
            <a:r>
              <a:rPr lang="zh-CN" altLang="en-US">
                <a:sym typeface="+mn-ea"/>
              </a:rPr>
              <a:t>应是接近</a:t>
            </a:r>
            <a:r>
              <a:rPr lang="zh-CN" altLang="en-US">
                <a:solidFill>
                  <a:srgbClr val="FF0000"/>
                </a:solidFill>
                <a:sym typeface="+mn-ea"/>
              </a:rPr>
              <a:t>规范</a:t>
            </a:r>
            <a:r>
              <a:rPr lang="zh-CN" altLang="en-US">
                <a:sym typeface="+mn-ea"/>
              </a:rPr>
              <a:t>要求的</a:t>
            </a:r>
            <a:r>
              <a:rPr lang="zh-CN" altLang="en-US">
                <a:solidFill>
                  <a:srgbClr val="FF0000"/>
                </a:solidFill>
                <a:sym typeface="+mn-ea"/>
              </a:rPr>
              <a:t>最小厚度</a:t>
            </a:r>
            <a:endParaRPr lang="zh-CN" altLang="en-US">
              <a:solidFill>
                <a:srgbClr val="FF0000"/>
              </a:solidFill>
            </a:endParaRPr>
          </a:p>
          <a:p>
            <a:r>
              <a:rPr lang="zh-CN" altLang="en-US">
                <a:sym typeface="+mn-ea"/>
              </a:rPr>
              <a:t>墙柱</a:t>
            </a:r>
            <a:r>
              <a:rPr lang="zh-CN" altLang="en-US">
                <a:solidFill>
                  <a:srgbClr val="FF0000"/>
                </a:solidFill>
                <a:sym typeface="+mn-ea"/>
              </a:rPr>
              <a:t>竖向构件</a:t>
            </a:r>
            <a:r>
              <a:rPr lang="zh-CN" altLang="en-US">
                <a:sym typeface="+mn-ea"/>
              </a:rPr>
              <a:t>混凝土强度，一般会比</a:t>
            </a:r>
            <a:r>
              <a:rPr lang="zh-CN" altLang="en-US">
                <a:solidFill>
                  <a:srgbClr val="FF0000"/>
                </a:solidFill>
                <a:sym typeface="+mn-ea"/>
              </a:rPr>
              <a:t>梁板</a:t>
            </a:r>
            <a:r>
              <a:rPr lang="zh-CN" altLang="en-US">
                <a:sym typeface="+mn-ea"/>
              </a:rPr>
              <a:t>的混凝土强度</a:t>
            </a:r>
            <a:r>
              <a:rPr lang="zh-CN" altLang="en-US">
                <a:solidFill>
                  <a:srgbClr val="FF0000"/>
                </a:solidFill>
                <a:sym typeface="+mn-ea"/>
              </a:rPr>
              <a:t>等级高</a:t>
            </a:r>
            <a:endParaRPr lang="zh-CN" altLang="en-US">
              <a:solidFill>
                <a:srgbClr val="FF0000"/>
              </a:solidFill>
            </a:endParaRPr>
          </a:p>
          <a:p>
            <a:r>
              <a:rPr lang="zh-CN" altLang="en-US">
                <a:solidFill>
                  <a:srgbClr val="FF0000"/>
                </a:solidFill>
                <a:sym typeface="+mn-ea"/>
              </a:rPr>
              <a:t>负筋通长筋</a:t>
            </a:r>
            <a:r>
              <a:rPr lang="zh-CN" altLang="en-US">
                <a:sym typeface="+mn-ea"/>
              </a:rPr>
              <a:t>数量，满足规范，</a:t>
            </a:r>
            <a:r>
              <a:rPr lang="zh-CN" altLang="en-US">
                <a:solidFill>
                  <a:srgbClr val="FF0000"/>
                </a:solidFill>
                <a:sym typeface="+mn-ea"/>
              </a:rPr>
              <a:t>设计方便</a:t>
            </a:r>
            <a:r>
              <a:rPr lang="zh-CN" altLang="en-US">
                <a:sym typeface="+mn-ea"/>
              </a:rPr>
              <a:t>，</a:t>
            </a:r>
            <a:r>
              <a:rPr lang="zh-CN" altLang="en-US">
                <a:solidFill>
                  <a:srgbClr val="FF0000"/>
                </a:solidFill>
                <a:sym typeface="+mn-ea"/>
              </a:rPr>
              <a:t>通长负筋</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EPC项目设计创效</a:t>
            </a:r>
            <a:endParaRPr lang="zh-CN" altLang="en-US">
              <a:sym typeface="+mn-ea"/>
            </a:endParaRPr>
          </a:p>
          <a:p>
            <a:r>
              <a:rPr lang="zh-CN" altLang="en-US">
                <a:sym typeface="+mn-ea"/>
              </a:rPr>
              <a:t>历史项目中</a:t>
            </a:r>
            <a:r>
              <a:rPr lang="zh-CN" altLang="en-US">
                <a:solidFill>
                  <a:srgbClr val="FF0000"/>
                </a:solidFill>
                <a:sym typeface="+mn-ea"/>
              </a:rPr>
              <a:t>维修费用高</a:t>
            </a:r>
            <a:r>
              <a:rPr lang="zh-CN" altLang="en-US">
                <a:sym typeface="+mn-ea"/>
              </a:rPr>
              <a:t>的设计做法或选材进行统计分析，在</a:t>
            </a:r>
            <a:r>
              <a:rPr lang="zh-CN" altLang="en-US">
                <a:solidFill>
                  <a:srgbClr val="00B050"/>
                </a:solidFill>
                <a:sym typeface="+mn-ea"/>
              </a:rPr>
              <a:t>设计阶段</a:t>
            </a:r>
            <a:r>
              <a:rPr lang="zh-CN" altLang="en-US">
                <a:sym typeface="+mn-ea"/>
              </a:rPr>
              <a:t>予以</a:t>
            </a:r>
            <a:r>
              <a:rPr lang="zh-CN" altLang="en-US">
                <a:solidFill>
                  <a:srgbClr val="00B050"/>
                </a:solidFill>
                <a:sym typeface="+mn-ea"/>
              </a:rPr>
              <a:t>规避</a:t>
            </a:r>
            <a:endParaRPr lang="zh-CN" altLang="en-US">
              <a:sym typeface="+mn-ea"/>
            </a:endParaRPr>
          </a:p>
          <a:p>
            <a:r>
              <a:rPr lang="zh-CN" altLang="en-US">
                <a:sym typeface="+mn-ea"/>
              </a:rPr>
              <a:t>尽量规避或者降低</a:t>
            </a:r>
            <a:r>
              <a:rPr lang="zh-CN" altLang="en-US">
                <a:solidFill>
                  <a:srgbClr val="FF0000"/>
                </a:solidFill>
                <a:sym typeface="+mn-ea"/>
              </a:rPr>
              <a:t>亏损项</a:t>
            </a:r>
            <a:r>
              <a:rPr lang="zh-CN" altLang="en-US">
                <a:sym typeface="+mn-ea"/>
              </a:rPr>
              <a:t>设计含量</a:t>
            </a:r>
            <a:endParaRPr lang="zh-CN" altLang="en-US">
              <a:sym typeface="+mn-ea"/>
            </a:endParaRPr>
          </a:p>
          <a:p>
            <a:r>
              <a:rPr lang="zh-CN" altLang="en-US">
                <a:solidFill>
                  <a:srgbClr val="FF0000"/>
                </a:solidFill>
                <a:sym typeface="+mn-ea"/>
              </a:rPr>
              <a:t>盈利项</a:t>
            </a:r>
            <a:r>
              <a:rPr lang="zh-CN" altLang="en-US">
                <a:sym typeface="+mn-ea"/>
              </a:rPr>
              <a:t>控制，要结合整个项目中对应承包范围的</a:t>
            </a:r>
            <a:r>
              <a:rPr lang="zh-CN" altLang="en-US">
                <a:solidFill>
                  <a:srgbClr val="FF0000"/>
                </a:solidFill>
                <a:sym typeface="+mn-ea"/>
              </a:rPr>
              <a:t>投资限额</a:t>
            </a:r>
            <a:r>
              <a:rPr lang="zh-CN" altLang="en-US">
                <a:sym typeface="+mn-ea"/>
              </a:rPr>
              <a:t>是否充足、是否有其他</a:t>
            </a:r>
            <a:r>
              <a:rPr lang="zh-CN" altLang="en-US">
                <a:solidFill>
                  <a:srgbClr val="FF0000"/>
                </a:solidFill>
                <a:sym typeface="+mn-ea"/>
              </a:rPr>
              <a:t>利润更高</a:t>
            </a:r>
            <a:r>
              <a:rPr lang="zh-CN" altLang="en-US">
                <a:sym typeface="+mn-ea"/>
              </a:rPr>
              <a:t>的项目来吃掉</a:t>
            </a:r>
            <a:r>
              <a:rPr lang="zh-CN" altLang="en-US">
                <a:solidFill>
                  <a:srgbClr val="FF0000"/>
                </a:solidFill>
                <a:sym typeface="+mn-ea"/>
              </a:rPr>
              <a:t>富余投资额</a:t>
            </a:r>
            <a:r>
              <a:rPr lang="zh-CN" altLang="en-US">
                <a:sym typeface="+mn-ea"/>
              </a:rPr>
              <a:t>来确定</a:t>
            </a:r>
            <a:endParaRPr lang="zh-CN" altLang="en-US">
              <a:sym typeface="+mn-ea"/>
            </a:endParaRPr>
          </a:p>
          <a:p>
            <a:r>
              <a:rPr lang="zh-CN" altLang="en-US">
                <a:sym typeface="+mn-ea"/>
              </a:rPr>
              <a:t>可研批复或者</a:t>
            </a:r>
            <a:r>
              <a:rPr lang="zh-CN" altLang="en-US">
                <a:solidFill>
                  <a:srgbClr val="FF0000"/>
                </a:solidFill>
                <a:sym typeface="+mn-ea"/>
              </a:rPr>
              <a:t>概算核定</a:t>
            </a:r>
            <a:r>
              <a:rPr lang="zh-CN" altLang="en-US">
                <a:sym typeface="+mn-ea"/>
              </a:rPr>
              <a:t>工作完成，就要尽量的在</a:t>
            </a:r>
            <a:r>
              <a:rPr lang="zh-CN" altLang="en-US">
                <a:solidFill>
                  <a:srgbClr val="FF0000"/>
                </a:solidFill>
                <a:sym typeface="+mn-ea"/>
              </a:rPr>
              <a:t>批复额度</a:t>
            </a:r>
            <a:r>
              <a:rPr lang="zh-CN" altLang="en-US">
                <a:sym typeface="+mn-ea"/>
              </a:rPr>
              <a:t>内确定项目的</a:t>
            </a:r>
            <a:r>
              <a:rPr lang="zh-CN" altLang="en-US">
                <a:solidFill>
                  <a:srgbClr val="FF0000"/>
                </a:solidFill>
                <a:sym typeface="+mn-ea"/>
              </a:rPr>
              <a:t>设计标准</a:t>
            </a:r>
            <a:r>
              <a:rPr lang="zh-CN" altLang="en-US">
                <a:sym typeface="+mn-ea"/>
              </a:rPr>
              <a:t>，尤其是合同明确约定了</a:t>
            </a:r>
            <a:r>
              <a:rPr lang="zh-CN" altLang="en-US">
                <a:solidFill>
                  <a:srgbClr val="FF0000"/>
                </a:solidFill>
                <a:sym typeface="+mn-ea"/>
              </a:rPr>
              <a:t>投资限额</a:t>
            </a:r>
            <a:r>
              <a:rPr lang="zh-CN" altLang="en-US">
                <a:sym typeface="+mn-ea"/>
              </a:rPr>
              <a:t>的项目，应当在设计阶段</a:t>
            </a:r>
            <a:r>
              <a:rPr lang="zh-CN" altLang="en-US">
                <a:solidFill>
                  <a:srgbClr val="00B050"/>
                </a:solidFill>
                <a:sym typeface="+mn-ea"/>
              </a:rPr>
              <a:t>预留造价余量空间</a:t>
            </a:r>
            <a:r>
              <a:rPr lang="zh-CN" altLang="en-US">
                <a:sym typeface="+mn-ea"/>
              </a:rPr>
              <a:t>（投资限额的 1%-2%，概算仍应顶限报批）， 作为过程不可预见因素</a:t>
            </a:r>
            <a:r>
              <a:rPr lang="zh-CN" altLang="en-US">
                <a:solidFill>
                  <a:srgbClr val="00B050"/>
                </a:solidFill>
                <a:sym typeface="+mn-ea"/>
              </a:rPr>
              <a:t>预留费用</a:t>
            </a:r>
            <a:r>
              <a:rPr lang="zh-CN" altLang="en-US">
                <a:sym typeface="+mn-ea"/>
              </a:rPr>
              <a:t>。</a:t>
            </a:r>
            <a:endParaRPr lang="zh-CN" altLang="en-US">
              <a:sym typeface="+mn-ea"/>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钢筋、砼</a:t>
            </a:r>
            <a:r>
              <a:rPr lang="zh-CN" altLang="en-US">
                <a:sym typeface="+mn-ea"/>
              </a:rPr>
              <a:t>这类的常规内容，就算</a:t>
            </a:r>
            <a:r>
              <a:rPr lang="zh-CN" altLang="en-US">
                <a:solidFill>
                  <a:srgbClr val="FF0000"/>
                </a:solidFill>
                <a:sym typeface="+mn-ea"/>
              </a:rPr>
              <a:t>盈利</a:t>
            </a:r>
            <a:r>
              <a:rPr lang="zh-CN" altLang="en-US">
                <a:sym typeface="+mn-ea"/>
              </a:rPr>
              <a:t>也尽可能的进行</a:t>
            </a:r>
            <a:r>
              <a:rPr lang="zh-CN" altLang="en-US">
                <a:solidFill>
                  <a:srgbClr val="FF0000"/>
                </a:solidFill>
                <a:sym typeface="+mn-ea"/>
              </a:rPr>
              <a:t>限额设计</a:t>
            </a:r>
            <a:r>
              <a:rPr lang="zh-CN" altLang="en-US">
                <a:sym typeface="+mn-ea"/>
              </a:rPr>
              <a:t>：</a:t>
            </a:r>
            <a:endParaRPr lang="zh-CN" altLang="en-US">
              <a:sym typeface="+mn-ea"/>
            </a:endParaRPr>
          </a:p>
          <a:p>
            <a:r>
              <a:rPr lang="zh-CN" altLang="en-US"/>
              <a:t>（1）项目的设计</a:t>
            </a:r>
            <a:r>
              <a:rPr lang="zh-CN" altLang="en-US">
                <a:solidFill>
                  <a:srgbClr val="FF0000"/>
                </a:solidFill>
              </a:rPr>
              <a:t>工期</a:t>
            </a:r>
            <a:r>
              <a:rPr lang="zh-CN" altLang="en-US"/>
              <a:t>一般都比较紧张，如果不对钢筋砼进行限额设计，等出了施工图以后发现造价</a:t>
            </a:r>
            <a:r>
              <a:rPr lang="zh-CN" altLang="en-US">
                <a:solidFill>
                  <a:srgbClr val="FF0000"/>
                </a:solidFill>
              </a:rPr>
              <a:t>超投资</a:t>
            </a:r>
            <a:r>
              <a:rPr lang="zh-CN" altLang="en-US"/>
              <a:t>，再进行优化设计会</a:t>
            </a:r>
            <a:r>
              <a:rPr lang="zh-CN" altLang="en-US">
                <a:solidFill>
                  <a:srgbClr val="FF0000"/>
                </a:solidFill>
              </a:rPr>
              <a:t>耽误设计工期</a:t>
            </a:r>
            <a:r>
              <a:rPr lang="zh-CN" altLang="en-US"/>
              <a:t>、影响项目进展；</a:t>
            </a:r>
            <a:endParaRPr lang="zh-CN" altLang="en-US"/>
          </a:p>
          <a:p>
            <a:r>
              <a:rPr lang="zh-CN" altLang="en-US"/>
              <a:t>（2）</a:t>
            </a:r>
            <a:r>
              <a:rPr lang="zh-CN" altLang="en-US">
                <a:solidFill>
                  <a:srgbClr val="FF0000"/>
                </a:solidFill>
              </a:rPr>
              <a:t>限额之后</a:t>
            </a:r>
            <a:r>
              <a:rPr lang="zh-CN" altLang="en-US"/>
              <a:t>如果投资额确实</a:t>
            </a:r>
            <a:r>
              <a:rPr lang="zh-CN" altLang="en-US">
                <a:solidFill>
                  <a:srgbClr val="FF0000"/>
                </a:solidFill>
              </a:rPr>
              <a:t>有富余</a:t>
            </a:r>
            <a:r>
              <a:rPr lang="zh-CN" altLang="en-US"/>
              <a:t>，可以通过</a:t>
            </a:r>
            <a:r>
              <a:rPr lang="zh-CN" altLang="en-US">
                <a:solidFill>
                  <a:srgbClr val="00B050"/>
                </a:solidFill>
              </a:rPr>
              <a:t>后期调整</a:t>
            </a:r>
            <a:r>
              <a:rPr lang="zh-CN" altLang="en-US">
                <a:solidFill>
                  <a:srgbClr val="FF0000"/>
                </a:solidFill>
              </a:rPr>
              <a:t>电梯空调</a:t>
            </a:r>
            <a:r>
              <a:rPr lang="zh-CN" altLang="en-US"/>
              <a:t>等安装</a:t>
            </a:r>
            <a:r>
              <a:rPr lang="zh-CN" altLang="en-US">
                <a:solidFill>
                  <a:srgbClr val="FF0000"/>
                </a:solidFill>
              </a:rPr>
              <a:t>设备选型</a:t>
            </a:r>
            <a:r>
              <a:rPr lang="zh-CN" altLang="en-US"/>
              <a:t>、</a:t>
            </a:r>
            <a:r>
              <a:rPr lang="zh-CN" altLang="en-US">
                <a:solidFill>
                  <a:srgbClr val="FF0000"/>
                </a:solidFill>
              </a:rPr>
              <a:t>园林专项</a:t>
            </a:r>
            <a:r>
              <a:rPr lang="zh-CN" altLang="en-US"/>
              <a:t>设计方案等，这些通常都</a:t>
            </a:r>
            <a:r>
              <a:rPr lang="zh-CN" altLang="en-US">
                <a:solidFill>
                  <a:srgbClr val="FF0000"/>
                </a:solidFill>
              </a:rPr>
              <a:t>盈利</a:t>
            </a:r>
            <a:r>
              <a:rPr lang="zh-CN" altLang="en-US"/>
              <a:t>的项目，来</a:t>
            </a:r>
            <a:r>
              <a:rPr lang="zh-CN" altLang="en-US">
                <a:solidFill>
                  <a:srgbClr val="00B050"/>
                </a:solidFill>
              </a:rPr>
              <a:t>吃足投资</a:t>
            </a:r>
            <a:r>
              <a:rPr lang="zh-CN" altLang="en-US"/>
              <a:t>实现产值和利润双优化。</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可研后估算，发包，建安费不明确</a:t>
            </a:r>
            <a:endParaRPr lang="en-US" altLang="zh-CN" dirty="0"/>
          </a:p>
          <a:p>
            <a:r>
              <a:rPr lang="zh-CN" altLang="en-US" dirty="0"/>
              <a:t>可研后估算，发包，建安费明确</a:t>
            </a:r>
            <a:endParaRPr lang="en-US" altLang="zh-CN" dirty="0"/>
          </a:p>
          <a:p>
            <a:r>
              <a:rPr lang="zh-CN" altLang="en-US" dirty="0"/>
              <a:t>设计方案后，发包，乙方，方案图，清单</a:t>
            </a:r>
            <a:endParaRPr lang="en-US" altLang="zh-CN" dirty="0"/>
          </a:p>
          <a:p>
            <a:r>
              <a:rPr lang="zh-CN" altLang="en-US" dirty="0"/>
              <a:t>初步设计后，概算，发包</a:t>
            </a:r>
            <a:endParaRPr lang="en-US" altLang="zh-CN" dirty="0"/>
          </a:p>
          <a:p>
            <a:r>
              <a:rPr lang="zh-CN" altLang="en-US" dirty="0"/>
              <a:t>模拟清单，发包</a:t>
            </a:r>
            <a:endParaRPr lang="en-US" altLang="zh-CN" dirty="0"/>
          </a:p>
          <a:p>
            <a:r>
              <a:rPr lang="zh-CN" altLang="en-US" dirty="0"/>
              <a:t>估算、概算，邀请价招标</a:t>
            </a:r>
            <a:endParaRPr lang="zh-CN" altLang="en-US" dirty="0"/>
          </a:p>
          <a:p>
            <a:r>
              <a:rPr lang="zh-CN" altLang="en-US" dirty="0">
                <a:solidFill>
                  <a:srgbClr val="FF0000"/>
                </a:solidFill>
                <a:sym typeface="+mn-ea"/>
              </a:rPr>
              <a:t>重点： </a:t>
            </a:r>
            <a:r>
              <a:rPr lang="en-US" altLang="zh-CN" dirty="0" err="1">
                <a:sym typeface="+mn-ea"/>
              </a:rPr>
              <a:t>epc</a:t>
            </a:r>
            <a:r>
              <a:rPr lang="zh-CN" altLang="en-US" dirty="0">
                <a:sym typeface="+mn-ea"/>
              </a:rPr>
              <a:t>估算发包，乙方勘察初设，孤石多，概算超估算，概算阶段不要超估算，不能用暂列金，概算孤石调多，其他调少，确定限额设计内概算，对照可研，避免漏项。预算控制在概算内，结算控制在中标价内。结算阶段，不够，再用暂列金，还不够，调概</a:t>
            </a:r>
            <a:endParaRPr lang="zh-CN" altLang="en-US" dirty="0"/>
          </a:p>
          <a:p>
            <a:endParaRPr lang="en-US" altLang="zh-CN" dirty="0"/>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EPC项目施工图预算评审</a:t>
            </a:r>
            <a:endParaRPr lang="zh-CN" altLang="en-US">
              <a:solidFill>
                <a:srgbClr val="0070C0"/>
              </a:solidFill>
              <a:sym typeface="+mn-ea"/>
            </a:endParaRPr>
          </a:p>
          <a:p>
            <a:r>
              <a:rPr lang="zh-CN" altLang="en-US">
                <a:solidFill>
                  <a:srgbClr val="FF0000"/>
                </a:solidFill>
                <a:sym typeface="+mn-ea"/>
              </a:rPr>
              <a:t>重点：</a:t>
            </a:r>
            <a:r>
              <a:rPr lang="zh-CN" altLang="en-US">
                <a:sym typeface="+mn-ea"/>
              </a:rPr>
              <a:t>施工图预算评审</a:t>
            </a:r>
            <a:r>
              <a:rPr lang="zh-CN" altLang="en-US">
                <a:solidFill>
                  <a:srgbClr val="00B050"/>
                </a:solidFill>
                <a:sym typeface="+mn-ea"/>
              </a:rPr>
              <a:t>范围</a:t>
            </a:r>
            <a:endParaRPr lang="zh-CN" altLang="en-US"/>
          </a:p>
          <a:p>
            <a:r>
              <a:rPr lang="zh-CN" altLang="en-US">
                <a:sym typeface="+mn-ea"/>
              </a:rPr>
              <a:t>施工图中有表述，合同有约定，预算评审报告</a:t>
            </a:r>
            <a:r>
              <a:rPr lang="zh-CN" altLang="en-US">
                <a:solidFill>
                  <a:srgbClr val="FF0000"/>
                </a:solidFill>
                <a:sym typeface="+mn-ea"/>
              </a:rPr>
              <a:t>不包含</a:t>
            </a:r>
            <a:r>
              <a:rPr lang="zh-CN" altLang="en-US">
                <a:sym typeface="+mn-ea"/>
              </a:rPr>
              <a:t>，发包人单独下发</a:t>
            </a:r>
            <a:r>
              <a:rPr lang="zh-CN" altLang="en-US">
                <a:solidFill>
                  <a:srgbClr val="00B050"/>
                </a:solidFill>
                <a:sym typeface="+mn-ea"/>
              </a:rPr>
              <a:t>施工指令</a:t>
            </a:r>
            <a:r>
              <a:rPr lang="zh-CN" altLang="en-US">
                <a:sym typeface="+mn-ea"/>
              </a:rPr>
              <a:t>，签订补充协议</a:t>
            </a:r>
            <a:endParaRPr lang="zh-CN" altLang="en-US"/>
          </a:p>
          <a:p>
            <a:r>
              <a:rPr lang="zh-CN" altLang="en-US">
                <a:solidFill>
                  <a:srgbClr val="FF0000"/>
                </a:solidFill>
                <a:sym typeface="+mn-ea"/>
              </a:rPr>
              <a:t>重点：</a:t>
            </a:r>
            <a:r>
              <a:rPr lang="zh-CN" altLang="en-US">
                <a:sym typeface="+mn-ea"/>
              </a:rPr>
              <a:t>施工图预算评审报告中对设计</a:t>
            </a:r>
            <a:r>
              <a:rPr lang="zh-CN" altLang="en-US">
                <a:solidFill>
                  <a:srgbClr val="FF0000"/>
                </a:solidFill>
                <a:sym typeface="+mn-ea"/>
              </a:rPr>
              <a:t>施工图</a:t>
            </a:r>
            <a:r>
              <a:rPr lang="zh-CN" altLang="en-US">
                <a:sym typeface="+mn-ea"/>
              </a:rPr>
              <a:t>和相关</a:t>
            </a:r>
            <a:r>
              <a:rPr lang="zh-CN" altLang="en-US">
                <a:solidFill>
                  <a:srgbClr val="FF0000"/>
                </a:solidFill>
                <a:sym typeface="+mn-ea"/>
              </a:rPr>
              <a:t>做法</a:t>
            </a:r>
            <a:r>
              <a:rPr lang="zh-CN" altLang="en-US">
                <a:sym typeface="+mn-ea"/>
              </a:rPr>
              <a:t>的</a:t>
            </a:r>
            <a:r>
              <a:rPr lang="zh-CN" altLang="en-US">
                <a:solidFill>
                  <a:srgbClr val="FF0000"/>
                </a:solidFill>
                <a:sym typeface="+mn-ea"/>
              </a:rPr>
              <a:t>调整</a:t>
            </a:r>
            <a:endParaRPr lang="zh-CN" altLang="en-US">
              <a:solidFill>
                <a:srgbClr val="FF0000"/>
              </a:solidFill>
            </a:endParaRPr>
          </a:p>
          <a:p>
            <a:r>
              <a:rPr lang="zh-CN" altLang="en-US">
                <a:solidFill>
                  <a:srgbClr val="00B050"/>
                </a:solidFill>
                <a:sym typeface="+mn-ea"/>
              </a:rPr>
              <a:t>施工图，图集规范，政策文件</a:t>
            </a:r>
            <a:r>
              <a:rPr lang="zh-CN" altLang="en-US">
                <a:sym typeface="+mn-ea"/>
              </a:rPr>
              <a:t>，做法有</a:t>
            </a:r>
            <a:r>
              <a:rPr lang="zh-CN" altLang="en-US">
                <a:solidFill>
                  <a:srgbClr val="FF0000"/>
                </a:solidFill>
                <a:sym typeface="+mn-ea"/>
              </a:rPr>
              <a:t>明确的要求</a:t>
            </a:r>
            <a:endParaRPr lang="zh-CN" altLang="en-US">
              <a:solidFill>
                <a:srgbClr val="FF0000"/>
              </a:solidFill>
            </a:endParaRPr>
          </a:p>
          <a:p>
            <a:r>
              <a:rPr lang="zh-CN" altLang="en-US">
                <a:sym typeface="+mn-ea"/>
              </a:rPr>
              <a:t>预算评审单位，</a:t>
            </a:r>
            <a:r>
              <a:rPr lang="zh-CN" altLang="en-US">
                <a:solidFill>
                  <a:srgbClr val="FF0000"/>
                </a:solidFill>
                <a:sym typeface="+mn-ea"/>
              </a:rPr>
              <a:t>实施经验</a:t>
            </a:r>
            <a:r>
              <a:rPr lang="zh-CN" altLang="en-US">
                <a:sym typeface="+mn-ea"/>
              </a:rPr>
              <a:t>，</a:t>
            </a:r>
            <a:r>
              <a:rPr lang="zh-CN" altLang="en-US">
                <a:solidFill>
                  <a:srgbClr val="FF0000"/>
                </a:solidFill>
                <a:sym typeface="+mn-ea"/>
              </a:rPr>
              <a:t>不会按照</a:t>
            </a:r>
            <a:r>
              <a:rPr lang="zh-CN" altLang="en-US">
                <a:sym typeface="+mn-ea"/>
              </a:rPr>
              <a:t>设计施工图和规范要求进行施工，预算评审</a:t>
            </a:r>
            <a:r>
              <a:rPr lang="zh-CN" altLang="en-US">
                <a:solidFill>
                  <a:srgbClr val="FF0000"/>
                </a:solidFill>
                <a:sym typeface="+mn-ea"/>
              </a:rPr>
              <a:t>调整</a:t>
            </a:r>
            <a:r>
              <a:rPr lang="zh-CN" altLang="en-US">
                <a:sym typeface="+mn-ea"/>
              </a:rPr>
              <a:t>了相关</a:t>
            </a:r>
            <a:r>
              <a:rPr lang="zh-CN" altLang="en-US">
                <a:solidFill>
                  <a:srgbClr val="FF0000"/>
                </a:solidFill>
                <a:sym typeface="+mn-ea"/>
              </a:rPr>
              <a:t>做法</a:t>
            </a:r>
            <a:endParaRPr lang="zh-CN" altLang="en-US">
              <a:solidFill>
                <a:srgbClr val="FF0000"/>
              </a:solidFill>
              <a:sym typeface="+mn-ea"/>
            </a:endParaRPr>
          </a:p>
          <a:p>
            <a:r>
              <a:rPr lang="zh-CN" altLang="en-US">
                <a:sym typeface="+mn-ea"/>
              </a:rPr>
              <a:t>施工图，砌体工程，通长钢筋，砌体加筋</a:t>
            </a:r>
            <a:endParaRPr lang="zh-CN" altLang="en-US">
              <a:sym typeface="+mn-ea"/>
            </a:endParaRPr>
          </a:p>
          <a:p>
            <a:r>
              <a:rPr lang="zh-CN" altLang="en-US">
                <a:sym typeface="+mn-ea"/>
              </a:rPr>
              <a:t>施工规范，多层钢筋，梁垫铁</a:t>
            </a:r>
            <a:endParaRPr lang="zh-CN" altLang="en-US">
              <a:sym typeface="+mn-ea"/>
            </a:endParaRPr>
          </a:p>
          <a:p>
            <a:r>
              <a:rPr lang="zh-CN" altLang="en-US">
                <a:sym typeface="+mn-ea"/>
              </a:rPr>
              <a:t>政策文件，预拌商品砂浆，现拌砂浆</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ym typeface="+mn-ea"/>
              </a:rPr>
              <a:t>预算评审，</a:t>
            </a:r>
            <a:r>
              <a:rPr lang="zh-CN" altLang="en-US">
                <a:solidFill>
                  <a:srgbClr val="FF0000"/>
                </a:solidFill>
                <a:sym typeface="+mn-ea"/>
              </a:rPr>
              <a:t>做法调整</a:t>
            </a:r>
            <a:r>
              <a:rPr lang="zh-CN" altLang="en-US">
                <a:sym typeface="+mn-ea"/>
              </a:rPr>
              <a:t>，</a:t>
            </a:r>
            <a:r>
              <a:rPr lang="zh-CN" altLang="en-US">
                <a:solidFill>
                  <a:srgbClr val="FF0000"/>
                </a:solidFill>
                <a:sym typeface="+mn-ea"/>
              </a:rPr>
              <a:t>图纸会审</a:t>
            </a:r>
            <a:r>
              <a:rPr lang="zh-CN" altLang="en-US">
                <a:sym typeface="+mn-ea"/>
              </a:rPr>
              <a:t>，</a:t>
            </a:r>
            <a:r>
              <a:rPr lang="zh-CN" altLang="en-US">
                <a:solidFill>
                  <a:srgbClr val="00B050"/>
                </a:solidFill>
                <a:sym typeface="+mn-ea"/>
              </a:rPr>
              <a:t>明确具体做法</a:t>
            </a:r>
            <a:endParaRPr lang="zh-CN" altLang="en-US"/>
          </a:p>
          <a:p>
            <a:r>
              <a:rPr lang="zh-CN" altLang="en-US">
                <a:solidFill>
                  <a:srgbClr val="FF0000"/>
                </a:solidFill>
                <a:sym typeface="+mn-ea"/>
              </a:rPr>
              <a:t>重点：</a:t>
            </a:r>
            <a:r>
              <a:rPr lang="zh-CN" altLang="en-US"/>
              <a:t>预算评审，</a:t>
            </a:r>
            <a:r>
              <a:rPr lang="zh-CN" altLang="en-US">
                <a:solidFill>
                  <a:srgbClr val="00B050"/>
                </a:solidFill>
              </a:rPr>
              <a:t>施工图</a:t>
            </a:r>
            <a:r>
              <a:rPr lang="zh-CN" altLang="en-US"/>
              <a:t>中</a:t>
            </a:r>
            <a:r>
              <a:rPr lang="zh-CN" altLang="en-US">
                <a:solidFill>
                  <a:srgbClr val="00B050"/>
                </a:solidFill>
              </a:rPr>
              <a:t>未明确部分</a:t>
            </a:r>
            <a:r>
              <a:rPr lang="zh-CN" altLang="en-US"/>
              <a:t>的</a:t>
            </a:r>
            <a:r>
              <a:rPr lang="zh-CN" altLang="en-US">
                <a:solidFill>
                  <a:srgbClr val="00B050"/>
                </a:solidFill>
              </a:rPr>
              <a:t>暂定处理</a:t>
            </a:r>
            <a:endParaRPr lang="zh-CN" altLang="en-US">
              <a:solidFill>
                <a:srgbClr val="00B050"/>
              </a:solidFill>
            </a:endParaRPr>
          </a:p>
          <a:p>
            <a:r>
              <a:rPr lang="zh-CN" altLang="en-US"/>
              <a:t>需要在施工过程中根据</a:t>
            </a:r>
            <a:r>
              <a:rPr lang="zh-CN" altLang="en-US">
                <a:solidFill>
                  <a:srgbClr val="FF0000"/>
                </a:solidFill>
              </a:rPr>
              <a:t>实际情况明确</a:t>
            </a:r>
            <a:r>
              <a:rPr lang="zh-CN" altLang="en-US"/>
              <a:t>，预算评审</a:t>
            </a:r>
            <a:r>
              <a:rPr lang="zh-CN" altLang="en-US">
                <a:solidFill>
                  <a:srgbClr val="00B050"/>
                </a:solidFill>
              </a:rPr>
              <a:t>项目经验</a:t>
            </a:r>
            <a:r>
              <a:rPr lang="zh-CN" altLang="en-US">
                <a:solidFill>
                  <a:srgbClr val="FF0000"/>
                </a:solidFill>
              </a:rPr>
              <a:t>暂定</a:t>
            </a:r>
            <a:endParaRPr lang="zh-CN" altLang="en-US"/>
          </a:p>
          <a:p>
            <a:r>
              <a:rPr lang="zh-CN" altLang="en-US"/>
              <a:t>施工图未明确</a:t>
            </a:r>
            <a:r>
              <a:rPr lang="zh-CN" altLang="en-US">
                <a:solidFill>
                  <a:srgbClr val="FF0000"/>
                </a:solidFill>
              </a:rPr>
              <a:t>旋挖桩声测管布置</a:t>
            </a:r>
            <a:r>
              <a:rPr lang="zh-CN" altLang="en-US"/>
              <a:t>的</a:t>
            </a:r>
            <a:r>
              <a:rPr lang="zh-CN" altLang="en-US">
                <a:solidFill>
                  <a:srgbClr val="00B050"/>
                </a:solidFill>
              </a:rPr>
              <a:t>数量和型号</a:t>
            </a:r>
            <a:r>
              <a:rPr lang="zh-CN" altLang="en-US"/>
              <a:t>，预算评审，声测管数量和型号，</a:t>
            </a:r>
            <a:r>
              <a:rPr lang="zh-CN" altLang="en-US">
                <a:solidFill>
                  <a:srgbClr val="FF0000"/>
                </a:solidFill>
              </a:rPr>
              <a:t>暂定</a:t>
            </a:r>
            <a:r>
              <a:rPr lang="zh-CN" altLang="en-US"/>
              <a:t>和</a:t>
            </a:r>
            <a:r>
              <a:rPr lang="zh-CN" altLang="en-US">
                <a:solidFill>
                  <a:srgbClr val="FF0000"/>
                </a:solidFill>
              </a:rPr>
              <a:t>组价</a:t>
            </a:r>
            <a:endParaRPr lang="zh-CN" altLang="en-US"/>
          </a:p>
          <a:p>
            <a:r>
              <a:rPr lang="zh-CN" altLang="en-US"/>
              <a:t>旋挖桩，暂时按</a:t>
            </a:r>
            <a:r>
              <a:rPr lang="zh-CN" altLang="en-US">
                <a:solidFill>
                  <a:srgbClr val="FF0000"/>
                </a:solidFill>
              </a:rPr>
              <a:t>干法成孔</a:t>
            </a:r>
            <a:r>
              <a:rPr lang="zh-CN" altLang="en-US"/>
              <a:t>，</a:t>
            </a:r>
            <a:r>
              <a:rPr lang="zh-CN" altLang="en-US"/>
              <a:t>暂定和组价，</a:t>
            </a:r>
            <a:r>
              <a:rPr lang="zh-CN" altLang="en-US">
                <a:solidFill>
                  <a:srgbClr val="FF0000"/>
                </a:solidFill>
              </a:rPr>
              <a:t>旋挖机械设备</a:t>
            </a:r>
            <a:r>
              <a:rPr lang="zh-CN" altLang="en-US"/>
              <a:t>暂按</a:t>
            </a:r>
            <a:r>
              <a:rPr lang="zh-CN" altLang="en-US">
                <a:solidFill>
                  <a:srgbClr val="FF0000"/>
                </a:solidFill>
              </a:rPr>
              <a:t>1台</a:t>
            </a:r>
            <a:r>
              <a:rPr lang="zh-CN" altLang="en-US"/>
              <a:t>计算</a:t>
            </a:r>
            <a:r>
              <a:rPr lang="zh-CN" altLang="en-US">
                <a:solidFill>
                  <a:srgbClr val="FF0000"/>
                </a:solidFill>
              </a:rPr>
              <a:t>进出场费用</a:t>
            </a:r>
            <a:endParaRPr lang="zh-CN" altLang="en-US"/>
          </a:p>
          <a:p>
            <a:r>
              <a:rPr lang="zh-CN" altLang="en-US">
                <a:solidFill>
                  <a:srgbClr val="FF0000"/>
                </a:solidFill>
                <a:sym typeface="+mn-ea"/>
              </a:rPr>
              <a:t>重点：</a:t>
            </a:r>
            <a:r>
              <a:rPr lang="zh-CN" altLang="en-US">
                <a:sym typeface="+mn-ea"/>
              </a:rPr>
              <a:t>预算评审</a:t>
            </a:r>
            <a:r>
              <a:rPr lang="zh-CN" altLang="en-US">
                <a:solidFill>
                  <a:srgbClr val="FF0000"/>
                </a:solidFill>
                <a:sym typeface="+mn-ea"/>
              </a:rPr>
              <a:t>暂定处理</a:t>
            </a:r>
            <a:r>
              <a:rPr lang="zh-CN" altLang="en-US">
                <a:sym typeface="+mn-ea"/>
              </a:rPr>
              <a:t>与实际施工，</a:t>
            </a:r>
            <a:r>
              <a:rPr lang="zh-CN" altLang="en-US">
                <a:solidFill>
                  <a:srgbClr val="FF0000"/>
                </a:solidFill>
                <a:sym typeface="+mn-ea"/>
              </a:rPr>
              <a:t>不一致</a:t>
            </a:r>
            <a:r>
              <a:rPr lang="zh-CN" altLang="en-US">
                <a:sym typeface="+mn-ea"/>
              </a:rPr>
              <a:t>，</a:t>
            </a:r>
            <a:r>
              <a:rPr lang="zh-CN" altLang="en-US">
                <a:solidFill>
                  <a:srgbClr val="FF0000"/>
                </a:solidFill>
                <a:sym typeface="+mn-ea"/>
              </a:rPr>
              <a:t>非承包人</a:t>
            </a:r>
            <a:r>
              <a:rPr lang="zh-CN" altLang="en-US">
                <a:sym typeface="+mn-ea"/>
              </a:rPr>
              <a:t>的原因，单价调整，</a:t>
            </a:r>
            <a:r>
              <a:rPr lang="zh-CN" altLang="en-US">
                <a:solidFill>
                  <a:srgbClr val="FF0000"/>
                </a:solidFill>
                <a:sym typeface="+mn-ea"/>
              </a:rPr>
              <a:t>重新组价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预算评审，</a:t>
            </a:r>
            <a:r>
              <a:rPr lang="zh-CN" altLang="en-US">
                <a:solidFill>
                  <a:srgbClr val="FF0000"/>
                </a:solidFill>
              </a:rPr>
              <a:t>清单及组价</a:t>
            </a:r>
            <a:endParaRPr lang="zh-CN" altLang="en-US"/>
          </a:p>
          <a:p>
            <a:r>
              <a:rPr lang="zh-CN" altLang="en-US"/>
              <a:t>1.类似清单调整</a:t>
            </a:r>
            <a:endParaRPr lang="zh-CN" altLang="en-US"/>
          </a:p>
          <a:p>
            <a:r>
              <a:rPr lang="zh-CN" altLang="en-US"/>
              <a:t>施工过程中清单</a:t>
            </a:r>
            <a:r>
              <a:rPr lang="zh-CN" altLang="en-US">
                <a:solidFill>
                  <a:srgbClr val="FF0000"/>
                </a:solidFill>
              </a:rPr>
              <a:t>主材</a:t>
            </a:r>
            <a:r>
              <a:rPr lang="zh-CN" altLang="en-US"/>
              <a:t>变化，玻璃型材由</a:t>
            </a:r>
            <a:r>
              <a:rPr lang="zh-CN" altLang="en-US">
                <a:solidFill>
                  <a:srgbClr val="FF0000"/>
                </a:solidFill>
              </a:rPr>
              <a:t>普通铝型材</a:t>
            </a:r>
            <a:r>
              <a:rPr lang="zh-CN" altLang="en-US"/>
              <a:t>调整了</a:t>
            </a:r>
            <a:r>
              <a:rPr lang="zh-CN" altLang="en-US">
                <a:solidFill>
                  <a:srgbClr val="FF0000"/>
                </a:solidFill>
              </a:rPr>
              <a:t>断桥铝型材</a:t>
            </a:r>
            <a:endParaRPr lang="zh-CN" altLang="en-US"/>
          </a:p>
          <a:p>
            <a:r>
              <a:rPr lang="zh-CN" altLang="en-US">
                <a:solidFill>
                  <a:srgbClr val="FF0000"/>
                </a:solidFill>
              </a:rPr>
              <a:t>材质要求</a:t>
            </a:r>
            <a:r>
              <a:rPr lang="zh-CN" altLang="en-US"/>
              <a:t>变化，混凝土由</a:t>
            </a:r>
            <a:r>
              <a:rPr lang="zh-CN" altLang="en-US">
                <a:solidFill>
                  <a:srgbClr val="FF0000"/>
                </a:solidFill>
              </a:rPr>
              <a:t>普通混凝土</a:t>
            </a:r>
            <a:r>
              <a:rPr lang="zh-CN" altLang="en-US"/>
              <a:t>变成了</a:t>
            </a:r>
            <a:r>
              <a:rPr lang="zh-CN" altLang="en-US">
                <a:solidFill>
                  <a:srgbClr val="FF0000"/>
                </a:solidFill>
              </a:rPr>
              <a:t>抗渗混凝土</a:t>
            </a:r>
            <a:r>
              <a:rPr lang="zh-CN" altLang="en-US"/>
              <a:t>，结算评审报告中，类似清单调整</a:t>
            </a:r>
            <a:endParaRPr lang="zh-CN" altLang="en-US"/>
          </a:p>
          <a:p>
            <a:r>
              <a:rPr lang="zh-CN" altLang="en-US">
                <a:sym typeface="+mn-ea"/>
              </a:rPr>
              <a:t>2.清单重新组价</a:t>
            </a:r>
            <a:endParaRPr lang="zh-CN" altLang="en-US"/>
          </a:p>
          <a:p>
            <a:r>
              <a:rPr lang="zh-CN" altLang="en-US">
                <a:sym typeface="+mn-ea"/>
              </a:rPr>
              <a:t>预算评审存在</a:t>
            </a:r>
            <a:r>
              <a:rPr lang="zh-CN" altLang="en-US">
                <a:solidFill>
                  <a:srgbClr val="FF0000"/>
                </a:solidFill>
                <a:sym typeface="+mn-ea"/>
              </a:rPr>
              <a:t>清单漏项</a:t>
            </a:r>
            <a:r>
              <a:rPr lang="zh-CN" altLang="en-US">
                <a:sym typeface="+mn-ea"/>
              </a:rPr>
              <a:t>，</a:t>
            </a:r>
            <a:r>
              <a:rPr lang="zh-CN" altLang="en-US">
                <a:solidFill>
                  <a:srgbClr val="00B050"/>
                </a:solidFill>
                <a:sym typeface="+mn-ea"/>
              </a:rPr>
              <a:t>甲方指令</a:t>
            </a:r>
            <a:r>
              <a:rPr lang="zh-CN" altLang="en-US">
                <a:solidFill>
                  <a:srgbClr val="FF0000"/>
                </a:solidFill>
                <a:sym typeface="+mn-ea"/>
              </a:rPr>
              <a:t>调整做法</a:t>
            </a:r>
            <a:r>
              <a:rPr lang="zh-CN" altLang="en-US">
                <a:sym typeface="+mn-ea"/>
              </a:rPr>
              <a:t>，</a:t>
            </a:r>
            <a:r>
              <a:rPr lang="zh-CN" altLang="en-US">
                <a:solidFill>
                  <a:srgbClr val="00B050"/>
                </a:solidFill>
                <a:sym typeface="+mn-ea"/>
              </a:rPr>
              <a:t>增加做法</a:t>
            </a:r>
            <a:r>
              <a:rPr lang="zh-CN" altLang="en-US">
                <a:sym typeface="+mn-ea"/>
              </a:rPr>
              <a:t>，</a:t>
            </a:r>
            <a:r>
              <a:rPr lang="zh-CN" altLang="en-US">
                <a:solidFill>
                  <a:srgbClr val="FF0000"/>
                </a:solidFill>
                <a:sym typeface="+mn-ea"/>
              </a:rPr>
              <a:t>非承包人原因</a:t>
            </a:r>
            <a:r>
              <a:rPr lang="zh-CN" altLang="en-US">
                <a:sym typeface="+mn-ea"/>
              </a:rPr>
              <a:t>导致</a:t>
            </a:r>
            <a:r>
              <a:rPr lang="zh-CN" altLang="en-US">
                <a:solidFill>
                  <a:srgbClr val="00B050"/>
                </a:solidFill>
                <a:sym typeface="+mn-ea"/>
              </a:rPr>
              <a:t>施工做法</a:t>
            </a:r>
            <a:r>
              <a:rPr lang="zh-CN" altLang="en-US">
                <a:sym typeface="+mn-ea"/>
              </a:rPr>
              <a:t>变化和施工</a:t>
            </a:r>
            <a:r>
              <a:rPr lang="zh-CN" altLang="en-US">
                <a:solidFill>
                  <a:srgbClr val="00B050"/>
                </a:solidFill>
                <a:sym typeface="+mn-ea"/>
              </a:rPr>
              <a:t>工艺调整</a:t>
            </a:r>
            <a:r>
              <a:rPr lang="zh-CN" altLang="en-US">
                <a:sym typeface="+mn-ea"/>
              </a:rPr>
              <a:t>，施工过程中的</a:t>
            </a:r>
            <a:r>
              <a:rPr lang="zh-CN" altLang="en-US">
                <a:solidFill>
                  <a:srgbClr val="FF0000"/>
                </a:solidFill>
                <a:sym typeface="+mn-ea"/>
              </a:rPr>
              <a:t>签证收方</a:t>
            </a:r>
            <a:r>
              <a:rPr lang="zh-CN" altLang="en-US">
                <a:sym typeface="+mn-ea"/>
              </a:rPr>
              <a:t>，导致清单</a:t>
            </a:r>
            <a:r>
              <a:rPr lang="zh-CN" altLang="en-US">
                <a:solidFill>
                  <a:srgbClr val="FF0000"/>
                </a:solidFill>
                <a:sym typeface="+mn-ea"/>
              </a:rPr>
              <a:t>项目特征变化</a:t>
            </a:r>
            <a:r>
              <a:rPr lang="zh-CN" altLang="en-US">
                <a:sym typeface="+mn-ea"/>
              </a:rPr>
              <a:t>和</a:t>
            </a:r>
            <a:r>
              <a:rPr lang="zh-CN" altLang="en-US">
                <a:solidFill>
                  <a:srgbClr val="00B050"/>
                </a:solidFill>
                <a:sym typeface="+mn-ea"/>
              </a:rPr>
              <a:t>增加做法</a:t>
            </a:r>
            <a:r>
              <a:rPr lang="zh-CN" altLang="en-US">
                <a:sym typeface="+mn-ea"/>
              </a:rPr>
              <a:t>，</a:t>
            </a:r>
            <a:r>
              <a:rPr lang="zh-CN" altLang="en-US">
                <a:solidFill>
                  <a:schemeClr val="tx1"/>
                </a:solidFill>
                <a:sym typeface="+mn-ea"/>
              </a:rPr>
              <a:t>结算</a:t>
            </a:r>
            <a:r>
              <a:rPr lang="zh-CN" altLang="en-US">
                <a:sym typeface="+mn-ea"/>
              </a:rPr>
              <a:t>，</a:t>
            </a:r>
            <a:r>
              <a:rPr lang="zh-CN" altLang="en-US">
                <a:solidFill>
                  <a:srgbClr val="00B050"/>
                </a:solidFill>
                <a:sym typeface="+mn-ea"/>
              </a:rPr>
              <a:t>评审报告</a:t>
            </a:r>
            <a:r>
              <a:rPr lang="zh-CN" altLang="en-US">
                <a:sym typeface="+mn-ea"/>
              </a:rPr>
              <a:t>中清单，清单</a:t>
            </a:r>
            <a:r>
              <a:rPr lang="zh-CN" altLang="en-US">
                <a:solidFill>
                  <a:srgbClr val="FF0000"/>
                </a:solidFill>
                <a:sym typeface="+mn-ea"/>
              </a:rPr>
              <a:t>重新组价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3.清单</a:t>
            </a:r>
            <a:r>
              <a:rPr lang="zh-CN" altLang="en-US">
                <a:solidFill>
                  <a:srgbClr val="FF0000"/>
                </a:solidFill>
              </a:rPr>
              <a:t>少算漏算</a:t>
            </a:r>
            <a:r>
              <a:rPr lang="zh-CN" altLang="en-US"/>
              <a:t>，</a:t>
            </a:r>
            <a:r>
              <a:rPr lang="zh-CN" altLang="en-US">
                <a:solidFill>
                  <a:srgbClr val="FF0000"/>
                </a:solidFill>
              </a:rPr>
              <a:t>考虑不足</a:t>
            </a:r>
            <a:endParaRPr lang="zh-CN" altLang="en-US"/>
          </a:p>
          <a:p>
            <a:r>
              <a:rPr lang="zh-CN" altLang="en-US"/>
              <a:t>评审报告部分清单，</a:t>
            </a:r>
            <a:r>
              <a:rPr lang="zh-CN" altLang="en-US">
                <a:solidFill>
                  <a:srgbClr val="FF0000"/>
                </a:solidFill>
              </a:rPr>
              <a:t>定额组价不足</a:t>
            </a:r>
            <a:r>
              <a:rPr lang="zh-CN" altLang="en-US"/>
              <a:t>、相关</a:t>
            </a:r>
            <a:r>
              <a:rPr lang="zh-CN" altLang="en-US">
                <a:solidFill>
                  <a:srgbClr val="FF0000"/>
                </a:solidFill>
              </a:rPr>
              <a:t>系数未调整</a:t>
            </a:r>
            <a:r>
              <a:rPr lang="zh-CN" altLang="en-US"/>
              <a:t>、相关费用</a:t>
            </a:r>
            <a:r>
              <a:rPr lang="zh-CN" altLang="en-US">
                <a:solidFill>
                  <a:srgbClr val="FF0000"/>
                </a:solidFill>
              </a:rPr>
              <a:t>少算漏算</a:t>
            </a:r>
            <a:endParaRPr lang="zh-CN" altLang="en-US">
              <a:solidFill>
                <a:srgbClr val="FF0000"/>
              </a:solidFill>
            </a:endParaRPr>
          </a:p>
          <a:p>
            <a:r>
              <a:rPr lang="zh-CN" altLang="en-US">
                <a:solidFill>
                  <a:schemeClr val="tx1"/>
                </a:solidFill>
              </a:rPr>
              <a:t>合同约定</a:t>
            </a:r>
            <a:r>
              <a:rPr lang="zh-CN" altLang="en-US"/>
              <a:t>，</a:t>
            </a:r>
            <a:r>
              <a:rPr lang="zh-CN" altLang="en-US">
                <a:solidFill>
                  <a:srgbClr val="FF0000"/>
                </a:solidFill>
              </a:rPr>
              <a:t>单价包干</a:t>
            </a:r>
            <a:r>
              <a:rPr lang="zh-CN" altLang="en-US"/>
              <a:t>，</a:t>
            </a:r>
            <a:r>
              <a:rPr lang="zh-CN" altLang="en-US">
                <a:solidFill>
                  <a:srgbClr val="FF0000"/>
                </a:solidFill>
              </a:rPr>
              <a:t>结算单价</a:t>
            </a:r>
            <a:r>
              <a:rPr lang="zh-CN" altLang="en-US">
                <a:solidFill>
                  <a:srgbClr val="00B050"/>
                </a:solidFill>
              </a:rPr>
              <a:t>不做调整</a:t>
            </a:r>
            <a:endParaRPr lang="zh-CN" altLang="en-US">
              <a:solidFill>
                <a:srgbClr val="00B050"/>
              </a:solidFill>
            </a:endParaRPr>
          </a:p>
          <a:p>
            <a:r>
              <a:rPr lang="zh-CN" altLang="en-US">
                <a:solidFill>
                  <a:srgbClr val="FF0000"/>
                </a:solidFill>
                <a:sym typeface="+mn-ea"/>
              </a:rPr>
              <a:t>重点：</a:t>
            </a:r>
            <a:r>
              <a:rPr lang="zh-CN" altLang="en-US">
                <a:sym typeface="+mn-ea"/>
              </a:rPr>
              <a:t>预算评审，</a:t>
            </a:r>
            <a:r>
              <a:rPr lang="zh-CN" altLang="en-US">
                <a:solidFill>
                  <a:srgbClr val="FF0000"/>
                </a:solidFill>
                <a:sym typeface="+mn-ea"/>
              </a:rPr>
              <a:t>现场办理收方</a:t>
            </a:r>
            <a:r>
              <a:rPr lang="zh-CN" altLang="en-US">
                <a:sym typeface="+mn-ea"/>
              </a:rPr>
              <a:t>和</a:t>
            </a:r>
            <a:r>
              <a:rPr lang="zh-CN" altLang="en-US">
                <a:solidFill>
                  <a:srgbClr val="FF0000"/>
                </a:solidFill>
                <a:sym typeface="+mn-ea"/>
              </a:rPr>
              <a:t>签证</a:t>
            </a:r>
            <a:r>
              <a:rPr lang="zh-CN" altLang="en-US">
                <a:sym typeface="+mn-ea"/>
              </a:rPr>
              <a:t>，不一致</a:t>
            </a:r>
            <a:endParaRPr lang="zh-CN" altLang="en-US">
              <a:solidFill>
                <a:srgbClr val="FF0000"/>
              </a:solidFill>
            </a:endParaRPr>
          </a:p>
          <a:p>
            <a:r>
              <a:rPr lang="zh-CN" altLang="en-US">
                <a:sym typeface="+mn-ea"/>
              </a:rPr>
              <a:t>工程量为1的清单项</a:t>
            </a:r>
            <a:endParaRPr lang="zh-CN" altLang="en-US"/>
          </a:p>
          <a:p>
            <a:r>
              <a:rPr lang="zh-CN" altLang="en-US">
                <a:solidFill>
                  <a:srgbClr val="00B050"/>
                </a:solidFill>
                <a:sym typeface="+mn-ea"/>
              </a:rPr>
              <a:t>土石比</a:t>
            </a:r>
            <a:r>
              <a:rPr lang="zh-CN" altLang="en-US">
                <a:sym typeface="+mn-ea"/>
              </a:rPr>
              <a:t>按照</a:t>
            </a:r>
            <a:r>
              <a:rPr lang="en-US" altLang="zh-CN">
                <a:sym typeface="+mn-ea"/>
              </a:rPr>
              <a:t>7</a:t>
            </a:r>
            <a:r>
              <a:rPr lang="zh-CN" altLang="en-US">
                <a:sym typeface="+mn-ea"/>
              </a:rPr>
              <a:t>：</a:t>
            </a:r>
            <a:r>
              <a:rPr lang="en-US" altLang="zh-CN">
                <a:sym typeface="+mn-ea"/>
              </a:rPr>
              <a:t>3</a:t>
            </a:r>
            <a:r>
              <a:rPr lang="zh-CN" altLang="en-US">
                <a:sym typeface="+mn-ea"/>
              </a:rPr>
              <a:t>考虑</a:t>
            </a:r>
            <a:endParaRPr lang="zh-CN" altLang="en-US"/>
          </a:p>
          <a:p>
            <a:r>
              <a:rPr lang="zh-CN" altLang="en-US">
                <a:solidFill>
                  <a:srgbClr val="00B050"/>
                </a:solidFill>
                <a:sym typeface="+mn-ea"/>
              </a:rPr>
              <a:t>满堂钢管支撑架措施费</a:t>
            </a:r>
            <a:r>
              <a:rPr lang="zh-CN" altLang="en-US">
                <a:sym typeface="+mn-ea"/>
              </a:rPr>
              <a:t>清单，按照</a:t>
            </a:r>
            <a:r>
              <a:rPr lang="zh-CN" altLang="en-US">
                <a:solidFill>
                  <a:srgbClr val="00B050"/>
                </a:solidFill>
                <a:sym typeface="+mn-ea"/>
              </a:rPr>
              <a:t>体积</a:t>
            </a:r>
            <a:r>
              <a:rPr lang="zh-CN" altLang="en-US">
                <a:sym typeface="+mn-ea"/>
              </a:rPr>
              <a:t>计量</a:t>
            </a:r>
            <a:endParaRPr lang="zh-CN" altLang="en-US"/>
          </a:p>
          <a:p>
            <a:r>
              <a:rPr lang="zh-CN" altLang="en-US">
                <a:solidFill>
                  <a:srgbClr val="FF0000"/>
                </a:solidFill>
                <a:sym typeface="+mn-ea"/>
              </a:rPr>
              <a:t>旋挖桩</a:t>
            </a:r>
            <a:r>
              <a:rPr lang="zh-CN" altLang="en-US">
                <a:solidFill>
                  <a:srgbClr val="00B050"/>
                </a:solidFill>
                <a:sym typeface="+mn-ea"/>
              </a:rPr>
              <a:t>土石方深度</a:t>
            </a:r>
            <a:r>
              <a:rPr lang="zh-CN" altLang="en-US">
                <a:sym typeface="+mn-ea"/>
              </a:rPr>
              <a:t>暂按，</a:t>
            </a:r>
            <a:r>
              <a:rPr lang="zh-CN" altLang="en-US">
                <a:solidFill>
                  <a:srgbClr val="00B050"/>
                </a:solidFill>
                <a:sym typeface="+mn-ea"/>
              </a:rPr>
              <a:t>地勘报告</a:t>
            </a:r>
            <a:r>
              <a:rPr lang="zh-CN" altLang="en-US">
                <a:sym typeface="+mn-ea"/>
              </a:rPr>
              <a:t>，</a:t>
            </a:r>
            <a:r>
              <a:rPr lang="zh-CN" altLang="en-US">
                <a:solidFill>
                  <a:srgbClr val="00B050"/>
                </a:solidFill>
                <a:sym typeface="+mn-ea"/>
              </a:rPr>
              <a:t>列项计量</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预算评审</a:t>
            </a:r>
            <a:r>
              <a:rPr lang="zh-CN" altLang="en-US">
                <a:solidFill>
                  <a:srgbClr val="00B050"/>
                </a:solidFill>
              </a:rPr>
              <a:t>材料核价</a:t>
            </a:r>
            <a:r>
              <a:rPr lang="zh-CN" altLang="en-US"/>
              <a:t>，</a:t>
            </a:r>
            <a:r>
              <a:rPr lang="zh-CN" altLang="en-US">
                <a:solidFill>
                  <a:srgbClr val="00B050"/>
                </a:solidFill>
              </a:rPr>
              <a:t>材料调差</a:t>
            </a:r>
            <a:endParaRPr lang="zh-CN" altLang="en-US">
              <a:solidFill>
                <a:srgbClr val="00B050"/>
              </a:solidFill>
            </a:endParaRPr>
          </a:p>
          <a:p>
            <a:r>
              <a:rPr lang="zh-CN" altLang="en-US"/>
              <a:t>评审报告，</a:t>
            </a:r>
            <a:r>
              <a:rPr lang="zh-CN" altLang="en-US">
                <a:solidFill>
                  <a:srgbClr val="00B050"/>
                </a:solidFill>
              </a:rPr>
              <a:t>材料暂定</a:t>
            </a:r>
            <a:endParaRPr lang="zh-CN" altLang="en-US">
              <a:solidFill>
                <a:srgbClr val="00B050"/>
              </a:solidFill>
            </a:endParaRPr>
          </a:p>
          <a:p>
            <a:r>
              <a:rPr lang="zh-CN" altLang="en-US"/>
              <a:t>发包人的指令，</a:t>
            </a:r>
            <a:r>
              <a:rPr lang="zh-CN" altLang="en-US">
                <a:solidFill>
                  <a:srgbClr val="00B050"/>
                </a:solidFill>
              </a:rPr>
              <a:t>材料品牌和档次</a:t>
            </a:r>
            <a:r>
              <a:rPr lang="zh-CN" altLang="en-US">
                <a:solidFill>
                  <a:srgbClr val="FF0000"/>
                </a:solidFill>
              </a:rPr>
              <a:t>变化</a:t>
            </a:r>
            <a:endParaRPr lang="zh-CN" altLang="en-US">
              <a:solidFill>
                <a:srgbClr val="FF0000"/>
              </a:solidFill>
            </a:endParaRPr>
          </a:p>
          <a:p>
            <a:r>
              <a:rPr lang="zh-CN" altLang="en-US"/>
              <a:t>非</a:t>
            </a:r>
            <a:r>
              <a:rPr lang="zh-CN" altLang="en-US">
                <a:solidFill>
                  <a:srgbClr val="FF0000"/>
                </a:solidFill>
              </a:rPr>
              <a:t>承包人</a:t>
            </a:r>
            <a:r>
              <a:rPr lang="zh-CN" altLang="en-US"/>
              <a:t>的原因导致材料</a:t>
            </a:r>
            <a:r>
              <a:rPr lang="zh-CN" altLang="en-US">
                <a:solidFill>
                  <a:srgbClr val="FF0000"/>
                </a:solidFill>
              </a:rPr>
              <a:t>材质和型号</a:t>
            </a:r>
            <a:r>
              <a:rPr lang="zh-CN" altLang="en-US"/>
              <a:t>变化</a:t>
            </a:r>
            <a:endParaRPr lang="zh-CN" altLang="en-US"/>
          </a:p>
          <a:p>
            <a:r>
              <a:rPr lang="zh-CN" altLang="en-US"/>
              <a:t>造</a:t>
            </a:r>
            <a:r>
              <a:rPr lang="zh-CN" altLang="en-US">
                <a:solidFill>
                  <a:srgbClr val="FF0000"/>
                </a:solidFill>
              </a:rPr>
              <a:t>价信息</a:t>
            </a:r>
            <a:r>
              <a:rPr lang="zh-CN" altLang="en-US"/>
              <a:t>中又</a:t>
            </a:r>
            <a:r>
              <a:rPr lang="zh-CN" altLang="en-US">
                <a:solidFill>
                  <a:srgbClr val="FF0000"/>
                </a:solidFill>
              </a:rPr>
              <a:t>没有</a:t>
            </a:r>
            <a:r>
              <a:rPr lang="zh-CN" altLang="en-US"/>
              <a:t>相关的价格</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超概算分析</a:t>
            </a:r>
            <a:endParaRPr lang="zh-CN" altLang="en-US">
              <a:solidFill>
                <a:srgbClr val="0070C0"/>
              </a:solidFill>
            </a:endParaRPr>
          </a:p>
          <a:p>
            <a:r>
              <a:rPr lang="zh-CN" altLang="en-US">
                <a:solidFill>
                  <a:srgbClr val="FF0000"/>
                </a:solidFill>
              </a:rPr>
              <a:t>重点：</a:t>
            </a:r>
            <a:r>
              <a:rPr lang="zh-CN" altLang="en-US">
                <a:solidFill>
                  <a:srgbClr val="00B050"/>
                </a:solidFill>
              </a:rPr>
              <a:t>设计</a:t>
            </a:r>
            <a:r>
              <a:rPr lang="zh-CN" altLang="en-US"/>
              <a:t>工作的</a:t>
            </a:r>
            <a:r>
              <a:rPr lang="zh-CN" altLang="en-US">
                <a:solidFill>
                  <a:srgbClr val="00B050"/>
                </a:solidFill>
              </a:rPr>
              <a:t>深度</a:t>
            </a:r>
            <a:r>
              <a:rPr lang="zh-CN" altLang="en-US"/>
              <a:t>不够，导致</a:t>
            </a:r>
            <a:r>
              <a:rPr lang="zh-CN" altLang="en-US">
                <a:solidFill>
                  <a:srgbClr val="FF0000"/>
                </a:solidFill>
              </a:rPr>
              <a:t>设计漏项</a:t>
            </a:r>
            <a:r>
              <a:rPr lang="zh-CN" altLang="en-US">
                <a:sym typeface="+mn-ea"/>
              </a:rPr>
              <a:t>和</a:t>
            </a:r>
            <a:r>
              <a:rPr lang="zh-CN" altLang="en-US">
                <a:solidFill>
                  <a:srgbClr val="FF0000"/>
                </a:solidFill>
                <a:sym typeface="+mn-ea"/>
              </a:rPr>
              <a:t>变更</a:t>
            </a:r>
            <a:endParaRPr lang="zh-CN" altLang="en-US">
              <a:sym typeface="+mn-ea"/>
            </a:endParaRPr>
          </a:p>
          <a:p>
            <a:r>
              <a:rPr lang="zh-CN" altLang="en-US">
                <a:sym typeface="+mn-ea"/>
              </a:rPr>
              <a:t>设计阶段缺乏深入细致的</a:t>
            </a:r>
            <a:r>
              <a:rPr lang="zh-CN" altLang="en-US">
                <a:solidFill>
                  <a:srgbClr val="FF0000"/>
                </a:solidFill>
                <a:sym typeface="+mn-ea"/>
              </a:rPr>
              <a:t>调查研究</a:t>
            </a:r>
            <a:endParaRPr lang="zh-CN" altLang="en-US">
              <a:sym typeface="+mn-ea"/>
            </a:endParaRPr>
          </a:p>
          <a:p>
            <a:r>
              <a:rPr lang="zh-CN" altLang="en-US">
                <a:sym typeface="+mn-ea"/>
              </a:rPr>
              <a:t>设计</a:t>
            </a:r>
            <a:r>
              <a:rPr lang="zh-CN" altLang="en-US">
                <a:solidFill>
                  <a:srgbClr val="FF0000"/>
                </a:solidFill>
                <a:sym typeface="+mn-ea"/>
              </a:rPr>
              <a:t>图纸</a:t>
            </a:r>
            <a:r>
              <a:rPr lang="zh-CN" altLang="en-US">
                <a:sym typeface="+mn-ea"/>
              </a:rPr>
              <a:t>与</a:t>
            </a:r>
            <a:r>
              <a:rPr lang="zh-CN" altLang="en-US">
                <a:solidFill>
                  <a:srgbClr val="FF0000"/>
                </a:solidFill>
                <a:sym typeface="+mn-ea"/>
              </a:rPr>
              <a:t>现场</a:t>
            </a:r>
            <a:r>
              <a:rPr lang="zh-CN" altLang="en-US">
                <a:sym typeface="+mn-ea"/>
              </a:rPr>
              <a:t>施工条件不符，雨棚排水沟防水材料使用</a:t>
            </a:r>
            <a:r>
              <a:rPr lang="zh-CN" altLang="en-US">
                <a:solidFill>
                  <a:srgbClr val="FF0000"/>
                </a:solidFill>
                <a:sym typeface="+mn-ea"/>
              </a:rPr>
              <a:t>油膏</a:t>
            </a:r>
            <a:r>
              <a:rPr lang="zh-CN" altLang="en-US">
                <a:sym typeface="+mn-ea"/>
              </a:rPr>
              <a:t>导致，</a:t>
            </a:r>
            <a:r>
              <a:rPr lang="zh-CN" altLang="en-US">
                <a:solidFill>
                  <a:srgbClr val="FF0000"/>
                </a:solidFill>
                <a:sym typeface="+mn-ea"/>
              </a:rPr>
              <a:t>漏水</a:t>
            </a:r>
            <a:r>
              <a:rPr lang="zh-CN" altLang="en-US">
                <a:sym typeface="+mn-ea"/>
              </a:rPr>
              <a:t>，变更为</a:t>
            </a:r>
            <a:r>
              <a:rPr lang="zh-CN" altLang="en-US">
                <a:solidFill>
                  <a:srgbClr val="FF0000"/>
                </a:solidFill>
                <a:sym typeface="+mn-ea"/>
              </a:rPr>
              <a:t>油毡</a:t>
            </a:r>
            <a:endParaRPr lang="zh-CN" altLang="en-US">
              <a:sym typeface="+mn-ea"/>
            </a:endParaRPr>
          </a:p>
          <a:p>
            <a:r>
              <a:rPr lang="zh-CN" altLang="en-US">
                <a:solidFill>
                  <a:srgbClr val="FF0000"/>
                </a:solidFill>
                <a:sym typeface="+mn-ea"/>
              </a:rPr>
              <a:t>重点：</a:t>
            </a:r>
            <a:r>
              <a:rPr lang="zh-CN" altLang="en-US">
                <a:sym typeface="+mn-ea"/>
              </a:rPr>
              <a:t>建设单位在施工过程中</a:t>
            </a:r>
            <a:r>
              <a:rPr lang="zh-CN" altLang="en-US">
                <a:solidFill>
                  <a:srgbClr val="00B050"/>
                </a:solidFill>
                <a:sym typeface="+mn-ea"/>
              </a:rPr>
              <a:t>更改施工图</a:t>
            </a:r>
            <a:r>
              <a:rPr lang="zh-CN" altLang="en-US">
                <a:sym typeface="+mn-ea"/>
              </a:rPr>
              <a:t>，</a:t>
            </a:r>
            <a:r>
              <a:rPr lang="zh-CN" altLang="en-US">
                <a:solidFill>
                  <a:srgbClr val="00B050"/>
                </a:solidFill>
                <a:sym typeface="+mn-ea"/>
              </a:rPr>
              <a:t>扩大建设规模</a:t>
            </a:r>
            <a:r>
              <a:rPr lang="zh-CN" altLang="en-US">
                <a:sym typeface="+mn-ea"/>
              </a:rPr>
              <a:t>，</a:t>
            </a:r>
            <a:r>
              <a:rPr lang="zh-CN" altLang="en-US">
                <a:solidFill>
                  <a:srgbClr val="00B050"/>
                </a:solidFill>
                <a:sym typeface="+mn-ea"/>
              </a:rPr>
              <a:t>提高设计标准</a:t>
            </a:r>
            <a:endParaRPr lang="zh-CN" altLang="en-US">
              <a:sym typeface="+mn-ea"/>
            </a:endParaRPr>
          </a:p>
          <a:p>
            <a:endParaRPr lang="zh-CN" altLang="en-US">
              <a:sym typeface="+mn-ea"/>
            </a:endParaRPr>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EPC项目限额设计分析</a:t>
            </a:r>
            <a:endParaRPr lang="zh-CN" altLang="en-US">
              <a:sym typeface="+mn-ea"/>
            </a:endParaRPr>
          </a:p>
          <a:p>
            <a:r>
              <a:rPr lang="zh-CN" altLang="en-US">
                <a:solidFill>
                  <a:srgbClr val="FF0000"/>
                </a:solidFill>
                <a:sym typeface="+mn-ea"/>
              </a:rPr>
              <a:t>重点：</a:t>
            </a:r>
            <a:r>
              <a:rPr lang="zh-CN" altLang="en-US">
                <a:solidFill>
                  <a:srgbClr val="00B050"/>
                </a:solidFill>
                <a:sym typeface="+mn-ea"/>
              </a:rPr>
              <a:t>招标技术资料</a:t>
            </a:r>
            <a:r>
              <a:rPr lang="zh-CN" altLang="en-US">
                <a:sym typeface="+mn-ea"/>
              </a:rPr>
              <a:t>准确性不够</a:t>
            </a:r>
            <a:endParaRPr lang="zh-CN" altLang="en-US"/>
          </a:p>
          <a:p>
            <a:r>
              <a:rPr lang="zh-CN" altLang="en-US">
                <a:solidFill>
                  <a:srgbClr val="FF0000"/>
                </a:solidFill>
                <a:sym typeface="+mn-ea"/>
              </a:rPr>
              <a:t>招标</a:t>
            </a:r>
            <a:r>
              <a:rPr lang="zh-CN" altLang="en-US">
                <a:solidFill>
                  <a:srgbClr val="00B050"/>
                </a:solidFill>
                <a:sym typeface="+mn-ea"/>
              </a:rPr>
              <a:t>初步设计</a:t>
            </a:r>
            <a:r>
              <a:rPr lang="zh-CN" altLang="en-US">
                <a:sym typeface="+mn-ea"/>
              </a:rPr>
              <a:t>文件客观上存在</a:t>
            </a:r>
            <a:r>
              <a:rPr lang="zh-CN" altLang="en-US">
                <a:solidFill>
                  <a:srgbClr val="00B050"/>
                </a:solidFill>
                <a:sym typeface="+mn-ea"/>
              </a:rPr>
              <a:t>设计深度不足</a:t>
            </a:r>
            <a:r>
              <a:rPr lang="zh-CN" altLang="en-US">
                <a:sym typeface="+mn-ea"/>
              </a:rPr>
              <a:t>的问题</a:t>
            </a:r>
            <a:endParaRPr lang="zh-CN" altLang="en-US">
              <a:sym typeface="+mn-ea"/>
            </a:endParaRPr>
          </a:p>
          <a:p>
            <a:r>
              <a:rPr lang="zh-CN" altLang="en-US">
                <a:sym typeface="+mn-ea"/>
              </a:rPr>
              <a:t>中标后，承包人进行设计策划时发现</a:t>
            </a:r>
            <a:r>
              <a:rPr lang="zh-CN" altLang="en-US">
                <a:solidFill>
                  <a:srgbClr val="00B050"/>
                </a:solidFill>
                <a:sym typeface="+mn-ea"/>
              </a:rPr>
              <a:t>车位配比</a:t>
            </a:r>
            <a:r>
              <a:rPr lang="zh-CN" altLang="en-US">
                <a:sym typeface="+mn-ea"/>
              </a:rPr>
              <a:t>、</a:t>
            </a:r>
            <a:r>
              <a:rPr lang="zh-CN" altLang="en-US">
                <a:solidFill>
                  <a:srgbClr val="00B050"/>
                </a:solidFill>
                <a:sym typeface="+mn-ea"/>
              </a:rPr>
              <a:t>人防设计、节能、消防</a:t>
            </a:r>
            <a:r>
              <a:rPr lang="zh-CN" altLang="en-US">
                <a:sym typeface="+mn-ea"/>
              </a:rPr>
              <a:t>和</a:t>
            </a:r>
            <a:r>
              <a:rPr lang="zh-CN" altLang="en-US">
                <a:solidFill>
                  <a:srgbClr val="00B050"/>
                </a:solidFill>
                <a:sym typeface="+mn-ea"/>
              </a:rPr>
              <a:t>设备</a:t>
            </a:r>
            <a:r>
              <a:rPr lang="zh-CN" altLang="en-US">
                <a:sym typeface="+mn-ea"/>
              </a:rPr>
              <a:t>等技术指标不满足现行规范要求</a:t>
            </a:r>
            <a:endParaRPr lang="zh-CN" altLang="en-US">
              <a:sym typeface="+mn-ea"/>
            </a:endParaRPr>
          </a:p>
          <a:p>
            <a:r>
              <a:rPr lang="zh-CN" altLang="en-US">
                <a:solidFill>
                  <a:srgbClr val="00B050"/>
                </a:solidFill>
                <a:sym typeface="+mn-ea"/>
              </a:rPr>
              <a:t>车位设置</a:t>
            </a:r>
            <a:r>
              <a:rPr lang="zh-CN" altLang="en-US">
                <a:sym typeface="+mn-ea"/>
              </a:rPr>
              <a:t>不满足</a:t>
            </a:r>
            <a:r>
              <a:rPr lang="zh-CN" altLang="en-US">
                <a:solidFill>
                  <a:srgbClr val="00B050"/>
                </a:solidFill>
                <a:sym typeface="+mn-ea"/>
              </a:rPr>
              <a:t>规范</a:t>
            </a:r>
            <a:r>
              <a:rPr lang="zh-CN" altLang="en-US">
                <a:sym typeface="+mn-ea"/>
              </a:rPr>
              <a:t>、光伏面积不够、会议中心</a:t>
            </a:r>
            <a:r>
              <a:rPr lang="zh-CN" altLang="en-US">
                <a:solidFill>
                  <a:srgbClr val="00B050"/>
                </a:solidFill>
                <a:sym typeface="+mn-ea"/>
              </a:rPr>
              <a:t>疏散通道宽度</a:t>
            </a:r>
            <a:r>
              <a:rPr lang="zh-CN" altLang="en-US">
                <a:sym typeface="+mn-ea"/>
              </a:rPr>
              <a:t>不足，以及外立面</a:t>
            </a:r>
            <a:r>
              <a:rPr lang="zh-CN" altLang="en-US">
                <a:solidFill>
                  <a:srgbClr val="00B050"/>
                </a:solidFill>
                <a:sym typeface="+mn-ea"/>
              </a:rPr>
              <a:t>消防救援窗高度</a:t>
            </a:r>
            <a:r>
              <a:rPr lang="zh-CN" altLang="en-US">
                <a:sym typeface="+mn-ea"/>
              </a:rPr>
              <a:t>不足和高速电梯</a:t>
            </a:r>
            <a:r>
              <a:rPr lang="zh-CN" altLang="en-US">
                <a:solidFill>
                  <a:srgbClr val="00B050"/>
                </a:solidFill>
                <a:sym typeface="+mn-ea"/>
              </a:rPr>
              <a:t>冲顶高度</a:t>
            </a:r>
            <a:r>
              <a:rPr lang="zh-CN" altLang="en-US">
                <a:sym typeface="+mn-ea"/>
              </a:rPr>
              <a:t>不够等问题。</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olidFill>
                  <a:srgbClr val="00B050"/>
                </a:solidFill>
              </a:rPr>
              <a:t>初步设计</a:t>
            </a:r>
            <a:r>
              <a:rPr lang="zh-CN" altLang="en-US"/>
              <a:t>文件存在与</a:t>
            </a:r>
            <a:r>
              <a:rPr lang="zh-CN" altLang="en-US">
                <a:solidFill>
                  <a:srgbClr val="00B050"/>
                </a:solidFill>
              </a:rPr>
              <a:t>概算</a:t>
            </a:r>
            <a:r>
              <a:rPr lang="zh-CN" altLang="en-US"/>
              <a:t>分项金额</a:t>
            </a:r>
            <a:r>
              <a:rPr lang="zh-CN" altLang="en-US">
                <a:solidFill>
                  <a:srgbClr val="00B050"/>
                </a:solidFill>
              </a:rPr>
              <a:t>不匹配</a:t>
            </a:r>
            <a:r>
              <a:rPr lang="zh-CN" altLang="en-US"/>
              <a:t>的情况。</a:t>
            </a:r>
            <a:endParaRPr lang="zh-CN" altLang="en-US"/>
          </a:p>
          <a:p>
            <a:r>
              <a:rPr lang="zh-CN" altLang="en-US"/>
              <a:t>初步设计采用单元式</a:t>
            </a:r>
            <a:r>
              <a:rPr lang="zh-CN" altLang="en-US">
                <a:solidFill>
                  <a:srgbClr val="00B050"/>
                </a:solidFill>
              </a:rPr>
              <a:t>玻璃</a:t>
            </a:r>
            <a:r>
              <a:rPr lang="zh-CN" altLang="en-US">
                <a:solidFill>
                  <a:srgbClr val="FF0000"/>
                </a:solidFill>
              </a:rPr>
              <a:t>幕墙</a:t>
            </a:r>
            <a:r>
              <a:rPr lang="zh-CN" altLang="en-US"/>
              <a:t>外附加不规则穿孔造型</a:t>
            </a:r>
            <a:r>
              <a:rPr lang="zh-CN" altLang="en-US">
                <a:solidFill>
                  <a:srgbClr val="FF0000"/>
                </a:solidFill>
              </a:rPr>
              <a:t>铝板</a:t>
            </a:r>
            <a:r>
              <a:rPr lang="zh-CN" altLang="en-US"/>
              <a:t>，其对应的</a:t>
            </a:r>
            <a:r>
              <a:rPr lang="zh-CN" altLang="en-US">
                <a:solidFill>
                  <a:srgbClr val="FF0000"/>
                </a:solidFill>
              </a:rPr>
              <a:t>幕墙</a:t>
            </a:r>
            <a:r>
              <a:rPr lang="zh-CN" altLang="en-US">
                <a:solidFill>
                  <a:srgbClr val="00B050"/>
                </a:solidFill>
              </a:rPr>
              <a:t>概算指标</a:t>
            </a:r>
            <a:r>
              <a:rPr lang="zh-CN" altLang="en-US"/>
              <a:t>约为1</a:t>
            </a:r>
            <a:r>
              <a:rPr lang="en-US" altLang="zh-CN"/>
              <a:t>3</a:t>
            </a:r>
            <a:r>
              <a:rPr lang="zh-CN" altLang="en-US"/>
              <a:t>00元/㎡；</a:t>
            </a:r>
            <a:endParaRPr lang="zh-CN" altLang="en-US"/>
          </a:p>
          <a:p>
            <a:r>
              <a:rPr lang="zh-CN" altLang="en-US"/>
              <a:t>而</a:t>
            </a:r>
            <a:r>
              <a:rPr lang="zh-CN" altLang="en-US">
                <a:solidFill>
                  <a:srgbClr val="00B050"/>
                </a:solidFill>
              </a:rPr>
              <a:t>实际测算</a:t>
            </a:r>
            <a:r>
              <a:rPr lang="zh-CN" altLang="en-US">
                <a:solidFill>
                  <a:srgbClr val="FF0000"/>
                </a:solidFill>
              </a:rPr>
              <a:t>幕墙</a:t>
            </a:r>
            <a:r>
              <a:rPr lang="zh-CN" altLang="en-US">
                <a:solidFill>
                  <a:srgbClr val="00B050"/>
                </a:solidFill>
              </a:rPr>
              <a:t>综合单价</a:t>
            </a:r>
            <a:r>
              <a:rPr lang="zh-CN" altLang="en-US"/>
              <a:t>达到约</a:t>
            </a:r>
            <a:r>
              <a:rPr lang="en-US" altLang="zh-CN"/>
              <a:t>20</a:t>
            </a:r>
            <a:r>
              <a:rPr lang="zh-CN" altLang="en-US"/>
              <a:t>00元/㎡，单项缺口近</a:t>
            </a:r>
            <a:r>
              <a:rPr lang="en-US" altLang="zh-CN"/>
              <a:t>3</a:t>
            </a:r>
            <a:r>
              <a:rPr lang="zh-CN" altLang="en-US"/>
              <a:t>000万元。</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专业繁杂众多</a:t>
            </a:r>
            <a:endParaRPr lang="zh-CN" altLang="en-US"/>
          </a:p>
          <a:p>
            <a:r>
              <a:rPr lang="zh-CN" altLang="en-US"/>
              <a:t>设计</a:t>
            </a:r>
            <a:r>
              <a:rPr lang="zh-CN" altLang="en-US">
                <a:solidFill>
                  <a:srgbClr val="00B050"/>
                </a:solidFill>
              </a:rPr>
              <a:t>范围广</a:t>
            </a:r>
            <a:r>
              <a:rPr lang="zh-CN" altLang="en-US"/>
              <a:t>、图纸</a:t>
            </a:r>
            <a:r>
              <a:rPr lang="zh-CN" altLang="en-US">
                <a:solidFill>
                  <a:srgbClr val="00B050"/>
                </a:solidFill>
              </a:rPr>
              <a:t>专业多</a:t>
            </a:r>
            <a:r>
              <a:rPr lang="zh-CN" altLang="en-US"/>
              <a:t>，且存在“</a:t>
            </a:r>
            <a:r>
              <a:rPr lang="zh-CN" altLang="en-US">
                <a:solidFill>
                  <a:srgbClr val="00B050"/>
                </a:solidFill>
              </a:rPr>
              <a:t>包括但不限于</a:t>
            </a:r>
            <a:r>
              <a:rPr lang="zh-CN" altLang="en-US"/>
              <a:t>”之类模糊表述。</a:t>
            </a:r>
            <a:endParaRPr lang="zh-CN" altLang="en-US"/>
          </a:p>
          <a:p>
            <a:r>
              <a:rPr lang="zh-CN" altLang="en-US"/>
              <a:t>除了</a:t>
            </a:r>
            <a:r>
              <a:rPr lang="zh-CN" altLang="en-US">
                <a:solidFill>
                  <a:srgbClr val="FF0000"/>
                </a:solidFill>
              </a:rPr>
              <a:t>施工图</a:t>
            </a:r>
            <a:r>
              <a:rPr lang="zh-CN" altLang="en-US"/>
              <a:t>设计要求的</a:t>
            </a:r>
            <a:r>
              <a:rPr lang="zh-CN" altLang="en-US">
                <a:solidFill>
                  <a:srgbClr val="FF0000"/>
                </a:solidFill>
              </a:rPr>
              <a:t>各专业</a:t>
            </a:r>
            <a:r>
              <a:rPr lang="zh-CN" altLang="en-US"/>
              <a:t>外，还大量涉及如</a:t>
            </a:r>
            <a:r>
              <a:rPr lang="zh-CN" altLang="en-US">
                <a:solidFill>
                  <a:srgbClr val="00B050"/>
                </a:solidFill>
              </a:rPr>
              <a:t>电梯、擦窗机、锅炉房、抗震支架、人防设备、厨房设备、光伏、钢构深化、高低配、燃气、水务、广电</a:t>
            </a:r>
            <a:r>
              <a:rPr lang="zh-CN" altLang="en-US"/>
              <a:t>和</a:t>
            </a:r>
            <a:r>
              <a:rPr lang="zh-CN" altLang="en-US">
                <a:solidFill>
                  <a:srgbClr val="00B050"/>
                </a:solidFill>
              </a:rPr>
              <a:t>展陈</a:t>
            </a:r>
            <a:r>
              <a:rPr lang="zh-CN" altLang="en-US"/>
              <a:t>等各专业需对应</a:t>
            </a:r>
            <a:r>
              <a:rPr lang="zh-CN" altLang="en-US">
                <a:solidFill>
                  <a:srgbClr val="00B050"/>
                </a:solidFill>
              </a:rPr>
              <a:t>参与方</a:t>
            </a:r>
            <a:r>
              <a:rPr lang="zh-CN" altLang="en-US"/>
              <a:t>及时提资配合。</a:t>
            </a:r>
            <a:endParaRPr lang="zh-CN" altLang="en-US"/>
          </a:p>
          <a:p>
            <a:r>
              <a:rPr lang="zh-CN" altLang="en-US"/>
              <a:t>在实施专业上缺乏</a:t>
            </a:r>
            <a:r>
              <a:rPr lang="zh-CN" altLang="en-US">
                <a:solidFill>
                  <a:srgbClr val="FF0000"/>
                </a:solidFill>
              </a:rPr>
              <a:t>各方认可且清晰</a:t>
            </a:r>
            <a:r>
              <a:rPr lang="zh-CN" altLang="en-US"/>
              <a:t>的</a:t>
            </a:r>
            <a:r>
              <a:rPr lang="zh-CN" altLang="en-US">
                <a:solidFill>
                  <a:srgbClr val="FF0000"/>
                </a:solidFill>
              </a:rPr>
              <a:t>设计实施范围</a:t>
            </a:r>
            <a:r>
              <a:rPr lang="zh-CN" altLang="en-US"/>
              <a:t>和边界，加上有关</a:t>
            </a:r>
            <a:r>
              <a:rPr lang="zh-CN" altLang="en-US">
                <a:solidFill>
                  <a:srgbClr val="FF0000"/>
                </a:solidFill>
              </a:rPr>
              <a:t>设备厂商</a:t>
            </a:r>
            <a:r>
              <a:rPr lang="zh-CN" altLang="en-US"/>
              <a:t>也</a:t>
            </a:r>
            <a:r>
              <a:rPr lang="zh-CN" altLang="en-US">
                <a:solidFill>
                  <a:srgbClr val="00B050"/>
                </a:solidFill>
              </a:rPr>
              <a:t>非设计方</a:t>
            </a:r>
            <a:r>
              <a:rPr lang="zh-CN" altLang="en-US"/>
              <a:t>所能独立确定。</a:t>
            </a:r>
            <a:endParaRPr lang="zh-CN" altLang="en-US"/>
          </a:p>
          <a:p>
            <a:r>
              <a:rPr lang="zh-CN" altLang="en-US"/>
              <a:t>这些因素不但会制约设计图纸顺利实施，也给精细化</a:t>
            </a:r>
            <a:r>
              <a:rPr lang="zh-CN" altLang="en-US">
                <a:solidFill>
                  <a:srgbClr val="00B050"/>
                </a:solidFill>
              </a:rPr>
              <a:t>限额设计</a:t>
            </a:r>
            <a:r>
              <a:rPr lang="zh-CN" altLang="en-US"/>
              <a:t>工作带来巨大的风险。</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ym typeface="+mn-ea"/>
              </a:rPr>
              <a:t>出图计划</a:t>
            </a:r>
            <a:endParaRPr lang="zh-CN" altLang="en-US"/>
          </a:p>
          <a:p>
            <a:r>
              <a:rPr lang="zh-CN" altLang="en-US">
                <a:sym typeface="+mn-ea"/>
              </a:rPr>
              <a:t>1）</a:t>
            </a:r>
            <a:r>
              <a:rPr lang="zh-CN" altLang="en-US">
                <a:solidFill>
                  <a:srgbClr val="00B050"/>
                </a:solidFill>
                <a:sym typeface="+mn-ea"/>
              </a:rPr>
              <a:t> 先施工</a:t>
            </a:r>
            <a:r>
              <a:rPr lang="zh-CN" altLang="en-US">
                <a:sym typeface="+mn-ea"/>
              </a:rPr>
              <a:t>的部分先出，后施工的部分后出。</a:t>
            </a:r>
            <a:endParaRPr lang="zh-CN" altLang="en-US">
              <a:sym typeface="+mn-ea"/>
            </a:endParaRPr>
          </a:p>
          <a:p>
            <a:r>
              <a:rPr lang="zh-CN" altLang="en-US">
                <a:sym typeface="+mn-ea"/>
              </a:rPr>
              <a:t>采用</a:t>
            </a:r>
            <a:r>
              <a:rPr lang="zh-CN" altLang="en-US">
                <a:solidFill>
                  <a:srgbClr val="00B050"/>
                </a:solidFill>
                <a:sym typeface="+mn-ea"/>
              </a:rPr>
              <a:t>桩基</a:t>
            </a:r>
            <a:r>
              <a:rPr lang="zh-CN" altLang="en-US">
                <a:sym typeface="+mn-ea"/>
              </a:rPr>
              <a:t>先行，最先提供桩基及地下室施工图。</a:t>
            </a:r>
            <a:endParaRPr lang="zh-CN" altLang="en-US"/>
          </a:p>
          <a:p>
            <a:r>
              <a:rPr lang="zh-CN" altLang="en-US">
                <a:sym typeface="+mn-ea"/>
              </a:rPr>
              <a:t>2） 造价</a:t>
            </a:r>
            <a:r>
              <a:rPr lang="zh-CN" altLang="en-US">
                <a:solidFill>
                  <a:srgbClr val="00B050"/>
                </a:solidFill>
                <a:sym typeface="+mn-ea"/>
              </a:rPr>
              <a:t>弹性较小</a:t>
            </a:r>
            <a:r>
              <a:rPr lang="zh-CN" altLang="en-US">
                <a:sym typeface="+mn-ea"/>
              </a:rPr>
              <a:t>的专业先出，造价弹性较大的专业后出。</a:t>
            </a:r>
            <a:endParaRPr lang="zh-CN" altLang="en-US">
              <a:sym typeface="+mn-ea"/>
            </a:endParaRPr>
          </a:p>
          <a:p>
            <a:r>
              <a:rPr lang="zh-CN" altLang="en-US">
                <a:sym typeface="+mn-ea"/>
              </a:rPr>
              <a:t>优先提供弹性较小</a:t>
            </a:r>
            <a:r>
              <a:rPr lang="zh-CN" altLang="en-US">
                <a:solidFill>
                  <a:srgbClr val="00B050"/>
                </a:solidFill>
                <a:sym typeface="+mn-ea"/>
              </a:rPr>
              <a:t>土建部分</a:t>
            </a:r>
            <a:r>
              <a:rPr lang="zh-CN" altLang="en-US">
                <a:sym typeface="+mn-ea"/>
              </a:rPr>
              <a:t>施工图，待</a:t>
            </a:r>
            <a:r>
              <a:rPr lang="zh-CN" altLang="en-US">
                <a:solidFill>
                  <a:srgbClr val="FF0000"/>
                </a:solidFill>
                <a:sym typeface="+mn-ea"/>
              </a:rPr>
              <a:t>预算团队测算</a:t>
            </a:r>
            <a:r>
              <a:rPr lang="zh-CN" altLang="en-US">
                <a:sym typeface="+mn-ea"/>
              </a:rPr>
              <a:t>后再行</a:t>
            </a:r>
            <a:r>
              <a:rPr lang="zh-CN" altLang="en-US">
                <a:solidFill>
                  <a:srgbClr val="00B050"/>
                </a:solidFill>
                <a:sym typeface="+mn-ea"/>
              </a:rPr>
              <a:t>装修、智能化和景观</a:t>
            </a:r>
            <a:r>
              <a:rPr lang="zh-CN" altLang="en-US">
                <a:sym typeface="+mn-ea"/>
              </a:rPr>
              <a:t>等造价弹性较大专业的施工图进行</a:t>
            </a:r>
            <a:r>
              <a:rPr lang="zh-CN" altLang="en-US">
                <a:solidFill>
                  <a:srgbClr val="FF0000"/>
                </a:solidFill>
                <a:sym typeface="+mn-ea"/>
              </a:rPr>
              <a:t>调整修正</a:t>
            </a:r>
            <a:r>
              <a:rPr lang="zh-CN" altLang="en-US">
                <a:sym typeface="+mn-ea"/>
              </a:rPr>
              <a:t>。</a:t>
            </a:r>
            <a:endParaRPr lang="zh-CN" altLang="en-US"/>
          </a:p>
          <a:p>
            <a:r>
              <a:rPr lang="zh-CN" altLang="en-US">
                <a:sym typeface="+mn-ea"/>
              </a:rPr>
              <a:t>3）不影响项目实施的前提下，</a:t>
            </a:r>
            <a:r>
              <a:rPr lang="zh-CN" altLang="en-US">
                <a:solidFill>
                  <a:srgbClr val="00B050"/>
                </a:solidFill>
                <a:sym typeface="+mn-ea"/>
              </a:rPr>
              <a:t>信息价</a:t>
            </a:r>
            <a:r>
              <a:rPr lang="zh-CN" altLang="en-US">
                <a:solidFill>
                  <a:srgbClr val="FF0000"/>
                </a:solidFill>
                <a:sym typeface="+mn-ea"/>
              </a:rPr>
              <a:t>波动幅度</a:t>
            </a:r>
            <a:r>
              <a:rPr lang="zh-CN" altLang="en-US">
                <a:sym typeface="+mn-ea"/>
              </a:rPr>
              <a:t>较大的施工图可适当后出。</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dirty="0"/>
              <a:t>EPC</a:t>
            </a:r>
            <a:r>
              <a:rPr lang="zh-CN" altLang="en-US" dirty="0"/>
              <a:t>，按一期单方造价，上浮</a:t>
            </a:r>
            <a:r>
              <a:rPr lang="en-US" dirty="0"/>
              <a:t>20%</a:t>
            </a:r>
            <a:r>
              <a:rPr lang="zh-CN" altLang="en-US" dirty="0"/>
              <a:t>，做估算发包。下浮中标。</a:t>
            </a:r>
            <a:endParaRPr lang="zh-CN" altLang="en-US" dirty="0"/>
          </a:p>
          <a:p>
            <a:r>
              <a:rPr lang="zh-CN" altLang="en-US" dirty="0"/>
              <a:t>然后甲方，初设，总概算</a:t>
            </a:r>
            <a:r>
              <a:rPr lang="en-US" dirty="0"/>
              <a:t>2.2</a:t>
            </a:r>
            <a:r>
              <a:rPr lang="zh-CN" altLang="en-US" dirty="0"/>
              <a:t>亿，建安</a:t>
            </a:r>
            <a:r>
              <a:rPr lang="en-US" dirty="0"/>
              <a:t>2</a:t>
            </a:r>
            <a:r>
              <a:rPr lang="zh-CN" altLang="en-US" dirty="0"/>
              <a:t>亿。下浮后建安</a:t>
            </a:r>
            <a:r>
              <a:rPr lang="en-US" dirty="0"/>
              <a:t>1.9</a:t>
            </a:r>
            <a:r>
              <a:rPr lang="zh-CN" altLang="en-US" dirty="0"/>
              <a:t>亿。甲方指定安装设备品牌，和一期一致，一期供货商，乙方施工图预算下浮后</a:t>
            </a:r>
            <a:r>
              <a:rPr lang="en-US" dirty="0"/>
              <a:t>2.1</a:t>
            </a:r>
            <a:r>
              <a:rPr lang="zh-CN" altLang="en-US" dirty="0"/>
              <a:t>亿。超概。合同约定，合格。审计局，按合格预算，指定品牌预算，调概。初设，总概算，错漏。按初设错漏，或预算差额，调概。甲方只认质不认价。</a:t>
            </a:r>
            <a:endParaRPr lang="zh-CN" altLang="en-US" dirty="0"/>
          </a:p>
          <a:p>
            <a:r>
              <a:rPr lang="zh-CN" altLang="en-US" dirty="0">
                <a:solidFill>
                  <a:srgbClr val="FF0000"/>
                </a:solidFill>
              </a:rPr>
              <a:t>重点：</a:t>
            </a:r>
            <a:r>
              <a:rPr lang="zh-CN" altLang="en-US" dirty="0"/>
              <a:t>约定</a:t>
            </a:r>
            <a:r>
              <a:rPr lang="zh-CN" altLang="en-US" dirty="0">
                <a:solidFill>
                  <a:srgbClr val="00B050"/>
                </a:solidFill>
              </a:rPr>
              <a:t>总价下浮</a:t>
            </a:r>
            <a:r>
              <a:rPr lang="zh-CN" altLang="en-US" dirty="0"/>
              <a:t>应下浮整体总价，无需再考虑</a:t>
            </a:r>
            <a:r>
              <a:rPr lang="zh-CN" altLang="en-US" dirty="0">
                <a:solidFill>
                  <a:srgbClr val="00B050"/>
                </a:solidFill>
              </a:rPr>
              <a:t>规费、税金</a:t>
            </a:r>
            <a:r>
              <a:rPr lang="zh-CN" altLang="en-US" dirty="0"/>
              <a:t>等是否应该参与下浮。</a:t>
            </a:r>
            <a:endParaRPr lang="en-US" altLang="zh-CN" dirty="0"/>
          </a:p>
          <a:p>
            <a:r>
              <a:rPr lang="zh-CN" altLang="en-US">
                <a:solidFill>
                  <a:srgbClr val="339933"/>
                </a:solidFill>
              </a:rPr>
              <a:t>安措费、规费、税金、调价差、管理费、暂估价招标、工料分析组价、认质核价、签证</a:t>
            </a:r>
            <a:endParaRPr lang="zh-CN" altLang="en-US">
              <a:solidFill>
                <a:srgbClr val="339933"/>
              </a:solidFill>
            </a:endParaRPr>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zh-CN" sz="2700" dirty="0">
                <a:solidFill>
                  <a:srgbClr val="0070C0"/>
                </a:solidFill>
              </a:rPr>
              <a:t>《政府投资条例》（国令第</a:t>
            </a:r>
            <a:r>
              <a:rPr lang="en-US" altLang="zh-CN" sz="2700" dirty="0">
                <a:solidFill>
                  <a:srgbClr val="0070C0"/>
                </a:solidFill>
              </a:rPr>
              <a:t>712</a:t>
            </a:r>
            <a:r>
              <a:rPr lang="zh-CN" altLang="zh-CN" sz="2700" dirty="0">
                <a:solidFill>
                  <a:srgbClr val="0070C0"/>
                </a:solidFill>
              </a:rPr>
              <a:t>号）</a:t>
            </a:r>
            <a:endParaRPr lang="zh-CN" altLang="zh-CN" sz="2700" dirty="0">
              <a:solidFill>
                <a:srgbClr val="0070C0"/>
              </a:solidFill>
            </a:endParaRPr>
          </a:p>
          <a:p>
            <a:r>
              <a:rPr lang="zh-CN" altLang="zh-CN" sz="2700" dirty="0"/>
              <a:t>第十二条　经投资主管部门或者其他有关部门核定的</a:t>
            </a:r>
            <a:r>
              <a:rPr lang="zh-CN" altLang="zh-CN" sz="2700" dirty="0">
                <a:solidFill>
                  <a:srgbClr val="FF0000"/>
                </a:solidFill>
              </a:rPr>
              <a:t>投资概算</a:t>
            </a:r>
            <a:r>
              <a:rPr lang="zh-CN" altLang="zh-CN" sz="2700" dirty="0"/>
              <a:t>是控制</a:t>
            </a:r>
            <a:r>
              <a:rPr lang="zh-CN" altLang="zh-CN" sz="2700" dirty="0">
                <a:solidFill>
                  <a:srgbClr val="FF0000"/>
                </a:solidFill>
              </a:rPr>
              <a:t>政府投资项目</a:t>
            </a:r>
            <a:r>
              <a:rPr lang="zh-CN" altLang="zh-CN" sz="2700" dirty="0">
                <a:solidFill>
                  <a:srgbClr val="00B050"/>
                </a:solidFill>
              </a:rPr>
              <a:t>总投资</a:t>
            </a:r>
            <a:r>
              <a:rPr lang="zh-CN" altLang="zh-CN" sz="2700" dirty="0"/>
              <a:t>的依据。</a:t>
            </a:r>
            <a:endParaRPr lang="zh-CN" altLang="zh-CN" sz="2700" dirty="0"/>
          </a:p>
          <a:p>
            <a:r>
              <a:rPr lang="zh-CN" altLang="zh-CN" sz="2700" dirty="0">
                <a:solidFill>
                  <a:srgbClr val="00B050"/>
                </a:solidFill>
              </a:rPr>
              <a:t>初步设计</a:t>
            </a:r>
            <a:r>
              <a:rPr lang="zh-CN" altLang="zh-CN" sz="2700" dirty="0"/>
              <a:t>提出的</a:t>
            </a:r>
            <a:r>
              <a:rPr lang="zh-CN" altLang="zh-CN" sz="2700" dirty="0">
                <a:solidFill>
                  <a:srgbClr val="00B050"/>
                </a:solidFill>
              </a:rPr>
              <a:t>投资概算</a:t>
            </a:r>
            <a:r>
              <a:rPr lang="zh-CN" altLang="zh-CN" sz="2700" dirty="0"/>
              <a:t>超过经批准的</a:t>
            </a:r>
            <a:r>
              <a:rPr lang="zh-CN" altLang="zh-CN" sz="2700" dirty="0">
                <a:solidFill>
                  <a:srgbClr val="00B050"/>
                </a:solidFill>
              </a:rPr>
              <a:t>可行性研究</a:t>
            </a:r>
            <a:r>
              <a:rPr lang="zh-CN" altLang="zh-CN" sz="2700" dirty="0"/>
              <a:t>报告提出的</a:t>
            </a:r>
            <a:r>
              <a:rPr lang="zh-CN" altLang="zh-CN" sz="2700" dirty="0">
                <a:solidFill>
                  <a:srgbClr val="FF0000"/>
                </a:solidFill>
              </a:rPr>
              <a:t>投资估算</a:t>
            </a:r>
            <a:r>
              <a:rPr lang="en-US" altLang="zh-CN" sz="2700" dirty="0"/>
              <a:t>10%</a:t>
            </a:r>
            <a:r>
              <a:rPr lang="zh-CN" altLang="zh-CN" sz="2700" dirty="0"/>
              <a:t>的，项目单位应当向投资主管部门或者其他有关部门报告，投资主管部门或者其他有关部门可以要求项目单位</a:t>
            </a:r>
            <a:r>
              <a:rPr lang="zh-CN" altLang="zh-CN" sz="2700" dirty="0">
                <a:solidFill>
                  <a:srgbClr val="FF0000"/>
                </a:solidFill>
              </a:rPr>
              <a:t>重新报送</a:t>
            </a:r>
            <a:r>
              <a:rPr lang="zh-CN" altLang="zh-CN" sz="2700" dirty="0"/>
              <a:t>可行性研究报告</a:t>
            </a:r>
            <a:endParaRPr lang="zh-CN" altLang="zh-CN" sz="2700" dirty="0"/>
          </a:p>
          <a:p>
            <a:pPr algn="ctr"/>
            <a:r>
              <a:rPr lang="zh-CN" altLang="en-US" sz="2700" dirty="0">
                <a:solidFill>
                  <a:srgbClr val="0070C0"/>
                </a:solidFill>
              </a:rPr>
              <a:t>中华人民共和国政府采购法</a:t>
            </a:r>
            <a:r>
              <a:rPr lang="en-US" altLang="zh-CN" sz="2700" dirty="0">
                <a:solidFill>
                  <a:srgbClr val="0070C0"/>
                </a:solidFill>
              </a:rPr>
              <a:t>(2014</a:t>
            </a:r>
            <a:r>
              <a:rPr lang="zh-CN" altLang="en-US" sz="2700" dirty="0">
                <a:solidFill>
                  <a:srgbClr val="0070C0"/>
                </a:solidFill>
              </a:rPr>
              <a:t>修正</a:t>
            </a:r>
            <a:r>
              <a:rPr lang="en-US" altLang="zh-CN" sz="2700" dirty="0">
                <a:solidFill>
                  <a:srgbClr val="0070C0"/>
                </a:solidFill>
              </a:rPr>
              <a:t>)</a:t>
            </a:r>
            <a:endParaRPr lang="en-US" altLang="zh-CN" sz="2700" dirty="0">
              <a:solidFill>
                <a:srgbClr val="0070C0"/>
              </a:solidFill>
            </a:endParaRPr>
          </a:p>
          <a:p>
            <a:pPr algn="l"/>
            <a:r>
              <a:rPr lang="zh-CN" altLang="en-US" sz="2700" dirty="0">
                <a:solidFill>
                  <a:srgbClr val="00B050"/>
                </a:solidFill>
              </a:rPr>
              <a:t>第四十九条</a:t>
            </a:r>
            <a:r>
              <a:rPr lang="zh-CN" altLang="en-US" sz="2700" dirty="0"/>
              <a:t>  政府采购合同履行中，采购人需</a:t>
            </a:r>
            <a:r>
              <a:rPr lang="zh-CN" altLang="en-US" sz="2700" dirty="0">
                <a:solidFill>
                  <a:schemeClr val="tx1"/>
                </a:solidFill>
              </a:rPr>
              <a:t>追加</a:t>
            </a:r>
            <a:r>
              <a:rPr lang="zh-CN" altLang="en-US" sz="2700" dirty="0"/>
              <a:t>与合同标的相同的货物、工程或者服务的，在不改变合同其他条款的前提下，可以与供应商协商签订</a:t>
            </a:r>
            <a:r>
              <a:rPr lang="zh-CN" altLang="en-US" sz="2700" dirty="0">
                <a:solidFill>
                  <a:srgbClr val="FF0000"/>
                </a:solidFill>
              </a:rPr>
              <a:t>补充合同</a:t>
            </a:r>
            <a:r>
              <a:rPr lang="zh-CN" altLang="en-US" sz="2700" dirty="0"/>
              <a:t>，但</a:t>
            </a:r>
            <a:r>
              <a:rPr lang="zh-CN" altLang="en-US" sz="2700" dirty="0">
                <a:solidFill>
                  <a:srgbClr val="FF0000"/>
                </a:solidFill>
              </a:rPr>
              <a:t>所有补充合同</a:t>
            </a:r>
            <a:r>
              <a:rPr lang="zh-CN" altLang="en-US" sz="2700" dirty="0"/>
              <a:t>的采购金额</a:t>
            </a:r>
            <a:r>
              <a:rPr lang="zh-CN" altLang="en-US" sz="2700" dirty="0">
                <a:solidFill>
                  <a:srgbClr val="FF0000"/>
                </a:solidFill>
              </a:rPr>
              <a:t>不得超过</a:t>
            </a:r>
            <a:r>
              <a:rPr lang="zh-CN" altLang="en-US" sz="2700" dirty="0">
                <a:solidFill>
                  <a:srgbClr val="00B050"/>
                </a:solidFill>
              </a:rPr>
              <a:t>原合同</a:t>
            </a:r>
            <a:r>
              <a:rPr lang="zh-CN" altLang="en-US" sz="2700" dirty="0"/>
              <a:t>采购金额的</a:t>
            </a:r>
            <a:r>
              <a:rPr lang="zh-CN" altLang="en-US" sz="2700" dirty="0">
                <a:solidFill>
                  <a:srgbClr val="FF0000"/>
                </a:solidFill>
              </a:rPr>
              <a:t>百分之十</a:t>
            </a:r>
            <a:r>
              <a:rPr lang="zh-CN" altLang="en-US" sz="2700" dirty="0"/>
              <a:t>。</a:t>
            </a:r>
            <a:endParaRPr lang="en-US" altLang="zh-CN" sz="2700" dirty="0"/>
          </a:p>
          <a:p>
            <a:r>
              <a:rPr lang="zh-CN" altLang="en-US" sz="2700" dirty="0">
                <a:solidFill>
                  <a:srgbClr val="FF0000"/>
                </a:solidFill>
              </a:rPr>
              <a:t>重点：</a:t>
            </a:r>
            <a:r>
              <a:rPr lang="zh-CN" altLang="en-US" sz="2700" dirty="0"/>
              <a:t>平台公司发包</a:t>
            </a:r>
            <a:r>
              <a:rPr lang="en-US" altLang="zh-CN" sz="2700" dirty="0"/>
              <a:t>EPC</a:t>
            </a:r>
            <a:r>
              <a:rPr lang="zh-CN" altLang="en-US" sz="2700" dirty="0"/>
              <a:t>，后有</a:t>
            </a:r>
            <a:r>
              <a:rPr lang="en-US" altLang="zh-CN" sz="2700" dirty="0" err="1"/>
              <a:t>ppp</a:t>
            </a:r>
            <a:r>
              <a:rPr lang="zh-CN" altLang="en-US" sz="2700" dirty="0"/>
              <a:t>批文，</a:t>
            </a:r>
            <a:r>
              <a:rPr lang="zh-CN" altLang="en-US" sz="2700" dirty="0">
                <a:solidFill>
                  <a:srgbClr val="FF0000"/>
                </a:solidFill>
              </a:rPr>
              <a:t>变更</a:t>
            </a:r>
            <a:r>
              <a:rPr lang="zh-CN" altLang="en-US" sz="2700" dirty="0"/>
              <a:t>结算超合同价</a:t>
            </a:r>
            <a:r>
              <a:rPr lang="en-US" altLang="zh-CN" sz="2700" dirty="0"/>
              <a:t>10%</a:t>
            </a:r>
            <a:r>
              <a:rPr lang="zh-CN" altLang="en-US" sz="2700" dirty="0"/>
              <a:t>，</a:t>
            </a:r>
            <a:r>
              <a:rPr lang="zh-CN" altLang="en-US" sz="2700" dirty="0">
                <a:solidFill>
                  <a:srgbClr val="FF0000"/>
                </a:solidFill>
              </a:rPr>
              <a:t>审计</a:t>
            </a:r>
            <a:r>
              <a:rPr lang="zh-CN" altLang="en-US" sz="2700" dirty="0"/>
              <a:t>不签字</a:t>
            </a:r>
            <a:endParaRPr lang="zh-CN" altLang="en-US" sz="2700" dirty="0"/>
          </a:p>
          <a:p>
            <a:pPr algn="l"/>
            <a:endParaRPr lang="en-US" altLang="zh-CN" sz="27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en-US" dirty="0">
                <a:solidFill>
                  <a:srgbClr val="0070C0"/>
                </a:solidFill>
              </a:rPr>
              <a:t>发展改革委关于印发</a:t>
            </a:r>
            <a:r>
              <a:rPr lang="en-US" altLang="zh-CN" dirty="0">
                <a:solidFill>
                  <a:srgbClr val="0070C0"/>
                </a:solidFill>
              </a:rPr>
              <a:t>《</a:t>
            </a:r>
            <a:r>
              <a:rPr lang="zh-CN" altLang="en-US" dirty="0">
                <a:solidFill>
                  <a:srgbClr val="0070C0"/>
                </a:solidFill>
              </a:rPr>
              <a:t>中央预算内直接投资项目概算管理暂行办法</a:t>
            </a:r>
            <a:r>
              <a:rPr lang="en-US" altLang="zh-CN" dirty="0">
                <a:solidFill>
                  <a:srgbClr val="0070C0"/>
                </a:solidFill>
              </a:rPr>
              <a:t>》</a:t>
            </a:r>
            <a:r>
              <a:rPr lang="zh-CN" altLang="en-US" dirty="0">
                <a:solidFill>
                  <a:srgbClr val="0070C0"/>
                </a:solidFill>
              </a:rPr>
              <a:t>的通知</a:t>
            </a:r>
            <a:endParaRPr lang="zh-CN" altLang="en-US" dirty="0">
              <a:solidFill>
                <a:srgbClr val="0070C0"/>
              </a:solidFill>
            </a:endParaRPr>
          </a:p>
          <a:p>
            <a:pPr algn="ctr"/>
            <a:r>
              <a:rPr lang="zh-CN" altLang="en-US" dirty="0">
                <a:solidFill>
                  <a:srgbClr val="0070C0"/>
                </a:solidFill>
              </a:rPr>
              <a:t>发改投资</a:t>
            </a:r>
            <a:r>
              <a:rPr lang="en-US" altLang="zh-CN" dirty="0">
                <a:solidFill>
                  <a:srgbClr val="0070C0"/>
                </a:solidFill>
              </a:rPr>
              <a:t>〔2015〕482</a:t>
            </a:r>
            <a:r>
              <a:rPr lang="zh-CN" altLang="en-US" dirty="0">
                <a:solidFill>
                  <a:srgbClr val="0070C0"/>
                </a:solidFill>
              </a:rPr>
              <a:t>号</a:t>
            </a:r>
            <a:endParaRPr lang="zh-CN" altLang="en-US" dirty="0">
              <a:solidFill>
                <a:srgbClr val="0070C0"/>
              </a:solidFill>
            </a:endParaRPr>
          </a:p>
          <a:p>
            <a:r>
              <a:rPr lang="zh-CN" altLang="en-US" dirty="0"/>
              <a:t>第十四条　因项目建设期价格大幅上涨、政策调整、地质条件发生重大变化和自然灾害等不可抗力因素等原因导致原核定概算不能满足工程实际需要的，可以向国家发展改革委申请调整概算。</a:t>
            </a:r>
            <a:endParaRPr lang="zh-CN" altLang="en-US" dirty="0"/>
          </a:p>
          <a:p>
            <a:r>
              <a:rPr lang="zh-CN" altLang="en-US" dirty="0"/>
              <a:t>第十六条　申请调整概算的项目，对于使用预备费可以解决的，不予调整概算；对于确需调整概算的，国家发展改革委委托评审后核定调整，由于</a:t>
            </a:r>
            <a:r>
              <a:rPr lang="zh-CN" altLang="en-US" dirty="0">
                <a:solidFill>
                  <a:srgbClr val="FF0000"/>
                </a:solidFill>
              </a:rPr>
              <a:t>价格上涨</a:t>
            </a:r>
            <a:r>
              <a:rPr lang="zh-CN" altLang="en-US" dirty="0">
                <a:solidFill>
                  <a:srgbClr val="339933"/>
                </a:solidFill>
              </a:rPr>
              <a:t>增加的投资</a:t>
            </a:r>
            <a:r>
              <a:rPr lang="zh-CN" altLang="en-US" dirty="0"/>
              <a:t>不作为计算其他费用的</a:t>
            </a:r>
            <a:r>
              <a:rPr lang="zh-CN" altLang="en-US" dirty="0">
                <a:solidFill>
                  <a:srgbClr val="FF0000"/>
                </a:solidFill>
              </a:rPr>
              <a:t>取费基数</a:t>
            </a:r>
            <a:r>
              <a:rPr lang="zh-CN" altLang="en-US" dirty="0"/>
              <a:t>。</a:t>
            </a:r>
            <a:endParaRPr lang="zh-CN" altLang="en-US" dirty="0"/>
          </a:p>
          <a:p>
            <a:r>
              <a:rPr lang="zh-CN" altLang="en-US" dirty="0"/>
              <a:t>第十九条　向国家发展改革委申请概算调增幅度超过原核定</a:t>
            </a:r>
            <a:r>
              <a:rPr lang="zh-CN" altLang="en-US" dirty="0">
                <a:solidFill>
                  <a:srgbClr val="FF0000"/>
                </a:solidFill>
              </a:rPr>
              <a:t>概算</a:t>
            </a:r>
            <a:r>
              <a:rPr lang="en-US" altLang="zh-CN" dirty="0">
                <a:solidFill>
                  <a:srgbClr val="FF0000"/>
                </a:solidFill>
              </a:rPr>
              <a:t>10%</a:t>
            </a:r>
            <a:r>
              <a:rPr lang="zh-CN" altLang="en-US" dirty="0"/>
              <a:t>及以上的，国家发展改革委原则上先商请审计机关进行审计。</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第二十一条</a:t>
            </a:r>
            <a:r>
              <a:rPr lang="zh-CN" altLang="en-US" sz="2900" b="0" dirty="0"/>
              <a:t>  工程总承包单位可以采用</a:t>
            </a:r>
            <a:r>
              <a:rPr lang="zh-CN" altLang="en-US" sz="2900" b="0" dirty="0">
                <a:solidFill>
                  <a:srgbClr val="FF0000"/>
                </a:solidFill>
              </a:rPr>
              <a:t>直接发包</a:t>
            </a:r>
            <a:r>
              <a:rPr lang="zh-CN" altLang="en-US" sz="2900" b="0" dirty="0"/>
              <a:t>的方式进行</a:t>
            </a:r>
            <a:r>
              <a:rPr lang="zh-CN" altLang="en-US" sz="2900" b="0" dirty="0">
                <a:solidFill>
                  <a:srgbClr val="FF0000"/>
                </a:solidFill>
              </a:rPr>
              <a:t>分包</a:t>
            </a:r>
            <a:r>
              <a:rPr lang="zh-CN" altLang="en-US" sz="2900" b="0" dirty="0"/>
              <a:t>。</a:t>
            </a:r>
            <a:endParaRPr lang="en-US" altLang="zh-CN" sz="2900" b="0" dirty="0"/>
          </a:p>
          <a:p>
            <a:r>
              <a:rPr lang="zh-CN" altLang="en-US" sz="2900" b="0" dirty="0"/>
              <a:t>但以</a:t>
            </a:r>
            <a:r>
              <a:rPr lang="zh-CN" altLang="en-US" sz="2900" b="0" dirty="0">
                <a:solidFill>
                  <a:srgbClr val="FF0000"/>
                </a:solidFill>
              </a:rPr>
              <a:t>暂估价</a:t>
            </a:r>
            <a:r>
              <a:rPr lang="zh-CN" altLang="en-US" sz="2900" b="0" dirty="0"/>
              <a:t>形式包括在总承包范围内的</a:t>
            </a:r>
            <a:r>
              <a:rPr lang="zh-CN" altLang="en-US" sz="2900" b="0" dirty="0">
                <a:solidFill>
                  <a:srgbClr val="339933"/>
                </a:solidFill>
              </a:rPr>
              <a:t>工程、货物、服务</a:t>
            </a:r>
            <a:r>
              <a:rPr lang="zh-CN" altLang="en-US" sz="2900" b="0" dirty="0"/>
              <a:t>分包时，属于依法</a:t>
            </a:r>
            <a:r>
              <a:rPr lang="zh-CN" altLang="en-US" sz="2900" b="0" dirty="0">
                <a:solidFill>
                  <a:srgbClr val="FF0000"/>
                </a:solidFill>
              </a:rPr>
              <a:t>必须</a:t>
            </a:r>
            <a:r>
              <a:rPr lang="zh-CN" altLang="en-US" sz="2900" b="0" dirty="0"/>
              <a:t>进行</a:t>
            </a:r>
            <a:r>
              <a:rPr lang="zh-CN" altLang="en-US" sz="2900" b="0" dirty="0">
                <a:solidFill>
                  <a:srgbClr val="FF0000"/>
                </a:solidFill>
              </a:rPr>
              <a:t>招标</a:t>
            </a:r>
            <a:r>
              <a:rPr lang="zh-CN" altLang="en-US" sz="2900" b="0" dirty="0"/>
              <a:t>的项目范围且达到国家</a:t>
            </a:r>
            <a:r>
              <a:rPr lang="zh-CN" altLang="en-US" sz="2900" b="0" dirty="0">
                <a:solidFill>
                  <a:srgbClr val="FF0000"/>
                </a:solidFill>
              </a:rPr>
              <a:t>规定规模</a:t>
            </a:r>
            <a:r>
              <a:rPr lang="zh-CN" altLang="en-US" sz="2900" b="0" dirty="0"/>
              <a:t>标准的，应当依法招标。</a:t>
            </a:r>
            <a:endParaRPr lang="en-US" altLang="zh-CN" sz="2900" b="0" dirty="0"/>
          </a:p>
          <a:p>
            <a:r>
              <a:rPr lang="zh-CN" altLang="en-US" sz="2900" dirty="0">
                <a:solidFill>
                  <a:srgbClr val="FF0000"/>
                </a:solidFill>
              </a:rPr>
              <a:t>重点：</a:t>
            </a:r>
            <a:r>
              <a:rPr lang="zh-CN" altLang="zh-CN" sz="2900" dirty="0"/>
              <a:t>费率中标的总承包项目，其中达到招标规模的</a:t>
            </a:r>
            <a:r>
              <a:rPr lang="zh-CN" altLang="zh-CN" sz="2900" dirty="0">
                <a:solidFill>
                  <a:srgbClr val="FF0000"/>
                </a:solidFill>
              </a:rPr>
              <a:t>设备</a:t>
            </a:r>
            <a:r>
              <a:rPr lang="zh-CN" altLang="zh-CN" sz="2900" dirty="0"/>
              <a:t>，是否需要公开招标？</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800" dirty="0">
                <a:solidFill>
                  <a:srgbClr val="FF0000"/>
                </a:solidFill>
              </a:rPr>
              <a:t>重点： </a:t>
            </a:r>
            <a:r>
              <a:rPr lang="en-US" altLang="zh-CN" sz="2800" dirty="0"/>
              <a:t>EPC</a:t>
            </a:r>
            <a:r>
              <a:rPr lang="zh-CN" altLang="en-US" sz="2800" dirty="0"/>
              <a:t>，</a:t>
            </a:r>
            <a:r>
              <a:rPr lang="zh-CN" altLang="en-US" sz="2800" dirty="0">
                <a:solidFill>
                  <a:srgbClr val="FF0000"/>
                </a:solidFill>
              </a:rPr>
              <a:t>施工图</a:t>
            </a:r>
            <a:r>
              <a:rPr lang="zh-CN" altLang="en-US" sz="2800" dirty="0"/>
              <a:t>比</a:t>
            </a:r>
            <a:r>
              <a:rPr lang="zh-CN" altLang="en-US" sz="2800" dirty="0">
                <a:solidFill>
                  <a:srgbClr val="339933"/>
                </a:solidFill>
              </a:rPr>
              <a:t>投标设计</a:t>
            </a:r>
            <a:r>
              <a:rPr lang="zh-CN" altLang="en-US" sz="2800" dirty="0"/>
              <a:t>做法</a:t>
            </a:r>
            <a:r>
              <a:rPr lang="zh-CN" altLang="en-US" sz="2800" dirty="0">
                <a:solidFill>
                  <a:srgbClr val="339933"/>
                </a:solidFill>
              </a:rPr>
              <a:t>提高</a:t>
            </a:r>
            <a:r>
              <a:rPr lang="zh-CN" altLang="en-US" sz="2800" dirty="0"/>
              <a:t>了几百万，预算总价</a:t>
            </a:r>
            <a:r>
              <a:rPr lang="zh-CN" altLang="en-US" sz="2800" dirty="0">
                <a:solidFill>
                  <a:srgbClr val="339933"/>
                </a:solidFill>
              </a:rPr>
              <a:t>不超合</a:t>
            </a:r>
            <a:r>
              <a:rPr lang="zh-CN" altLang="en-US" sz="2800" dirty="0"/>
              <a:t>同总价，</a:t>
            </a:r>
            <a:r>
              <a:rPr lang="zh-CN" altLang="en-US" sz="2800" dirty="0">
                <a:solidFill>
                  <a:srgbClr val="339933"/>
                </a:solidFill>
              </a:rPr>
              <a:t>该不该认</a:t>
            </a:r>
            <a:r>
              <a:rPr lang="zh-CN" altLang="en-US" sz="2800" dirty="0"/>
              <a:t>提高的</a:t>
            </a:r>
            <a:endParaRPr lang="zh-CN" altLang="en-US" sz="2800" dirty="0"/>
          </a:p>
          <a:p>
            <a:r>
              <a:rPr lang="zh-CN" altLang="en-US" sz="2800" dirty="0">
                <a:solidFill>
                  <a:srgbClr val="FF0000"/>
                </a:solidFill>
              </a:rPr>
              <a:t>重点：</a:t>
            </a:r>
            <a:r>
              <a:rPr lang="zh-CN" altLang="zh-CN" sz="2800" dirty="0"/>
              <a:t>公司</a:t>
            </a:r>
            <a:r>
              <a:rPr lang="en-US" altLang="zh-CN" sz="2800" dirty="0"/>
              <a:t>18</a:t>
            </a:r>
            <a:r>
              <a:rPr lang="zh-CN" altLang="zh-CN" sz="2800" dirty="0"/>
              <a:t>年承建的</a:t>
            </a:r>
            <a:r>
              <a:rPr lang="en-US" altLang="zh-CN" sz="2800" dirty="0"/>
              <a:t>EPC</a:t>
            </a:r>
            <a:r>
              <a:rPr lang="zh-CN" altLang="zh-CN" sz="2800" dirty="0"/>
              <a:t>工程，投标时按</a:t>
            </a:r>
            <a:r>
              <a:rPr lang="zh-CN" altLang="zh-CN" sz="2800" dirty="0">
                <a:solidFill>
                  <a:srgbClr val="00B050"/>
                </a:solidFill>
              </a:rPr>
              <a:t>可研金额</a:t>
            </a:r>
            <a:r>
              <a:rPr lang="zh-CN" altLang="zh-CN" sz="2800" dirty="0"/>
              <a:t>作为</a:t>
            </a:r>
            <a:r>
              <a:rPr lang="zh-CN" altLang="zh-CN" sz="2800" dirty="0">
                <a:solidFill>
                  <a:srgbClr val="00B050"/>
                </a:solidFill>
              </a:rPr>
              <a:t>投标限价</a:t>
            </a:r>
            <a:r>
              <a:rPr lang="zh-CN" altLang="en-US" sz="2800" dirty="0"/>
              <a:t>，</a:t>
            </a:r>
            <a:r>
              <a:rPr lang="zh-CN" altLang="zh-CN" sz="2800" dirty="0"/>
              <a:t>中标后开始</a:t>
            </a:r>
            <a:r>
              <a:rPr lang="zh-CN" altLang="en-US" sz="2800" dirty="0"/>
              <a:t>初步设计</a:t>
            </a:r>
            <a:r>
              <a:rPr lang="zh-CN" altLang="zh-CN" sz="2800" dirty="0"/>
              <a:t>，</a:t>
            </a:r>
            <a:r>
              <a:rPr lang="zh-CN" altLang="en-US" sz="2800" dirty="0">
                <a:solidFill>
                  <a:srgbClr val="00B050"/>
                </a:solidFill>
              </a:rPr>
              <a:t>初步设计</a:t>
            </a:r>
            <a:r>
              <a:rPr lang="zh-CN" altLang="zh-CN" sz="2800" dirty="0"/>
              <a:t>时甲方要求</a:t>
            </a:r>
            <a:r>
              <a:rPr lang="zh-CN" altLang="zh-CN" sz="2800" dirty="0">
                <a:solidFill>
                  <a:srgbClr val="00B050"/>
                </a:solidFill>
              </a:rPr>
              <a:t>提高</a:t>
            </a:r>
            <a:r>
              <a:rPr lang="zh-CN" altLang="zh-CN" sz="2800" dirty="0"/>
              <a:t>道路</a:t>
            </a:r>
            <a:r>
              <a:rPr lang="zh-CN" altLang="zh-CN" sz="2800" dirty="0">
                <a:solidFill>
                  <a:srgbClr val="00B050"/>
                </a:solidFill>
              </a:rPr>
              <a:t>标准</a:t>
            </a:r>
            <a:r>
              <a:rPr lang="zh-CN" altLang="zh-CN" sz="2800" dirty="0"/>
              <a:t>，当时可研金额为</a:t>
            </a:r>
            <a:r>
              <a:rPr lang="en-US" altLang="zh-CN" sz="2800" dirty="0"/>
              <a:t>3.59</a:t>
            </a:r>
            <a:r>
              <a:rPr lang="zh-CN" altLang="zh-CN" sz="2800" dirty="0"/>
              <a:t>亿，概算金额为</a:t>
            </a:r>
            <a:r>
              <a:rPr lang="en-US" altLang="zh-CN" sz="2800" dirty="0"/>
              <a:t>3.89</a:t>
            </a:r>
            <a:r>
              <a:rPr lang="zh-CN" altLang="zh-CN" sz="2800" dirty="0"/>
              <a:t>亿，比可研增加了</a:t>
            </a:r>
            <a:r>
              <a:rPr lang="en-US" altLang="zh-CN" sz="2800" dirty="0"/>
              <a:t>8.4%</a:t>
            </a:r>
            <a:r>
              <a:rPr lang="zh-CN" altLang="zh-CN" sz="2800" dirty="0"/>
              <a:t>。</a:t>
            </a:r>
            <a:endParaRPr lang="en-US" altLang="zh-CN" sz="2800" dirty="0"/>
          </a:p>
          <a:p>
            <a:r>
              <a:rPr lang="zh-CN" altLang="zh-CN" sz="2800" dirty="0"/>
              <a:t>工程竣工后</a:t>
            </a:r>
            <a:r>
              <a:rPr lang="zh-CN" altLang="zh-CN" sz="2800" dirty="0">
                <a:solidFill>
                  <a:srgbClr val="00B050"/>
                </a:solidFill>
              </a:rPr>
              <a:t>结算</a:t>
            </a:r>
            <a:r>
              <a:rPr lang="zh-CN" altLang="zh-CN" sz="2800" dirty="0"/>
              <a:t>金额为</a:t>
            </a:r>
            <a:r>
              <a:rPr lang="en-US" altLang="zh-CN" sz="2800" dirty="0"/>
              <a:t>4.3</a:t>
            </a:r>
            <a:r>
              <a:rPr lang="zh-CN" altLang="zh-CN" sz="2800" dirty="0"/>
              <a:t>亿，比概算增加了</a:t>
            </a:r>
            <a:r>
              <a:rPr lang="en-US" altLang="zh-CN" sz="2800" dirty="0"/>
              <a:t>10.5%</a:t>
            </a:r>
            <a:r>
              <a:rPr lang="zh-CN" altLang="zh-CN" sz="2800" dirty="0"/>
              <a:t>，比可研增加了</a:t>
            </a:r>
            <a:r>
              <a:rPr lang="en-US" altLang="zh-CN" sz="2800" dirty="0"/>
              <a:t>19.8%</a:t>
            </a:r>
            <a:r>
              <a:rPr lang="zh-CN" altLang="zh-CN" sz="2800" dirty="0"/>
              <a:t>。</a:t>
            </a:r>
            <a:endParaRPr lang="en-US" altLang="zh-CN" sz="2800" dirty="0"/>
          </a:p>
          <a:p>
            <a:r>
              <a:rPr lang="zh-CN" altLang="zh-CN" sz="2800" dirty="0"/>
              <a:t>现在</a:t>
            </a:r>
            <a:r>
              <a:rPr lang="zh-CN" altLang="zh-CN" sz="2800" dirty="0">
                <a:solidFill>
                  <a:srgbClr val="FF0000"/>
                </a:solidFill>
              </a:rPr>
              <a:t>结算</a:t>
            </a:r>
            <a:r>
              <a:rPr lang="zh-CN" altLang="zh-CN" sz="2800" dirty="0"/>
              <a:t>金额</a:t>
            </a:r>
            <a:r>
              <a:rPr lang="zh-CN" altLang="zh-CN" sz="2800" dirty="0">
                <a:solidFill>
                  <a:srgbClr val="FF0000"/>
                </a:solidFill>
              </a:rPr>
              <a:t>超了概算</a:t>
            </a:r>
            <a:r>
              <a:rPr lang="zh-CN" altLang="en-US" sz="2800" dirty="0"/>
              <a:t>，</a:t>
            </a:r>
            <a:r>
              <a:rPr lang="zh-CN" altLang="zh-CN" sz="2800" dirty="0"/>
              <a:t>甲方不接收结算资料，现在采用什么办法可是说服甲方接收结算资料。</a:t>
            </a:r>
            <a:endParaRPr lang="en-US" altLang="zh-CN" sz="2800" dirty="0"/>
          </a:p>
          <a:p>
            <a:r>
              <a:rPr lang="zh-CN" altLang="zh-CN" sz="2800" dirty="0"/>
              <a:t>合同中约定的本合同价款结算采用合同价格</a:t>
            </a:r>
            <a:r>
              <a:rPr lang="en-US" altLang="zh-CN" sz="2800" dirty="0"/>
              <a:t>+</a:t>
            </a:r>
            <a:r>
              <a:rPr lang="zh-CN" altLang="zh-CN" sz="2800" dirty="0"/>
              <a:t>合同价格调整方式确定。</a:t>
            </a:r>
            <a:endParaRPr lang="zh-CN" altLang="zh-CN" sz="280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设计单位，和中建联合体中标一个公路</a:t>
            </a:r>
            <a:r>
              <a:rPr lang="en-US" dirty="0"/>
              <a:t>EPC</a:t>
            </a:r>
            <a:r>
              <a:rPr lang="zh-CN" altLang="en-US" dirty="0"/>
              <a:t>项目，我为联合体牵头方，我方负责设计和部分管理工作，中建负责施工，业主要求我方牵头人开设账户，费用都拨付到我方专用账户。</a:t>
            </a:r>
            <a:endParaRPr lang="en-US" altLang="zh-CN" dirty="0"/>
          </a:p>
          <a:p>
            <a:r>
              <a:rPr lang="zh-CN" altLang="en-US" dirty="0"/>
              <a:t>问题是：（</a:t>
            </a:r>
            <a:r>
              <a:rPr lang="en-US" dirty="0"/>
              <a:t>1</a:t>
            </a:r>
            <a:r>
              <a:rPr lang="zh-CN" altLang="en-US" dirty="0"/>
              <a:t>）全部费用中我方只拿设计费和部分管理费</a:t>
            </a:r>
            <a:r>
              <a:rPr lang="en-US" dirty="0"/>
              <a:t>(</a:t>
            </a:r>
            <a:r>
              <a:rPr lang="zh-CN" altLang="en-US" dirty="0"/>
              <a:t>实际本项目没有管理费，是施工单位给的</a:t>
            </a:r>
            <a:r>
              <a:rPr lang="en-US" dirty="0"/>
              <a:t>)</a:t>
            </a:r>
            <a:r>
              <a:rPr lang="zh-CN" altLang="en-US" dirty="0"/>
              <a:t>，但是费用都进我的账户，进我账户后如何把钱拨给施工单位？联合体施工单位需要给我开票和验工计价吗？如果代业主支付的话如何操作。</a:t>
            </a:r>
            <a:endParaRPr lang="en-US" altLang="zh-CN" dirty="0"/>
          </a:p>
          <a:p>
            <a:r>
              <a:rPr lang="en-US" dirty="0"/>
              <a:t>(2)</a:t>
            </a:r>
            <a:r>
              <a:rPr lang="zh-CN" altLang="en-US" dirty="0"/>
              <a:t>我方收入如何确认，收入是否只能是我方的设计费和部分管理费用。</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项目根据估算的一类费用（建安费</a:t>
            </a:r>
            <a:r>
              <a:rPr lang="en-US" altLang="zh-CN" dirty="0"/>
              <a:t>+</a:t>
            </a:r>
            <a:r>
              <a:rPr lang="zh-CN" altLang="en-US" dirty="0"/>
              <a:t>设备购置费）下浮后发包，预算审后固定总价合同。</a:t>
            </a:r>
            <a:endParaRPr lang="zh-CN" altLang="en-US" dirty="0"/>
          </a:p>
          <a:p>
            <a:r>
              <a:rPr lang="zh-CN" altLang="en-US" dirty="0"/>
              <a:t>请问：</a:t>
            </a:r>
            <a:r>
              <a:rPr lang="en-US" altLang="zh-CN" dirty="0"/>
              <a:t>1</a:t>
            </a:r>
            <a:r>
              <a:rPr lang="zh-CN" altLang="en-US" dirty="0"/>
              <a:t>、根据新的</a:t>
            </a:r>
            <a:r>
              <a:rPr lang="en-US" altLang="zh-CN" dirty="0"/>
              <a:t>《</a:t>
            </a:r>
            <a:r>
              <a:rPr lang="zh-CN" altLang="en-US" dirty="0"/>
              <a:t>建筑与市政工程施工质量控制通用规范</a:t>
            </a:r>
            <a:r>
              <a:rPr lang="en-US" altLang="zh-CN" dirty="0"/>
              <a:t>》</a:t>
            </a:r>
            <a:r>
              <a:rPr lang="zh-CN" altLang="en-US" dirty="0"/>
              <a:t>，和质量验收相关的检测必须由建设单位委托。检测费用是否包含在</a:t>
            </a:r>
            <a:r>
              <a:rPr lang="en-US" altLang="zh-CN" dirty="0"/>
              <a:t>EPC</a:t>
            </a:r>
            <a:r>
              <a:rPr lang="zh-CN" altLang="en-US" dirty="0"/>
              <a:t>合同价内？</a:t>
            </a:r>
            <a:endParaRPr lang="zh-CN" altLang="en-US" dirty="0"/>
          </a:p>
          <a:p>
            <a:r>
              <a:rPr lang="en-US" altLang="zh-CN" dirty="0"/>
              <a:t>2</a:t>
            </a:r>
            <a:r>
              <a:rPr lang="zh-CN" altLang="en-US" dirty="0"/>
              <a:t>、基坑监测、周边房屋沉降等监测这一类的监测费用是否包含在</a:t>
            </a:r>
            <a:r>
              <a:rPr lang="en-US" altLang="zh-CN" dirty="0"/>
              <a:t>EPC</a:t>
            </a:r>
            <a:r>
              <a:rPr lang="zh-CN" altLang="en-US" dirty="0"/>
              <a:t>合同价内？应该由谁来委托？</a:t>
            </a:r>
            <a:endParaRPr lang="zh-CN" altLang="en-US" dirty="0"/>
          </a:p>
          <a:p>
            <a:r>
              <a:rPr lang="zh-CN" altLang="en-US" dirty="0"/>
              <a:t>住房和城乡建设部公布了全文强制性国家标准</a:t>
            </a:r>
            <a:r>
              <a:rPr lang="en-US" altLang="zh-CN" dirty="0"/>
              <a:t>《</a:t>
            </a:r>
            <a:r>
              <a:rPr lang="zh-CN" altLang="en-US" dirty="0"/>
              <a:t>建筑与市政工程施工质量控制通用规范</a:t>
            </a:r>
            <a:r>
              <a:rPr lang="en-US" altLang="zh-CN" dirty="0"/>
              <a:t>》GB 55032-2022</a:t>
            </a:r>
            <a:r>
              <a:rPr lang="zh-CN" altLang="en-US" dirty="0"/>
              <a:t>，自</a:t>
            </a:r>
            <a:r>
              <a:rPr lang="en-US" altLang="zh-CN" dirty="0"/>
              <a:t>2023</a:t>
            </a:r>
            <a:r>
              <a:rPr lang="zh-CN" altLang="en-US" dirty="0"/>
              <a:t>年</a:t>
            </a:r>
            <a:r>
              <a:rPr lang="en-US" altLang="zh-CN" dirty="0"/>
              <a:t>3</a:t>
            </a:r>
            <a:r>
              <a:rPr lang="zh-CN" altLang="en-US" dirty="0"/>
              <a:t>月</a:t>
            </a:r>
            <a:r>
              <a:rPr lang="en-US" altLang="zh-CN" dirty="0"/>
              <a:t>1</a:t>
            </a:r>
            <a:r>
              <a:rPr lang="zh-CN" altLang="en-US" dirty="0"/>
              <a:t>日起实施。</a:t>
            </a:r>
            <a:r>
              <a:rPr lang="en-US" altLang="zh-CN" dirty="0"/>
              <a:t>(2022.9.19)</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总价合同，在</a:t>
            </a:r>
            <a:r>
              <a:rPr lang="en-US" altLang="zh-CN" dirty="0"/>
              <a:t>EPC</a:t>
            </a:r>
            <a:r>
              <a:rPr lang="zh-CN" altLang="zh-CN" dirty="0"/>
              <a:t>项目，存在一个问题，在</a:t>
            </a:r>
            <a:r>
              <a:rPr lang="zh-CN" altLang="zh-CN" dirty="0">
                <a:solidFill>
                  <a:srgbClr val="00B050"/>
                </a:solidFill>
              </a:rPr>
              <a:t>扩大初步设计</a:t>
            </a:r>
            <a:r>
              <a:rPr lang="zh-CN" altLang="zh-CN" dirty="0"/>
              <a:t>和</a:t>
            </a:r>
            <a:r>
              <a:rPr lang="zh-CN" altLang="zh-CN" dirty="0">
                <a:solidFill>
                  <a:srgbClr val="00B050"/>
                </a:solidFill>
              </a:rPr>
              <a:t>可研</a:t>
            </a:r>
            <a:r>
              <a:rPr lang="zh-CN" altLang="zh-CN" dirty="0"/>
              <a:t>阶段，</a:t>
            </a:r>
            <a:r>
              <a:rPr lang="zh-CN" altLang="zh-CN" dirty="0">
                <a:solidFill>
                  <a:srgbClr val="00B050"/>
                </a:solidFill>
              </a:rPr>
              <a:t>投标时报价依据的图纸</a:t>
            </a:r>
            <a:r>
              <a:rPr lang="zh-CN" altLang="zh-CN" dirty="0"/>
              <a:t>，在正式</a:t>
            </a:r>
            <a:r>
              <a:rPr lang="zh-CN" altLang="zh-CN" dirty="0">
                <a:solidFill>
                  <a:srgbClr val="00B050"/>
                </a:solidFill>
              </a:rPr>
              <a:t>施工时</a:t>
            </a:r>
            <a:r>
              <a:rPr lang="zh-CN" altLang="zh-CN" dirty="0"/>
              <a:t>会发生变化，这种设计前后</a:t>
            </a:r>
            <a:r>
              <a:rPr lang="zh-CN" altLang="zh-CN" dirty="0">
                <a:solidFill>
                  <a:srgbClr val="00B050"/>
                </a:solidFill>
              </a:rPr>
              <a:t>图纸变化</a:t>
            </a:r>
            <a:r>
              <a:rPr lang="zh-CN" altLang="zh-CN" dirty="0"/>
              <a:t>，必然产生</a:t>
            </a:r>
            <a:r>
              <a:rPr lang="zh-CN" altLang="zh-CN" dirty="0">
                <a:solidFill>
                  <a:srgbClr val="00B050"/>
                </a:solidFill>
              </a:rPr>
              <a:t>设计变更</a:t>
            </a:r>
            <a:r>
              <a:rPr lang="zh-CN" altLang="zh-CN" dirty="0"/>
              <a:t>，是否能认定固定价可调？</a:t>
            </a:r>
            <a:endParaRPr lang="zh-CN" altLang="zh-CN" dirty="0"/>
          </a:p>
          <a:p>
            <a:r>
              <a:rPr lang="zh-CN" altLang="zh-CN" dirty="0"/>
              <a:t>在非</a:t>
            </a:r>
            <a:r>
              <a:rPr lang="en-US" altLang="zh-CN" dirty="0"/>
              <a:t>EPC</a:t>
            </a:r>
            <a:r>
              <a:rPr lang="zh-CN" altLang="zh-CN" dirty="0"/>
              <a:t>项目也存在同类问题</a:t>
            </a:r>
            <a:endParaRPr lang="zh-CN" altLang="zh-CN" dirty="0"/>
          </a:p>
          <a:p>
            <a:r>
              <a:rPr lang="zh-CN" altLang="zh-CN" dirty="0"/>
              <a:t>有个案例，我通过前后</a:t>
            </a:r>
            <a:r>
              <a:rPr lang="zh-CN" altLang="zh-CN" dirty="0">
                <a:solidFill>
                  <a:srgbClr val="00B050"/>
                </a:solidFill>
              </a:rPr>
              <a:t>设计图纸</a:t>
            </a:r>
            <a:r>
              <a:rPr lang="zh-CN" altLang="zh-CN" dirty="0"/>
              <a:t>结构荷载</a:t>
            </a:r>
            <a:r>
              <a:rPr lang="zh-CN" altLang="zh-CN" dirty="0">
                <a:solidFill>
                  <a:srgbClr val="FF0000"/>
                </a:solidFill>
              </a:rPr>
              <a:t>设计参数</a:t>
            </a:r>
            <a:r>
              <a:rPr lang="zh-CN" altLang="zh-CN" dirty="0"/>
              <a:t>变化，如</a:t>
            </a:r>
            <a:r>
              <a:rPr lang="zh-CN" altLang="zh-CN" dirty="0">
                <a:solidFill>
                  <a:srgbClr val="FF0000"/>
                </a:solidFill>
              </a:rPr>
              <a:t>加速度，租尼比，荷载参数</a:t>
            </a:r>
            <a:r>
              <a:rPr lang="zh-CN" altLang="zh-CN" dirty="0"/>
              <a:t>等变化，判断存在</a:t>
            </a:r>
            <a:r>
              <a:rPr lang="zh-CN" altLang="zh-CN" dirty="0">
                <a:solidFill>
                  <a:srgbClr val="00B050"/>
                </a:solidFill>
              </a:rPr>
              <a:t>设计变更</a:t>
            </a:r>
            <a:r>
              <a:rPr lang="zh-CN" altLang="zh-CN" dirty="0"/>
              <a:t>，按原合同变更原则，可以调整平米单价合同？</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00B050"/>
                </a:solidFill>
              </a:rPr>
              <a:t>重点：</a:t>
            </a:r>
            <a:r>
              <a:rPr lang="en-US" altLang="zh-CN" dirty="0"/>
              <a:t> </a:t>
            </a:r>
            <a:r>
              <a:rPr lang="zh-CN" altLang="zh-CN" dirty="0">
                <a:solidFill>
                  <a:srgbClr val="FF0000"/>
                </a:solidFill>
              </a:rPr>
              <a:t>暂</a:t>
            </a:r>
            <a:r>
              <a:rPr lang="zh-CN" altLang="en-US" dirty="0">
                <a:solidFill>
                  <a:srgbClr val="FF0000"/>
                </a:solidFill>
              </a:rPr>
              <a:t>估价</a:t>
            </a:r>
            <a:r>
              <a:rPr lang="zh-CN" altLang="zh-CN" dirty="0"/>
              <a:t>，属于依法</a:t>
            </a:r>
            <a:r>
              <a:rPr lang="zh-CN" altLang="zh-CN" dirty="0">
                <a:solidFill>
                  <a:srgbClr val="FF0000"/>
                </a:solidFill>
              </a:rPr>
              <a:t>必须招标</a:t>
            </a:r>
            <a:r>
              <a:rPr lang="zh-CN" altLang="zh-CN" dirty="0"/>
              <a:t>的专业工程、设备或服务，按中标</a:t>
            </a:r>
            <a:r>
              <a:rPr lang="zh-CN" altLang="zh-CN" dirty="0">
                <a:solidFill>
                  <a:srgbClr val="FF0000"/>
                </a:solidFill>
              </a:rPr>
              <a:t>供应商（或分包商）</a:t>
            </a:r>
            <a:r>
              <a:rPr lang="zh-CN" altLang="zh-CN" dirty="0"/>
              <a:t>成交价加上承包人的</a:t>
            </a:r>
            <a:r>
              <a:rPr lang="zh-CN" altLang="zh-CN" dirty="0">
                <a:solidFill>
                  <a:srgbClr val="FF0000"/>
                </a:solidFill>
              </a:rPr>
              <a:t>总承包管理费</a:t>
            </a:r>
            <a:r>
              <a:rPr lang="zh-CN" altLang="zh-CN" dirty="0"/>
              <a:t>作为办理</a:t>
            </a:r>
            <a:r>
              <a:rPr lang="zh-CN" altLang="zh-CN" dirty="0">
                <a:solidFill>
                  <a:srgbClr val="FF0000"/>
                </a:solidFill>
              </a:rPr>
              <a:t>签价手续</a:t>
            </a:r>
            <a:r>
              <a:rPr lang="zh-CN" altLang="zh-CN" dirty="0"/>
              <a:t>确定价格的依据</a:t>
            </a:r>
            <a:endParaRPr lang="en-US" altLang="zh-CN" dirty="0"/>
          </a:p>
          <a:p>
            <a:r>
              <a:rPr lang="zh-CN" altLang="zh-CN" dirty="0"/>
              <a:t>不含税</a:t>
            </a:r>
            <a:r>
              <a:rPr lang="zh-CN" altLang="zh-CN" dirty="0">
                <a:solidFill>
                  <a:srgbClr val="FF0000"/>
                </a:solidFill>
              </a:rPr>
              <a:t>成交价</a:t>
            </a:r>
            <a:r>
              <a:rPr lang="zh-CN" altLang="zh-CN" dirty="0"/>
              <a:t>×（</a:t>
            </a:r>
            <a:r>
              <a:rPr lang="en-US" altLang="zh-CN" dirty="0"/>
              <a:t>1+</a:t>
            </a:r>
            <a:r>
              <a:rPr lang="zh-CN" altLang="zh-CN" dirty="0"/>
              <a:t>总承包管理费费率</a:t>
            </a:r>
            <a:r>
              <a:rPr lang="en-US" altLang="zh-CN" dirty="0"/>
              <a:t>%</a:t>
            </a:r>
            <a:r>
              <a:rPr lang="zh-CN" altLang="zh-CN" dirty="0"/>
              <a:t>）×（</a:t>
            </a:r>
            <a:r>
              <a:rPr lang="en-US" altLang="zh-CN" dirty="0"/>
              <a:t>1+</a:t>
            </a:r>
            <a:r>
              <a:rPr lang="zh-CN" altLang="zh-CN" dirty="0"/>
              <a:t>增值税税率</a:t>
            </a:r>
            <a:r>
              <a:rPr lang="en-US" altLang="zh-CN" dirty="0"/>
              <a:t>%</a:t>
            </a:r>
            <a:r>
              <a:rPr lang="zh-CN" altLang="zh-CN" dirty="0"/>
              <a:t>）</a:t>
            </a:r>
            <a:endParaRPr lang="en-US" altLang="zh-CN" dirty="0"/>
          </a:p>
          <a:p>
            <a:r>
              <a:rPr lang="zh-CN" altLang="zh-CN" dirty="0">
                <a:solidFill>
                  <a:srgbClr val="FF0000"/>
                </a:solidFill>
              </a:rPr>
              <a:t>总承包管理费</a:t>
            </a:r>
            <a:r>
              <a:rPr lang="zh-CN" altLang="zh-CN" dirty="0"/>
              <a:t>包括承包人的</a:t>
            </a:r>
            <a:r>
              <a:rPr lang="zh-CN" altLang="zh-CN" dirty="0">
                <a:solidFill>
                  <a:srgbClr val="00B050"/>
                </a:solidFill>
              </a:rPr>
              <a:t>管理费、利润和配合费</a:t>
            </a:r>
            <a:r>
              <a:rPr lang="zh-CN" altLang="zh-CN" dirty="0"/>
              <a:t>，</a:t>
            </a:r>
            <a:r>
              <a:rPr lang="zh-CN" altLang="zh-CN" dirty="0">
                <a:solidFill>
                  <a:srgbClr val="FF0000"/>
                </a:solidFill>
              </a:rPr>
              <a:t>费率</a:t>
            </a:r>
            <a:r>
              <a:rPr lang="zh-CN" altLang="zh-CN" dirty="0"/>
              <a:t>按</a:t>
            </a:r>
            <a:r>
              <a:rPr lang="en-US" altLang="zh-CN" dirty="0"/>
              <a:t>6-10%</a:t>
            </a:r>
            <a:r>
              <a:rPr lang="zh-CN" altLang="zh-CN" dirty="0"/>
              <a:t>计取（具体由双方在合同中约定）</a:t>
            </a:r>
            <a:endParaRPr lang="en-US" altLang="zh-CN" dirty="0"/>
          </a:p>
          <a:p>
            <a:r>
              <a:rPr lang="zh-CN" altLang="en-US" dirty="0">
                <a:solidFill>
                  <a:srgbClr val="00B050"/>
                </a:solidFill>
              </a:rPr>
              <a:t>重点：</a:t>
            </a:r>
            <a:r>
              <a:rPr lang="zh-CN" altLang="en-US" dirty="0"/>
              <a:t>甲方招标暂估价设备，然后招标总包方，付款签三方付款协议，由总包付款</a:t>
            </a:r>
            <a:endParaRPr lang="zh-CN"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a:solidFill>
                  <a:srgbClr val="00B050"/>
                </a:solidFill>
              </a:rPr>
              <a:t>【</a:t>
            </a:r>
            <a:r>
              <a:rPr lang="zh-CN" altLang="en-US" sz="2800" dirty="0">
                <a:solidFill>
                  <a:srgbClr val="00B050"/>
                </a:solidFill>
              </a:rPr>
              <a:t>项目</a:t>
            </a:r>
            <a:r>
              <a:rPr lang="en-US" altLang="zh-CN" sz="2800" dirty="0">
                <a:solidFill>
                  <a:srgbClr val="00B050"/>
                </a:solidFill>
              </a:rPr>
              <a:t>】</a:t>
            </a:r>
            <a:r>
              <a:rPr lang="zh-CN" altLang="en-US" sz="2800" b="0" dirty="0"/>
              <a:t>材料二次搬运费</a:t>
            </a:r>
            <a:endParaRPr lang="en-US" altLang="zh-CN" sz="2800" b="0" dirty="0"/>
          </a:p>
          <a:p>
            <a:r>
              <a:rPr lang="en-US" altLang="zh-CN" sz="2800" b="0" dirty="0"/>
              <a:t>EPC</a:t>
            </a:r>
            <a:r>
              <a:rPr lang="zh-CN" altLang="en-US" sz="2800" b="0" dirty="0"/>
              <a:t>，包含设计（方案设计、初步设计、施工图设计），设备采购、施工、以及整体移交、缺陷修复保修工程等。</a:t>
            </a:r>
            <a:r>
              <a:rPr lang="zh-CN" altLang="en-US" sz="2800" b="0" dirty="0">
                <a:solidFill>
                  <a:srgbClr val="FF0000"/>
                </a:solidFill>
              </a:rPr>
              <a:t>建筑安装工程费</a:t>
            </a:r>
            <a:r>
              <a:rPr lang="zh-CN" altLang="en-US" sz="2800" b="0" dirty="0"/>
              <a:t>计价采用</a:t>
            </a:r>
            <a:r>
              <a:rPr lang="zh-CN" altLang="en-US" sz="2800" b="0" dirty="0">
                <a:solidFill>
                  <a:srgbClr val="FF0000"/>
                </a:solidFill>
              </a:rPr>
              <a:t>施工图预算</a:t>
            </a:r>
            <a:r>
              <a:rPr lang="zh-CN" altLang="en-US" sz="2800" b="0" dirty="0">
                <a:solidFill>
                  <a:srgbClr val="00B050"/>
                </a:solidFill>
              </a:rPr>
              <a:t>下浮</a:t>
            </a:r>
            <a:r>
              <a:rPr lang="en-US" altLang="zh-CN" sz="2800" b="0" dirty="0">
                <a:solidFill>
                  <a:srgbClr val="00B050"/>
                </a:solidFill>
              </a:rPr>
              <a:t>15%</a:t>
            </a:r>
            <a:r>
              <a:rPr lang="zh-CN" altLang="en-US" sz="2800" b="0" dirty="0">
                <a:solidFill>
                  <a:srgbClr val="00B050"/>
                </a:solidFill>
              </a:rPr>
              <a:t>加</a:t>
            </a:r>
            <a:r>
              <a:rPr lang="en-US" altLang="zh-CN" sz="2800" b="0" dirty="0">
                <a:solidFill>
                  <a:srgbClr val="00B050"/>
                </a:solidFill>
              </a:rPr>
              <a:t>1.5%</a:t>
            </a:r>
            <a:r>
              <a:rPr lang="zh-CN" altLang="en-US" sz="2800" b="0" dirty="0">
                <a:solidFill>
                  <a:srgbClr val="00B050"/>
                </a:solidFill>
              </a:rPr>
              <a:t>风险</a:t>
            </a:r>
            <a:r>
              <a:rPr lang="zh-CN" altLang="en-US" sz="2800" b="0" dirty="0"/>
              <a:t>包干的原则，其中施工图预算采用定额组价成综合单价的清单计价方式。</a:t>
            </a:r>
            <a:endParaRPr lang="en-US" altLang="zh-CN" sz="2800" b="0" dirty="0"/>
          </a:p>
          <a:p>
            <a:r>
              <a:rPr lang="zh-CN" altLang="en-US" sz="2800" b="0" dirty="0"/>
              <a:t>本项目施工图预算是采用定额为依据组价成清单综合单价的计价方式，因施工环境和场地的限制汽车不能直接运到现场，必须</a:t>
            </a:r>
            <a:r>
              <a:rPr lang="zh-CN" altLang="en-US" sz="2800" b="0" dirty="0">
                <a:solidFill>
                  <a:srgbClr val="00B050"/>
                </a:solidFill>
              </a:rPr>
              <a:t>再次运输</a:t>
            </a:r>
            <a:r>
              <a:rPr lang="zh-CN" altLang="en-US" sz="2800" b="0" dirty="0"/>
              <a:t>发生装运卸工作，</a:t>
            </a:r>
            <a:r>
              <a:rPr lang="zh-CN" altLang="en-US" sz="2800" b="0" dirty="0">
                <a:solidFill>
                  <a:srgbClr val="FF0000"/>
                </a:solidFill>
              </a:rPr>
              <a:t>符合</a:t>
            </a:r>
            <a:r>
              <a:rPr lang="en-US" altLang="zh-CN" sz="2800" b="0" dirty="0"/>
              <a:t>《</a:t>
            </a:r>
            <a:r>
              <a:rPr lang="zh-CN" altLang="en-US" sz="2800" b="0" dirty="0"/>
              <a:t>省市政工程综合定额</a:t>
            </a:r>
            <a:r>
              <a:rPr lang="en-US" altLang="zh-CN" sz="2800" b="0" dirty="0"/>
              <a:t>(2010)》</a:t>
            </a:r>
            <a:r>
              <a:rPr lang="zh-CN" altLang="en-US" sz="2800" b="0" dirty="0"/>
              <a:t>规定，可以按照经批准的施工组织设计计算各施工点材料</a:t>
            </a:r>
            <a:r>
              <a:rPr lang="zh-CN" altLang="en-US" sz="2800" b="0" dirty="0">
                <a:solidFill>
                  <a:srgbClr val="FF0000"/>
                </a:solidFill>
              </a:rPr>
              <a:t>二次运输费用</a:t>
            </a:r>
            <a:r>
              <a:rPr lang="zh-CN" altLang="en-US" sz="2800" b="0" dirty="0"/>
              <a:t>。</a:t>
            </a:r>
            <a:endParaRPr lang="en-US" altLang="zh-CN" sz="2800" b="0" dirty="0"/>
          </a:p>
          <a:p>
            <a:r>
              <a:rPr lang="zh-CN" altLang="en-US" sz="2800" b="0" dirty="0"/>
              <a:t>当实际施工条件发生变化时，应履行</a:t>
            </a:r>
            <a:r>
              <a:rPr lang="zh-CN" altLang="en-US" sz="2800" b="0" dirty="0">
                <a:solidFill>
                  <a:srgbClr val="FF0000"/>
                </a:solidFill>
              </a:rPr>
              <a:t>合同</a:t>
            </a:r>
            <a:r>
              <a:rPr lang="zh-CN" altLang="en-US" sz="2800" b="0" dirty="0"/>
              <a:t>关于“承包人承担</a:t>
            </a:r>
            <a:r>
              <a:rPr lang="zh-CN" altLang="en-US" sz="2800" b="0" dirty="0">
                <a:solidFill>
                  <a:srgbClr val="00B050"/>
                </a:solidFill>
              </a:rPr>
              <a:t>实际施工方案</a:t>
            </a:r>
            <a:r>
              <a:rPr lang="zh-CN" altLang="en-US" sz="2800" b="0" dirty="0"/>
              <a:t>与</a:t>
            </a:r>
            <a:r>
              <a:rPr lang="zh-CN" altLang="en-US" sz="2800" b="0" dirty="0">
                <a:solidFill>
                  <a:srgbClr val="00B050"/>
                </a:solidFill>
              </a:rPr>
              <a:t>预算施工组织设计</a:t>
            </a:r>
            <a:r>
              <a:rPr lang="zh-CN" altLang="en-US" sz="2800" b="0" dirty="0"/>
              <a:t>变化引起的</a:t>
            </a:r>
            <a:r>
              <a:rPr lang="zh-CN" altLang="en-US" sz="2800" b="0" dirty="0">
                <a:solidFill>
                  <a:srgbClr val="FF0000"/>
                </a:solidFill>
              </a:rPr>
              <a:t>成本增（减）的风险</a:t>
            </a:r>
            <a:r>
              <a:rPr lang="zh-CN" altLang="en-US" sz="2800" b="0" dirty="0"/>
              <a:t>”的约定，结算不作调整</a:t>
            </a:r>
            <a:endParaRPr lang="zh-CN" altLang="en-US" sz="280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，合同约定，监理开工令，为开工时间</a:t>
            </a:r>
            <a:endParaRPr lang="en-US" altLang="zh-CN" dirty="0"/>
          </a:p>
          <a:p>
            <a:r>
              <a:rPr lang="zh-CN" altLang="en-US" dirty="0"/>
              <a:t>业主代表，开始设计图纸，为开工时间</a:t>
            </a:r>
            <a:endParaRPr lang="en-US" altLang="zh-CN" dirty="0"/>
          </a:p>
          <a:p>
            <a:r>
              <a:rPr lang="zh-CN" altLang="en-US" dirty="0"/>
              <a:t>施工图设计阶段，监理无法签发开工令</a:t>
            </a:r>
            <a:endParaRPr lang="en-US" altLang="zh-CN" dirty="0"/>
          </a:p>
          <a:p>
            <a:r>
              <a:rPr lang="zh-CN" altLang="en-US" dirty="0"/>
              <a:t>业主要求，具备开工条件，监理下达开工令</a:t>
            </a:r>
            <a:endParaRPr lang="en-US" altLang="zh-CN" dirty="0"/>
          </a:p>
          <a:p>
            <a:r>
              <a:rPr lang="zh-CN" altLang="en-US" dirty="0"/>
              <a:t>业主代表开工令、监理开工令，以哪个为准</a:t>
            </a:r>
            <a:endParaRPr lang="zh-CN" altLang="en-US" dirty="0"/>
          </a:p>
          <a:p>
            <a:r>
              <a:rPr lang="zh-CN" altLang="en-US" dirty="0">
                <a:solidFill>
                  <a:srgbClr val="FF0000"/>
                </a:solidFill>
              </a:rPr>
              <a:t>评：</a:t>
            </a:r>
            <a:r>
              <a:rPr lang="zh-CN" altLang="en-US" dirty="0"/>
              <a:t>总承包合同示范文本，</a:t>
            </a:r>
            <a:r>
              <a:rPr lang="en-US" altLang="zh-CN" dirty="0"/>
              <a:t>EPC</a:t>
            </a:r>
            <a:r>
              <a:rPr lang="zh-CN" altLang="en-US" dirty="0"/>
              <a:t>的开始工作日期与开始现场施工日期不同</a:t>
            </a:r>
            <a:endParaRPr lang="zh-CN" altLang="en-US" dirty="0"/>
          </a:p>
          <a:p>
            <a:r>
              <a:rPr lang="zh-CN" altLang="en-US" dirty="0">
                <a:solidFill>
                  <a:srgbClr val="FF0000"/>
                </a:solidFill>
              </a:rPr>
              <a:t>重点：</a:t>
            </a:r>
            <a:r>
              <a:rPr lang="en-US" altLang="zh-CN" dirty="0"/>
              <a:t>EPC</a:t>
            </a:r>
            <a:r>
              <a:rPr lang="zh-CN" altLang="en-US" dirty="0"/>
              <a:t>，由施工与设备购置安装两部分组成，结算后投资总造价不超概算，工程施工结算价，也不超概算中的施工费概算，但是设备购置及安装结算价，超过了设备费的概算，上述情况属于投资超概算问题吗？（</a:t>
            </a:r>
            <a:r>
              <a:rPr lang="zh-CN" altLang="en-US" dirty="0">
                <a:solidFill>
                  <a:srgbClr val="FF0000"/>
                </a:solidFill>
              </a:rPr>
              <a:t>总投资不超概，批复内自行调整</a:t>
            </a:r>
            <a:r>
              <a:rPr lang="zh-CN" altLang="en-US" dirty="0"/>
              <a:t>）</a:t>
            </a:r>
            <a:endParaRPr lang="en-US" altLang="zh-CN" dirty="0"/>
          </a:p>
          <a:p>
            <a:r>
              <a:rPr lang="zh-CN" altLang="en-US" dirty="0"/>
              <a:t>（</a:t>
            </a:r>
            <a:r>
              <a:rPr lang="zh-CN" altLang="en-US" dirty="0">
                <a:solidFill>
                  <a:srgbClr val="339933"/>
                </a:solidFill>
              </a:rPr>
              <a:t>建安超概，二类费用补</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政府棚改</a:t>
            </a:r>
            <a:r>
              <a:rPr lang="en-US" altLang="zh-CN" dirty="0"/>
              <a:t>EPC</a:t>
            </a:r>
            <a:r>
              <a:rPr lang="zh-CN" altLang="zh-CN" dirty="0"/>
              <a:t>总承包项目，根据甲方委托的方案设计单位提出的要求，总承包单位设计图纸，根据图纸，施工单位预算价超出施工</a:t>
            </a:r>
            <a:r>
              <a:rPr lang="zh-CN" altLang="zh-CN" dirty="0">
                <a:solidFill>
                  <a:srgbClr val="00B050"/>
                </a:solidFill>
              </a:rPr>
              <a:t>合同暂定价</a:t>
            </a:r>
            <a:r>
              <a:rPr lang="zh-CN" altLang="zh-CN" dirty="0"/>
              <a:t>两亿元，立项金额为暂定合同额，最终的结算以政府审计结果为准，这种情况下预算超暂定合同额的问题该如何解决？</a:t>
            </a:r>
            <a:endParaRPr lang="en-US" altLang="zh-CN" dirty="0"/>
          </a:p>
          <a:p>
            <a:r>
              <a:rPr lang="zh-CN" altLang="en-US" dirty="0">
                <a:solidFill>
                  <a:srgbClr val="FF0000"/>
                </a:solidFill>
              </a:rPr>
              <a:t>重点：</a:t>
            </a:r>
            <a:r>
              <a:rPr lang="en-US" altLang="zh-CN" dirty="0" err="1"/>
              <a:t>epc</a:t>
            </a:r>
            <a:r>
              <a:rPr lang="zh-CN" altLang="en-US" dirty="0"/>
              <a:t>，固定总价合同，甲方指定设计，图纸量大，预算高，中标总价低。还没开始施工，不存在变更</a:t>
            </a:r>
            <a:endParaRPr lang="zh-CN" altLang="en-US" dirty="0"/>
          </a:p>
          <a:p>
            <a:r>
              <a:rPr lang="zh-CN" altLang="en-US" dirty="0">
                <a:solidFill>
                  <a:srgbClr val="FF0000"/>
                </a:solidFill>
              </a:rPr>
              <a:t>重点： </a:t>
            </a:r>
            <a:r>
              <a:rPr lang="en-US" altLang="zh-CN" dirty="0" err="1"/>
              <a:t>epc</a:t>
            </a:r>
            <a:r>
              <a:rPr lang="zh-CN" altLang="en-US" dirty="0"/>
              <a:t>，固定总价合同，没审，施工图和预算，结算超过合同总价，不给认。设计只有任务书，粗略。设计甲方指定，图纸量大。</a:t>
            </a:r>
            <a:endParaRPr lang="zh-CN" altLang="en-US" dirty="0"/>
          </a:p>
          <a:p>
            <a:endParaRPr lang="zh-CN" altLang="en-US"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，投资</a:t>
            </a:r>
            <a:r>
              <a:rPr lang="zh-CN" altLang="en-US" dirty="0">
                <a:solidFill>
                  <a:srgbClr val="00B050"/>
                </a:solidFill>
              </a:rPr>
              <a:t>估算</a:t>
            </a:r>
            <a:r>
              <a:rPr lang="zh-CN" altLang="en-US" dirty="0"/>
              <a:t>，招标</a:t>
            </a:r>
            <a:endParaRPr lang="en-US" altLang="zh-CN" dirty="0"/>
          </a:p>
          <a:p>
            <a:r>
              <a:rPr lang="zh-CN" altLang="en-US" dirty="0"/>
              <a:t>地勘变化，面积增加，结构变化，总投资，增加，建安费用</a:t>
            </a:r>
            <a:r>
              <a:rPr lang="en-US" altLang="zh-CN" dirty="0"/>
              <a:t>6</a:t>
            </a:r>
            <a:r>
              <a:rPr lang="zh-CN" altLang="en-US" dirty="0"/>
              <a:t>个亿</a:t>
            </a:r>
            <a:endParaRPr lang="en-US" altLang="zh-CN" dirty="0"/>
          </a:p>
          <a:p>
            <a:r>
              <a:rPr lang="zh-CN" altLang="en-US" dirty="0"/>
              <a:t>发改，</a:t>
            </a:r>
            <a:r>
              <a:rPr lang="zh-CN" altLang="en-US" dirty="0">
                <a:solidFill>
                  <a:srgbClr val="00B050"/>
                </a:solidFill>
              </a:rPr>
              <a:t>重新批复</a:t>
            </a:r>
            <a:r>
              <a:rPr lang="zh-CN" altLang="en-US" dirty="0"/>
              <a:t>，可研和概算，增加投资</a:t>
            </a:r>
            <a:r>
              <a:rPr lang="en-US" altLang="zh-CN" dirty="0"/>
              <a:t>6</a:t>
            </a:r>
            <a:r>
              <a:rPr lang="zh-CN" altLang="en-US" dirty="0"/>
              <a:t>个亿</a:t>
            </a:r>
            <a:endParaRPr lang="en-US" altLang="zh-CN" dirty="0"/>
          </a:p>
          <a:p>
            <a:r>
              <a:rPr lang="zh-CN" altLang="en-US" dirty="0"/>
              <a:t>发改建议，新增的</a:t>
            </a:r>
            <a:r>
              <a:rPr lang="en-US" altLang="zh-CN" dirty="0"/>
              <a:t>6</a:t>
            </a:r>
            <a:r>
              <a:rPr lang="zh-CN" altLang="en-US" dirty="0"/>
              <a:t>个亿，代建单位，</a:t>
            </a:r>
            <a:r>
              <a:rPr lang="zh-CN" altLang="en-US" dirty="0">
                <a:solidFill>
                  <a:srgbClr val="00B050"/>
                </a:solidFill>
              </a:rPr>
              <a:t>公开招标</a:t>
            </a:r>
            <a:endParaRPr lang="en-US" altLang="zh-CN" dirty="0">
              <a:solidFill>
                <a:srgbClr val="00B050"/>
              </a:solidFill>
            </a:endParaRPr>
          </a:p>
          <a:p>
            <a:r>
              <a:rPr lang="zh-CN" altLang="en-US" dirty="0"/>
              <a:t>屋面工程、装饰装修工程、智能化工程、泛光照明、厨房设备工程</a:t>
            </a:r>
            <a:endParaRPr lang="en-US" altLang="zh-CN" dirty="0"/>
          </a:p>
          <a:p>
            <a:r>
              <a:rPr lang="zh-CN" altLang="en-US" dirty="0">
                <a:solidFill>
                  <a:srgbClr val="00B050"/>
                </a:solidFill>
              </a:rPr>
              <a:t>肢解发包</a:t>
            </a:r>
            <a:endParaRPr lang="en-US" altLang="zh-CN"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dirty="0">
                <a:solidFill>
                  <a:srgbClr val="FF0000"/>
                </a:solidFill>
              </a:rPr>
              <a:t>重点：</a:t>
            </a:r>
            <a:r>
              <a:rPr lang="zh-CN" altLang="zh-CN" dirty="0"/>
              <a:t>老旧小区改造</a:t>
            </a:r>
            <a:r>
              <a:rPr lang="en-US" altLang="zh-CN" dirty="0"/>
              <a:t>EPC</a:t>
            </a:r>
            <a:r>
              <a:rPr lang="zh-CN" altLang="zh-CN" dirty="0"/>
              <a:t>项目，大量拆除项目，图纸也是一边施工一边修改，估算下浮，金额暂估</a:t>
            </a:r>
            <a:endParaRPr lang="zh-CN" altLang="zh-CN" dirty="0"/>
          </a:p>
          <a:p>
            <a:pPr>
              <a:spcAft>
                <a:spcPts val="0"/>
              </a:spcAft>
            </a:pPr>
            <a:r>
              <a:rPr lang="zh-CN" altLang="zh-CN" dirty="0"/>
              <a:t>如何</a:t>
            </a:r>
            <a:r>
              <a:rPr lang="zh-CN" altLang="zh-CN" dirty="0">
                <a:solidFill>
                  <a:srgbClr val="FF0000"/>
                </a:solidFill>
              </a:rPr>
              <a:t>上报结算</a:t>
            </a:r>
            <a:r>
              <a:rPr lang="zh-CN" altLang="zh-CN" dirty="0"/>
              <a:t>，</a:t>
            </a:r>
            <a:r>
              <a:rPr lang="zh-CN" altLang="zh-CN" dirty="0">
                <a:solidFill>
                  <a:srgbClr val="339933"/>
                </a:solidFill>
              </a:rPr>
              <a:t>拆除</a:t>
            </a:r>
            <a:r>
              <a:rPr lang="zh-CN" altLang="zh-CN" dirty="0"/>
              <a:t>项目、不可预见</a:t>
            </a:r>
            <a:r>
              <a:rPr lang="zh-CN" altLang="zh-CN" dirty="0">
                <a:solidFill>
                  <a:srgbClr val="339933"/>
                </a:solidFill>
              </a:rPr>
              <a:t>地基处理</a:t>
            </a:r>
            <a:r>
              <a:rPr lang="zh-CN" altLang="zh-CN" dirty="0"/>
              <a:t>、</a:t>
            </a:r>
            <a:r>
              <a:rPr lang="zh-CN" altLang="zh-CN" dirty="0">
                <a:solidFill>
                  <a:srgbClr val="339933"/>
                </a:solidFill>
              </a:rPr>
              <a:t>零星</a:t>
            </a:r>
            <a:r>
              <a:rPr lang="zh-CN" altLang="zh-CN" dirty="0"/>
              <a:t>人工、设计</a:t>
            </a:r>
            <a:r>
              <a:rPr lang="zh-CN" altLang="zh-CN" dirty="0">
                <a:solidFill>
                  <a:srgbClr val="339933"/>
                </a:solidFill>
              </a:rPr>
              <a:t>变更</a:t>
            </a:r>
            <a:endParaRPr lang="zh-CN" altLang="zh-CN" dirty="0">
              <a:solidFill>
                <a:srgbClr val="339933"/>
              </a:solidFill>
            </a:endParaRPr>
          </a:p>
          <a:p>
            <a:pPr>
              <a:spcAft>
                <a:spcPts val="0"/>
              </a:spcAft>
            </a:pPr>
            <a:r>
              <a:rPr lang="zh-CN" altLang="zh-CN" dirty="0">
                <a:solidFill>
                  <a:srgbClr val="FF0000"/>
                </a:solidFill>
              </a:rPr>
              <a:t>合同范围内</a:t>
            </a:r>
            <a:r>
              <a:rPr lang="zh-CN" altLang="zh-CN" dirty="0"/>
              <a:t>的改造</a:t>
            </a:r>
            <a:r>
              <a:rPr lang="zh-CN" altLang="en-US" dirty="0"/>
              <a:t>，</a:t>
            </a:r>
            <a:r>
              <a:rPr lang="zh-CN" altLang="zh-CN" dirty="0"/>
              <a:t>前期图纸没有，以</a:t>
            </a:r>
            <a:r>
              <a:rPr lang="zh-CN" altLang="zh-CN" dirty="0">
                <a:solidFill>
                  <a:srgbClr val="339933"/>
                </a:solidFill>
              </a:rPr>
              <a:t>补充图纸</a:t>
            </a:r>
            <a:r>
              <a:rPr lang="zh-CN" altLang="zh-CN" dirty="0"/>
              <a:t>形式上报结算，图纸不能体现的，以</a:t>
            </a:r>
            <a:r>
              <a:rPr lang="zh-CN" altLang="zh-CN" dirty="0">
                <a:solidFill>
                  <a:srgbClr val="339933"/>
                </a:solidFill>
              </a:rPr>
              <a:t>现场收方</a:t>
            </a:r>
            <a:r>
              <a:rPr lang="zh-CN" altLang="zh-CN" dirty="0"/>
              <a:t>的工程量确认单上报</a:t>
            </a:r>
            <a:endParaRPr lang="zh-CN" altLang="zh-CN" dirty="0"/>
          </a:p>
          <a:p>
            <a:pPr>
              <a:spcAft>
                <a:spcPts val="0"/>
              </a:spcAft>
            </a:pPr>
            <a:r>
              <a:rPr lang="zh-CN" altLang="zh-CN" dirty="0">
                <a:solidFill>
                  <a:srgbClr val="FF0000"/>
                </a:solidFill>
              </a:rPr>
              <a:t>拆除项目</a:t>
            </a:r>
            <a:r>
              <a:rPr lang="zh-CN" altLang="zh-CN" dirty="0"/>
              <a:t>尽可能</a:t>
            </a:r>
            <a:r>
              <a:rPr lang="zh-CN" altLang="zh-CN" dirty="0">
                <a:solidFill>
                  <a:srgbClr val="339933"/>
                </a:solidFill>
              </a:rPr>
              <a:t>出图纸</a:t>
            </a:r>
            <a:r>
              <a:rPr lang="zh-CN" altLang="zh-CN" dirty="0"/>
              <a:t>，不能出图纸的也以</a:t>
            </a:r>
            <a:r>
              <a:rPr lang="zh-CN" altLang="zh-CN" dirty="0">
                <a:solidFill>
                  <a:srgbClr val="339933"/>
                </a:solidFill>
              </a:rPr>
              <a:t>工程量确认单</a:t>
            </a:r>
            <a:r>
              <a:rPr lang="zh-CN" altLang="zh-CN" dirty="0"/>
              <a:t>上报</a:t>
            </a:r>
            <a:endParaRPr lang="zh-CN" altLang="zh-CN" dirty="0"/>
          </a:p>
          <a:p>
            <a:pPr>
              <a:spcAft>
                <a:spcPts val="0"/>
              </a:spcAft>
            </a:pPr>
            <a:r>
              <a:rPr lang="zh-CN" altLang="zh-CN" dirty="0">
                <a:solidFill>
                  <a:srgbClr val="FF0000"/>
                </a:solidFill>
              </a:rPr>
              <a:t>合同内</a:t>
            </a:r>
            <a:r>
              <a:rPr lang="zh-CN" altLang="zh-CN" dirty="0"/>
              <a:t>不以签证形式上报，只有</a:t>
            </a:r>
            <a:r>
              <a:rPr lang="zh-CN" altLang="zh-CN" dirty="0">
                <a:solidFill>
                  <a:srgbClr val="FF0000"/>
                </a:solidFill>
              </a:rPr>
              <a:t>超出合同</a:t>
            </a:r>
            <a:r>
              <a:rPr lang="zh-CN" altLang="zh-CN" dirty="0"/>
              <a:t>才按照</a:t>
            </a:r>
            <a:r>
              <a:rPr lang="zh-CN" altLang="zh-CN" dirty="0">
                <a:solidFill>
                  <a:srgbClr val="FF0000"/>
                </a:solidFill>
              </a:rPr>
              <a:t>签证</a:t>
            </a:r>
            <a:r>
              <a:rPr lang="zh-CN" altLang="zh-CN" dirty="0"/>
              <a:t>上报</a:t>
            </a:r>
            <a:endParaRPr lang="zh-CN" altLang="zh-CN" dirty="0"/>
          </a:p>
          <a:p>
            <a:pPr>
              <a:spcAft>
                <a:spcPts val="0"/>
              </a:spcAft>
            </a:pPr>
            <a:r>
              <a:rPr lang="zh-CN" altLang="zh-CN" dirty="0"/>
              <a:t>签证很敏感，审计容易出问题</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暂估价，招标，认质认价，开票，财评不一致</a:t>
            </a:r>
            <a:endParaRPr lang="zh-CN" altLang="en-US" dirty="0"/>
          </a:p>
          <a:p>
            <a:r>
              <a:rPr lang="zh-CN" altLang="en-US" dirty="0">
                <a:solidFill>
                  <a:srgbClr val="FF0000"/>
                </a:solidFill>
              </a:rPr>
              <a:t>重点：</a:t>
            </a:r>
            <a:r>
              <a:rPr lang="zh-CN" altLang="en-US" dirty="0"/>
              <a:t>综合管廊，定额，电缆沟，介质</a:t>
            </a:r>
            <a:endParaRPr lang="zh-CN" altLang="en-US" dirty="0"/>
          </a:p>
          <a:p>
            <a:r>
              <a:rPr lang="zh-CN" altLang="en-US" dirty="0">
                <a:solidFill>
                  <a:srgbClr val="FF0000"/>
                </a:solidFill>
              </a:rPr>
              <a:t>重点：</a:t>
            </a:r>
            <a:r>
              <a:rPr lang="zh-CN" altLang="en-US" dirty="0"/>
              <a:t>单价让利，调价差，分摊到综合单价</a:t>
            </a:r>
            <a:endParaRPr lang="zh-CN" altLang="en-US" dirty="0"/>
          </a:p>
          <a:p>
            <a:r>
              <a:rPr lang="zh-CN" altLang="en-US" dirty="0">
                <a:solidFill>
                  <a:srgbClr val="FF0000"/>
                </a:solidFill>
              </a:rPr>
              <a:t>重点： </a:t>
            </a:r>
            <a:r>
              <a:rPr lang="en-US" altLang="zh-CN" dirty="0" err="1"/>
              <a:t>epc</a:t>
            </a:r>
            <a:r>
              <a:rPr lang="zh-CN" altLang="en-US" dirty="0"/>
              <a:t>，</a:t>
            </a:r>
            <a:r>
              <a:rPr lang="en-US" altLang="zh-CN" dirty="0"/>
              <a:t>2.8</a:t>
            </a:r>
            <a:r>
              <a:rPr lang="zh-CN" altLang="en-US" dirty="0"/>
              <a:t>亿，阳光大棚，调概</a:t>
            </a:r>
            <a:r>
              <a:rPr lang="en-US" altLang="zh-CN" dirty="0"/>
              <a:t>30</a:t>
            </a:r>
            <a:r>
              <a:rPr lang="zh-CN" altLang="en-US" dirty="0"/>
              <a:t>个羊舍，结算</a:t>
            </a:r>
            <a:r>
              <a:rPr lang="en-US" altLang="zh-CN" dirty="0"/>
              <a:t>3.8</a:t>
            </a:r>
            <a:r>
              <a:rPr lang="zh-CN" altLang="en-US" dirty="0"/>
              <a:t>亿</a:t>
            </a:r>
            <a:endParaRPr lang="zh-CN" altLang="en-US" dirty="0"/>
          </a:p>
          <a:p>
            <a:r>
              <a:rPr lang="zh-CN" altLang="en-US" dirty="0">
                <a:solidFill>
                  <a:srgbClr val="FF0000"/>
                </a:solidFill>
              </a:rPr>
              <a:t>重点： </a:t>
            </a:r>
            <a:r>
              <a:rPr lang="en-US" altLang="zh-CN" dirty="0" err="1"/>
              <a:t>epc</a:t>
            </a:r>
            <a:r>
              <a:rPr lang="zh-CN" altLang="en-US" dirty="0"/>
              <a:t>，建安费下浮，暂列金，暂估价，不下浮</a:t>
            </a:r>
            <a:endParaRPr lang="zh-CN" altLang="en-US" dirty="0"/>
          </a:p>
          <a:p>
            <a:r>
              <a:rPr lang="zh-CN" altLang="en-US" dirty="0">
                <a:solidFill>
                  <a:srgbClr val="FF0000"/>
                </a:solidFill>
              </a:rPr>
              <a:t>重点：</a:t>
            </a:r>
            <a:r>
              <a:rPr lang="zh-CN" altLang="en-US" dirty="0"/>
              <a:t>质保金，保函</a:t>
            </a:r>
            <a:endParaRPr lang="zh-CN" altLang="en-US" dirty="0"/>
          </a:p>
          <a:p>
            <a:r>
              <a:rPr lang="zh-CN" altLang="en-US" dirty="0">
                <a:solidFill>
                  <a:srgbClr val="FF0000"/>
                </a:solidFill>
              </a:rPr>
              <a:t>重点： </a:t>
            </a:r>
            <a:r>
              <a:rPr lang="en-US" altLang="zh-CN" dirty="0" err="1"/>
              <a:t>epc</a:t>
            </a:r>
            <a:r>
              <a:rPr lang="zh-CN" altLang="en-US" dirty="0"/>
              <a:t>，甲方基础资料不准，应索赔基础资料组织协调费，不能索赔勘探费，乙方出图也要做勘探</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epco</a:t>
            </a:r>
            <a:r>
              <a:rPr lang="zh-CN" altLang="en-US" dirty="0"/>
              <a:t>，中国水务，概算，主管</a:t>
            </a:r>
            <a:r>
              <a:rPr lang="en-US" altLang="zh-CN" dirty="0"/>
              <a:t>68</a:t>
            </a:r>
            <a:r>
              <a:rPr lang="zh-CN" altLang="en-US" dirty="0"/>
              <a:t>，支管</a:t>
            </a:r>
            <a:r>
              <a:rPr lang="en-US" altLang="zh-CN" dirty="0"/>
              <a:t>35</a:t>
            </a:r>
            <a:r>
              <a:rPr lang="zh-CN" altLang="en-US" dirty="0"/>
              <a:t>，</a:t>
            </a:r>
            <a:r>
              <a:rPr lang="en-US" altLang="zh-CN" dirty="0"/>
              <a:t>60</a:t>
            </a:r>
            <a:r>
              <a:rPr lang="zh-CN" altLang="en-US" dirty="0"/>
              <a:t>居民，实际</a:t>
            </a:r>
            <a:r>
              <a:rPr lang="en-US" altLang="zh-CN" dirty="0"/>
              <a:t>100</a:t>
            </a:r>
            <a:r>
              <a:rPr lang="zh-CN" altLang="en-US" dirty="0"/>
              <a:t>居民，支管</a:t>
            </a:r>
            <a:r>
              <a:rPr lang="en-US" altLang="zh-CN" dirty="0"/>
              <a:t>45</a:t>
            </a:r>
            <a:endParaRPr lang="en-US" altLang="zh-CN" dirty="0"/>
          </a:p>
          <a:p>
            <a:r>
              <a:rPr lang="zh-CN" altLang="en-US" dirty="0">
                <a:solidFill>
                  <a:srgbClr val="FF0000"/>
                </a:solidFill>
              </a:rPr>
              <a:t>重点： </a:t>
            </a:r>
            <a:r>
              <a:rPr lang="en-US" altLang="zh-CN" dirty="0" err="1"/>
              <a:t>epc</a:t>
            </a:r>
            <a:r>
              <a:rPr lang="zh-CN" altLang="en-US" dirty="0"/>
              <a:t>，乙方初步设计，桩基础，过度设计</a:t>
            </a:r>
            <a:endParaRPr lang="zh-CN" altLang="en-US" dirty="0"/>
          </a:p>
          <a:p>
            <a:r>
              <a:rPr lang="zh-CN" altLang="en-US" dirty="0">
                <a:solidFill>
                  <a:srgbClr val="FF0000"/>
                </a:solidFill>
              </a:rPr>
              <a:t>重点：</a:t>
            </a:r>
            <a:r>
              <a:rPr lang="zh-CN" altLang="en-US" dirty="0"/>
              <a:t>可研没有建设管理费，可研清单发包，合同，初设概算，有建设管理费或总承包管理费，结算审计扣除</a:t>
            </a:r>
            <a:endParaRPr lang="zh-CN" altLang="en-US" dirty="0"/>
          </a:p>
          <a:p>
            <a:r>
              <a:rPr lang="zh-CN" altLang="en-US" dirty="0">
                <a:solidFill>
                  <a:srgbClr val="FF0000"/>
                </a:solidFill>
              </a:rPr>
              <a:t>重点：</a:t>
            </a:r>
            <a:r>
              <a:rPr lang="zh-CN" altLang="en-US" dirty="0"/>
              <a:t>清单招标，高规格电缆，调为，低规格，接头多，单价高</a:t>
            </a:r>
            <a:endParaRPr lang="en-US" altLang="zh-CN" dirty="0"/>
          </a:p>
          <a:p>
            <a:r>
              <a:rPr lang="zh-CN" altLang="en-US" dirty="0">
                <a:solidFill>
                  <a:srgbClr val="FF0000"/>
                </a:solidFill>
              </a:rPr>
              <a:t>重点：</a:t>
            </a:r>
            <a:r>
              <a:rPr lang="zh-CN" altLang="en-US" dirty="0"/>
              <a:t>设计错误，总包担责</a:t>
            </a:r>
            <a:endParaRPr lang="zh-CN" altLang="en-US" dirty="0"/>
          </a:p>
          <a:p>
            <a:r>
              <a:rPr lang="zh-CN" altLang="en-US" dirty="0">
                <a:solidFill>
                  <a:srgbClr val="FF0000"/>
                </a:solidFill>
              </a:rPr>
              <a:t>重点：</a:t>
            </a:r>
            <a:r>
              <a:rPr lang="zh-CN" altLang="en-US" dirty="0"/>
              <a:t>出现图纸和设计不符合要求或漏项的，由总承包单位承担相应责任</a:t>
            </a:r>
            <a:endParaRPr lang="zh-CN" altLang="en-US" dirty="0"/>
          </a:p>
          <a:p>
            <a:endParaRPr lang="zh-CN" altLang="en-US"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，施工图工程量汇总表量大于施工图，施工图预算按汇总表，双方都认</a:t>
            </a:r>
            <a:endParaRPr lang="zh-CN" altLang="en-US" dirty="0"/>
          </a:p>
          <a:p>
            <a:r>
              <a:rPr lang="zh-CN" altLang="en-US" dirty="0">
                <a:solidFill>
                  <a:srgbClr val="FF0000"/>
                </a:solidFill>
              </a:rPr>
              <a:t>重点： </a:t>
            </a:r>
            <a:r>
              <a:rPr lang="en-US" altLang="zh-CN" dirty="0" err="1"/>
              <a:t>epc</a:t>
            </a:r>
            <a:r>
              <a:rPr lang="zh-CN" altLang="en-US" dirty="0"/>
              <a:t>，涉铁，配合费。涉水，招标限价。临时占地费，每亩</a:t>
            </a:r>
            <a:r>
              <a:rPr lang="en-US" altLang="zh-CN" dirty="0"/>
              <a:t>1500</a:t>
            </a:r>
            <a:r>
              <a:rPr lang="zh-CN" altLang="en-US" dirty="0"/>
              <a:t>，</a:t>
            </a:r>
            <a:r>
              <a:rPr lang="en-US" altLang="zh-CN" dirty="0"/>
              <a:t>10</a:t>
            </a:r>
            <a:r>
              <a:rPr lang="zh-CN" altLang="en-US" dirty="0"/>
              <a:t>万。</a:t>
            </a:r>
            <a:endParaRPr lang="zh-CN" altLang="en-US" dirty="0"/>
          </a:p>
          <a:p>
            <a:r>
              <a:rPr lang="zh-CN" altLang="en-US" dirty="0">
                <a:solidFill>
                  <a:srgbClr val="FF0000"/>
                </a:solidFill>
              </a:rPr>
              <a:t>重点：</a:t>
            </a:r>
            <a:r>
              <a:rPr lang="zh-CN" altLang="en-US" dirty="0"/>
              <a:t>链式履带式吊车认卸货费，轮式不认</a:t>
            </a:r>
            <a:endParaRPr lang="zh-CN" altLang="en-US" dirty="0"/>
          </a:p>
          <a:p>
            <a:r>
              <a:rPr lang="zh-CN" altLang="en-US" dirty="0">
                <a:solidFill>
                  <a:srgbClr val="FF0000"/>
                </a:solidFill>
              </a:rPr>
              <a:t>重点：</a:t>
            </a:r>
            <a:r>
              <a:rPr lang="zh-CN" altLang="en-US" dirty="0"/>
              <a:t>材料认价会议纪要，发改没盖章，财评不给认</a:t>
            </a:r>
            <a:endParaRPr lang="zh-CN" altLang="en-US" dirty="0"/>
          </a:p>
          <a:p>
            <a:r>
              <a:rPr lang="zh-CN" altLang="en-US" dirty="0">
                <a:solidFill>
                  <a:srgbClr val="FF0000"/>
                </a:solidFill>
              </a:rPr>
              <a:t>重点：</a:t>
            </a:r>
            <a:r>
              <a:rPr lang="zh-CN" altLang="en-US" dirty="0"/>
              <a:t>地砖</a:t>
            </a:r>
            <a:r>
              <a:rPr lang="en-US" altLang="zh-CN" dirty="0"/>
              <a:t>800*800</a:t>
            </a:r>
            <a:r>
              <a:rPr lang="zh-CN" altLang="en-US" dirty="0"/>
              <a:t>，调为</a:t>
            </a:r>
            <a:r>
              <a:rPr lang="en-US" altLang="zh-CN" dirty="0"/>
              <a:t>600*600</a:t>
            </a:r>
            <a:r>
              <a:rPr lang="zh-CN" altLang="en-US" dirty="0"/>
              <a:t>，调材差，调人工</a:t>
            </a:r>
            <a:endParaRPr lang="en-US" altLang="zh-CN" dirty="0"/>
          </a:p>
          <a:p>
            <a:r>
              <a:rPr lang="zh-CN" altLang="en-US" dirty="0">
                <a:solidFill>
                  <a:srgbClr val="FF0000"/>
                </a:solidFill>
              </a:rPr>
              <a:t>重点： </a:t>
            </a:r>
            <a:r>
              <a:rPr lang="en-US" altLang="zh-CN" dirty="0" err="1"/>
              <a:t>epc</a:t>
            </a:r>
            <a:r>
              <a:rPr lang="zh-CN" altLang="en-US" dirty="0"/>
              <a:t>，二次设计深化设计，设计院不出设计费</a:t>
            </a:r>
            <a:endParaRPr lang="zh-CN" altLang="en-US" dirty="0"/>
          </a:p>
          <a:p>
            <a:r>
              <a:rPr lang="zh-CN" altLang="en-US" dirty="0"/>
              <a:t>设计费，按图审面积，面积减少</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初设招标的</a:t>
            </a:r>
            <a:r>
              <a:rPr lang="en-US" altLang="zh-CN" dirty="0"/>
              <a:t>EPC</a:t>
            </a:r>
            <a:r>
              <a:rPr lang="zh-CN" altLang="en-US" dirty="0"/>
              <a:t>项目，发包人要求里面很多东西的交付标准不高，现在过审的施工图已经出来了，然后很多材料都是高于招标时候的发包人要求的交付标准，过审施工图的高标准做法，能否算是甲方的同意了高标准做法，施工单位按高标准报施工图预算按高标准拿材料算价</a:t>
            </a:r>
            <a:endParaRPr lang="zh-CN" altLang="en-US" dirty="0"/>
          </a:p>
          <a:p>
            <a:r>
              <a:rPr lang="zh-CN" altLang="en-US" dirty="0">
                <a:solidFill>
                  <a:srgbClr val="FF0000"/>
                </a:solidFill>
              </a:rPr>
              <a:t>重点：</a:t>
            </a:r>
            <a:r>
              <a:rPr lang="zh-CN" altLang="en-US" dirty="0"/>
              <a:t>外电招标，外水不招标。现场踏勘，额外工程量，争取风险费。红线内，市政，一个房建，共</a:t>
            </a:r>
            <a:r>
              <a:rPr lang="en-US" altLang="zh-CN" dirty="0"/>
              <a:t>3</a:t>
            </a:r>
            <a:r>
              <a:rPr lang="zh-CN" altLang="en-US" dirty="0"/>
              <a:t>亿，后规划调整，房建没实施，红线外，增加</a:t>
            </a:r>
            <a:r>
              <a:rPr lang="en-US" altLang="zh-CN" dirty="0"/>
              <a:t>3</a:t>
            </a:r>
            <a:r>
              <a:rPr lang="zh-CN" altLang="en-US" dirty="0"/>
              <a:t>个房建，共完成</a:t>
            </a:r>
            <a:r>
              <a:rPr lang="en-US" altLang="zh-CN" dirty="0"/>
              <a:t>1</a:t>
            </a:r>
            <a:r>
              <a:rPr lang="zh-CN" altLang="en-US" dirty="0"/>
              <a:t>亿。规划调整，项目地点变，增加路，超概</a:t>
            </a:r>
            <a:r>
              <a:rPr lang="en-US" altLang="zh-CN" dirty="0"/>
              <a:t>10%</a:t>
            </a:r>
            <a:r>
              <a:rPr lang="zh-CN" altLang="en-US" dirty="0"/>
              <a:t>以上调概。钢结构一级资质。刷漆改为墙布，图为准。地铁，土方亏，管廊，造成，增加土方。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合同工期</a:t>
            </a:r>
            <a:r>
              <a:rPr lang="en-US" altLang="zh-CN" dirty="0"/>
              <a:t>200</a:t>
            </a:r>
            <a:r>
              <a:rPr lang="zh-CN" altLang="en-US" dirty="0"/>
              <a:t>天，正常</a:t>
            </a:r>
            <a:r>
              <a:rPr lang="en-US" altLang="zh-CN" dirty="0"/>
              <a:t>300</a:t>
            </a:r>
            <a:r>
              <a:rPr lang="zh-CN" altLang="en-US" dirty="0"/>
              <a:t>天，实际工期</a:t>
            </a:r>
            <a:r>
              <a:rPr lang="en-US" altLang="zh-CN" dirty="0"/>
              <a:t>200</a:t>
            </a:r>
            <a:r>
              <a:rPr lang="zh-CN" altLang="en-US" dirty="0"/>
              <a:t>天，招标文件要求报赶工费，结算审计，赶工费不给，模板*</a:t>
            </a:r>
            <a:r>
              <a:rPr lang="en-US" altLang="zh-CN" dirty="0"/>
              <a:t>3</a:t>
            </a:r>
            <a:r>
              <a:rPr lang="zh-CN" altLang="en-US" dirty="0"/>
              <a:t>，夜间施工增加费，不给认</a:t>
            </a:r>
            <a:endParaRPr lang="zh-CN" altLang="en-US" dirty="0"/>
          </a:p>
          <a:p>
            <a:r>
              <a:rPr lang="zh-CN" altLang="en-US" dirty="0">
                <a:solidFill>
                  <a:srgbClr val="FF0000"/>
                </a:solidFill>
              </a:rPr>
              <a:t>重点：</a:t>
            </a:r>
            <a:r>
              <a:rPr lang="zh-CN" altLang="en-US" dirty="0"/>
              <a:t>保障房，</a:t>
            </a:r>
            <a:r>
              <a:rPr lang="en-US" altLang="zh-CN" dirty="0"/>
              <a:t>21</a:t>
            </a:r>
            <a:r>
              <a:rPr lang="zh-CN" altLang="en-US" dirty="0"/>
              <a:t>施工，</a:t>
            </a:r>
            <a:r>
              <a:rPr lang="en-US" altLang="zh-CN" dirty="0"/>
              <a:t>22</a:t>
            </a:r>
            <a:r>
              <a:rPr lang="zh-CN" altLang="en-US" dirty="0"/>
              <a:t>招标签合同，</a:t>
            </a:r>
            <a:r>
              <a:rPr lang="en-US" altLang="zh-CN" dirty="0"/>
              <a:t>21</a:t>
            </a:r>
            <a:r>
              <a:rPr lang="zh-CN" altLang="en-US" dirty="0"/>
              <a:t>塑钢窗，</a:t>
            </a:r>
            <a:r>
              <a:rPr lang="en-US" altLang="zh-CN" dirty="0"/>
              <a:t>22</a:t>
            </a:r>
            <a:r>
              <a:rPr lang="zh-CN" altLang="en-US" dirty="0"/>
              <a:t>隔热断桥铝，拨款到期，进度节点</a:t>
            </a:r>
            <a:endParaRPr lang="en-US" altLang="zh-CN" dirty="0"/>
          </a:p>
          <a:p>
            <a:r>
              <a:rPr lang="zh-CN" altLang="en-US" dirty="0">
                <a:solidFill>
                  <a:srgbClr val="FF0000"/>
                </a:solidFill>
              </a:rPr>
              <a:t>重点：</a:t>
            </a:r>
            <a:r>
              <a:rPr lang="en-US" altLang="zh-CN" dirty="0"/>
              <a:t> </a:t>
            </a:r>
            <a:r>
              <a:rPr lang="zh-CN" altLang="en-US" dirty="0"/>
              <a:t>设计变更部分，不调材料价差</a:t>
            </a:r>
            <a:endParaRPr lang="zh-CN" altLang="en-US" dirty="0"/>
          </a:p>
          <a:p>
            <a:r>
              <a:rPr lang="zh-CN" altLang="en-US" dirty="0"/>
              <a:t>暂估价材料招标，不调价差</a:t>
            </a:r>
            <a:endParaRPr lang="zh-CN" altLang="en-US" dirty="0"/>
          </a:p>
          <a:p>
            <a:r>
              <a:rPr lang="zh-CN" altLang="en-US" dirty="0">
                <a:solidFill>
                  <a:srgbClr val="FF0000"/>
                </a:solidFill>
              </a:rPr>
              <a:t>重点：</a:t>
            </a:r>
            <a:r>
              <a:rPr lang="zh-CN" altLang="en-US" dirty="0"/>
              <a:t>贵州发改住建，固定总价，不以施工图预算</a:t>
            </a:r>
            <a:endParaRPr lang="zh-CN" altLang="en-US" dirty="0"/>
          </a:p>
          <a:p>
            <a:r>
              <a:rPr lang="zh-CN" altLang="en-US" dirty="0">
                <a:solidFill>
                  <a:srgbClr val="FF0000"/>
                </a:solidFill>
              </a:rPr>
              <a:t>重点：</a:t>
            </a:r>
            <a:r>
              <a:rPr lang="zh-CN" altLang="en-US" dirty="0"/>
              <a:t>信息价，企业指导价</a:t>
            </a:r>
            <a:endParaRPr lang="zh-CN" altLang="en-US" dirty="0"/>
          </a:p>
          <a:p>
            <a:r>
              <a:rPr lang="zh-CN" altLang="en-US" dirty="0">
                <a:solidFill>
                  <a:srgbClr val="FF0000"/>
                </a:solidFill>
              </a:rPr>
              <a:t>重点：</a:t>
            </a:r>
            <a:r>
              <a:rPr lang="zh-CN" altLang="en-US" dirty="0"/>
              <a:t>厂房，</a:t>
            </a:r>
            <a:r>
              <a:rPr lang="en-US" altLang="zh-CN" dirty="0"/>
              <a:t>9000</a:t>
            </a:r>
            <a:r>
              <a:rPr lang="zh-CN" altLang="en-US" dirty="0"/>
              <a:t>，</a:t>
            </a:r>
            <a:r>
              <a:rPr lang="en-US" altLang="zh-CN" dirty="0"/>
              <a:t>7000</a:t>
            </a:r>
            <a:endParaRPr lang="en-US" altLang="zh-CN" dirty="0"/>
          </a:p>
          <a:p>
            <a:r>
              <a:rPr lang="zh-CN" altLang="en-US" dirty="0">
                <a:solidFill>
                  <a:srgbClr val="FF0000"/>
                </a:solidFill>
              </a:rPr>
              <a:t>重点： </a:t>
            </a:r>
            <a:r>
              <a:rPr lang="en-US" altLang="zh-CN" dirty="0" err="1"/>
              <a:t>epc</a:t>
            </a:r>
            <a:r>
              <a:rPr lang="zh-CN" altLang="en-US" dirty="0"/>
              <a:t>，包装，管廊，路改造，修路</a:t>
            </a:r>
            <a:endParaRPr lang="zh-CN" altLang="en-US" dirty="0"/>
          </a:p>
          <a:p>
            <a:r>
              <a:rPr lang="zh-CN" altLang="en-US" dirty="0">
                <a:solidFill>
                  <a:srgbClr val="FF0000"/>
                </a:solidFill>
              </a:rPr>
              <a:t>重点：</a:t>
            </a:r>
            <a:r>
              <a:rPr lang="zh-CN" altLang="en-US" dirty="0"/>
              <a:t>材料调价差，钢筋，钢绞线，可调价材料</a:t>
            </a:r>
            <a:endParaRPr lang="zh-CN" altLang="en-US" dirty="0"/>
          </a:p>
          <a:p>
            <a:endParaRPr lang="zh-CN" altLang="en-US" dirty="0"/>
          </a:p>
          <a:p>
            <a:endParaRPr lang="en-US"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土方均衡，挖土快，回填慢</a:t>
            </a:r>
            <a:endParaRPr lang="zh-CN" altLang="en-US" dirty="0"/>
          </a:p>
          <a:p>
            <a:r>
              <a:rPr lang="zh-CN" altLang="en-US" dirty="0">
                <a:solidFill>
                  <a:srgbClr val="FF0000"/>
                </a:solidFill>
              </a:rPr>
              <a:t>重点：</a:t>
            </a:r>
            <a:r>
              <a:rPr lang="zh-CN" altLang="en-US" dirty="0"/>
              <a:t>变更超概部分，不能取费</a:t>
            </a:r>
            <a:endParaRPr lang="zh-CN" altLang="en-US" dirty="0"/>
          </a:p>
          <a:p>
            <a:r>
              <a:rPr lang="zh-CN" altLang="en-US" dirty="0">
                <a:solidFill>
                  <a:srgbClr val="FF0000"/>
                </a:solidFill>
              </a:rPr>
              <a:t>重点：</a:t>
            </a:r>
            <a:r>
              <a:rPr lang="zh-CN" altLang="en-US" dirty="0"/>
              <a:t>变更，调整税</a:t>
            </a:r>
            <a:endParaRPr lang="zh-CN" altLang="en-US" dirty="0"/>
          </a:p>
          <a:p>
            <a:r>
              <a:rPr lang="zh-CN" altLang="en-US" dirty="0">
                <a:solidFill>
                  <a:srgbClr val="FF0000"/>
                </a:solidFill>
              </a:rPr>
              <a:t>重点：</a:t>
            </a:r>
            <a:r>
              <a:rPr lang="zh-CN" altLang="en-US" dirty="0"/>
              <a:t>图</a:t>
            </a:r>
            <a:r>
              <a:rPr lang="en-US" altLang="zh-CN" dirty="0"/>
              <a:t>100</a:t>
            </a:r>
            <a:r>
              <a:rPr lang="zh-CN" altLang="en-US" dirty="0"/>
              <a:t>，乙方报</a:t>
            </a:r>
            <a:r>
              <a:rPr lang="en-US" altLang="zh-CN" dirty="0"/>
              <a:t>10</a:t>
            </a:r>
            <a:r>
              <a:rPr lang="zh-CN" altLang="en-US" dirty="0"/>
              <a:t>，乙丙按图</a:t>
            </a:r>
            <a:endParaRPr lang="zh-CN" altLang="en-US" dirty="0"/>
          </a:p>
          <a:p>
            <a:r>
              <a:rPr lang="zh-CN" altLang="en-US" dirty="0">
                <a:solidFill>
                  <a:srgbClr val="FF0000"/>
                </a:solidFill>
              </a:rPr>
              <a:t>重点：</a:t>
            </a:r>
            <a:r>
              <a:rPr lang="zh-CN" altLang="en-US" dirty="0"/>
              <a:t>分批出图，分批审预算，基期，调差幅度</a:t>
            </a:r>
            <a:endParaRPr lang="zh-CN" altLang="en-US" dirty="0"/>
          </a:p>
          <a:p>
            <a:r>
              <a:rPr lang="zh-CN" altLang="en-US" dirty="0">
                <a:solidFill>
                  <a:srgbClr val="FF0000"/>
                </a:solidFill>
              </a:rPr>
              <a:t>重点：</a:t>
            </a:r>
            <a:r>
              <a:rPr lang="zh-CN" altLang="en-US" dirty="0"/>
              <a:t>桩，限价按面积每平</a:t>
            </a:r>
            <a:r>
              <a:rPr lang="en-US" altLang="zh-CN" dirty="0"/>
              <a:t>180</a:t>
            </a:r>
            <a:r>
              <a:rPr lang="zh-CN" altLang="en-US" dirty="0"/>
              <a:t>，</a:t>
            </a:r>
            <a:r>
              <a:rPr lang="en-US" altLang="zh-CN" dirty="0"/>
              <a:t>150</a:t>
            </a:r>
            <a:r>
              <a:rPr lang="zh-CN" altLang="en-US" dirty="0"/>
              <a:t>中，桩短了，加长</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项目特征，自行考虑，见图纸</a:t>
            </a:r>
            <a:endParaRPr lang="zh-CN" altLang="en-US" dirty="0"/>
          </a:p>
          <a:p>
            <a:r>
              <a:rPr lang="zh-CN" altLang="en-US" dirty="0">
                <a:solidFill>
                  <a:srgbClr val="FF0000"/>
                </a:solidFill>
              </a:rPr>
              <a:t>重点：</a:t>
            </a:r>
            <a:r>
              <a:rPr lang="zh-CN" altLang="en-US" dirty="0"/>
              <a:t>招标答疑，临时占地不提供。租地费</a:t>
            </a:r>
            <a:endParaRPr lang="zh-CN" altLang="en-US" dirty="0"/>
          </a:p>
          <a:p>
            <a:r>
              <a:rPr lang="zh-CN" altLang="en-US" dirty="0">
                <a:solidFill>
                  <a:srgbClr val="FF0000"/>
                </a:solidFill>
              </a:rPr>
              <a:t>重点：</a:t>
            </a:r>
            <a:r>
              <a:rPr lang="zh-CN" altLang="en-US" dirty="0"/>
              <a:t>三有详勘，二没详勘。初勘。二详勘超预期</a:t>
            </a:r>
            <a:endParaRPr lang="zh-CN" altLang="en-US" dirty="0"/>
          </a:p>
          <a:p>
            <a:r>
              <a:rPr lang="zh-CN" altLang="en-US" dirty="0">
                <a:solidFill>
                  <a:srgbClr val="FF0000"/>
                </a:solidFill>
              </a:rPr>
              <a:t>重点：</a:t>
            </a:r>
            <a:r>
              <a:rPr lang="zh-CN" altLang="en-US" dirty="0"/>
              <a:t>不定材料设备品牌，避免超概</a:t>
            </a:r>
            <a:endParaRPr lang="zh-CN" altLang="en-US" dirty="0"/>
          </a:p>
          <a:p>
            <a:r>
              <a:rPr lang="zh-CN" altLang="en-US" dirty="0">
                <a:solidFill>
                  <a:srgbClr val="FF0000"/>
                </a:solidFill>
              </a:rPr>
              <a:t>重点：</a:t>
            </a:r>
            <a:r>
              <a:rPr lang="zh-CN" altLang="en-US" dirty="0"/>
              <a:t>概算，蓝图少部分，</a:t>
            </a:r>
            <a:r>
              <a:rPr lang="en-US" altLang="zh-CN" dirty="0"/>
              <a:t>10</a:t>
            </a:r>
            <a:r>
              <a:rPr lang="zh-CN" altLang="en-US" dirty="0"/>
              <a:t>以上招标</a:t>
            </a:r>
            <a:endParaRPr lang="zh-CN" altLang="en-US" dirty="0"/>
          </a:p>
          <a:p>
            <a:r>
              <a:rPr lang="zh-CN" altLang="en-US" dirty="0">
                <a:solidFill>
                  <a:srgbClr val="FF0000"/>
                </a:solidFill>
              </a:rPr>
              <a:t>重点：</a:t>
            </a:r>
            <a:r>
              <a:rPr lang="zh-CN" altLang="en-US" dirty="0"/>
              <a:t>固定总价，优化，凑不够，人材差，增加绿化护坡</a:t>
            </a:r>
            <a:endParaRPr lang="zh-CN" altLang="en-US" dirty="0"/>
          </a:p>
          <a:p>
            <a:r>
              <a:rPr lang="zh-CN" altLang="en-US" dirty="0"/>
              <a:t>固定总价，路</a:t>
            </a:r>
            <a:r>
              <a:rPr lang="en-US" altLang="zh-CN" dirty="0"/>
              <a:t>50</a:t>
            </a:r>
            <a:r>
              <a:rPr lang="zh-CN" altLang="en-US" dirty="0"/>
              <a:t>，</a:t>
            </a:r>
            <a:r>
              <a:rPr lang="en-US" altLang="zh-CN" dirty="0"/>
              <a:t>40</a:t>
            </a:r>
            <a:endParaRPr lang="en-US" altLang="zh-CN" dirty="0"/>
          </a:p>
          <a:p>
            <a:r>
              <a:rPr lang="zh-CN" altLang="en-US" dirty="0">
                <a:solidFill>
                  <a:srgbClr val="FF0000"/>
                </a:solidFill>
              </a:rPr>
              <a:t>重点：</a:t>
            </a:r>
            <a:r>
              <a:rPr lang="zh-CN" altLang="en-US" dirty="0"/>
              <a:t>概算，合同</a:t>
            </a:r>
            <a:r>
              <a:rPr lang="en-US" altLang="zh-CN" dirty="0"/>
              <a:t>5</a:t>
            </a:r>
            <a:r>
              <a:rPr lang="zh-CN" altLang="en-US" dirty="0"/>
              <a:t>，预算</a:t>
            </a:r>
            <a:r>
              <a:rPr lang="en-US" altLang="zh-CN" dirty="0"/>
              <a:t>3.5</a:t>
            </a:r>
            <a:r>
              <a:rPr lang="zh-CN" altLang="en-US" dirty="0"/>
              <a:t>，让报</a:t>
            </a:r>
            <a:r>
              <a:rPr lang="en-US" altLang="zh-CN" dirty="0"/>
              <a:t>5</a:t>
            </a:r>
            <a:endParaRPr lang="en-US" altLang="zh-CN" dirty="0"/>
          </a:p>
          <a:p>
            <a:r>
              <a:rPr lang="zh-CN" altLang="en-US" dirty="0">
                <a:solidFill>
                  <a:srgbClr val="FF0000"/>
                </a:solidFill>
              </a:rPr>
              <a:t>重点：</a:t>
            </a:r>
            <a:r>
              <a:rPr lang="zh-CN" altLang="en-US" dirty="0"/>
              <a:t>三期，每期</a:t>
            </a:r>
            <a:r>
              <a:rPr lang="en-US" altLang="zh-CN" dirty="0"/>
              <a:t>2000</a:t>
            </a:r>
            <a:r>
              <a:rPr lang="zh-CN" altLang="en-US" dirty="0"/>
              <a:t>，一期</a:t>
            </a:r>
            <a:r>
              <a:rPr lang="en-US" altLang="zh-CN" dirty="0"/>
              <a:t>3500</a:t>
            </a:r>
            <a:r>
              <a:rPr lang="zh-CN" altLang="en-US" dirty="0"/>
              <a:t>，超概</a:t>
            </a:r>
            <a:r>
              <a:rPr lang="en-US" altLang="zh-CN" dirty="0"/>
              <a:t>70</a:t>
            </a:r>
            <a:endParaRPr lang="en-US" altLang="zh-CN" dirty="0"/>
          </a:p>
          <a:p>
            <a:r>
              <a:rPr lang="zh-CN" altLang="en-US" dirty="0">
                <a:solidFill>
                  <a:srgbClr val="FF0000"/>
                </a:solidFill>
              </a:rPr>
              <a:t>重点： </a:t>
            </a:r>
            <a:r>
              <a:rPr lang="en-US" altLang="zh-CN" dirty="0" err="1"/>
              <a:t>epc</a:t>
            </a:r>
            <a:r>
              <a:rPr lang="zh-CN" altLang="en-US" dirty="0"/>
              <a:t>，定额计价，树招标，太原到北京，栽树运距套定额</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出土口，垂直运输费，二次转运，料具</a:t>
            </a:r>
            <a:endParaRPr lang="zh-CN" altLang="en-US" dirty="0"/>
          </a:p>
          <a:p>
            <a:r>
              <a:rPr lang="zh-CN" altLang="en-US" dirty="0">
                <a:solidFill>
                  <a:srgbClr val="FF0000"/>
                </a:solidFill>
              </a:rPr>
              <a:t>重点：</a:t>
            </a:r>
            <a:r>
              <a:rPr lang="zh-CN" altLang="en-US" dirty="0"/>
              <a:t>暂估价，招标，平台</a:t>
            </a:r>
            <a:endParaRPr lang="zh-CN" altLang="en-US" dirty="0"/>
          </a:p>
          <a:p>
            <a:r>
              <a:rPr lang="zh-CN" altLang="en-US" dirty="0">
                <a:solidFill>
                  <a:srgbClr val="FF0000"/>
                </a:solidFill>
              </a:rPr>
              <a:t>重点：</a:t>
            </a:r>
            <a:r>
              <a:rPr lang="zh-CN" altLang="en-US" dirty="0"/>
              <a:t>概算清单招标，细化到分项，不平衡报价</a:t>
            </a:r>
            <a:endParaRPr lang="zh-CN" altLang="en-US" dirty="0"/>
          </a:p>
          <a:p>
            <a:r>
              <a:rPr lang="zh-CN" altLang="en-US" dirty="0">
                <a:solidFill>
                  <a:srgbClr val="FF0000"/>
                </a:solidFill>
              </a:rPr>
              <a:t>重点：</a:t>
            </a:r>
            <a:r>
              <a:rPr lang="zh-CN" altLang="en-US" dirty="0"/>
              <a:t>甲方概算没有，抗拔桩</a:t>
            </a:r>
            <a:endParaRPr lang="zh-CN" altLang="en-US" dirty="0"/>
          </a:p>
          <a:p>
            <a:r>
              <a:rPr lang="zh-CN" altLang="en-US" dirty="0">
                <a:solidFill>
                  <a:srgbClr val="FF0000"/>
                </a:solidFill>
              </a:rPr>
              <a:t>重点：</a:t>
            </a:r>
            <a:r>
              <a:rPr lang="zh-CN" altLang="en-US" dirty="0"/>
              <a:t>专家论证，取消伸缩缝，价增</a:t>
            </a:r>
            <a:endParaRPr lang="zh-CN" altLang="en-US" dirty="0"/>
          </a:p>
          <a:p>
            <a:r>
              <a:rPr lang="zh-CN" altLang="en-US" dirty="0"/>
              <a:t>规划局，外立面做法变，量增</a:t>
            </a:r>
            <a:endParaRPr lang="zh-CN" altLang="en-US" dirty="0"/>
          </a:p>
          <a:p>
            <a:r>
              <a:rPr lang="zh-CN" altLang="en-US" dirty="0"/>
              <a:t>三遍防水</a:t>
            </a:r>
            <a:endParaRPr lang="zh-CN" altLang="en-US" dirty="0"/>
          </a:p>
          <a:p>
            <a:r>
              <a:rPr lang="zh-CN" altLang="en-US" dirty="0">
                <a:solidFill>
                  <a:srgbClr val="FF0000"/>
                </a:solidFill>
              </a:rPr>
              <a:t>重点：</a:t>
            </a:r>
            <a:r>
              <a:rPr lang="zh-CN" altLang="en-US" dirty="0"/>
              <a:t>临建，轻轨，一二三标段，一公局</a:t>
            </a:r>
            <a:endParaRPr lang="zh-CN" altLang="en-US" dirty="0"/>
          </a:p>
          <a:p>
            <a:r>
              <a:rPr lang="zh-CN" altLang="en-US" dirty="0"/>
              <a:t>开发区路，租金，修复</a:t>
            </a:r>
            <a:endParaRPr lang="zh-CN" altLang="en-US" dirty="0"/>
          </a:p>
          <a:p>
            <a:r>
              <a:rPr lang="zh-CN" altLang="en-US" dirty="0">
                <a:solidFill>
                  <a:srgbClr val="FF0000"/>
                </a:solidFill>
              </a:rPr>
              <a:t>重点：</a:t>
            </a:r>
            <a:r>
              <a:rPr lang="zh-CN" altLang="en-US" dirty="0"/>
              <a:t>平台公司，融资，住建，提要求</a:t>
            </a:r>
            <a:endParaRPr lang="zh-CN" altLang="en-US" dirty="0"/>
          </a:p>
          <a:p>
            <a:r>
              <a:rPr lang="zh-CN" altLang="en-US" dirty="0">
                <a:solidFill>
                  <a:srgbClr val="FF0000"/>
                </a:solidFill>
                <a:sym typeface="+mn-ea"/>
              </a:rPr>
              <a:t>重点：</a:t>
            </a:r>
            <a:r>
              <a:rPr lang="zh-CN" altLang="en-US" dirty="0">
                <a:sym typeface="+mn-ea"/>
              </a:rPr>
              <a:t>乙方分公司，生产钢结构，混合开票，材料票</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预算超概，下浮后不超概，高于包干总价</a:t>
            </a:r>
            <a:endParaRPr lang="zh-CN" altLang="en-US" dirty="0"/>
          </a:p>
          <a:p>
            <a:r>
              <a:rPr lang="zh-CN" altLang="en-US" dirty="0"/>
              <a:t>补充协议，预算是下浮后的。不超概，超总价</a:t>
            </a:r>
            <a:r>
              <a:rPr lang="en-US" altLang="zh-CN" dirty="0"/>
              <a:t>8%</a:t>
            </a:r>
            <a:endParaRPr lang="en-US" altLang="zh-CN" dirty="0"/>
          </a:p>
          <a:p>
            <a:r>
              <a:rPr lang="en-US" altLang="zh-CN" dirty="0"/>
              <a:t>EPC</a:t>
            </a:r>
            <a:r>
              <a:rPr lang="zh-CN" altLang="en-US" dirty="0"/>
              <a:t>总价包干，合同约定，审计价高于总价，以总价为准，审计价低于总价，以审计价为准</a:t>
            </a:r>
            <a:endParaRPr lang="en-US" altLang="zh-CN" dirty="0"/>
          </a:p>
          <a:p>
            <a:r>
              <a:rPr lang="zh-CN" altLang="en-US" dirty="0">
                <a:solidFill>
                  <a:srgbClr val="FF0000"/>
                </a:solidFill>
              </a:rPr>
              <a:t>重点：</a:t>
            </a:r>
            <a:r>
              <a:rPr lang="en-US" altLang="zh-CN" dirty="0"/>
              <a:t> EPC </a:t>
            </a:r>
            <a:r>
              <a:rPr lang="zh-CN" altLang="en-US" dirty="0"/>
              <a:t>，暂定总价，施工图预算审定价，低的作为结算依据。</a:t>
            </a:r>
            <a:endParaRPr lang="en-US" altLang="zh-CN" dirty="0"/>
          </a:p>
          <a:p>
            <a:r>
              <a:rPr lang="zh-CN" altLang="en-US" dirty="0"/>
              <a:t>边出图边施工，设计变更，放入施工图预算。</a:t>
            </a:r>
            <a:endParaRPr lang="en-US" altLang="zh-CN" dirty="0"/>
          </a:p>
          <a:p>
            <a:r>
              <a:rPr lang="zh-CN" altLang="en-US" dirty="0"/>
              <a:t>投标清单与最终施工图，对比，签证索赔</a:t>
            </a:r>
            <a:endParaRPr lang="en-US" altLang="zh-CN" dirty="0"/>
          </a:p>
          <a:p>
            <a:r>
              <a:rPr lang="zh-CN" altLang="en-US" dirty="0"/>
              <a:t>第一版审定图与最终审定图对比</a:t>
            </a:r>
            <a:endParaRPr lang="zh-CN" altLang="en-US" dirty="0"/>
          </a:p>
          <a:p>
            <a:r>
              <a:rPr lang="zh-CN" altLang="en-US" dirty="0">
                <a:solidFill>
                  <a:srgbClr val="FF0000"/>
                </a:solidFill>
              </a:rPr>
              <a:t>重点： </a:t>
            </a:r>
            <a:r>
              <a:rPr lang="en-US" altLang="zh-CN" dirty="0" err="1"/>
              <a:t>epc</a:t>
            </a:r>
            <a:r>
              <a:rPr lang="zh-CN" altLang="en-US" dirty="0"/>
              <a:t>，拆违建，发包人要求</a:t>
            </a:r>
            <a:endParaRPr lang="zh-CN" altLang="en-US" dirty="0"/>
          </a:p>
          <a:p>
            <a:r>
              <a:rPr lang="zh-CN" altLang="en-US" dirty="0">
                <a:solidFill>
                  <a:srgbClr val="FF0000"/>
                </a:solidFill>
              </a:rPr>
              <a:t>重点： </a:t>
            </a:r>
            <a:r>
              <a:rPr lang="en-US" altLang="zh-CN" dirty="0" err="1"/>
              <a:t>epc</a:t>
            </a:r>
            <a:r>
              <a:rPr lang="zh-CN" altLang="en-US" dirty="0"/>
              <a:t>，发包人要求，家居，暂列金，认质认价，审预算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赶工费，合同内，合同外，设备</a:t>
            </a:r>
            <a:endParaRPr lang="zh-CN" altLang="en-US" dirty="0"/>
          </a:p>
          <a:p>
            <a:r>
              <a:rPr lang="zh-CN" altLang="en-US" dirty="0">
                <a:solidFill>
                  <a:srgbClr val="FF0000"/>
                </a:solidFill>
              </a:rPr>
              <a:t>重点：</a:t>
            </a:r>
            <a:r>
              <a:rPr lang="zh-CN" altLang="en-US" dirty="0"/>
              <a:t>人工降效费，预算定额人工*</a:t>
            </a:r>
            <a:r>
              <a:rPr lang="en-US" altLang="zh-CN" dirty="0"/>
              <a:t>1.25</a:t>
            </a:r>
            <a:endParaRPr lang="en-US" altLang="zh-CN" dirty="0"/>
          </a:p>
          <a:p>
            <a:r>
              <a:rPr lang="zh-CN" altLang="en-US" dirty="0">
                <a:solidFill>
                  <a:srgbClr val="FF0000"/>
                </a:solidFill>
              </a:rPr>
              <a:t>重点：</a:t>
            </a:r>
            <a:r>
              <a:rPr lang="zh-CN" altLang="en-US" dirty="0"/>
              <a:t>烂尾工程，影响本项目消防验收，图纸外增加设备</a:t>
            </a:r>
            <a:endParaRPr lang="zh-CN" altLang="en-US" dirty="0"/>
          </a:p>
          <a:p>
            <a:r>
              <a:rPr lang="zh-CN" altLang="en-US" dirty="0">
                <a:solidFill>
                  <a:srgbClr val="FF0000"/>
                </a:solidFill>
              </a:rPr>
              <a:t>重点：</a:t>
            </a:r>
            <a:r>
              <a:rPr lang="zh-CN" altLang="en-US" dirty="0"/>
              <a:t>设计错误，供电局，楼拆两层</a:t>
            </a:r>
            <a:endParaRPr lang="zh-CN" altLang="en-US" dirty="0"/>
          </a:p>
          <a:p>
            <a:r>
              <a:rPr lang="zh-CN" altLang="en-US" dirty="0">
                <a:solidFill>
                  <a:srgbClr val="FF0000"/>
                </a:solidFill>
              </a:rPr>
              <a:t>重点：</a:t>
            </a:r>
            <a:r>
              <a:rPr lang="zh-CN" altLang="en-US" dirty="0"/>
              <a:t>房前屋后排管</a:t>
            </a:r>
            <a:endParaRPr lang="zh-CN" altLang="en-US" dirty="0"/>
          </a:p>
          <a:p>
            <a:r>
              <a:rPr lang="zh-CN" altLang="en-US" dirty="0">
                <a:solidFill>
                  <a:srgbClr val="FF0000"/>
                </a:solidFill>
              </a:rPr>
              <a:t>重点：</a:t>
            </a:r>
            <a:r>
              <a:rPr lang="zh-CN" altLang="en-US" dirty="0"/>
              <a:t>消防图纸，</a:t>
            </a:r>
            <a:r>
              <a:rPr lang="en-US" altLang="zh-CN" dirty="0"/>
              <a:t>18</a:t>
            </a:r>
            <a:r>
              <a:rPr lang="zh-CN" altLang="en-US" dirty="0"/>
              <a:t>年文件没实施</a:t>
            </a:r>
            <a:endParaRPr lang="en-US" altLang="zh-CN" dirty="0"/>
          </a:p>
          <a:p>
            <a:r>
              <a:rPr lang="zh-CN" altLang="en-US" dirty="0">
                <a:solidFill>
                  <a:srgbClr val="FF0000"/>
                </a:solidFill>
              </a:rPr>
              <a:t>重点： </a:t>
            </a:r>
            <a:r>
              <a:rPr lang="en-US" altLang="zh-CN" dirty="0" err="1"/>
              <a:t>epc</a:t>
            </a:r>
            <a:r>
              <a:rPr lang="zh-CN" altLang="en-US" dirty="0"/>
              <a:t>单价合同，初设概算发包，幕墙，按地面面积</a:t>
            </a:r>
            <a:r>
              <a:rPr lang="en-US" altLang="zh-CN" dirty="0"/>
              <a:t>0.3</a:t>
            </a:r>
            <a:r>
              <a:rPr lang="zh-CN" altLang="en-US" dirty="0"/>
              <a:t>，计取工程量，套定额报价，少了，单价偏低，实际为</a:t>
            </a:r>
            <a:r>
              <a:rPr lang="en-US" altLang="zh-CN" dirty="0"/>
              <a:t>0.55</a:t>
            </a:r>
            <a:r>
              <a:rPr lang="zh-CN" altLang="en-US" dirty="0"/>
              <a:t>。没有幕墙清单量。</a:t>
            </a:r>
            <a:endParaRPr lang="zh-CN" altLang="en-US" dirty="0"/>
          </a:p>
          <a:p>
            <a:r>
              <a:rPr lang="zh-CN" altLang="en-US" dirty="0">
                <a:solidFill>
                  <a:srgbClr val="FF0000"/>
                </a:solidFill>
              </a:rPr>
              <a:t>重点：</a:t>
            </a:r>
            <a:r>
              <a:rPr lang="zh-CN" altLang="en-US" dirty="0"/>
              <a:t>设备租赁，水稳石，图纸量结算，实际多出</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施工损耗，调价差</a:t>
            </a:r>
            <a:endParaRPr lang="zh-CN" altLang="en-US" dirty="0"/>
          </a:p>
          <a:p>
            <a:r>
              <a:rPr lang="zh-CN" altLang="en-US" dirty="0">
                <a:solidFill>
                  <a:srgbClr val="FF0000"/>
                </a:solidFill>
              </a:rPr>
              <a:t>重点：</a:t>
            </a:r>
            <a:r>
              <a:rPr lang="zh-CN" altLang="en-US" dirty="0"/>
              <a:t>项目不超概，政府原因进行了项目整合删减取消部分项目，</a:t>
            </a:r>
            <a:r>
              <a:rPr lang="en-US" altLang="zh-CN" dirty="0" err="1"/>
              <a:t>epc</a:t>
            </a:r>
            <a:r>
              <a:rPr lang="zh-CN" altLang="en-US" dirty="0"/>
              <a:t>总包和设计单位，提高建设标准，在材料上做文章，以达到接近原来中标合同价</a:t>
            </a:r>
            <a:endParaRPr lang="en-US" altLang="zh-CN" dirty="0"/>
          </a:p>
          <a:p>
            <a:r>
              <a:rPr lang="zh-CN" altLang="en-US" dirty="0">
                <a:solidFill>
                  <a:srgbClr val="FF0000"/>
                </a:solidFill>
                <a:sym typeface="+mn-ea"/>
              </a:rPr>
              <a:t>重点：</a:t>
            </a:r>
            <a:r>
              <a:rPr lang="zh-CN" altLang="en-US" dirty="0"/>
              <a:t>铁路，标段，大电，发电</a:t>
            </a:r>
            <a:endParaRPr lang="zh-CN" altLang="en-US" dirty="0"/>
          </a:p>
          <a:p>
            <a:r>
              <a:rPr lang="zh-CN" altLang="en-US" dirty="0">
                <a:solidFill>
                  <a:srgbClr val="FF0000"/>
                </a:solidFill>
                <a:sym typeface="+mn-ea"/>
              </a:rPr>
              <a:t>重点：</a:t>
            </a:r>
            <a:r>
              <a:rPr lang="zh-CN" altLang="en-US" dirty="0"/>
              <a:t>土方变更，大开挖，单价高，合同约定，限价组价调低，限价没公开</a:t>
            </a:r>
            <a:endParaRPr lang="zh-CN" altLang="en-US" dirty="0"/>
          </a:p>
          <a:p>
            <a:r>
              <a:rPr lang="zh-CN" altLang="en-US" dirty="0">
                <a:solidFill>
                  <a:srgbClr val="FF0000"/>
                </a:solidFill>
                <a:sym typeface="+mn-ea"/>
              </a:rPr>
              <a:t>重点：</a:t>
            </a:r>
            <a:r>
              <a:rPr lang="zh-CN" altLang="en-US" dirty="0"/>
              <a:t>甲方出图，模拟清单，图出错，不能担责</a:t>
            </a:r>
            <a:endParaRPr lang="zh-CN" altLang="en-US" dirty="0"/>
          </a:p>
          <a:p>
            <a:r>
              <a:rPr lang="zh-CN" altLang="en-US" dirty="0">
                <a:solidFill>
                  <a:srgbClr val="FF0000"/>
                </a:solidFill>
                <a:sym typeface="+mn-ea"/>
              </a:rPr>
              <a:t>重点：</a:t>
            </a:r>
            <a:r>
              <a:rPr lang="zh-CN" altLang="en-US" dirty="0"/>
              <a:t>初步设计，施工图，差异，变更</a:t>
            </a:r>
            <a:endParaRPr lang="zh-CN" altLang="en-US" dirty="0"/>
          </a:p>
          <a:p>
            <a:r>
              <a:rPr lang="zh-CN" altLang="en-US" dirty="0">
                <a:solidFill>
                  <a:srgbClr val="FF0000"/>
                </a:solidFill>
                <a:sym typeface="+mn-ea"/>
              </a:rPr>
              <a:t>重点：</a:t>
            </a:r>
            <a:r>
              <a:rPr lang="zh-CN" altLang="en-US" dirty="0"/>
              <a:t>清单多项，漏项，按项包干</a:t>
            </a:r>
            <a:endParaRPr lang="zh-CN" altLang="en-US" dirty="0"/>
          </a:p>
          <a:p>
            <a:r>
              <a:rPr lang="zh-CN" altLang="en-US" dirty="0">
                <a:solidFill>
                  <a:srgbClr val="FF0000"/>
                </a:solidFill>
                <a:sym typeface="+mn-ea"/>
              </a:rPr>
              <a:t>重点：</a:t>
            </a:r>
            <a:r>
              <a:rPr lang="zh-CN" altLang="en-US" dirty="0"/>
              <a:t>epc，模拟清单，下浮2.4亿，总价合同，清单外立面5万平，实际8万平，要2.8亿。</a:t>
            </a:r>
            <a:endParaRPr lang="zh-CN" altLang="en-US" dirty="0"/>
          </a:p>
          <a:p>
            <a:r>
              <a:rPr lang="zh-CN" altLang="en-US" dirty="0"/>
              <a:t>发包人要求有描述，模拟清单没有</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EPC就是一个概算价，自己在概算价内设计自己编制清单报财政审批？</a:t>
            </a:r>
            <a:endParaRPr lang="zh-CN" altLang="en-US"/>
          </a:p>
          <a:p>
            <a:r>
              <a:rPr lang="zh-CN" altLang="en-US"/>
              <a:t>模拟清单中的高空措施量只有5万平方</a:t>
            </a:r>
            <a:endParaRPr lang="zh-CN" altLang="en-US"/>
          </a:p>
          <a:p>
            <a:r>
              <a:rPr lang="zh-CN" altLang="en-US"/>
              <a:t>施工图预算，高空措施量有11万平方</a:t>
            </a:r>
            <a:endParaRPr lang="zh-CN" altLang="en-US"/>
          </a:p>
          <a:p>
            <a:r>
              <a:rPr lang="zh-CN" altLang="en-US"/>
              <a:t>预算审核单位认为，这个高空措施量是按招标控制价里的方量计取，就是只给5万平方</a:t>
            </a:r>
            <a:endParaRPr lang="zh-CN" altLang="en-US"/>
          </a:p>
          <a:p>
            <a:r>
              <a:rPr lang="zh-CN" altLang="en-US"/>
              <a:t>预算审核单位说，按合同条款，只能按招标控制价里的方量计取。</a:t>
            </a:r>
            <a:endParaRPr lang="zh-CN" altLang="en-US"/>
          </a:p>
          <a:p>
            <a:r>
              <a:rPr lang="zh-CN" altLang="en-US"/>
              <a:t>④本项目的脚手架、吊篮若实际工程量少于施工图预算（招标控制价）中的工程量时，则按实结算，若实际工程量超过施工图预算（招标控制价）中的工程量时，则按施工图预算（招标控制价）中的工程量结算。</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初步设计错误，规划审批初设，施工图，财评变更</a:t>
            </a:r>
            <a:endParaRPr lang="zh-CN" altLang="en-US"/>
          </a:p>
          <a:p>
            <a:r>
              <a:rPr lang="zh-CN" altLang="en-US" dirty="0">
                <a:solidFill>
                  <a:srgbClr val="FF0000"/>
                </a:solidFill>
                <a:sym typeface="+mn-ea"/>
              </a:rPr>
              <a:t>重点：</a:t>
            </a:r>
            <a:r>
              <a:rPr lang="zh-CN" altLang="en-US"/>
              <a:t>可研估算发包，0号图</a:t>
            </a:r>
            <a:endParaRPr lang="zh-CN" altLang="en-US"/>
          </a:p>
          <a:p>
            <a:r>
              <a:rPr lang="zh-CN" altLang="en-US" dirty="0">
                <a:solidFill>
                  <a:srgbClr val="FF0000"/>
                </a:solidFill>
                <a:sym typeface="+mn-ea"/>
              </a:rPr>
              <a:t>重点：</a:t>
            </a:r>
            <a:r>
              <a:rPr lang="zh-CN" altLang="en-US"/>
              <a:t>epc，建安5，其中设备3，建安费为基数，计取设计费3%</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总价包干的</a:t>
            </a:r>
            <a:r>
              <a:rPr lang="en-US" altLang="zh-CN" dirty="0"/>
              <a:t>EPC</a:t>
            </a:r>
            <a:r>
              <a:rPr lang="zh-CN" altLang="en-US" dirty="0"/>
              <a:t>项目，承包合同明确约定</a:t>
            </a:r>
            <a:r>
              <a:rPr lang="zh-CN" altLang="en-US" dirty="0">
                <a:solidFill>
                  <a:srgbClr val="00B050"/>
                </a:solidFill>
              </a:rPr>
              <a:t>物价上涨不予调整</a:t>
            </a:r>
            <a:r>
              <a:rPr lang="zh-CN" altLang="en-US" dirty="0"/>
              <a:t>，投标时物价上涨</a:t>
            </a:r>
            <a:r>
              <a:rPr lang="zh-CN" altLang="en-US" dirty="0">
                <a:solidFill>
                  <a:srgbClr val="00B050"/>
                </a:solidFill>
              </a:rPr>
              <a:t>预备费为</a:t>
            </a:r>
            <a:r>
              <a:rPr lang="en-US" altLang="zh-CN" dirty="0">
                <a:solidFill>
                  <a:srgbClr val="00B050"/>
                </a:solidFill>
              </a:rPr>
              <a:t>0</a:t>
            </a:r>
            <a:r>
              <a:rPr lang="zh-CN" altLang="en-US" dirty="0"/>
              <a:t>，但基于今年初</a:t>
            </a:r>
            <a:r>
              <a:rPr lang="zh-CN" altLang="en-US" dirty="0">
                <a:solidFill>
                  <a:srgbClr val="00B050"/>
                </a:solidFill>
              </a:rPr>
              <a:t>材料大幅上涨</a:t>
            </a:r>
            <a:r>
              <a:rPr lang="zh-CN" altLang="en-US" dirty="0"/>
              <a:t>，业主方同意以</a:t>
            </a:r>
            <a:r>
              <a:rPr lang="zh-CN" altLang="en-US" dirty="0">
                <a:solidFill>
                  <a:srgbClr val="00B050"/>
                </a:solidFill>
              </a:rPr>
              <a:t>基本预备费</a:t>
            </a:r>
            <a:r>
              <a:rPr lang="zh-CN" altLang="en-US" dirty="0"/>
              <a:t>作为材料价差的补充费用，并完成</a:t>
            </a:r>
            <a:r>
              <a:rPr lang="zh-CN" altLang="en-US" dirty="0">
                <a:solidFill>
                  <a:srgbClr val="00B050"/>
                </a:solidFill>
              </a:rPr>
              <a:t>签证</a:t>
            </a:r>
            <a:r>
              <a:rPr lang="zh-CN" altLang="en-US" dirty="0"/>
              <a:t>，审计时是否有风险，如有风险该如何规避？</a:t>
            </a:r>
            <a:endParaRPr lang="en-US" altLang="zh-CN" dirty="0"/>
          </a:p>
          <a:p>
            <a:r>
              <a:rPr lang="zh-CN" altLang="en-US" dirty="0"/>
              <a:t>从基本预备费出，没问题</a:t>
            </a:r>
            <a:endParaRPr lang="en-US" altLang="zh-CN" dirty="0"/>
          </a:p>
          <a:p>
            <a:r>
              <a:rPr lang="zh-CN" altLang="en-US" dirty="0">
                <a:solidFill>
                  <a:srgbClr val="FF0000"/>
                </a:solidFill>
              </a:rPr>
              <a:t>重点：</a:t>
            </a:r>
            <a:r>
              <a:rPr lang="zh-CN" altLang="en-US" dirty="0"/>
              <a:t>总价包干的</a:t>
            </a:r>
            <a:r>
              <a:rPr lang="en-US" altLang="zh-CN" dirty="0"/>
              <a:t>EPC</a:t>
            </a:r>
            <a:r>
              <a:rPr lang="zh-CN" altLang="en-US" dirty="0"/>
              <a:t>项目，承办方为设计院</a:t>
            </a:r>
            <a:r>
              <a:rPr lang="en-US" altLang="zh-CN" dirty="0"/>
              <a:t>+</a:t>
            </a:r>
            <a:r>
              <a:rPr lang="zh-CN" altLang="en-US" dirty="0"/>
              <a:t>施工单位</a:t>
            </a:r>
            <a:r>
              <a:rPr lang="zh-CN" altLang="en-US" dirty="0">
                <a:solidFill>
                  <a:srgbClr val="00B050"/>
                </a:solidFill>
              </a:rPr>
              <a:t>联合体</a:t>
            </a:r>
            <a:r>
              <a:rPr lang="zh-CN" altLang="en-US" dirty="0"/>
              <a:t>，</a:t>
            </a:r>
            <a:r>
              <a:rPr lang="zh-CN" altLang="en-US" dirty="0">
                <a:solidFill>
                  <a:srgbClr val="FF0000"/>
                </a:solidFill>
              </a:rPr>
              <a:t>牵头人</a:t>
            </a:r>
            <a:r>
              <a:rPr lang="zh-CN" altLang="en-US" dirty="0"/>
              <a:t>为</a:t>
            </a:r>
            <a:r>
              <a:rPr lang="zh-CN" altLang="en-US" dirty="0">
                <a:solidFill>
                  <a:srgbClr val="00B050"/>
                </a:solidFill>
              </a:rPr>
              <a:t>设计院</a:t>
            </a:r>
            <a:r>
              <a:rPr lang="zh-CN" altLang="en-US" dirty="0"/>
              <a:t>，施工过程中，</a:t>
            </a:r>
            <a:r>
              <a:rPr lang="zh-CN" altLang="en-US" dirty="0">
                <a:solidFill>
                  <a:srgbClr val="FF0000"/>
                </a:solidFill>
              </a:rPr>
              <a:t>设计院</a:t>
            </a:r>
            <a:r>
              <a:rPr lang="zh-CN" altLang="en-US" dirty="0"/>
              <a:t>以</a:t>
            </a:r>
            <a:r>
              <a:rPr lang="zh-CN" altLang="en-US" dirty="0">
                <a:solidFill>
                  <a:srgbClr val="00B050"/>
                </a:solidFill>
              </a:rPr>
              <a:t>材料规格</a:t>
            </a:r>
            <a:r>
              <a:rPr lang="zh-CN" altLang="en-US" dirty="0"/>
              <a:t>不能满足使用要求为由，</a:t>
            </a:r>
            <a:r>
              <a:rPr lang="zh-CN" altLang="en-US" dirty="0">
                <a:solidFill>
                  <a:srgbClr val="FF0000"/>
                </a:solidFill>
              </a:rPr>
              <a:t>增大材料规格</a:t>
            </a:r>
            <a:r>
              <a:rPr lang="zh-CN" altLang="en-US" dirty="0"/>
              <a:t>，施工单位是否可提起</a:t>
            </a:r>
            <a:r>
              <a:rPr lang="zh-CN" altLang="en-US" dirty="0">
                <a:solidFill>
                  <a:srgbClr val="FF0000"/>
                </a:solidFill>
              </a:rPr>
              <a:t>索赔</a:t>
            </a:r>
            <a:r>
              <a:rPr lang="zh-CN" altLang="en-US" dirty="0"/>
              <a:t>，该如何索赔？</a:t>
            </a:r>
            <a:endParaRPr lang="en-US" altLang="zh-CN" dirty="0"/>
          </a:p>
          <a:p>
            <a:r>
              <a:rPr lang="zh-CN" altLang="en-US" dirty="0"/>
              <a:t>按图施工，依据</a:t>
            </a:r>
            <a:r>
              <a:rPr lang="zh-CN" altLang="en-US" dirty="0">
                <a:solidFill>
                  <a:srgbClr val="FF0000"/>
                </a:solidFill>
              </a:rPr>
              <a:t>图纸和预算</a:t>
            </a:r>
            <a:r>
              <a:rPr lang="zh-CN" altLang="en-US" dirty="0"/>
              <a:t>，索赔</a:t>
            </a:r>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 </a:t>
            </a:r>
            <a:r>
              <a:rPr lang="en-US" altLang="zh-CN" dirty="0">
                <a:sym typeface="+mn-ea"/>
              </a:rPr>
              <a:t>EPC</a:t>
            </a:r>
            <a:r>
              <a:rPr lang="zh-CN" altLang="en-US" dirty="0">
                <a:sym typeface="+mn-ea"/>
              </a:rPr>
              <a:t>模式下</a:t>
            </a:r>
            <a:r>
              <a:rPr lang="en-US" altLang="zh-CN" dirty="0">
                <a:sym typeface="+mn-ea"/>
              </a:rPr>
              <a:t>,</a:t>
            </a:r>
            <a:r>
              <a:rPr lang="zh-CN" altLang="en-US" dirty="0">
                <a:solidFill>
                  <a:srgbClr val="00B050"/>
                </a:solidFill>
                <a:sym typeface="+mn-ea"/>
              </a:rPr>
              <a:t>总承包</a:t>
            </a:r>
            <a:r>
              <a:rPr lang="zh-CN" altLang="en-US" dirty="0">
                <a:sym typeface="+mn-ea"/>
              </a:rPr>
              <a:t>单位与其</a:t>
            </a:r>
            <a:r>
              <a:rPr lang="zh-CN" altLang="en-US" dirty="0">
                <a:solidFill>
                  <a:srgbClr val="00B050"/>
                </a:solidFill>
                <a:sym typeface="+mn-ea"/>
              </a:rPr>
              <a:t>设计单位</a:t>
            </a:r>
            <a:r>
              <a:rPr lang="zh-CN" altLang="en-US" dirty="0">
                <a:sym typeface="+mn-ea"/>
              </a:rPr>
              <a:t>不能很好的配合，致使</a:t>
            </a:r>
            <a:r>
              <a:rPr lang="zh-CN" altLang="en-US" dirty="0">
                <a:solidFill>
                  <a:srgbClr val="00B050"/>
                </a:solidFill>
                <a:sym typeface="+mn-ea"/>
              </a:rPr>
              <a:t>成本超出</a:t>
            </a:r>
            <a:endParaRPr lang="zh-CN" altLang="en-US" dirty="0">
              <a:solidFill>
                <a:srgbClr val="00B050"/>
              </a:solidFill>
            </a:endParaRPr>
          </a:p>
          <a:p>
            <a:r>
              <a:rPr lang="zh-CN" altLang="en-US" dirty="0">
                <a:sym typeface="+mn-ea"/>
              </a:rPr>
              <a:t>原因主要为</a:t>
            </a:r>
            <a:r>
              <a:rPr lang="zh-CN" altLang="en-US" dirty="0">
                <a:solidFill>
                  <a:srgbClr val="00B050"/>
                </a:solidFill>
                <a:sym typeface="+mn-ea"/>
              </a:rPr>
              <a:t>结构设计</a:t>
            </a:r>
            <a:r>
              <a:rPr lang="zh-CN" altLang="en-US" dirty="0">
                <a:sym typeface="+mn-ea"/>
              </a:rPr>
              <a:t>过于</a:t>
            </a:r>
            <a:r>
              <a:rPr lang="zh-CN" altLang="en-US" dirty="0">
                <a:solidFill>
                  <a:srgbClr val="00B050"/>
                </a:solidFill>
                <a:sym typeface="+mn-ea"/>
              </a:rPr>
              <a:t>保守</a:t>
            </a:r>
            <a:r>
              <a:rPr lang="zh-CN" altLang="en-US" dirty="0">
                <a:sym typeface="+mn-ea"/>
              </a:rPr>
              <a:t>，挤占了其他分部的成本，而</a:t>
            </a:r>
            <a:r>
              <a:rPr lang="zh-CN" altLang="en-US" dirty="0">
                <a:solidFill>
                  <a:srgbClr val="00B050"/>
                </a:solidFill>
                <a:sym typeface="+mn-ea"/>
              </a:rPr>
              <a:t>设计拒绝调整</a:t>
            </a:r>
            <a:r>
              <a:rPr lang="zh-CN" altLang="en-US" dirty="0">
                <a:sym typeface="+mn-ea"/>
              </a:rPr>
              <a:t>，如何处理</a:t>
            </a:r>
            <a:endParaRPr lang="zh-CN" altLang="en-US" dirty="0"/>
          </a:p>
          <a:p>
            <a:r>
              <a:rPr lang="zh-CN" altLang="en-US" dirty="0">
                <a:solidFill>
                  <a:srgbClr val="FF0000"/>
                </a:solidFill>
              </a:rPr>
              <a:t>重点： </a:t>
            </a:r>
            <a:r>
              <a:rPr lang="en-US" altLang="zh-CN" dirty="0"/>
              <a:t> EPC</a:t>
            </a:r>
            <a:r>
              <a:rPr lang="zh-CN" altLang="en-US" dirty="0"/>
              <a:t>工程中，设计、采购、工程费用是</a:t>
            </a:r>
            <a:r>
              <a:rPr lang="zh-CN" altLang="en-US" dirty="0">
                <a:solidFill>
                  <a:srgbClr val="00B050"/>
                </a:solidFill>
              </a:rPr>
              <a:t>分开报价</a:t>
            </a:r>
            <a:r>
              <a:rPr lang="zh-CN" altLang="en-US" dirty="0"/>
              <a:t>。后期工程量有</a:t>
            </a:r>
            <a:r>
              <a:rPr lang="zh-CN" altLang="en-US" dirty="0">
                <a:solidFill>
                  <a:srgbClr val="00B050"/>
                </a:solidFill>
              </a:rPr>
              <a:t>变更</a:t>
            </a:r>
            <a:r>
              <a:rPr lang="zh-CN" altLang="en-US" dirty="0"/>
              <a:t>。</a:t>
            </a:r>
            <a:r>
              <a:rPr lang="zh-CN" altLang="en-US" dirty="0">
                <a:solidFill>
                  <a:srgbClr val="00B050"/>
                </a:solidFill>
              </a:rPr>
              <a:t>设计费</a:t>
            </a:r>
            <a:r>
              <a:rPr lang="zh-CN" altLang="en-US" dirty="0"/>
              <a:t>是否按</a:t>
            </a:r>
            <a:r>
              <a:rPr lang="zh-CN" altLang="en-US" dirty="0">
                <a:solidFill>
                  <a:srgbClr val="00B050"/>
                </a:solidFill>
              </a:rPr>
              <a:t>中标价</a:t>
            </a:r>
            <a:r>
              <a:rPr lang="zh-CN" altLang="en-US" dirty="0"/>
              <a:t>结算，还有</a:t>
            </a:r>
            <a:r>
              <a:rPr lang="zh-CN" altLang="en-US" dirty="0">
                <a:solidFill>
                  <a:srgbClr val="00B050"/>
                </a:solidFill>
              </a:rPr>
              <a:t>设计费</a:t>
            </a:r>
            <a:r>
              <a:rPr lang="zh-CN" altLang="en-US" dirty="0"/>
              <a:t>的</a:t>
            </a:r>
            <a:r>
              <a:rPr lang="zh-CN" altLang="en-US" dirty="0">
                <a:solidFill>
                  <a:srgbClr val="00B050"/>
                </a:solidFill>
              </a:rPr>
              <a:t>取费</a:t>
            </a:r>
            <a:r>
              <a:rPr lang="zh-CN" altLang="en-US" dirty="0"/>
              <a:t>以及</a:t>
            </a:r>
            <a:r>
              <a:rPr lang="zh-CN" altLang="en-US" dirty="0">
                <a:solidFill>
                  <a:srgbClr val="00B050"/>
                </a:solidFill>
              </a:rPr>
              <a:t>税率</a:t>
            </a:r>
            <a:r>
              <a:rPr lang="zh-CN" altLang="en-US" dirty="0"/>
              <a:t>怎么计取</a:t>
            </a:r>
            <a:r>
              <a:rPr lang="en-US" altLang="zh-CN" dirty="0"/>
              <a:t> </a:t>
            </a:r>
            <a:endParaRPr lang="zh-CN" altLang="en-US" dirty="0"/>
          </a:p>
          <a:p>
            <a:r>
              <a:rPr lang="en-US" altLang="zh-CN" dirty="0"/>
              <a:t> </a:t>
            </a:r>
            <a:r>
              <a:rPr lang="zh-CN" altLang="en-US" dirty="0">
                <a:solidFill>
                  <a:srgbClr val="FF0000"/>
                </a:solidFill>
              </a:rPr>
              <a:t>重点： </a:t>
            </a:r>
            <a:r>
              <a:rPr lang="en-US" altLang="zh-CN" dirty="0"/>
              <a:t>EPC</a:t>
            </a:r>
            <a:r>
              <a:rPr lang="zh-CN" altLang="en-US" dirty="0"/>
              <a:t>工程，</a:t>
            </a:r>
            <a:r>
              <a:rPr lang="zh-CN" altLang="en-US" dirty="0">
                <a:solidFill>
                  <a:srgbClr val="00B050"/>
                </a:solidFill>
              </a:rPr>
              <a:t>中标概算</a:t>
            </a:r>
            <a:r>
              <a:rPr lang="zh-CN" altLang="en-US" dirty="0"/>
              <a:t>里没有的</a:t>
            </a:r>
            <a:r>
              <a:rPr lang="zh-CN" altLang="en-US" dirty="0">
                <a:solidFill>
                  <a:srgbClr val="00B050"/>
                </a:solidFill>
              </a:rPr>
              <a:t>设备价格</a:t>
            </a:r>
            <a:r>
              <a:rPr lang="zh-CN" altLang="en-US" dirty="0"/>
              <a:t>，是否可以按承包单位与供应商的</a:t>
            </a:r>
            <a:r>
              <a:rPr lang="zh-CN" altLang="en-US" dirty="0">
                <a:solidFill>
                  <a:srgbClr val="00B050"/>
                </a:solidFill>
              </a:rPr>
              <a:t>采购发票</a:t>
            </a:r>
            <a:r>
              <a:rPr lang="zh-CN" altLang="en-US" dirty="0"/>
              <a:t>加上合理的</a:t>
            </a:r>
            <a:r>
              <a:rPr lang="zh-CN" altLang="en-US" dirty="0">
                <a:solidFill>
                  <a:srgbClr val="00B050"/>
                </a:solidFill>
              </a:rPr>
              <a:t>利润</a:t>
            </a:r>
            <a:r>
              <a:rPr lang="zh-CN" altLang="en-US" dirty="0"/>
              <a:t>结算</a:t>
            </a:r>
            <a:r>
              <a:rPr lang="en-US" altLang="zh-CN"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a:t> </a:t>
            </a:r>
            <a:r>
              <a:rPr lang="zh-CN" altLang="en-US" dirty="0">
                <a:solidFill>
                  <a:srgbClr val="FF0000"/>
                </a:solidFill>
              </a:rPr>
              <a:t>重点：</a:t>
            </a:r>
            <a:r>
              <a:rPr lang="zh-CN" altLang="en-US" dirty="0"/>
              <a:t>前期</a:t>
            </a:r>
            <a:r>
              <a:rPr lang="zh-CN" altLang="en-US" dirty="0">
                <a:solidFill>
                  <a:srgbClr val="00B050"/>
                </a:solidFill>
              </a:rPr>
              <a:t>费率招标</a:t>
            </a:r>
            <a:r>
              <a:rPr lang="zh-CN" altLang="en-US" dirty="0"/>
              <a:t>，施工中对</a:t>
            </a:r>
            <a:r>
              <a:rPr lang="zh-CN" altLang="en-US" dirty="0">
                <a:solidFill>
                  <a:srgbClr val="00B050"/>
                </a:solidFill>
              </a:rPr>
              <a:t>材料，设备，专业分包</a:t>
            </a:r>
            <a:r>
              <a:rPr lang="zh-CN" altLang="en-US" dirty="0"/>
              <a:t>工程给予</a:t>
            </a:r>
            <a:r>
              <a:rPr lang="zh-CN" altLang="en-US" dirty="0">
                <a:solidFill>
                  <a:srgbClr val="FF0000"/>
                </a:solidFill>
              </a:rPr>
              <a:t>限价</a:t>
            </a:r>
            <a:r>
              <a:rPr lang="zh-CN" altLang="en-US" dirty="0"/>
              <a:t>，此限价作为</a:t>
            </a:r>
            <a:r>
              <a:rPr lang="zh-CN" altLang="en-US" dirty="0">
                <a:solidFill>
                  <a:srgbClr val="00B050"/>
                </a:solidFill>
              </a:rPr>
              <a:t>控制价</a:t>
            </a:r>
            <a:r>
              <a:rPr lang="zh-CN" altLang="en-US" dirty="0"/>
              <a:t>的情况下，控制价的</a:t>
            </a:r>
            <a:r>
              <a:rPr lang="zh-CN" altLang="en-US" dirty="0">
                <a:solidFill>
                  <a:srgbClr val="00B050"/>
                </a:solidFill>
              </a:rPr>
              <a:t>利润率</a:t>
            </a:r>
            <a:r>
              <a:rPr lang="zh-CN" altLang="en-US" dirty="0"/>
              <a:t>按什么标准取费呢，上限么？若</a:t>
            </a:r>
            <a:r>
              <a:rPr lang="zh-CN" altLang="en-US" dirty="0">
                <a:solidFill>
                  <a:srgbClr val="00B050"/>
                </a:solidFill>
              </a:rPr>
              <a:t>据实结算</a:t>
            </a:r>
            <a:r>
              <a:rPr lang="zh-CN" altLang="en-US" dirty="0"/>
              <a:t>的话，是否给总包给</a:t>
            </a:r>
            <a:r>
              <a:rPr lang="zh-CN" altLang="en-US" dirty="0">
                <a:solidFill>
                  <a:srgbClr val="00B050"/>
                </a:solidFill>
              </a:rPr>
              <a:t>利润</a:t>
            </a:r>
            <a:r>
              <a:rPr lang="zh-CN" altLang="en-US" dirty="0"/>
              <a:t>及</a:t>
            </a:r>
            <a:r>
              <a:rPr lang="zh-CN" altLang="en-US" dirty="0">
                <a:solidFill>
                  <a:srgbClr val="00B050"/>
                </a:solidFill>
              </a:rPr>
              <a:t>管理费</a:t>
            </a:r>
            <a:r>
              <a:rPr lang="zh-CN" altLang="en-US" dirty="0"/>
              <a:t>呢，若给怎么计取？</a:t>
            </a:r>
            <a:endParaRPr lang="zh-CN" altLang="en-US" dirty="0"/>
          </a:p>
          <a:p>
            <a:r>
              <a:rPr lang="zh-CN" altLang="en-US" dirty="0"/>
              <a:t>给</a:t>
            </a:r>
            <a:r>
              <a:rPr lang="zh-CN" altLang="en-US" dirty="0">
                <a:solidFill>
                  <a:srgbClr val="00B050"/>
                </a:solidFill>
              </a:rPr>
              <a:t>控制价</a:t>
            </a:r>
            <a:r>
              <a:rPr lang="zh-CN" altLang="en-US" dirty="0"/>
              <a:t>，应</a:t>
            </a:r>
            <a:r>
              <a:rPr lang="zh-CN" altLang="en-US" dirty="0">
                <a:solidFill>
                  <a:srgbClr val="00B050"/>
                </a:solidFill>
              </a:rPr>
              <a:t>包含利润</a:t>
            </a:r>
            <a:r>
              <a:rPr lang="zh-CN" altLang="en-US" dirty="0"/>
              <a:t>，可以索赔</a:t>
            </a:r>
            <a:r>
              <a:rPr lang="zh-CN" altLang="en-US" dirty="0">
                <a:solidFill>
                  <a:srgbClr val="00B050"/>
                </a:solidFill>
              </a:rPr>
              <a:t>管理费</a:t>
            </a:r>
            <a:r>
              <a:rPr lang="zh-CN" altLang="en-US" dirty="0"/>
              <a:t>，</a:t>
            </a:r>
            <a:r>
              <a:rPr lang="zh-CN" altLang="en-US" dirty="0">
                <a:solidFill>
                  <a:srgbClr val="00B050"/>
                </a:solidFill>
              </a:rPr>
              <a:t>采购</a:t>
            </a:r>
            <a:r>
              <a:rPr lang="zh-CN" altLang="en-US" dirty="0"/>
              <a:t>保管费。</a:t>
            </a:r>
            <a:endParaRPr lang="en-US" altLang="zh-CN" dirty="0"/>
          </a:p>
          <a:p>
            <a:r>
              <a:rPr lang="zh-CN" altLang="en-US" dirty="0">
                <a:solidFill>
                  <a:srgbClr val="00B050"/>
                </a:solidFill>
              </a:rPr>
              <a:t>按实结算</a:t>
            </a:r>
            <a:r>
              <a:rPr lang="zh-CN" altLang="en-US" dirty="0"/>
              <a:t>，应套定额下浮，不给管理费和利润，若按</a:t>
            </a:r>
            <a:r>
              <a:rPr lang="zh-CN" altLang="en-US" dirty="0">
                <a:solidFill>
                  <a:srgbClr val="00B050"/>
                </a:solidFill>
              </a:rPr>
              <a:t>发票价</a:t>
            </a:r>
            <a:r>
              <a:rPr lang="zh-CN" altLang="en-US" dirty="0"/>
              <a:t>结算，应索赔</a:t>
            </a:r>
            <a:r>
              <a:rPr lang="zh-CN" altLang="en-US" dirty="0">
                <a:solidFill>
                  <a:srgbClr val="00B050"/>
                </a:solidFill>
              </a:rPr>
              <a:t>采购保管费</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dirty="0"/>
              <a:t>EPC</a:t>
            </a:r>
            <a:r>
              <a:rPr lang="zh-CN" altLang="en-US" dirty="0"/>
              <a:t>项目合同签约价为</a:t>
            </a:r>
            <a:r>
              <a:rPr lang="en-US" dirty="0"/>
              <a:t>3767</a:t>
            </a:r>
            <a:r>
              <a:rPr lang="zh-CN" altLang="en-US" dirty="0"/>
              <a:t>万元，合同价格形式为</a:t>
            </a:r>
            <a:r>
              <a:rPr lang="zh-CN" altLang="en-US" dirty="0">
                <a:solidFill>
                  <a:srgbClr val="00B050"/>
                </a:solidFill>
              </a:rPr>
              <a:t>总价合同</a:t>
            </a:r>
            <a:r>
              <a:rPr lang="zh-CN" altLang="en-US" dirty="0"/>
              <a:t>，合同约定结算方式：以第三方审计结果为准。</a:t>
            </a:r>
            <a:endParaRPr lang="en-US" altLang="zh-CN" dirty="0"/>
          </a:p>
          <a:p>
            <a:r>
              <a:rPr lang="zh-CN" altLang="en-US" dirty="0"/>
              <a:t>没有施工图预算，施工单位投标报价时按</a:t>
            </a:r>
            <a:r>
              <a:rPr lang="zh-CN" altLang="en-US" dirty="0">
                <a:solidFill>
                  <a:schemeClr val="tx1"/>
                </a:solidFill>
              </a:rPr>
              <a:t>平米单价</a:t>
            </a:r>
            <a:r>
              <a:rPr lang="zh-CN" altLang="en-US" dirty="0"/>
              <a:t>投标的，现在结算价报了</a:t>
            </a:r>
            <a:r>
              <a:rPr lang="en-US" dirty="0"/>
              <a:t>4488</a:t>
            </a:r>
            <a:r>
              <a:rPr lang="zh-CN" altLang="en-US" dirty="0"/>
              <a:t>万，严重</a:t>
            </a:r>
            <a:r>
              <a:rPr lang="zh-CN" altLang="en-US" dirty="0">
                <a:solidFill>
                  <a:srgbClr val="00B050"/>
                </a:solidFill>
              </a:rPr>
              <a:t>超合同</a:t>
            </a:r>
            <a:r>
              <a:rPr lang="zh-CN" altLang="en-US" dirty="0"/>
              <a:t>，超批复，我作为第三方如何审核？</a:t>
            </a:r>
            <a:endParaRPr lang="zh-CN" altLang="en-US" dirty="0"/>
          </a:p>
          <a:p>
            <a:r>
              <a:rPr lang="en-US" dirty="0"/>
              <a:t> </a:t>
            </a:r>
            <a:r>
              <a:rPr lang="zh-CN" altLang="en-US" dirty="0"/>
              <a:t>按审定</a:t>
            </a:r>
            <a:r>
              <a:rPr lang="zh-CN" altLang="en-US" dirty="0">
                <a:solidFill>
                  <a:srgbClr val="00B050"/>
                </a:solidFill>
              </a:rPr>
              <a:t>施工图</a:t>
            </a:r>
            <a:r>
              <a:rPr lang="zh-CN" altLang="en-US" dirty="0"/>
              <a:t>按实审核，实际结算确实也</a:t>
            </a:r>
            <a:r>
              <a:rPr lang="zh-CN" altLang="en-US" dirty="0">
                <a:solidFill>
                  <a:srgbClr val="00B050"/>
                </a:solidFill>
              </a:rPr>
              <a:t>超合同</a:t>
            </a:r>
            <a:r>
              <a:rPr lang="zh-CN" altLang="en-US" dirty="0"/>
              <a:t>，</a:t>
            </a:r>
            <a:r>
              <a:rPr lang="zh-CN" altLang="en-US" dirty="0">
                <a:solidFill>
                  <a:srgbClr val="00B050"/>
                </a:solidFill>
              </a:rPr>
              <a:t>超批复</a:t>
            </a:r>
            <a:r>
              <a:rPr lang="zh-CN" altLang="en-US" dirty="0"/>
              <a:t>了。我可不可以这样做：不按图纸审核结算，直接按投标时</a:t>
            </a:r>
            <a:r>
              <a:rPr lang="zh-CN" altLang="en-US" dirty="0">
                <a:solidFill>
                  <a:srgbClr val="00B050"/>
                </a:solidFill>
              </a:rPr>
              <a:t>平米单价</a:t>
            </a:r>
            <a:r>
              <a:rPr lang="zh-CN" altLang="en-US" dirty="0"/>
              <a:t>审核（只审核建筑面积）</a:t>
            </a:r>
            <a:endParaRPr lang="zh-CN" altLang="en-US" dirty="0"/>
          </a:p>
          <a:p>
            <a:r>
              <a:rPr lang="zh-CN" altLang="en-US" dirty="0">
                <a:solidFill>
                  <a:srgbClr val="FF0000"/>
                </a:solidFill>
                <a:sym typeface="+mn-ea"/>
              </a:rPr>
              <a:t>重点：</a:t>
            </a:r>
            <a:r>
              <a:rPr lang="en-US" altLang="zh-CN" dirty="0">
                <a:sym typeface="+mn-ea"/>
              </a:rPr>
              <a:t> EPC</a:t>
            </a:r>
            <a:r>
              <a:rPr lang="zh-CN" altLang="en-US" dirty="0">
                <a:sym typeface="+mn-ea"/>
              </a:rPr>
              <a:t>，合同是</a:t>
            </a:r>
            <a:r>
              <a:rPr lang="en-US" altLang="zh-CN" dirty="0">
                <a:solidFill>
                  <a:srgbClr val="00B050"/>
                </a:solidFill>
                <a:sym typeface="+mn-ea"/>
              </a:rPr>
              <a:t>6</a:t>
            </a:r>
            <a:r>
              <a:rPr lang="zh-CN" altLang="en-US" dirty="0">
                <a:solidFill>
                  <a:srgbClr val="00B050"/>
                </a:solidFill>
                <a:sym typeface="+mn-ea"/>
              </a:rPr>
              <a:t>年前签</a:t>
            </a:r>
            <a:r>
              <a:rPr lang="zh-CN" altLang="en-US" dirty="0">
                <a:sym typeface="+mn-ea"/>
              </a:rPr>
              <a:t>的，用的是</a:t>
            </a:r>
            <a:r>
              <a:rPr lang="en-US" altLang="zh-CN" dirty="0">
                <a:solidFill>
                  <a:srgbClr val="00B050"/>
                </a:solidFill>
                <a:sym typeface="+mn-ea"/>
              </a:rPr>
              <a:t>13</a:t>
            </a:r>
            <a:r>
              <a:rPr lang="zh-CN" altLang="en-US" dirty="0">
                <a:solidFill>
                  <a:srgbClr val="00B050"/>
                </a:solidFill>
                <a:sym typeface="+mn-ea"/>
              </a:rPr>
              <a:t>清单</a:t>
            </a:r>
            <a:r>
              <a:rPr lang="en-US" altLang="zh-CN" dirty="0">
                <a:solidFill>
                  <a:srgbClr val="00B050"/>
                </a:solidFill>
                <a:sym typeface="+mn-ea"/>
              </a:rPr>
              <a:t>11</a:t>
            </a:r>
            <a:r>
              <a:rPr lang="zh-CN" altLang="en-US" dirty="0">
                <a:solidFill>
                  <a:srgbClr val="00B050"/>
                </a:solidFill>
                <a:sym typeface="+mn-ea"/>
              </a:rPr>
              <a:t>定额</a:t>
            </a:r>
            <a:r>
              <a:rPr lang="zh-CN" altLang="en-US" dirty="0">
                <a:sym typeface="+mn-ea"/>
              </a:rPr>
              <a:t>，</a:t>
            </a:r>
            <a:r>
              <a:rPr lang="en-US" altLang="zh-CN" dirty="0">
                <a:sym typeface="+mn-ea"/>
              </a:rPr>
              <a:t>2016</a:t>
            </a:r>
            <a:r>
              <a:rPr lang="zh-CN" altLang="en-US" dirty="0">
                <a:sym typeface="+mn-ea"/>
              </a:rPr>
              <a:t>年</a:t>
            </a:r>
            <a:r>
              <a:rPr lang="en-US" altLang="zh-CN" dirty="0">
                <a:sym typeface="+mn-ea"/>
              </a:rPr>
              <a:t>-2021</a:t>
            </a:r>
            <a:r>
              <a:rPr lang="zh-CN" altLang="en-US" dirty="0">
                <a:sym typeface="+mn-ea"/>
              </a:rPr>
              <a:t>年，一直没有开工，</a:t>
            </a:r>
            <a:r>
              <a:rPr lang="en-US" altLang="zh-CN" dirty="0">
                <a:sym typeface="+mn-ea"/>
              </a:rPr>
              <a:t>2022</a:t>
            </a:r>
            <a:r>
              <a:rPr lang="zh-CN" altLang="en-US" dirty="0">
                <a:sym typeface="+mn-ea"/>
              </a:rPr>
              <a:t>年打算要开工，现在开工，结算，应该执行当时签订的</a:t>
            </a:r>
            <a:r>
              <a:rPr lang="en-US" altLang="zh-CN" dirty="0">
                <a:solidFill>
                  <a:srgbClr val="00B050"/>
                </a:solidFill>
                <a:sym typeface="+mn-ea"/>
              </a:rPr>
              <a:t>11</a:t>
            </a:r>
            <a:r>
              <a:rPr lang="zh-CN" altLang="en-US" dirty="0">
                <a:solidFill>
                  <a:srgbClr val="00B050"/>
                </a:solidFill>
                <a:sym typeface="+mn-ea"/>
              </a:rPr>
              <a:t>定额</a:t>
            </a:r>
            <a:r>
              <a:rPr lang="zh-CN" altLang="en-US" dirty="0">
                <a:sym typeface="+mn-ea"/>
              </a:rPr>
              <a:t>，还是执行现在的</a:t>
            </a:r>
            <a:r>
              <a:rPr lang="en-US" altLang="zh-CN" dirty="0">
                <a:solidFill>
                  <a:srgbClr val="00B050"/>
                </a:solidFill>
                <a:sym typeface="+mn-ea"/>
              </a:rPr>
              <a:t>18</a:t>
            </a:r>
            <a:r>
              <a:rPr lang="zh-CN" altLang="en-US" dirty="0">
                <a:solidFill>
                  <a:srgbClr val="00B050"/>
                </a:solidFill>
                <a:sym typeface="+mn-ea"/>
              </a:rPr>
              <a:t>定额</a:t>
            </a:r>
            <a:r>
              <a:rPr lang="zh-CN" altLang="en-US" dirty="0">
                <a:sym typeface="+mn-ea"/>
              </a:rPr>
              <a:t>呢？</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，联合体中标，中标金额</a:t>
            </a:r>
            <a:r>
              <a:rPr lang="en-US" altLang="zh-CN" dirty="0"/>
              <a:t>2</a:t>
            </a:r>
            <a:r>
              <a:rPr lang="zh-CN" altLang="en-US" dirty="0"/>
              <a:t>个亿，已通过</a:t>
            </a:r>
            <a:r>
              <a:rPr lang="zh-CN" altLang="en-US" dirty="0">
                <a:solidFill>
                  <a:srgbClr val="00B050"/>
                </a:solidFill>
              </a:rPr>
              <a:t>整体规划</a:t>
            </a:r>
            <a:endParaRPr lang="en-US" altLang="zh-CN" dirty="0">
              <a:solidFill>
                <a:srgbClr val="00B050"/>
              </a:solidFill>
            </a:endParaRPr>
          </a:p>
          <a:p>
            <a:r>
              <a:rPr lang="zh-CN" altLang="en-US" dirty="0"/>
              <a:t>联合体</a:t>
            </a:r>
            <a:r>
              <a:rPr lang="zh-CN" altLang="en-US" dirty="0">
                <a:solidFill>
                  <a:srgbClr val="00B050"/>
                </a:solidFill>
              </a:rPr>
              <a:t>施工单位</a:t>
            </a:r>
            <a:r>
              <a:rPr lang="zh-CN" altLang="en-US" dirty="0"/>
              <a:t>说干不了，要</a:t>
            </a:r>
            <a:r>
              <a:rPr lang="en-US" altLang="zh-CN" dirty="0"/>
              <a:t>2.3</a:t>
            </a:r>
            <a:r>
              <a:rPr lang="zh-CN" altLang="en-US" dirty="0"/>
              <a:t>个亿</a:t>
            </a:r>
            <a:endParaRPr lang="en-US" altLang="zh-CN" dirty="0"/>
          </a:p>
          <a:p>
            <a:r>
              <a:rPr lang="zh-CN" altLang="en-US" dirty="0"/>
              <a:t>甲方，不想减建筑面积了</a:t>
            </a:r>
            <a:endParaRPr lang="en-US" altLang="zh-CN" dirty="0"/>
          </a:p>
          <a:p>
            <a:r>
              <a:rPr lang="zh-CN" altLang="en-US" dirty="0"/>
              <a:t>能不能签个</a:t>
            </a:r>
            <a:r>
              <a:rPr lang="zh-CN" altLang="en-US" dirty="0">
                <a:solidFill>
                  <a:srgbClr val="00B050"/>
                </a:solidFill>
              </a:rPr>
              <a:t>补充协议</a:t>
            </a:r>
            <a:r>
              <a:rPr lang="zh-CN" altLang="en-US" dirty="0"/>
              <a:t>，把</a:t>
            </a:r>
            <a:r>
              <a:rPr lang="zh-CN" altLang="en-US" dirty="0">
                <a:solidFill>
                  <a:srgbClr val="00B050"/>
                </a:solidFill>
              </a:rPr>
              <a:t>室外工程或桩基</a:t>
            </a:r>
            <a:r>
              <a:rPr lang="zh-CN" altLang="en-US" dirty="0"/>
              <a:t>单摘出来</a:t>
            </a:r>
            <a:r>
              <a:rPr lang="zh-CN" altLang="en-US" dirty="0">
                <a:solidFill>
                  <a:srgbClr val="00B050"/>
                </a:solidFill>
              </a:rPr>
              <a:t>重新招标</a:t>
            </a:r>
            <a:r>
              <a:rPr lang="en-US" altLang="zh-CN" dirty="0">
                <a:solidFill>
                  <a:srgbClr val="00B050"/>
                </a:solidFill>
              </a:rPr>
              <a:t> </a:t>
            </a:r>
            <a:r>
              <a:rPr lang="zh-CN" altLang="en-US" dirty="0"/>
              <a:t>（</a:t>
            </a:r>
            <a:r>
              <a:rPr lang="zh-CN" altLang="en-US" dirty="0">
                <a:solidFill>
                  <a:srgbClr val="FF0000"/>
                </a:solidFill>
              </a:rPr>
              <a:t>可研内没有，可以。可研内有，单位工程不行，小于可以</a:t>
            </a:r>
            <a:r>
              <a:rPr lang="zh-CN" altLang="en-US" dirty="0"/>
              <a:t>）</a:t>
            </a:r>
            <a:endParaRPr lang="zh-CN" altLang="en-US" dirty="0"/>
          </a:p>
          <a:p>
            <a:pPr lvl="0"/>
            <a:r>
              <a:rPr lang="zh-CN" altLang="en-US" dirty="0">
                <a:solidFill>
                  <a:srgbClr val="FF0000"/>
                </a:solidFill>
              </a:rPr>
              <a:t>重点：</a:t>
            </a:r>
            <a:r>
              <a:rPr lang="en-US" altLang="zh-CN" dirty="0"/>
              <a:t>EPC</a:t>
            </a:r>
            <a:r>
              <a:rPr lang="zh-CN" altLang="en-US" dirty="0"/>
              <a:t>招标，乙方</a:t>
            </a:r>
            <a:r>
              <a:rPr lang="zh-CN" altLang="en-US" dirty="0">
                <a:solidFill>
                  <a:srgbClr val="00B050"/>
                </a:solidFill>
              </a:rPr>
              <a:t>自编清单，</a:t>
            </a:r>
            <a:r>
              <a:rPr lang="zh-CN" altLang="en-US" dirty="0">
                <a:solidFill>
                  <a:srgbClr val="FF0000"/>
                </a:solidFill>
              </a:rPr>
              <a:t>减量加价</a:t>
            </a:r>
            <a:endParaRPr lang="en-US" altLang="zh-CN" dirty="0">
              <a:solidFill>
                <a:srgbClr val="FF0000"/>
              </a:solidFill>
            </a:endParaRPr>
          </a:p>
          <a:p>
            <a:pPr lvl="0"/>
            <a:r>
              <a:rPr lang="zh-CN" altLang="en-US" dirty="0"/>
              <a:t>施工图设计，</a:t>
            </a:r>
            <a:r>
              <a:rPr lang="zh-CN" altLang="en-US" dirty="0">
                <a:solidFill>
                  <a:srgbClr val="00B050"/>
                </a:solidFill>
              </a:rPr>
              <a:t>价高</a:t>
            </a:r>
            <a:r>
              <a:rPr lang="zh-CN" altLang="en-US" dirty="0"/>
              <a:t>部分，</a:t>
            </a:r>
            <a:r>
              <a:rPr lang="zh-CN" altLang="en-US" dirty="0">
                <a:solidFill>
                  <a:srgbClr val="00B050"/>
                </a:solidFill>
              </a:rPr>
              <a:t>加大</a:t>
            </a:r>
            <a:r>
              <a:rPr lang="zh-CN" altLang="en-US" dirty="0"/>
              <a:t>设计量</a:t>
            </a:r>
            <a:endParaRPr lang="en-US" altLang="zh-CN" dirty="0"/>
          </a:p>
          <a:p>
            <a:pPr lvl="0"/>
            <a:r>
              <a:rPr lang="zh-CN" altLang="en-US" dirty="0">
                <a:solidFill>
                  <a:srgbClr val="00B050"/>
                </a:solidFill>
              </a:rPr>
              <a:t>价低</a:t>
            </a:r>
            <a:r>
              <a:rPr lang="zh-CN" altLang="en-US" dirty="0"/>
              <a:t>部分，</a:t>
            </a:r>
            <a:r>
              <a:rPr lang="zh-CN" altLang="en-US" dirty="0">
                <a:solidFill>
                  <a:srgbClr val="00B050"/>
                </a:solidFill>
              </a:rPr>
              <a:t>减少</a:t>
            </a:r>
            <a:r>
              <a:rPr lang="zh-CN" altLang="en-US" dirty="0"/>
              <a:t>设计数量，施工</a:t>
            </a:r>
            <a:r>
              <a:rPr lang="zh-CN" altLang="en-US" dirty="0">
                <a:solidFill>
                  <a:srgbClr val="00B050"/>
                </a:solidFill>
              </a:rPr>
              <a:t>图审</a:t>
            </a:r>
            <a:r>
              <a:rPr lang="zh-CN" altLang="en-US" dirty="0"/>
              <a:t>查通过</a:t>
            </a:r>
            <a:endParaRPr lang="en-US" altLang="zh-CN" dirty="0"/>
          </a:p>
          <a:p>
            <a:pPr lvl="0"/>
            <a:r>
              <a:rPr lang="zh-CN" altLang="en-US" dirty="0"/>
              <a:t>施工中，乙方，</a:t>
            </a:r>
            <a:r>
              <a:rPr lang="zh-CN" altLang="en-US" dirty="0">
                <a:solidFill>
                  <a:srgbClr val="00B050"/>
                </a:solidFill>
              </a:rPr>
              <a:t>施工图</a:t>
            </a:r>
            <a:r>
              <a:rPr lang="zh-CN" altLang="en-US" dirty="0"/>
              <a:t>与</a:t>
            </a:r>
            <a:r>
              <a:rPr lang="en-US" altLang="zh-CN" dirty="0"/>
              <a:t>《</a:t>
            </a:r>
            <a:r>
              <a:rPr lang="zh-CN" altLang="en-US" dirty="0">
                <a:solidFill>
                  <a:srgbClr val="FF0000"/>
                </a:solidFill>
              </a:rPr>
              <a:t>发包人要求</a:t>
            </a:r>
            <a:r>
              <a:rPr lang="en-US" altLang="zh-CN" dirty="0"/>
              <a:t>》</a:t>
            </a:r>
            <a:r>
              <a:rPr lang="zh-CN" altLang="en-US" dirty="0">
                <a:solidFill>
                  <a:schemeClr val="tx1"/>
                </a:solidFill>
              </a:rPr>
              <a:t>工程量</a:t>
            </a:r>
            <a:r>
              <a:rPr lang="zh-CN" altLang="en-US" dirty="0"/>
              <a:t>，对比，提出</a:t>
            </a:r>
            <a:r>
              <a:rPr lang="zh-CN" altLang="en-US" dirty="0">
                <a:solidFill>
                  <a:srgbClr val="FF0000"/>
                </a:solidFill>
              </a:rPr>
              <a:t>设计变更</a:t>
            </a:r>
            <a:endParaRPr lang="en-US" altLang="zh-CN" dirty="0"/>
          </a:p>
          <a:p>
            <a:pPr lvl="0"/>
            <a:r>
              <a:rPr lang="zh-CN" altLang="en-US" dirty="0"/>
              <a:t>合同约定</a:t>
            </a:r>
            <a:r>
              <a:rPr lang="zh-CN" altLang="en-US" dirty="0">
                <a:solidFill>
                  <a:srgbClr val="00B050"/>
                </a:solidFill>
              </a:rPr>
              <a:t>设计变更</a:t>
            </a:r>
            <a:r>
              <a:rPr lang="zh-CN" altLang="en-US" dirty="0"/>
              <a:t>采用</a:t>
            </a:r>
            <a:r>
              <a:rPr lang="zh-CN" altLang="en-US" dirty="0">
                <a:solidFill>
                  <a:schemeClr val="tx1"/>
                </a:solidFill>
              </a:rPr>
              <a:t>适用单价</a:t>
            </a:r>
            <a:endParaRPr lang="en-US" altLang="zh-CN" dirty="0">
              <a:solidFill>
                <a:schemeClr val="tx1"/>
              </a:solidFill>
            </a:endParaRPr>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，联合体，有分工协议</a:t>
            </a:r>
            <a:endParaRPr lang="en-US" altLang="zh-CN" dirty="0"/>
          </a:p>
          <a:p>
            <a:r>
              <a:rPr lang="zh-CN" altLang="en-US" dirty="0">
                <a:solidFill>
                  <a:srgbClr val="00B050"/>
                </a:solidFill>
              </a:rPr>
              <a:t>设计</a:t>
            </a:r>
            <a:r>
              <a:rPr lang="zh-CN" altLang="en-US" dirty="0"/>
              <a:t>，设备选型，</a:t>
            </a:r>
            <a:r>
              <a:rPr lang="zh-CN" altLang="en-US" dirty="0">
                <a:solidFill>
                  <a:srgbClr val="00B050"/>
                </a:solidFill>
              </a:rPr>
              <a:t>错误</a:t>
            </a:r>
            <a:r>
              <a:rPr lang="zh-CN" altLang="en-US" dirty="0"/>
              <a:t>，造成</a:t>
            </a:r>
            <a:r>
              <a:rPr lang="zh-CN" altLang="en-US" dirty="0">
                <a:solidFill>
                  <a:srgbClr val="00B050"/>
                </a:solidFill>
              </a:rPr>
              <a:t>供气不足</a:t>
            </a:r>
            <a:r>
              <a:rPr lang="zh-CN" altLang="en-US" dirty="0"/>
              <a:t>，不能满足</a:t>
            </a:r>
            <a:r>
              <a:rPr lang="en-US" altLang="zh-CN" dirty="0"/>
              <a:t>《</a:t>
            </a:r>
            <a:r>
              <a:rPr lang="zh-CN" altLang="en-US" dirty="0"/>
              <a:t>发包人要求</a:t>
            </a:r>
            <a:r>
              <a:rPr lang="en-US" altLang="zh-CN" dirty="0"/>
              <a:t>》</a:t>
            </a:r>
            <a:endParaRPr lang="en-US" altLang="zh-CN" dirty="0"/>
          </a:p>
          <a:p>
            <a:r>
              <a:rPr lang="zh-CN" altLang="en-US" dirty="0">
                <a:solidFill>
                  <a:srgbClr val="00B050"/>
                </a:solidFill>
              </a:rPr>
              <a:t>设计</a:t>
            </a:r>
            <a:r>
              <a:rPr lang="zh-CN" altLang="en-US" dirty="0"/>
              <a:t>出具，</a:t>
            </a:r>
            <a:r>
              <a:rPr lang="zh-CN" altLang="en-US" dirty="0">
                <a:solidFill>
                  <a:srgbClr val="00B050"/>
                </a:solidFill>
              </a:rPr>
              <a:t>变更</a:t>
            </a:r>
            <a:r>
              <a:rPr lang="zh-CN" altLang="en-US" dirty="0"/>
              <a:t>，对系统改造，</a:t>
            </a:r>
            <a:r>
              <a:rPr lang="zh-CN" altLang="en-US" dirty="0">
                <a:solidFill>
                  <a:srgbClr val="00B050"/>
                </a:solidFill>
              </a:rPr>
              <a:t>增加造价</a:t>
            </a:r>
            <a:endParaRPr lang="en-US" altLang="zh-CN" dirty="0">
              <a:solidFill>
                <a:srgbClr val="00B050"/>
              </a:solidFill>
            </a:endParaRPr>
          </a:p>
          <a:p>
            <a:r>
              <a:rPr lang="zh-CN" altLang="en-US" dirty="0">
                <a:solidFill>
                  <a:srgbClr val="00B050"/>
                </a:solidFill>
              </a:rPr>
              <a:t>谁承担</a:t>
            </a:r>
            <a:r>
              <a:rPr lang="zh-CN" altLang="en-US" dirty="0"/>
              <a:t>此项费用，联合体</a:t>
            </a:r>
            <a:r>
              <a:rPr lang="zh-CN" altLang="en-US" dirty="0">
                <a:solidFill>
                  <a:srgbClr val="00B050"/>
                </a:solidFill>
              </a:rPr>
              <a:t>协议，没有约定</a:t>
            </a:r>
            <a:endParaRPr lang="en-US" altLang="zh-CN" dirty="0">
              <a:solidFill>
                <a:srgbClr val="00B050"/>
              </a:solidFill>
            </a:endParaRPr>
          </a:p>
          <a:p>
            <a:r>
              <a:rPr lang="zh-CN" altLang="en-US" dirty="0">
                <a:solidFill>
                  <a:srgbClr val="00B050"/>
                </a:solidFill>
              </a:rPr>
              <a:t>设计</a:t>
            </a:r>
            <a:r>
              <a:rPr lang="zh-CN" altLang="en-US" dirty="0"/>
              <a:t>称，如果选用</a:t>
            </a:r>
            <a:r>
              <a:rPr lang="zh-CN" altLang="en-US" dirty="0">
                <a:solidFill>
                  <a:srgbClr val="00B050"/>
                </a:solidFill>
              </a:rPr>
              <a:t>大功率</a:t>
            </a:r>
            <a:r>
              <a:rPr lang="zh-CN" altLang="en-US" dirty="0"/>
              <a:t>设备，造价也要增加这个数额，不同意</a:t>
            </a:r>
            <a:r>
              <a:rPr lang="zh-CN" altLang="en-US" dirty="0">
                <a:solidFill>
                  <a:srgbClr val="00B050"/>
                </a:solidFill>
              </a:rPr>
              <a:t>补偿</a:t>
            </a:r>
            <a:endParaRPr lang="en-US" altLang="zh-CN" dirty="0">
              <a:solidFill>
                <a:srgbClr val="00B050"/>
              </a:solidFill>
            </a:endParaRPr>
          </a:p>
          <a:p>
            <a:r>
              <a:rPr lang="zh-CN" altLang="en-US" dirty="0">
                <a:solidFill>
                  <a:srgbClr val="FF0000"/>
                </a:solidFill>
              </a:rPr>
              <a:t>重点：</a:t>
            </a:r>
            <a:r>
              <a:rPr lang="en-US" altLang="zh-CN" dirty="0"/>
              <a:t>EPC</a:t>
            </a:r>
            <a:r>
              <a:rPr lang="zh-CN" altLang="en-US" dirty="0"/>
              <a:t>，初设图纸招标，投标，未发现</a:t>
            </a:r>
            <a:r>
              <a:rPr lang="zh-CN" altLang="en-US" dirty="0">
                <a:solidFill>
                  <a:srgbClr val="00B050"/>
                </a:solidFill>
              </a:rPr>
              <a:t>初设</a:t>
            </a:r>
            <a:r>
              <a:rPr lang="zh-CN" altLang="en-US" dirty="0"/>
              <a:t>图，</a:t>
            </a:r>
            <a:r>
              <a:rPr lang="zh-CN" altLang="en-US" dirty="0">
                <a:solidFill>
                  <a:srgbClr val="00B050"/>
                </a:solidFill>
              </a:rPr>
              <a:t>错误</a:t>
            </a:r>
            <a:endParaRPr lang="en-US" altLang="zh-CN" dirty="0">
              <a:solidFill>
                <a:srgbClr val="00B050"/>
              </a:solidFill>
            </a:endParaRPr>
          </a:p>
          <a:p>
            <a:r>
              <a:rPr lang="zh-CN" altLang="en-US" dirty="0"/>
              <a:t>中标后，</a:t>
            </a:r>
            <a:r>
              <a:rPr lang="zh-CN" altLang="en-US" dirty="0">
                <a:solidFill>
                  <a:srgbClr val="00B050"/>
                </a:solidFill>
              </a:rPr>
              <a:t>改正</a:t>
            </a:r>
            <a:r>
              <a:rPr lang="zh-CN" altLang="en-US" dirty="0"/>
              <a:t>，对</a:t>
            </a:r>
            <a:r>
              <a:rPr lang="zh-CN" altLang="en-US" dirty="0">
                <a:solidFill>
                  <a:srgbClr val="00B050"/>
                </a:solidFill>
              </a:rPr>
              <a:t>造价</a:t>
            </a:r>
            <a:r>
              <a:rPr lang="zh-CN" altLang="en-US" dirty="0"/>
              <a:t>有重大影响，合同未明确约定</a:t>
            </a:r>
            <a:endParaRPr lang="en-US" altLang="zh-CN" dirty="0"/>
          </a:p>
          <a:p>
            <a:r>
              <a:rPr lang="zh-CN" altLang="en-US" dirty="0"/>
              <a:t>甲方以</a:t>
            </a:r>
            <a:r>
              <a:rPr lang="zh-CN" altLang="en-US" dirty="0">
                <a:solidFill>
                  <a:srgbClr val="00B050"/>
                </a:solidFill>
              </a:rPr>
              <a:t>招标</a:t>
            </a:r>
            <a:r>
              <a:rPr lang="zh-CN" altLang="en-US" dirty="0"/>
              <a:t>时，乙方</a:t>
            </a:r>
            <a:r>
              <a:rPr lang="zh-CN" altLang="en-US" dirty="0">
                <a:solidFill>
                  <a:srgbClr val="00B050"/>
                </a:solidFill>
              </a:rPr>
              <a:t>未提出</a:t>
            </a:r>
            <a:r>
              <a:rPr lang="zh-CN" altLang="en-US" dirty="0"/>
              <a:t>，不予调整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 EPC</a:t>
            </a:r>
            <a:r>
              <a:rPr lang="zh-CN" altLang="en-US" dirty="0"/>
              <a:t>，估算高，发包签合同，后甲方概算低，低于合同价，招标文件要求，施工图预算不能超概</a:t>
            </a:r>
            <a:endParaRPr lang="zh-CN" altLang="zh-CN" dirty="0"/>
          </a:p>
          <a:p>
            <a:r>
              <a:rPr lang="zh-CN" altLang="en-US" dirty="0">
                <a:solidFill>
                  <a:srgbClr val="FF0000"/>
                </a:solidFill>
              </a:rPr>
              <a:t>重点： </a:t>
            </a:r>
            <a:r>
              <a:rPr lang="en-US" altLang="zh-CN" dirty="0" err="1"/>
              <a:t>epc</a:t>
            </a:r>
            <a:r>
              <a:rPr lang="zh-CN" altLang="en-US" dirty="0"/>
              <a:t>可研估算发包，总价合同，后初设概算高，概算估算差额，补充协议调合同价，招标文件要求，概算不能超过合同价，乙方完成初设概算</a:t>
            </a:r>
            <a:endParaRPr lang="zh-CN" altLang="en-US" dirty="0"/>
          </a:p>
          <a:p>
            <a:r>
              <a:rPr lang="zh-CN" altLang="en-US" b="0" dirty="0">
                <a:solidFill>
                  <a:srgbClr val="FF0000"/>
                </a:solidFill>
              </a:rPr>
              <a:t>重点：</a:t>
            </a:r>
            <a:r>
              <a:rPr lang="zh-CN" altLang="en-US" dirty="0"/>
              <a:t>定额缺项，无法评审，</a:t>
            </a:r>
            <a:r>
              <a:rPr lang="zh-CN" altLang="en-US" dirty="0">
                <a:solidFill>
                  <a:srgbClr val="00B050"/>
                </a:solidFill>
              </a:rPr>
              <a:t>分包价，作为评审价</a:t>
            </a:r>
            <a:endParaRPr lang="en-US" altLang="zh-CN" dirty="0">
              <a:solidFill>
                <a:srgbClr val="00B050"/>
              </a:solidFill>
            </a:endParaRPr>
          </a:p>
          <a:p>
            <a:r>
              <a:rPr lang="zh-CN" altLang="en-US" b="0" dirty="0">
                <a:solidFill>
                  <a:srgbClr val="FF0000"/>
                </a:solidFill>
              </a:rPr>
              <a:t>重点：</a:t>
            </a:r>
            <a:r>
              <a:rPr lang="en-US" altLang="zh-CN" dirty="0"/>
              <a:t>EPC</a:t>
            </a:r>
            <a:r>
              <a:rPr lang="zh-CN" altLang="en-US" dirty="0"/>
              <a:t>，总承包，成本管控，编制设计概算</a:t>
            </a:r>
            <a:endParaRPr lang="en-US" altLang="zh-CN" dirty="0"/>
          </a:p>
          <a:p>
            <a:r>
              <a:rPr lang="zh-CN" altLang="en-US" dirty="0"/>
              <a:t>暂估价，不招标</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湖北省</a:t>
            </a:r>
            <a:r>
              <a:rPr lang="en-US" dirty="0"/>
              <a:t>2018</a:t>
            </a:r>
            <a:r>
              <a:rPr lang="zh-CN" altLang="en-US" dirty="0">
                <a:solidFill>
                  <a:srgbClr val="00B050"/>
                </a:solidFill>
              </a:rPr>
              <a:t>定额</a:t>
            </a:r>
            <a:r>
              <a:rPr lang="zh-CN" altLang="en-US" dirty="0"/>
              <a:t>，</a:t>
            </a:r>
            <a:r>
              <a:rPr lang="zh-CN" altLang="en-US" dirty="0">
                <a:solidFill>
                  <a:srgbClr val="00B050"/>
                </a:solidFill>
              </a:rPr>
              <a:t>高支模</a:t>
            </a:r>
            <a:r>
              <a:rPr lang="zh-CN" altLang="en-US" dirty="0"/>
              <a:t>可以套到</a:t>
            </a:r>
            <a:r>
              <a:rPr lang="en-US" dirty="0">
                <a:solidFill>
                  <a:srgbClr val="00B050"/>
                </a:solidFill>
              </a:rPr>
              <a:t>30m</a:t>
            </a:r>
            <a:r>
              <a:rPr lang="zh-CN" altLang="en-US" dirty="0"/>
              <a:t>，很多地区高支模都是，按</a:t>
            </a:r>
            <a:r>
              <a:rPr lang="zh-CN" altLang="en-US" dirty="0">
                <a:solidFill>
                  <a:srgbClr val="00B050"/>
                </a:solidFill>
              </a:rPr>
              <a:t>施工方案</a:t>
            </a:r>
            <a:r>
              <a:rPr lang="zh-CN" altLang="en-US" dirty="0"/>
              <a:t>算。湖北</a:t>
            </a:r>
            <a:r>
              <a:rPr lang="en-US" dirty="0"/>
              <a:t>18</a:t>
            </a:r>
            <a:r>
              <a:rPr lang="zh-CN" altLang="en-US" dirty="0"/>
              <a:t>定额</a:t>
            </a:r>
            <a:r>
              <a:rPr lang="en-US" dirty="0">
                <a:solidFill>
                  <a:srgbClr val="00B050"/>
                </a:solidFill>
              </a:rPr>
              <a:t>30m</a:t>
            </a:r>
            <a:r>
              <a:rPr lang="zh-CN" altLang="en-US" dirty="0">
                <a:solidFill>
                  <a:srgbClr val="00B050"/>
                </a:solidFill>
              </a:rPr>
              <a:t>以上</a:t>
            </a:r>
            <a:r>
              <a:rPr lang="zh-CN" altLang="en-US" dirty="0"/>
              <a:t>才按</a:t>
            </a:r>
            <a:r>
              <a:rPr lang="zh-CN" altLang="en-US" dirty="0">
                <a:solidFill>
                  <a:srgbClr val="00B050"/>
                </a:solidFill>
              </a:rPr>
              <a:t>方案</a:t>
            </a:r>
            <a:r>
              <a:rPr lang="zh-CN" altLang="en-US" dirty="0"/>
              <a:t>算。政府投资</a:t>
            </a:r>
            <a:r>
              <a:rPr lang="en-US" altLang="zh-CN" dirty="0"/>
              <a:t>EPC</a:t>
            </a:r>
            <a:r>
              <a:rPr lang="zh-CN" altLang="en-US" dirty="0"/>
              <a:t>项目，高支模面积大，按定额是亏损的。因为签的</a:t>
            </a:r>
            <a:r>
              <a:rPr lang="zh-CN" altLang="en-US" dirty="0">
                <a:solidFill>
                  <a:srgbClr val="00B050"/>
                </a:solidFill>
              </a:rPr>
              <a:t>费率合同</a:t>
            </a:r>
            <a:r>
              <a:rPr lang="zh-CN" altLang="en-US" dirty="0"/>
              <a:t>，按定额来。导致建设单位也无法开口按</a:t>
            </a:r>
            <a:r>
              <a:rPr lang="zh-CN" altLang="en-US" dirty="0">
                <a:solidFill>
                  <a:srgbClr val="00B050"/>
                </a:solidFill>
              </a:rPr>
              <a:t>方案</a:t>
            </a:r>
            <a:r>
              <a:rPr lang="zh-CN" altLang="en-US" dirty="0"/>
              <a:t>算？</a:t>
            </a:r>
            <a:endParaRPr lang="zh-CN" altLang="en-US" dirty="0"/>
          </a:p>
          <a:p>
            <a:r>
              <a:rPr lang="zh-CN" altLang="en-US" dirty="0">
                <a:solidFill>
                  <a:srgbClr val="00B050"/>
                </a:solidFill>
              </a:rPr>
              <a:t>住建部</a:t>
            </a:r>
            <a:r>
              <a:rPr lang="zh-CN" altLang="en-US" dirty="0"/>
              <a:t>的建质</a:t>
            </a:r>
            <a:r>
              <a:rPr lang="en-US" dirty="0"/>
              <a:t>[2018]31</a:t>
            </a:r>
            <a:r>
              <a:rPr lang="zh-CN" altLang="en-US" dirty="0"/>
              <a:t>号文</a:t>
            </a:r>
            <a:r>
              <a:rPr lang="en-US" altLang="zh-CN" dirty="0"/>
              <a:t>《</a:t>
            </a:r>
            <a:r>
              <a:rPr lang="zh-CN" altLang="en-US" dirty="0">
                <a:solidFill>
                  <a:srgbClr val="00B050"/>
                </a:solidFill>
              </a:rPr>
              <a:t>危险性较大</a:t>
            </a:r>
            <a:r>
              <a:rPr lang="zh-CN" altLang="en-US" dirty="0"/>
              <a:t>的分部分项工程安全管理规定</a:t>
            </a:r>
            <a:r>
              <a:rPr lang="en-US" altLang="zh-CN" dirty="0"/>
              <a:t>》</a:t>
            </a:r>
            <a:r>
              <a:rPr lang="zh-CN" altLang="en-US" dirty="0"/>
              <a:t>规定：超过一定规模的危险性较大的分部分项工程中混凝土模板支撑工程：搭设</a:t>
            </a:r>
            <a:r>
              <a:rPr lang="zh-CN" altLang="en-US" dirty="0">
                <a:solidFill>
                  <a:srgbClr val="00B050"/>
                </a:solidFill>
              </a:rPr>
              <a:t>高度</a:t>
            </a:r>
            <a:r>
              <a:rPr lang="en-US" dirty="0">
                <a:solidFill>
                  <a:srgbClr val="00B050"/>
                </a:solidFill>
              </a:rPr>
              <a:t>8m</a:t>
            </a:r>
            <a:r>
              <a:rPr lang="zh-CN" altLang="en-US" dirty="0"/>
              <a:t>及以上；或搭设跨度</a:t>
            </a:r>
            <a:r>
              <a:rPr lang="en-US" dirty="0"/>
              <a:t>18m</a:t>
            </a:r>
            <a:r>
              <a:rPr lang="zh-CN" altLang="en-US" dirty="0"/>
              <a:t>及以上，或施工总荷载</a:t>
            </a:r>
            <a:r>
              <a:rPr lang="en-US" dirty="0"/>
              <a:t>15kN/m²</a:t>
            </a:r>
            <a:r>
              <a:rPr lang="zh-CN" altLang="en-US" dirty="0"/>
              <a:t>及以上；或集中线荷载</a:t>
            </a:r>
            <a:r>
              <a:rPr lang="en-US" dirty="0"/>
              <a:t>20kN/m</a:t>
            </a:r>
            <a:r>
              <a:rPr lang="zh-CN" altLang="en-US" dirty="0"/>
              <a:t>及以上。</a:t>
            </a:r>
            <a:r>
              <a:rPr lang="en-US" dirty="0"/>
              <a:t> </a:t>
            </a:r>
            <a:endParaRPr lang="zh-CN" altLang="en-US" dirty="0"/>
          </a:p>
          <a:p>
            <a:r>
              <a:rPr lang="zh-CN" altLang="en-US" dirty="0"/>
              <a:t>超过一定规模的危险性较大的分部分项工程需要</a:t>
            </a:r>
            <a:r>
              <a:rPr lang="zh-CN" altLang="en-US" dirty="0">
                <a:solidFill>
                  <a:srgbClr val="00B050"/>
                </a:solidFill>
              </a:rPr>
              <a:t>专家论证</a:t>
            </a:r>
            <a:r>
              <a:rPr lang="zh-CN" altLang="en-US" dirty="0"/>
              <a:t>。</a:t>
            </a:r>
            <a:r>
              <a:rPr lang="zh-CN" altLang="en-US" dirty="0">
                <a:solidFill>
                  <a:srgbClr val="00B050"/>
                </a:solidFill>
              </a:rPr>
              <a:t>高支模</a:t>
            </a:r>
            <a:r>
              <a:rPr lang="zh-CN" altLang="en-US" dirty="0"/>
              <a:t>是指支模高度大于或等于</a:t>
            </a:r>
            <a:r>
              <a:rPr lang="en-US" dirty="0">
                <a:solidFill>
                  <a:srgbClr val="00B050"/>
                </a:solidFill>
              </a:rPr>
              <a:t>8m</a:t>
            </a:r>
            <a:r>
              <a:rPr lang="en-US" dirty="0"/>
              <a:t> </a:t>
            </a:r>
            <a:r>
              <a:rPr lang="zh-CN" altLang="en-US" dirty="0"/>
              <a:t>时的支模作业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国有投资项目造价问题解析</a:t>
            </a:r>
            <a:endParaRPr lang="zh-CN" altLang="en-US"/>
          </a:p>
        </p:txBody>
      </p:sp>
      <p:sp>
        <p:nvSpPr>
          <p:cNvPr id="3" name="副标题 2"/>
          <p:cNvSpPr>
            <a:spLocks noGrp="1"/>
          </p:cNvSpPr>
          <p:nvPr>
            <p:ph type="subTitle" idx="1"/>
          </p:nvPr>
        </p:nvSpPr>
        <p:spPr/>
        <p:txBody>
          <a:bodyPr/>
          <a:p>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en-US" altLang="zh-CN" dirty="0"/>
              <a:t> </a:t>
            </a:r>
            <a:r>
              <a:rPr lang="zh-CN" altLang="en-US" dirty="0">
                <a:solidFill>
                  <a:srgbClr val="FF0000"/>
                </a:solidFill>
              </a:rPr>
              <a:t>重点：</a:t>
            </a:r>
            <a:r>
              <a:rPr lang="zh-CN" altLang="zh-CN" dirty="0"/>
              <a:t>施工总包</a:t>
            </a:r>
            <a:r>
              <a:rPr lang="zh-CN" altLang="en-US" dirty="0"/>
              <a:t>，</a:t>
            </a:r>
            <a:r>
              <a:rPr lang="zh-CN" altLang="zh-CN" dirty="0"/>
              <a:t>清单计价</a:t>
            </a:r>
            <a:r>
              <a:rPr lang="zh-CN" altLang="en-US" dirty="0"/>
              <a:t>，</a:t>
            </a:r>
            <a:r>
              <a:rPr lang="zh-CN" altLang="zh-CN" dirty="0"/>
              <a:t>管道工程沟槽土方开挖工程量没有考虑</a:t>
            </a:r>
            <a:r>
              <a:rPr lang="zh-CN" altLang="zh-CN" dirty="0">
                <a:solidFill>
                  <a:srgbClr val="339933"/>
                </a:solidFill>
              </a:rPr>
              <a:t>放坡</a:t>
            </a:r>
            <a:r>
              <a:rPr lang="zh-CN" altLang="zh-CN" dirty="0"/>
              <a:t>，</a:t>
            </a:r>
            <a:r>
              <a:rPr lang="zh-CN" altLang="zh-CN" dirty="0">
                <a:solidFill>
                  <a:srgbClr val="FF0000"/>
                </a:solidFill>
              </a:rPr>
              <a:t>施工方进场后在方案</a:t>
            </a:r>
            <a:r>
              <a:rPr lang="zh-CN" altLang="zh-CN" dirty="0"/>
              <a:t>中写明按</a:t>
            </a:r>
            <a:r>
              <a:rPr lang="en-US" altLang="zh-CN" dirty="0"/>
              <a:t>1</a:t>
            </a:r>
            <a:r>
              <a:rPr lang="zh-CN" altLang="zh-CN" dirty="0"/>
              <a:t>：</a:t>
            </a:r>
            <a:r>
              <a:rPr lang="en-US" altLang="zh-CN" dirty="0"/>
              <a:t>1</a:t>
            </a:r>
            <a:r>
              <a:rPr lang="zh-CN" altLang="zh-CN" dirty="0"/>
              <a:t>放坡，甲方签章了，结算是可以按照放坡算工程量吗？</a:t>
            </a:r>
            <a:r>
              <a:rPr lang="zh-CN" altLang="zh-CN" dirty="0">
                <a:solidFill>
                  <a:srgbClr val="339933"/>
                </a:solidFill>
              </a:rPr>
              <a:t>清单描述中没有写明计算规则</a:t>
            </a:r>
            <a:r>
              <a:rPr lang="zh-CN" altLang="zh-CN" dirty="0"/>
              <a:t>要求。</a:t>
            </a:r>
            <a:endParaRPr lang="zh-CN" altLang="zh-CN" dirty="0"/>
          </a:p>
          <a:p>
            <a:pPr>
              <a:spcAft>
                <a:spcPts val="0"/>
              </a:spcAft>
            </a:pPr>
            <a:r>
              <a:rPr lang="zh-CN" altLang="zh-CN" dirty="0"/>
              <a:t>清单量通常是净量，放坡和工作面，应报入综合单价</a:t>
            </a:r>
            <a:endParaRPr lang="zh-CN" altLang="zh-CN" dirty="0"/>
          </a:p>
          <a:p>
            <a:pPr>
              <a:spcAft>
                <a:spcPts val="0"/>
              </a:spcAft>
            </a:pPr>
            <a:r>
              <a:rPr lang="zh-CN" altLang="zh-CN" dirty="0"/>
              <a:t>走签证，很难通过审计</a:t>
            </a:r>
            <a:endParaRPr lang="zh-CN" altLang="zh-CN" dirty="0"/>
          </a:p>
          <a:p>
            <a:r>
              <a:rPr lang="zh-CN" altLang="en-US" dirty="0"/>
              <a:t>（</a:t>
            </a:r>
            <a:r>
              <a:rPr lang="zh-CN" altLang="en-US" dirty="0">
                <a:solidFill>
                  <a:srgbClr val="FF0000"/>
                </a:solidFill>
              </a:rPr>
              <a:t>含量变</a:t>
            </a:r>
            <a:r>
              <a:rPr lang="zh-CN" altLang="en-US" dirty="0"/>
              <a:t>）</a:t>
            </a:r>
            <a:endParaRPr lang="zh-CN" altLang="en-US" dirty="0"/>
          </a:p>
          <a:p>
            <a:r>
              <a:rPr lang="zh-CN" altLang="en-US" dirty="0">
                <a:solidFill>
                  <a:srgbClr val="FF0000"/>
                </a:solidFill>
              </a:rPr>
              <a:t>重点：</a:t>
            </a:r>
            <a:r>
              <a:rPr lang="zh-CN" altLang="en-US" dirty="0"/>
              <a:t>单价合同，</a:t>
            </a:r>
            <a:r>
              <a:rPr lang="en-US" altLang="zh-CN" dirty="0"/>
              <a:t>10</a:t>
            </a:r>
            <a:r>
              <a:rPr lang="zh-CN" altLang="en-US" dirty="0"/>
              <a:t>栋楼，招标清单，</a:t>
            </a:r>
            <a:r>
              <a:rPr lang="en-US" altLang="zh-CN" dirty="0"/>
              <a:t>6</a:t>
            </a:r>
            <a:r>
              <a:rPr lang="zh-CN" altLang="en-US" dirty="0"/>
              <a:t>栋楼有车库入口，</a:t>
            </a:r>
            <a:r>
              <a:rPr lang="en-US" altLang="zh-CN" dirty="0"/>
              <a:t>4</a:t>
            </a:r>
            <a:r>
              <a:rPr lang="zh-CN" altLang="en-US" dirty="0"/>
              <a:t>栋没有，图都有。乙方报价都报了车库入口，后，清单漏项索赔。招标文件要求，招标答疑，不提，视为让利。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调差的问题，合同，砂碎石可以调差，那石屑可以调吗？</a:t>
            </a:r>
            <a:endParaRPr lang="zh-CN" altLang="en-US" dirty="0"/>
          </a:p>
          <a:p>
            <a:r>
              <a:rPr lang="zh-CN" altLang="en-US" dirty="0"/>
              <a:t>甲方</a:t>
            </a:r>
            <a:r>
              <a:rPr lang="zh-CN" altLang="en-US" dirty="0">
                <a:solidFill>
                  <a:srgbClr val="339933"/>
                </a:solidFill>
              </a:rPr>
              <a:t>拖延</a:t>
            </a:r>
            <a:r>
              <a:rPr lang="zh-CN" altLang="en-US" dirty="0"/>
              <a:t>了工期</a:t>
            </a:r>
            <a:endParaRPr lang="zh-CN" altLang="en-US" dirty="0"/>
          </a:p>
          <a:p>
            <a:r>
              <a:rPr lang="zh-CN" altLang="en-US" dirty="0"/>
              <a:t>调差合同，按照</a:t>
            </a:r>
            <a:r>
              <a:rPr lang="zh-CN" altLang="en-US" dirty="0">
                <a:solidFill>
                  <a:srgbClr val="339933"/>
                </a:solidFill>
              </a:rPr>
              <a:t>月量</a:t>
            </a:r>
            <a:r>
              <a:rPr lang="zh-CN" altLang="en-US" dirty="0"/>
              <a:t>调差，施工期间的数量现在没有资料，没有做数据出来</a:t>
            </a:r>
            <a:endParaRPr lang="zh-CN" altLang="en-US" dirty="0"/>
          </a:p>
          <a:p>
            <a:r>
              <a:rPr lang="zh-CN" altLang="en-US" dirty="0"/>
              <a:t>第三方审核公司就按照</a:t>
            </a:r>
            <a:r>
              <a:rPr lang="zh-CN" altLang="en-US" dirty="0">
                <a:solidFill>
                  <a:srgbClr val="339933"/>
                </a:solidFill>
              </a:rPr>
              <a:t>施工期间</a:t>
            </a:r>
            <a:r>
              <a:rPr lang="zh-CN" altLang="en-US" dirty="0"/>
              <a:t>的信息价</a:t>
            </a:r>
            <a:r>
              <a:rPr lang="zh-CN" altLang="en-US" dirty="0">
                <a:solidFill>
                  <a:srgbClr val="339933"/>
                </a:solidFill>
              </a:rPr>
              <a:t>平均价</a:t>
            </a:r>
            <a:r>
              <a:rPr lang="zh-CN" altLang="en-US" dirty="0"/>
              <a:t>来调</a:t>
            </a:r>
            <a:endParaRPr lang="zh-CN" altLang="en-US" dirty="0"/>
          </a:p>
          <a:p>
            <a:r>
              <a:rPr lang="zh-CN" altLang="en-US" dirty="0"/>
              <a:t>甲方提出，施工期间，桥的</a:t>
            </a:r>
            <a:r>
              <a:rPr lang="zh-CN" altLang="en-US" dirty="0">
                <a:solidFill>
                  <a:srgbClr val="339933"/>
                </a:solidFill>
              </a:rPr>
              <a:t>混凝土</a:t>
            </a:r>
            <a:r>
              <a:rPr lang="zh-CN" altLang="en-US" dirty="0"/>
              <a:t>量不可能</a:t>
            </a:r>
            <a:r>
              <a:rPr lang="zh-CN" altLang="en-US" dirty="0">
                <a:solidFill>
                  <a:srgbClr val="339933"/>
                </a:solidFill>
              </a:rPr>
              <a:t>三年</a:t>
            </a:r>
            <a:r>
              <a:rPr lang="zh-CN" altLang="en-US" dirty="0"/>
              <a:t>跨度</a:t>
            </a:r>
            <a:endParaRPr lang="zh-CN" altLang="en-US" dirty="0"/>
          </a:p>
          <a:p>
            <a:r>
              <a:rPr lang="zh-CN" altLang="en-US" dirty="0"/>
              <a:t>桥按照</a:t>
            </a:r>
            <a:r>
              <a:rPr lang="zh-CN" altLang="en-US" dirty="0">
                <a:solidFill>
                  <a:srgbClr val="339933"/>
                </a:solidFill>
              </a:rPr>
              <a:t>施工期间</a:t>
            </a:r>
            <a:r>
              <a:rPr lang="zh-CN" altLang="en-US" dirty="0"/>
              <a:t>就</a:t>
            </a:r>
            <a:r>
              <a:rPr lang="zh-CN" altLang="en-US" dirty="0">
                <a:solidFill>
                  <a:srgbClr val="339933"/>
                </a:solidFill>
              </a:rPr>
              <a:t>一年</a:t>
            </a:r>
            <a:r>
              <a:rPr lang="zh-CN" altLang="en-US" dirty="0"/>
              <a:t>不能按照</a:t>
            </a:r>
            <a:r>
              <a:rPr lang="zh-CN" altLang="en-US" dirty="0">
                <a:solidFill>
                  <a:srgbClr val="339933"/>
                </a:solidFill>
              </a:rPr>
              <a:t>三年</a:t>
            </a:r>
            <a:r>
              <a:rPr lang="en-US" dirty="0"/>
              <a:t> </a:t>
            </a:r>
            <a:endParaRPr lang="zh-CN" altLang="en-US" dirty="0"/>
          </a:p>
          <a:p>
            <a:r>
              <a:rPr lang="zh-CN" altLang="en-US" dirty="0">
                <a:solidFill>
                  <a:srgbClr val="FF0000"/>
                </a:solidFill>
              </a:rPr>
              <a:t>重点：</a:t>
            </a:r>
            <a:r>
              <a:rPr lang="zh-CN" altLang="en-US" dirty="0"/>
              <a:t>施工期间与</a:t>
            </a:r>
            <a:r>
              <a:rPr lang="zh-CN" altLang="en-US" dirty="0">
                <a:solidFill>
                  <a:srgbClr val="339933"/>
                </a:solidFill>
              </a:rPr>
              <a:t>基期</a:t>
            </a:r>
            <a:r>
              <a:rPr lang="zh-CN" altLang="en-US" dirty="0"/>
              <a:t>，对调，乙方材料，</a:t>
            </a:r>
            <a:r>
              <a:rPr lang="zh-CN" altLang="en-US" dirty="0">
                <a:solidFill>
                  <a:srgbClr val="339933"/>
                </a:solidFill>
              </a:rPr>
              <a:t>消耗量报低</a:t>
            </a:r>
            <a:r>
              <a:rPr lang="zh-CN" altLang="en-US" dirty="0"/>
              <a:t>，</a:t>
            </a:r>
            <a:r>
              <a:rPr lang="zh-CN" altLang="en-US" dirty="0">
                <a:solidFill>
                  <a:srgbClr val="FF0000"/>
                </a:solidFill>
              </a:rPr>
              <a:t>材料报高</a:t>
            </a:r>
            <a:r>
              <a:rPr lang="zh-CN" altLang="en-US" dirty="0"/>
              <a:t>，综合单价，符合市场价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a:solidFill>
                  <a:srgbClr val="FF0000"/>
                </a:solidFill>
              </a:rPr>
              <a:t>重点</a:t>
            </a:r>
            <a:r>
              <a:rPr lang="zh-CN" altLang="en-US" dirty="0">
                <a:solidFill>
                  <a:srgbClr val="FF0000"/>
                </a:solidFill>
              </a:rPr>
              <a:t>：</a:t>
            </a:r>
            <a:r>
              <a:rPr lang="zh-CN" altLang="en-US" dirty="0"/>
              <a:t>合同约定工程量</a:t>
            </a:r>
            <a:r>
              <a:rPr lang="zh-CN" altLang="en-US" dirty="0">
                <a:solidFill>
                  <a:srgbClr val="FF0000"/>
                </a:solidFill>
              </a:rPr>
              <a:t>偏差</a:t>
            </a:r>
            <a:r>
              <a:rPr lang="en-US" dirty="0">
                <a:solidFill>
                  <a:srgbClr val="FF0000"/>
                </a:solidFill>
              </a:rPr>
              <a:t>5%</a:t>
            </a:r>
            <a:r>
              <a:rPr lang="zh-CN" altLang="en-US" dirty="0"/>
              <a:t>以内，</a:t>
            </a:r>
            <a:r>
              <a:rPr lang="zh-CN" altLang="en-US" dirty="0">
                <a:solidFill>
                  <a:srgbClr val="339933"/>
                </a:solidFill>
              </a:rPr>
              <a:t>不调整</a:t>
            </a:r>
            <a:r>
              <a:rPr lang="zh-CN" altLang="en-US" dirty="0"/>
              <a:t>合同价，结算时，</a:t>
            </a:r>
            <a:r>
              <a:rPr lang="zh-CN" altLang="en-US" dirty="0">
                <a:solidFill>
                  <a:srgbClr val="339933"/>
                </a:solidFill>
              </a:rPr>
              <a:t>工程量偏差</a:t>
            </a:r>
            <a:r>
              <a:rPr lang="zh-CN" altLang="en-US" dirty="0"/>
              <a:t>包括</a:t>
            </a:r>
            <a:r>
              <a:rPr lang="zh-CN" altLang="en-US" dirty="0">
                <a:solidFill>
                  <a:srgbClr val="339933"/>
                </a:solidFill>
              </a:rPr>
              <a:t>工程变更</a:t>
            </a:r>
            <a:r>
              <a:rPr lang="zh-CN" altLang="en-US" dirty="0"/>
              <a:t>产生的工程量不</a:t>
            </a:r>
            <a:endParaRPr lang="zh-CN" altLang="en-US" dirty="0"/>
          </a:p>
          <a:p>
            <a:r>
              <a:rPr lang="zh-CN" altLang="en-US" dirty="0">
                <a:solidFill>
                  <a:srgbClr val="FF0000"/>
                </a:solidFill>
              </a:rPr>
              <a:t>重点：</a:t>
            </a:r>
            <a:r>
              <a:rPr lang="zh-CN" altLang="en-US" dirty="0">
                <a:solidFill>
                  <a:srgbClr val="339933"/>
                </a:solidFill>
              </a:rPr>
              <a:t>总价合同</a:t>
            </a:r>
            <a:r>
              <a:rPr lang="zh-CN" altLang="en-US" dirty="0"/>
              <a:t>，预算采用</a:t>
            </a:r>
            <a:r>
              <a:rPr lang="zh-CN" altLang="en-US" dirty="0">
                <a:solidFill>
                  <a:srgbClr val="339933"/>
                </a:solidFill>
              </a:rPr>
              <a:t>商混</a:t>
            </a:r>
            <a:r>
              <a:rPr lang="zh-CN" altLang="en-US" dirty="0"/>
              <a:t>，实际采用</a:t>
            </a:r>
            <a:r>
              <a:rPr lang="zh-CN" altLang="en-US" dirty="0">
                <a:solidFill>
                  <a:srgbClr val="339933"/>
                </a:solidFill>
              </a:rPr>
              <a:t>集中搅拌</a:t>
            </a:r>
            <a:r>
              <a:rPr lang="zh-CN" altLang="en-US" dirty="0"/>
              <a:t>，合同没明确</a:t>
            </a:r>
            <a:r>
              <a:rPr lang="zh-CN" altLang="en-US" dirty="0">
                <a:solidFill>
                  <a:srgbClr val="339933"/>
                </a:solidFill>
              </a:rPr>
              <a:t>项目特征</a:t>
            </a:r>
            <a:r>
              <a:rPr lang="zh-CN" altLang="en-US" dirty="0"/>
              <a:t>不符调整合同价，结算</a:t>
            </a:r>
            <a:r>
              <a:rPr lang="zh-CN" altLang="en-US" dirty="0">
                <a:solidFill>
                  <a:srgbClr val="339933"/>
                </a:solidFill>
              </a:rPr>
              <a:t>能否按</a:t>
            </a:r>
            <a:r>
              <a:rPr lang="zh-CN" altLang="en-US" dirty="0"/>
              <a:t>商混</a:t>
            </a:r>
            <a:endParaRPr lang="zh-CN" altLang="en-US" dirty="0"/>
          </a:p>
          <a:p>
            <a:r>
              <a:rPr lang="zh-CN" altLang="en-US" dirty="0">
                <a:solidFill>
                  <a:srgbClr val="FF0000"/>
                </a:solidFill>
              </a:rPr>
              <a:t>重点：</a:t>
            </a:r>
            <a:r>
              <a:rPr lang="zh-CN" altLang="en-US" dirty="0">
                <a:solidFill>
                  <a:srgbClr val="339933"/>
                </a:solidFill>
              </a:rPr>
              <a:t>总价包干</a:t>
            </a:r>
            <a:r>
              <a:rPr lang="zh-CN" altLang="en-US" dirty="0"/>
              <a:t>合同的项目，没有变更，然后结算审核，部分</a:t>
            </a:r>
            <a:r>
              <a:rPr lang="zh-CN" altLang="en-US" dirty="0">
                <a:solidFill>
                  <a:srgbClr val="339933"/>
                </a:solidFill>
              </a:rPr>
              <a:t>现场收方量</a:t>
            </a:r>
            <a:r>
              <a:rPr lang="zh-CN" altLang="en-US" dirty="0"/>
              <a:t>和</a:t>
            </a:r>
            <a:r>
              <a:rPr lang="zh-CN" altLang="en-US" dirty="0">
                <a:solidFill>
                  <a:srgbClr val="339933"/>
                </a:solidFill>
              </a:rPr>
              <a:t>图纸量</a:t>
            </a:r>
            <a:r>
              <a:rPr lang="zh-CN" altLang="en-US" dirty="0">
                <a:solidFill>
                  <a:srgbClr val="FF0000"/>
                </a:solidFill>
              </a:rPr>
              <a:t>少于</a:t>
            </a:r>
            <a:r>
              <a:rPr lang="zh-CN" altLang="en-US" dirty="0">
                <a:solidFill>
                  <a:srgbClr val="339933"/>
                </a:solidFill>
              </a:rPr>
              <a:t>中标量</a:t>
            </a:r>
            <a:r>
              <a:rPr lang="zh-CN" altLang="en-US" dirty="0"/>
              <a:t>，这种工程量可以</a:t>
            </a:r>
            <a:r>
              <a:rPr lang="zh-CN" altLang="en-US" dirty="0">
                <a:solidFill>
                  <a:srgbClr val="339933"/>
                </a:solidFill>
              </a:rPr>
              <a:t>扣减</a:t>
            </a:r>
            <a:r>
              <a:rPr lang="zh-CN" altLang="en-US" dirty="0"/>
              <a:t>吗？</a:t>
            </a:r>
            <a:endParaRPr lang="zh-CN" altLang="en-US" dirty="0"/>
          </a:p>
          <a:p>
            <a:r>
              <a:rPr lang="zh-CN" altLang="en-US" dirty="0">
                <a:solidFill>
                  <a:srgbClr val="FF0000"/>
                </a:solidFill>
              </a:rPr>
              <a:t>重点：</a:t>
            </a:r>
            <a:r>
              <a:rPr lang="zh-CN" altLang="en-US" dirty="0"/>
              <a:t>甲供材，甲方</a:t>
            </a:r>
            <a:r>
              <a:rPr lang="zh-CN" altLang="en-US" dirty="0">
                <a:solidFill>
                  <a:srgbClr val="339933"/>
                </a:solidFill>
              </a:rPr>
              <a:t>出库单</a:t>
            </a:r>
            <a:r>
              <a:rPr lang="zh-CN" altLang="en-US" dirty="0"/>
              <a:t>量，大于，</a:t>
            </a:r>
            <a:r>
              <a:rPr lang="zh-CN" altLang="en-US" dirty="0">
                <a:solidFill>
                  <a:srgbClr val="339933"/>
                </a:solidFill>
              </a:rPr>
              <a:t>竣工图</a:t>
            </a:r>
            <a:r>
              <a:rPr lang="zh-CN" altLang="en-US" dirty="0"/>
              <a:t>量，</a:t>
            </a:r>
            <a:r>
              <a:rPr lang="zh-CN" altLang="en-US" dirty="0">
                <a:solidFill>
                  <a:srgbClr val="339933"/>
                </a:solidFill>
              </a:rPr>
              <a:t>损耗，浪费</a:t>
            </a:r>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招标清单，边坡</a:t>
            </a:r>
            <a:r>
              <a:rPr lang="zh-CN" altLang="en-US" dirty="0">
                <a:solidFill>
                  <a:srgbClr val="339933"/>
                </a:solidFill>
              </a:rPr>
              <a:t>岩石开挖</a:t>
            </a:r>
            <a:r>
              <a:rPr lang="zh-CN" altLang="en-US" dirty="0"/>
              <a:t>，</a:t>
            </a:r>
            <a:r>
              <a:rPr lang="zh-CN" altLang="en-US" dirty="0">
                <a:solidFill>
                  <a:srgbClr val="339933"/>
                </a:solidFill>
              </a:rPr>
              <a:t>钻爆法</a:t>
            </a:r>
            <a:endParaRPr lang="en-US" altLang="zh-CN" dirty="0"/>
          </a:p>
          <a:p>
            <a:r>
              <a:rPr lang="zh-CN" altLang="en-US" dirty="0"/>
              <a:t>乙方投标，按</a:t>
            </a:r>
            <a:r>
              <a:rPr lang="zh-CN" altLang="en-US" dirty="0">
                <a:solidFill>
                  <a:srgbClr val="339933"/>
                </a:solidFill>
              </a:rPr>
              <a:t>静爆法</a:t>
            </a:r>
            <a:r>
              <a:rPr lang="zh-CN" altLang="en-US" dirty="0"/>
              <a:t>报价。</a:t>
            </a:r>
            <a:r>
              <a:rPr lang="zh-CN" altLang="en-US" dirty="0">
                <a:solidFill>
                  <a:srgbClr val="FF0000"/>
                </a:solidFill>
              </a:rPr>
              <a:t>施工按钻爆法</a:t>
            </a:r>
            <a:r>
              <a:rPr lang="zh-CN" altLang="en-US" dirty="0"/>
              <a:t>。静爆法比钻爆法，市场价，高出</a:t>
            </a:r>
            <a:r>
              <a:rPr lang="en-US" dirty="0"/>
              <a:t>600</a:t>
            </a:r>
            <a:r>
              <a:rPr lang="zh-CN" altLang="en-US" dirty="0"/>
              <a:t>万。结算能否扣除。</a:t>
            </a:r>
            <a:endParaRPr lang="zh-CN" altLang="en-US" dirty="0"/>
          </a:p>
          <a:p>
            <a:r>
              <a:rPr lang="zh-CN" altLang="en-US" dirty="0"/>
              <a:t>招投标法</a:t>
            </a:r>
            <a:r>
              <a:rPr lang="en-US" dirty="0"/>
              <a:t>27</a:t>
            </a:r>
            <a:r>
              <a:rPr lang="zh-CN" altLang="en-US" dirty="0"/>
              <a:t>条，以</a:t>
            </a:r>
            <a:r>
              <a:rPr lang="zh-CN" altLang="en-US" dirty="0">
                <a:solidFill>
                  <a:srgbClr val="339933"/>
                </a:solidFill>
              </a:rPr>
              <a:t>招标文件</a:t>
            </a:r>
            <a:r>
              <a:rPr lang="zh-CN" altLang="en-US" dirty="0"/>
              <a:t>为准，否则，改正，</a:t>
            </a:r>
            <a:r>
              <a:rPr lang="zh-CN" altLang="en-US" dirty="0">
                <a:solidFill>
                  <a:srgbClr val="339933"/>
                </a:solidFill>
              </a:rPr>
              <a:t>视为响应</a:t>
            </a:r>
            <a:r>
              <a:rPr lang="zh-CN" altLang="en-US" dirty="0"/>
              <a:t>，应按</a:t>
            </a:r>
            <a:r>
              <a:rPr lang="zh-CN" altLang="en-US" dirty="0">
                <a:solidFill>
                  <a:srgbClr val="339933"/>
                </a:solidFill>
              </a:rPr>
              <a:t>钻爆法</a:t>
            </a:r>
            <a:r>
              <a:rPr lang="zh-CN" altLang="en-US" dirty="0"/>
              <a:t>施工，不能扣除。</a:t>
            </a:r>
            <a:endParaRPr lang="zh-CN" altLang="en-US" dirty="0"/>
          </a:p>
          <a:p>
            <a:r>
              <a:rPr lang="zh-CN" altLang="en-US" dirty="0"/>
              <a:t>民法典，以</a:t>
            </a:r>
            <a:r>
              <a:rPr lang="zh-CN" altLang="en-US" dirty="0">
                <a:solidFill>
                  <a:srgbClr val="339933"/>
                </a:solidFill>
              </a:rPr>
              <a:t>投标文件</a:t>
            </a:r>
            <a:r>
              <a:rPr lang="zh-CN" altLang="en-US" dirty="0"/>
              <a:t>为准，静爆法，签合同，钻爆法施工，</a:t>
            </a:r>
            <a:r>
              <a:rPr lang="zh-CN" altLang="en-US" dirty="0">
                <a:solidFill>
                  <a:srgbClr val="339933"/>
                </a:solidFill>
              </a:rPr>
              <a:t>违约</a:t>
            </a:r>
            <a:r>
              <a:rPr lang="zh-CN" altLang="en-US" dirty="0"/>
              <a:t>，扣除。</a:t>
            </a:r>
            <a:r>
              <a:rPr lang="en-US" dirty="0"/>
              <a:t>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市政道路，招标清单，对采用，自拌混凝土、商混没有规定。自拌混凝土，投标</a:t>
            </a:r>
            <a:endParaRPr lang="en-US" altLang="zh-CN" dirty="0"/>
          </a:p>
          <a:p>
            <a:r>
              <a:rPr lang="zh-CN" altLang="en-US" dirty="0"/>
              <a:t>政府政策，县城周边</a:t>
            </a:r>
            <a:r>
              <a:rPr lang="en-US" dirty="0"/>
              <a:t>30</a:t>
            </a:r>
            <a:r>
              <a:rPr lang="zh-CN" altLang="en-US" dirty="0"/>
              <a:t>千米范围内，必须用商混</a:t>
            </a:r>
            <a:endParaRPr lang="en-US" altLang="zh-CN" dirty="0"/>
          </a:p>
          <a:p>
            <a:r>
              <a:rPr lang="zh-CN" altLang="en-US" dirty="0"/>
              <a:t>业主，要求使用，商混</a:t>
            </a:r>
            <a:endParaRPr lang="en-US" altLang="zh-CN" dirty="0"/>
          </a:p>
          <a:p>
            <a:r>
              <a:rPr lang="zh-CN" altLang="en-US" dirty="0"/>
              <a:t>施工方，要求，按商混，认价</a:t>
            </a:r>
            <a:endParaRPr lang="zh-CN" altLang="en-US" dirty="0"/>
          </a:p>
          <a:p>
            <a:r>
              <a:rPr lang="zh-CN" altLang="en-US" dirty="0"/>
              <a:t>结算审计，按自拌混凝土，认价</a:t>
            </a:r>
            <a:endParaRPr lang="en-US" altLang="zh-CN" dirty="0"/>
          </a:p>
          <a:p>
            <a:r>
              <a:rPr lang="zh-CN" altLang="en-US" dirty="0"/>
              <a:t>乙方，为</a:t>
            </a:r>
            <a:r>
              <a:rPr lang="zh-CN" altLang="zh-CN" dirty="0"/>
              <a:t>当地企业，商混厂</a:t>
            </a:r>
            <a:r>
              <a:rPr lang="zh-CN" altLang="en-US" dirty="0"/>
              <a:t>，</a:t>
            </a:r>
            <a:r>
              <a:rPr lang="zh-CN" altLang="zh-CN" dirty="0"/>
              <a:t>是</a:t>
            </a:r>
            <a:r>
              <a:rPr lang="zh-CN" altLang="en-US" dirty="0"/>
              <a:t>乙方</a:t>
            </a:r>
            <a:r>
              <a:rPr lang="zh-CN" altLang="zh-CN" dirty="0"/>
              <a:t>子公司，应该熟知政府</a:t>
            </a:r>
            <a:r>
              <a:rPr lang="zh-CN" altLang="en-US" dirty="0"/>
              <a:t>要求</a:t>
            </a:r>
            <a:r>
              <a:rPr lang="zh-CN" altLang="zh-CN" dirty="0"/>
              <a:t>使用商品混凝土</a:t>
            </a:r>
            <a:r>
              <a:rPr lang="zh-CN" altLang="en-US" dirty="0"/>
              <a:t>政策</a:t>
            </a:r>
            <a:endParaRPr lang="en-US" altLang="zh-CN" dirty="0"/>
          </a:p>
          <a:p>
            <a:r>
              <a:rPr lang="zh-CN" altLang="zh-CN" dirty="0"/>
              <a:t>投标</a:t>
            </a:r>
            <a:r>
              <a:rPr lang="zh-CN" altLang="en-US" dirty="0"/>
              <a:t>，</a:t>
            </a:r>
            <a:r>
              <a:rPr lang="zh-CN" altLang="zh-CN" dirty="0"/>
              <a:t>应按商混报价，应视为商混报价</a:t>
            </a:r>
            <a:endParaRPr lang="en-US" altLang="zh-CN" dirty="0"/>
          </a:p>
          <a:p>
            <a:r>
              <a:rPr lang="zh-CN" altLang="zh-CN" dirty="0"/>
              <a:t>按自拌</a:t>
            </a:r>
            <a:r>
              <a:rPr lang="zh-CN" altLang="en-US" dirty="0"/>
              <a:t>，</a:t>
            </a:r>
            <a:r>
              <a:rPr lang="zh-CN" altLang="zh-CN" dirty="0"/>
              <a:t>投标</a:t>
            </a:r>
            <a:r>
              <a:rPr lang="zh-CN" altLang="en-US" dirty="0"/>
              <a:t>，</a:t>
            </a:r>
            <a:r>
              <a:rPr lang="zh-CN" altLang="zh-CN" dirty="0"/>
              <a:t>增加中标概率，而采取策略，其风险应由</a:t>
            </a:r>
            <a:r>
              <a:rPr lang="zh-CN" altLang="en-US" dirty="0"/>
              <a:t>乙方</a:t>
            </a:r>
            <a:r>
              <a:rPr lang="zh-CN" altLang="zh-CN" dirty="0"/>
              <a:t>承担</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总包与分包，合同约定，清单中无单价，按定额组价后下浮结算</a:t>
            </a:r>
            <a:endParaRPr lang="en-US" altLang="zh-CN" dirty="0"/>
          </a:p>
          <a:p>
            <a:r>
              <a:rPr lang="zh-CN" altLang="en-US" dirty="0"/>
              <a:t>施工中遇到石方，施工方上报施工方案，组价中遇到以下争议：</a:t>
            </a:r>
            <a:endParaRPr lang="en-US" altLang="zh-CN" dirty="0"/>
          </a:p>
          <a:p>
            <a:r>
              <a:rPr lang="zh-CN" altLang="en-US" dirty="0"/>
              <a:t>石方按照定额，是不考虑放坡系数的。但是施工方的施工方案中考虑了放坡，施工中也按照放坡进行施工，施工方诉求工程量，应该考虑放坡，如何处理</a:t>
            </a:r>
            <a:endParaRPr lang="zh-CN" altLang="en-US" dirty="0"/>
          </a:p>
          <a:p>
            <a:r>
              <a:rPr lang="zh-CN" altLang="en-US">
                <a:solidFill>
                  <a:srgbClr val="FF0000"/>
                </a:solidFill>
              </a:rPr>
              <a:t>重点：</a:t>
            </a:r>
            <a:r>
              <a:rPr lang="zh-CN" altLang="en-US"/>
              <a:t>需专家论证的专项方案，有设计院出具设计方案，该增加的费用审计是否能认可</a:t>
            </a:r>
            <a:endParaRPr lang="zh-CN" altLang="en-US"/>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清单招标，高大支模，计量和计价，定额缺项，招标清单，没有描述，梁板标高或轴线位置，乙方按常规满膛架进行报价</a:t>
            </a:r>
            <a:endParaRPr lang="en-US" altLang="zh-CN" dirty="0"/>
          </a:p>
          <a:p>
            <a:r>
              <a:rPr lang="zh-CN" altLang="en-US" dirty="0"/>
              <a:t>实际施工，按专家论证专项方案施工，结算审计，不同意给高支模架费用</a:t>
            </a:r>
            <a:endParaRPr lang="zh-CN" altLang="en-US" dirty="0"/>
          </a:p>
          <a:p>
            <a:r>
              <a:rPr lang="zh-CN" altLang="en-US" dirty="0"/>
              <a:t>高支模，投标，没有自行考虑计取，视为已考虑在投标报价中</a:t>
            </a:r>
            <a:endParaRPr lang="en-US" altLang="zh-CN" dirty="0"/>
          </a:p>
          <a:p>
            <a:r>
              <a:rPr lang="zh-CN" altLang="en-US" dirty="0"/>
              <a:t>乙方认为，清单描述不清，定额缺项，高支模架没计费约定，乙方只从常规建筑，</a:t>
            </a:r>
            <a:r>
              <a:rPr lang="en-US" dirty="0"/>
              <a:t>8</a:t>
            </a:r>
            <a:r>
              <a:rPr lang="zh-CN" altLang="en-US" dirty="0"/>
              <a:t>米内支撑架报价</a:t>
            </a:r>
            <a:endParaRPr lang="en-US" altLang="zh-CN" dirty="0"/>
          </a:p>
          <a:p>
            <a:r>
              <a:rPr lang="zh-CN" altLang="en-US" dirty="0"/>
              <a:t>投标方案为满膛架，立杆间矩</a:t>
            </a:r>
            <a:r>
              <a:rPr lang="en-US" dirty="0"/>
              <a:t>1200</a:t>
            </a:r>
            <a:r>
              <a:rPr lang="zh-CN" altLang="en-US" dirty="0"/>
              <a:t>，专项方案立杆间矩</a:t>
            </a:r>
            <a:r>
              <a:rPr lang="en-US" dirty="0"/>
              <a:t>300-600</a:t>
            </a:r>
            <a:endParaRPr 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某项目，招标清单，包含厂房地面，回填级配碎石垫层，</a:t>
            </a:r>
            <a:r>
              <a:rPr lang="en-US" dirty="0"/>
              <a:t>20000M2</a:t>
            </a:r>
            <a:r>
              <a:rPr lang="zh-CN" altLang="en-US" dirty="0"/>
              <a:t>，厚度</a:t>
            </a:r>
            <a:r>
              <a:rPr lang="en-US" dirty="0"/>
              <a:t>30CM</a:t>
            </a:r>
            <a:r>
              <a:rPr lang="zh-CN" altLang="en-US" dirty="0"/>
              <a:t>。</a:t>
            </a:r>
            <a:endParaRPr lang="en-US" altLang="zh-CN" dirty="0"/>
          </a:p>
          <a:p>
            <a:r>
              <a:rPr lang="zh-CN" altLang="en-US" dirty="0"/>
              <a:t>施工方投标时，按人工夯填，级配碎石，报价，</a:t>
            </a:r>
            <a:r>
              <a:rPr lang="en-US" dirty="0"/>
              <a:t>230</a:t>
            </a:r>
            <a:r>
              <a:rPr lang="zh-CN" altLang="en-US" dirty="0"/>
              <a:t>元</a:t>
            </a:r>
            <a:r>
              <a:rPr lang="en-US" dirty="0"/>
              <a:t>/M3</a:t>
            </a:r>
            <a:r>
              <a:rPr lang="zh-CN" altLang="en-US" dirty="0"/>
              <a:t>。</a:t>
            </a:r>
            <a:endParaRPr lang="en-US" altLang="zh-CN" dirty="0"/>
          </a:p>
          <a:p>
            <a:r>
              <a:rPr lang="zh-CN" altLang="en-US" dirty="0"/>
              <a:t>施工过程中，产生设计变更，厂房地面回填级配碎石，变为，天然砂石，面积、厚度均无变化。</a:t>
            </a:r>
            <a:endParaRPr lang="en-US" altLang="zh-CN" dirty="0"/>
          </a:p>
          <a:p>
            <a:r>
              <a:rPr lang="zh-CN" altLang="en-US" dirty="0"/>
              <a:t>实际施工为机械夯填。</a:t>
            </a:r>
            <a:endParaRPr lang="en-US" altLang="zh-CN" dirty="0"/>
          </a:p>
          <a:p>
            <a:r>
              <a:rPr lang="zh-CN" altLang="en-US" dirty="0"/>
              <a:t>结算时施工方，可否依据合同变更估价，关于“类似项目”的约定，仅变更材料费，人工、机械不变进行组价。</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tags/tag1.xml><?xml version="1.0" encoding="utf-8"?>
<p:tagLst xmlns:p="http://schemas.openxmlformats.org/presentationml/2006/main">
  <p:tag name="KSO_WPP_MARK_KEY" val="42aa403a-40b8-4b51-837e-576336b41a6e"/>
  <p:tag name="COMMONDATA" val="eyJoZGlkIjoiMTRjMjQxZDcwN2NlYTA1ODRmYmRjZTZmMGZmMmEyZmYifQ=="/>
  <p:tag name="commondata" val="eyJoZGlkIjoiYzJmMDNiMTc4NDMxOTYwZGIwNmUwNjE5NWUzNWQ4OWUifQ=="/>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楷体_GB2312"/>
        <a:cs typeface="楷体_GB2312"/>
      </a:majorFont>
      <a:minorFont>
        <a:latin typeface="Arial"/>
        <a:ea typeface="黑体"/>
        <a:cs typeface="楷体_GB2312"/>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工程项目预收账款财税处理大调整2017.8.2</Template>
  <TotalTime>0</TotalTime>
  <Words>36545</Words>
  <Application>WPS 演示</Application>
  <PresentationFormat>全屏显示(4:3)</PresentationFormat>
  <Paragraphs>1599</Paragraphs>
  <Slides>183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183</vt:i4>
      </vt:variant>
    </vt:vector>
  </HeadingPairs>
  <TitlesOfParts>
    <vt:vector size="193" baseType="lpstr">
      <vt:lpstr>Arial</vt:lpstr>
      <vt:lpstr>宋体</vt:lpstr>
      <vt:lpstr>Wingdings</vt:lpstr>
      <vt:lpstr>黑体</vt:lpstr>
      <vt:lpstr>Arial Black</vt:lpstr>
      <vt:lpstr>楷体_GB2312</vt:lpstr>
      <vt:lpstr>新宋体</vt:lpstr>
      <vt:lpstr>微软雅黑</vt:lpstr>
      <vt:lpstr>Arial Unicode MS</vt:lpstr>
      <vt:lpstr>Studio</vt:lpstr>
      <vt:lpstr>EPC项目和国有投资项目造价管控、限额概算、预算评审、结算审计专题培训</vt:lpstr>
      <vt:lpstr>EPC项目造价问题解析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国有投资项目造价问题解析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dc:creator>
  <cp:lastModifiedBy>安晨 </cp:lastModifiedBy>
  <cp:revision>1043</cp:revision>
  <cp:lastPrinted>2020-11-01T09:31:00Z</cp:lastPrinted>
  <dcterms:created xsi:type="dcterms:W3CDTF">2017-08-10T04:01:00Z</dcterms:created>
  <dcterms:modified xsi:type="dcterms:W3CDTF">2024-05-20T02:00:55Z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0065D3C5818347A5BD0E1EC5FE08171C_13</vt:lpwstr>
  </property>
  <property fmtid="{D5CDD505-2E9C-101B-9397-08002B2CF9AE}" pid="4" name="KSOProductBuildVer">
    <vt:lpwstr>2052-12.1.0.16729</vt:lpwstr>
  </property>
</Properties>
</file>