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1"/>
  </p:notesMasterIdLst>
  <p:handoutMasterIdLst>
    <p:handoutMasterId r:id="rId172"/>
  </p:handoutMasterIdLst>
  <p:sldIdLst>
    <p:sldId id="6561" r:id="rId3"/>
    <p:sldId id="477" r:id="rId4"/>
    <p:sldId id="607" r:id="rId5"/>
    <p:sldId id="490" r:id="rId6"/>
    <p:sldId id="7032" r:id="rId7"/>
    <p:sldId id="6857" r:id="rId8"/>
    <p:sldId id="7033" r:id="rId9"/>
    <p:sldId id="7015" r:id="rId10"/>
    <p:sldId id="6858" r:id="rId11"/>
    <p:sldId id="6859" r:id="rId12"/>
    <p:sldId id="496" r:id="rId13"/>
    <p:sldId id="7034" r:id="rId14"/>
    <p:sldId id="6860" r:id="rId15"/>
    <p:sldId id="6861" r:id="rId16"/>
    <p:sldId id="501" r:id="rId17"/>
    <p:sldId id="7035" r:id="rId18"/>
    <p:sldId id="502" r:id="rId19"/>
    <p:sldId id="504" r:id="rId20"/>
    <p:sldId id="6862" r:id="rId21"/>
    <p:sldId id="505" r:id="rId22"/>
    <p:sldId id="6863" r:id="rId23"/>
    <p:sldId id="509" r:id="rId24"/>
    <p:sldId id="7036" r:id="rId25"/>
    <p:sldId id="7037" r:id="rId26"/>
    <p:sldId id="6864" r:id="rId27"/>
    <p:sldId id="6865" r:id="rId28"/>
    <p:sldId id="618" r:id="rId29"/>
    <p:sldId id="6866" r:id="rId30"/>
    <p:sldId id="518" r:id="rId31"/>
    <p:sldId id="7038" r:id="rId32"/>
    <p:sldId id="6867" r:id="rId33"/>
    <p:sldId id="522" r:id="rId34"/>
    <p:sldId id="523" r:id="rId35"/>
    <p:sldId id="524" r:id="rId36"/>
    <p:sldId id="525" r:id="rId37"/>
    <p:sldId id="526" r:id="rId38"/>
    <p:sldId id="6870" r:id="rId39"/>
    <p:sldId id="531" r:id="rId40"/>
    <p:sldId id="6891" r:id="rId41"/>
    <p:sldId id="6892" r:id="rId42"/>
    <p:sldId id="6872" r:id="rId43"/>
    <p:sldId id="6873" r:id="rId44"/>
    <p:sldId id="543" r:id="rId45"/>
    <p:sldId id="544" r:id="rId46"/>
    <p:sldId id="6897" r:id="rId47"/>
    <p:sldId id="6877" r:id="rId48"/>
    <p:sldId id="6878" r:id="rId49"/>
    <p:sldId id="6879" r:id="rId50"/>
    <p:sldId id="7039" r:id="rId51"/>
    <p:sldId id="6880" r:id="rId52"/>
    <p:sldId id="553" r:id="rId53"/>
    <p:sldId id="6881" r:id="rId54"/>
    <p:sldId id="6882" r:id="rId55"/>
    <p:sldId id="559" r:id="rId56"/>
    <p:sldId id="6883" r:id="rId57"/>
    <p:sldId id="6884" r:id="rId58"/>
    <p:sldId id="564" r:id="rId59"/>
    <p:sldId id="6885" r:id="rId60"/>
    <p:sldId id="573" r:id="rId61"/>
    <p:sldId id="583" r:id="rId62"/>
    <p:sldId id="584" r:id="rId63"/>
    <p:sldId id="587" r:id="rId64"/>
    <p:sldId id="6886" r:id="rId65"/>
    <p:sldId id="592" r:id="rId66"/>
    <p:sldId id="593" r:id="rId67"/>
    <p:sldId id="597" r:id="rId68"/>
    <p:sldId id="560" r:id="rId69"/>
    <p:sldId id="7040" r:id="rId70"/>
    <p:sldId id="7013" r:id="rId71"/>
    <p:sldId id="7020" r:id="rId72"/>
    <p:sldId id="7021" r:id="rId73"/>
    <p:sldId id="7014" r:id="rId74"/>
    <p:sldId id="7022" r:id="rId75"/>
    <p:sldId id="7148" r:id="rId76"/>
    <p:sldId id="7048" r:id="rId77"/>
    <p:sldId id="7103" r:id="rId78"/>
    <p:sldId id="7134" r:id="rId79"/>
    <p:sldId id="6731" r:id="rId80"/>
    <p:sldId id="7189" r:id="rId81"/>
    <p:sldId id="7190" r:id="rId82"/>
    <p:sldId id="7191" r:id="rId83"/>
    <p:sldId id="7192" r:id="rId84"/>
    <p:sldId id="6918" r:id="rId85"/>
    <p:sldId id="7644" r:id="rId86"/>
    <p:sldId id="7645" r:id="rId87"/>
    <p:sldId id="7646" r:id="rId88"/>
    <p:sldId id="7647" r:id="rId89"/>
    <p:sldId id="7648" r:id="rId90"/>
    <p:sldId id="7649" r:id="rId91"/>
    <p:sldId id="7650" r:id="rId92"/>
    <p:sldId id="7651" r:id="rId93"/>
    <p:sldId id="7652" r:id="rId94"/>
    <p:sldId id="7653" r:id="rId95"/>
    <p:sldId id="7654" r:id="rId96"/>
    <p:sldId id="7655" r:id="rId97"/>
    <p:sldId id="7656" r:id="rId98"/>
    <p:sldId id="7657" r:id="rId99"/>
    <p:sldId id="7658" r:id="rId100"/>
    <p:sldId id="7659" r:id="rId101"/>
    <p:sldId id="7398" r:id="rId102"/>
    <p:sldId id="7399" r:id="rId103"/>
    <p:sldId id="7400" r:id="rId104"/>
    <p:sldId id="7401" r:id="rId105"/>
    <p:sldId id="7402" r:id="rId106"/>
    <p:sldId id="7403" r:id="rId107"/>
    <p:sldId id="7404" r:id="rId108"/>
    <p:sldId id="7405" r:id="rId109"/>
    <p:sldId id="7406" r:id="rId110"/>
    <p:sldId id="7407" r:id="rId111"/>
    <p:sldId id="7408" r:id="rId112"/>
    <p:sldId id="7409" r:id="rId113"/>
    <p:sldId id="7410" r:id="rId114"/>
    <p:sldId id="7411" r:id="rId115"/>
    <p:sldId id="7412" r:id="rId116"/>
    <p:sldId id="7413" r:id="rId117"/>
    <p:sldId id="7414" r:id="rId118"/>
    <p:sldId id="7415" r:id="rId119"/>
    <p:sldId id="7416" r:id="rId120"/>
    <p:sldId id="7417" r:id="rId121"/>
    <p:sldId id="7418" r:id="rId122"/>
    <p:sldId id="7419" r:id="rId123"/>
    <p:sldId id="7420" r:id="rId124"/>
    <p:sldId id="7421" r:id="rId125"/>
    <p:sldId id="7422" r:id="rId126"/>
    <p:sldId id="7423" r:id="rId127"/>
    <p:sldId id="7424" r:id="rId128"/>
    <p:sldId id="7425" r:id="rId129"/>
    <p:sldId id="7426" r:id="rId130"/>
    <p:sldId id="7427" r:id="rId131"/>
    <p:sldId id="7428" r:id="rId132"/>
    <p:sldId id="7429" r:id="rId133"/>
    <p:sldId id="7430" r:id="rId134"/>
    <p:sldId id="7431" r:id="rId135"/>
    <p:sldId id="7432" r:id="rId136"/>
    <p:sldId id="7433" r:id="rId137"/>
    <p:sldId id="7434" r:id="rId138"/>
    <p:sldId id="7435" r:id="rId139"/>
    <p:sldId id="7436" r:id="rId140"/>
    <p:sldId id="7437" r:id="rId141"/>
    <p:sldId id="7438" r:id="rId142"/>
    <p:sldId id="7439" r:id="rId143"/>
    <p:sldId id="7440" r:id="rId144"/>
    <p:sldId id="7441" r:id="rId145"/>
    <p:sldId id="7442" r:id="rId146"/>
    <p:sldId id="7443" r:id="rId147"/>
    <p:sldId id="7444" r:id="rId148"/>
    <p:sldId id="7445" r:id="rId149"/>
    <p:sldId id="7446" r:id="rId150"/>
    <p:sldId id="7447" r:id="rId151"/>
    <p:sldId id="7448" r:id="rId152"/>
    <p:sldId id="7449" r:id="rId153"/>
    <p:sldId id="7450" r:id="rId154"/>
    <p:sldId id="7451" r:id="rId155"/>
    <p:sldId id="7452" r:id="rId156"/>
    <p:sldId id="7453" r:id="rId157"/>
    <p:sldId id="7454" r:id="rId158"/>
    <p:sldId id="7455" r:id="rId159"/>
    <p:sldId id="7456" r:id="rId160"/>
    <p:sldId id="7457" r:id="rId161"/>
    <p:sldId id="7458" r:id="rId162"/>
    <p:sldId id="7467" r:id="rId163"/>
    <p:sldId id="7459" r:id="rId164"/>
    <p:sldId id="7460" r:id="rId165"/>
    <p:sldId id="7461" r:id="rId166"/>
    <p:sldId id="7462" r:id="rId167"/>
    <p:sldId id="7463" r:id="rId168"/>
    <p:sldId id="7464" r:id="rId169"/>
    <p:sldId id="7465" r:id="rId170"/>
  </p:sldIdLst>
  <p:sldSz cx="9144000" cy="6858000" type="screen4x3"/>
  <p:notesSz cx="6858000" cy="9144000"/>
  <p:custDataLst>
    <p:tags r:id="rId176"/>
  </p:custDataLst>
  <p:defaultTextStyle>
    <a:defPPr>
      <a:defRPr lang="zh-CN"/>
    </a:defPPr>
    <a:lvl1pPr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1pPr>
    <a:lvl2pPr marL="4572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2pPr>
    <a:lvl3pPr marL="9144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3pPr>
    <a:lvl4pPr marL="13716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4pPr>
    <a:lvl5pPr marL="18288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5pPr>
    <a:lvl6pPr marL="22860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6pPr>
    <a:lvl7pPr marL="27432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7pPr>
    <a:lvl8pPr marL="32004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8pPr>
    <a:lvl9pPr marL="36576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9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6" Type="http://schemas.openxmlformats.org/officeDocument/2006/relationships/tags" Target="tags/tag1.xml"/><Relationship Id="rId175" Type="http://schemas.openxmlformats.org/officeDocument/2006/relationships/tableStyles" Target="tableStyles.xml"/><Relationship Id="rId174" Type="http://schemas.openxmlformats.org/officeDocument/2006/relationships/viewProps" Target="viewProps.xml"/><Relationship Id="rId173" Type="http://schemas.openxmlformats.org/officeDocument/2006/relationships/presProps" Target="presProps.xml"/><Relationship Id="rId172" Type="http://schemas.openxmlformats.org/officeDocument/2006/relationships/handoutMaster" Target="handoutMasters/handoutMaster1.xml"/><Relationship Id="rId171" Type="http://schemas.openxmlformats.org/officeDocument/2006/relationships/notesMaster" Target="notesMasters/notesMaster1.xml"/><Relationship Id="rId170" Type="http://schemas.openxmlformats.org/officeDocument/2006/relationships/slide" Target="slides/slide168.xml"/><Relationship Id="rId17" Type="http://schemas.openxmlformats.org/officeDocument/2006/relationships/slide" Target="slides/slide15.xml"/><Relationship Id="rId169" Type="http://schemas.openxmlformats.org/officeDocument/2006/relationships/slide" Target="slides/slide167.xml"/><Relationship Id="rId168" Type="http://schemas.openxmlformats.org/officeDocument/2006/relationships/slide" Target="slides/slide166.xml"/><Relationship Id="rId167" Type="http://schemas.openxmlformats.org/officeDocument/2006/relationships/slide" Target="slides/slide165.xml"/><Relationship Id="rId166" Type="http://schemas.openxmlformats.org/officeDocument/2006/relationships/slide" Target="slides/slide164.xml"/><Relationship Id="rId165" Type="http://schemas.openxmlformats.org/officeDocument/2006/relationships/slide" Target="slides/slide163.xml"/><Relationship Id="rId164" Type="http://schemas.openxmlformats.org/officeDocument/2006/relationships/slide" Target="slides/slide162.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E9DE1A9-78B6-4807-81B6-4294B6DCB7C2}"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214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200" b="0">
                <a:solidFill>
                  <a:schemeClr val="tx1"/>
                </a:solidFill>
              </a:defRPr>
            </a:lvl1pPr>
          </a:lstStyle>
          <a:p>
            <a:pPr>
              <a:defRPr/>
            </a:pPr>
            <a:endParaRPr lang="en-US" altLang="zh-CN"/>
          </a:p>
        </p:txBody>
      </p:sp>
      <p:sp>
        <p:nvSpPr>
          <p:cNvPr id="262147"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b="0">
                <a:solidFill>
                  <a:schemeClr val="tx1"/>
                </a:solidFill>
              </a:defRPr>
            </a:lvl1pPr>
          </a:lstStyle>
          <a:p>
            <a:pPr>
              <a:defRPr/>
            </a:pPr>
            <a:endParaRPr lang="en-US" altLang="zh-CN"/>
          </a:p>
        </p:txBody>
      </p:sp>
      <p:sp>
        <p:nvSpPr>
          <p:cNvPr id="806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262149"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262150"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lgn="l" eaLnBrk="1" hangingPunct="1">
              <a:defRPr sz="1200" b="0">
                <a:solidFill>
                  <a:schemeClr val="tx1"/>
                </a:solidFill>
              </a:defRPr>
            </a:lvl1pPr>
          </a:lstStyle>
          <a:p>
            <a:pPr>
              <a:defRPr/>
            </a:pPr>
            <a:endParaRPr lang="en-US" altLang="zh-CN"/>
          </a:p>
        </p:txBody>
      </p:sp>
      <p:sp>
        <p:nvSpPr>
          <p:cNvPr id="262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b="0">
                <a:solidFill>
                  <a:schemeClr val="tx1"/>
                </a:solidFill>
              </a:defRPr>
            </a:lvl1pPr>
          </a:lstStyle>
          <a:p>
            <a:fld id="{182770B3-9528-4590-BEC4-A6EA6C46C545}" type="slidenum">
              <a:rPr lang="en-US" altLang="zh-CN"/>
            </a:fld>
            <a:endParaRPr lang="en-US" altLang="zh-CN"/>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lvl1pPr>
              <a:defRPr sz="4000">
                <a:latin typeface="+mn-ea"/>
                <a:ea typeface="+mn-ea"/>
              </a:defRPr>
            </a:lvl1p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6"/>
          <p:cNvSpPr>
            <a:spLocks noGrp="1" noChangeArrowheads="1"/>
          </p:cNvSpPr>
          <p:nvPr>
            <p:ph type="sldNum" sz="quarter" idx="10"/>
          </p:nvPr>
        </p:nvSpPr>
        <p:spPr/>
        <p:txBody>
          <a:bodyPr/>
          <a:lstStyle>
            <a:lvl1pPr>
              <a:defRPr/>
            </a:lvl1pPr>
          </a:lstStyle>
          <a:p>
            <a:fld id="{64758D0E-DC7C-4041-A1A5-AA3DDA306AF3}" type="slidenum">
              <a:rPr lang="en-US" altLang="zh-CN"/>
            </a:fld>
            <a:endParaRPr lang="en-US" altLang="zh-CN"/>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sldNum" sz="quarter" idx="10"/>
          </p:nvPr>
        </p:nvSpPr>
        <p:spPr/>
        <p:txBody>
          <a:bodyPr/>
          <a:lstStyle>
            <a:lvl1pPr>
              <a:defRPr/>
            </a:lvl1pPr>
          </a:lstStyle>
          <a:p>
            <a:fld id="{800B9A59-E863-463B-9119-1C38FD082273}" type="slidenum">
              <a:rPr lang="en-US" altLang="zh-CN"/>
            </a:fld>
            <a:endParaRPr lang="en-US" altLang="zh-CN"/>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4650" y="304800"/>
            <a:ext cx="2114550" cy="6248400"/>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381000" y="304800"/>
            <a:ext cx="6191250" cy="624840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sldNum" sz="quarter" idx="10"/>
          </p:nvPr>
        </p:nvSpPr>
        <p:spPr/>
        <p:txBody>
          <a:bodyPr/>
          <a:lstStyle>
            <a:lvl1pPr>
              <a:defRPr/>
            </a:lvl1pPr>
          </a:lstStyle>
          <a:p>
            <a:fld id="{625DE54B-DB1C-452E-B28D-5FC5369CDD52}" type="slidenum">
              <a:rPr lang="en-US" altLang="zh-CN"/>
            </a:fld>
            <a:endParaRPr lang="en-US" altLang="zh-CN"/>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0" y="76200"/>
            <a:ext cx="9144000" cy="65532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Rectangle 6"/>
          <p:cNvSpPr>
            <a:spLocks noGrp="1" noChangeArrowheads="1"/>
          </p:cNvSpPr>
          <p:nvPr>
            <p:ph type="sldNum" sz="quarter" idx="10"/>
          </p:nvPr>
        </p:nvSpPr>
        <p:spPr/>
        <p:txBody>
          <a:bodyPr/>
          <a:lstStyle>
            <a:lvl1pPr>
              <a:defRPr/>
            </a:lvl1pPr>
          </a:lstStyle>
          <a:p>
            <a:fld id="{1B80F729-992A-400B-913C-38C4643E311C}" type="slidenum">
              <a:rPr lang="en-US" altLang="zh-CN"/>
            </a:fld>
            <a:endParaRPr lang="en-US" altLang="zh-CN"/>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6"/>
          <p:cNvSpPr>
            <a:spLocks noGrp="1" noChangeArrowheads="1"/>
          </p:cNvSpPr>
          <p:nvPr>
            <p:ph type="sldNum" sz="quarter" idx="10"/>
          </p:nvPr>
        </p:nvSpPr>
        <p:spPr/>
        <p:txBody>
          <a:bodyPr/>
          <a:lstStyle>
            <a:lvl1pPr>
              <a:defRPr/>
            </a:lvl1pPr>
          </a:lstStyle>
          <a:p>
            <a:fld id="{7B0579AD-499D-4601-B0F5-5CA4313D5D0A}" type="slidenum">
              <a:rPr lang="en-US" altLang="zh-CN"/>
            </a:fld>
            <a:endParaRPr lang="en-US" altLang="zh-CN"/>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381000" y="15240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86300" y="15240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6"/>
          <p:cNvSpPr>
            <a:spLocks noGrp="1" noChangeArrowheads="1"/>
          </p:cNvSpPr>
          <p:nvPr>
            <p:ph type="sldNum" sz="quarter" idx="10"/>
          </p:nvPr>
        </p:nvSpPr>
        <p:spPr/>
        <p:txBody>
          <a:bodyPr/>
          <a:lstStyle>
            <a:lvl1pPr>
              <a:defRPr/>
            </a:lvl1pPr>
          </a:lstStyle>
          <a:p>
            <a:fld id="{CAA07073-7810-4966-AE98-7D4036A355EA}" type="slidenum">
              <a:rPr lang="en-US" altLang="zh-CN"/>
            </a:fld>
            <a:endParaRPr lang="en-US" altLang="zh-CN"/>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6"/>
          <p:cNvSpPr>
            <a:spLocks noGrp="1" noChangeArrowheads="1"/>
          </p:cNvSpPr>
          <p:nvPr>
            <p:ph type="sldNum" sz="quarter" idx="10"/>
          </p:nvPr>
        </p:nvSpPr>
        <p:spPr/>
        <p:txBody>
          <a:bodyPr/>
          <a:lstStyle>
            <a:lvl1pPr>
              <a:defRPr/>
            </a:lvl1pPr>
          </a:lstStyle>
          <a:p>
            <a:fld id="{5708305A-4DEF-4513-96CE-572695E712E1}" type="slidenum">
              <a:rPr lang="en-US" altLang="zh-CN"/>
            </a:fld>
            <a:endParaRPr lang="en-US" altLang="zh-CN"/>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Rectangle 6"/>
          <p:cNvSpPr>
            <a:spLocks noGrp="1" noChangeArrowheads="1"/>
          </p:cNvSpPr>
          <p:nvPr>
            <p:ph type="sldNum" sz="quarter" idx="10"/>
          </p:nvPr>
        </p:nvSpPr>
        <p:spPr/>
        <p:txBody>
          <a:bodyPr/>
          <a:lstStyle>
            <a:lvl1pPr>
              <a:defRPr/>
            </a:lvl1pPr>
          </a:lstStyle>
          <a:p>
            <a:fld id="{A0A947A6-6838-41B1-9DB4-7B618C68C86D}" type="slidenum">
              <a:rPr lang="en-US" altLang="zh-CN"/>
            </a:fld>
            <a:endParaRPr lang="en-US" altLang="zh-CN"/>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fld id="{4B854D58-918C-4C2B-9945-B27EF16C4885}" type="slidenum">
              <a:rPr lang="en-US" altLang="zh-CN"/>
            </a:fld>
            <a:endParaRPr lang="en-US" altLang="zh-CN"/>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6"/>
          <p:cNvSpPr>
            <a:spLocks noGrp="1" noChangeArrowheads="1"/>
          </p:cNvSpPr>
          <p:nvPr>
            <p:ph type="sldNum" sz="quarter" idx="10"/>
          </p:nvPr>
        </p:nvSpPr>
        <p:spPr/>
        <p:txBody>
          <a:bodyPr/>
          <a:lstStyle>
            <a:lvl1pPr>
              <a:defRPr/>
            </a:lvl1pPr>
          </a:lstStyle>
          <a:p>
            <a:fld id="{61CD883C-3508-4295-AE05-C90E5B12A429}" type="slidenum">
              <a:rPr lang="en-US" altLang="zh-CN"/>
            </a:fld>
            <a:endParaRPr lang="en-US" altLang="zh-CN"/>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6"/>
          <p:cNvSpPr>
            <a:spLocks noGrp="1" noChangeArrowheads="1"/>
          </p:cNvSpPr>
          <p:nvPr>
            <p:ph type="sldNum" sz="quarter" idx="10"/>
          </p:nvPr>
        </p:nvSpPr>
        <p:spPr/>
        <p:txBody>
          <a:bodyPr/>
          <a:lstStyle>
            <a:lvl1pPr>
              <a:defRPr/>
            </a:lvl1pPr>
          </a:lstStyle>
          <a:p>
            <a:fld id="{CB88BA98-ADA9-403E-BF59-9E657814D0EE}" type="slidenum">
              <a:rPr lang="en-US" altLang="zh-CN"/>
            </a:fld>
            <a:endParaRPr lang="en-US" altLang="zh-CN"/>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81000" y="457200"/>
            <a:ext cx="84582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2"/>
            <a:endParaRPr lang="en-US" altLang="zh-CN"/>
          </a:p>
        </p:txBody>
      </p:sp>
      <p:sp>
        <p:nvSpPr>
          <p:cNvPr id="7173" name="Rectangle 3"/>
          <p:cNvSpPr>
            <a:spLocks noChangeArrowheads="1"/>
          </p:cNvSpPr>
          <p:nvPr/>
        </p:nvSpPr>
        <p:spPr bwMode="auto">
          <a:xfrm>
            <a:off x="1712913" y="214313"/>
            <a:ext cx="7046912" cy="1063625"/>
          </a:xfrm>
          <a:prstGeom prst="rect">
            <a:avLst/>
          </a:prstGeom>
          <a:noFill/>
          <a:ln w="9525">
            <a:noFill/>
            <a:miter lim="800000"/>
          </a:ln>
        </p:spPr>
        <p:txBody>
          <a:bodyPr/>
          <a:lstStyle/>
          <a:p>
            <a:pPr marL="342900" indent="-342900" algn="l">
              <a:spcBef>
                <a:spcPct val="20000"/>
              </a:spcBef>
              <a:buClr>
                <a:srgbClr val="076AD7"/>
              </a:buClr>
              <a:buFont typeface="Wingdings" panose="05000000000000000000" pitchFamily="2" charset="2"/>
              <a:buChar char=""/>
              <a:defRPr/>
            </a:pPr>
            <a:endParaRPr lang="en-US" altLang="zh-CN" sz="3000">
              <a:solidFill>
                <a:srgbClr val="0066FF"/>
              </a:solidFill>
              <a:ea typeface="黑体" panose="02010609060101010101" pitchFamily="49" charset="-122"/>
            </a:endParaRPr>
          </a:p>
          <a:p>
            <a:pPr marL="342900" indent="-342900" algn="l">
              <a:spcBef>
                <a:spcPct val="20000"/>
              </a:spcBef>
              <a:buClr>
                <a:srgbClr val="076AD7"/>
              </a:buClr>
              <a:buFont typeface="Wingdings" panose="05000000000000000000" pitchFamily="2" charset="2"/>
              <a:buChar char=""/>
              <a:defRPr/>
            </a:pPr>
            <a:endParaRPr lang="en-US" altLang="zh-CN" sz="3000">
              <a:solidFill>
                <a:srgbClr val="0066FF"/>
              </a:solidFill>
              <a:ea typeface="黑体" panose="02010609060101010101" pitchFamily="49" charset="-122"/>
            </a:endParaRPr>
          </a:p>
        </p:txBody>
      </p:sp>
      <p:sp>
        <p:nvSpPr>
          <p:cNvPr id="7174" name="Rectangle 6"/>
          <p:cNvSpPr>
            <a:spLocks noGrp="1" noChangeArrowheads="1"/>
          </p:cNvSpPr>
          <p:nvPr>
            <p:ph type="sldNum" sz="quarter" idx="4"/>
          </p:nvPr>
        </p:nvSpPr>
        <p:spPr bwMode="auto">
          <a:xfrm>
            <a:off x="-1558925" y="6381750"/>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b="0">
                <a:solidFill>
                  <a:schemeClr val="tx1"/>
                </a:solidFill>
              </a:defRPr>
            </a:lvl1pPr>
          </a:lstStyle>
          <a:p>
            <a:fld id="{8A560845-FE34-410B-A18B-F03A98A4C427}"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hf hdr="0" ftr="0" dt="0"/>
  <p:txStyles>
    <p:titleStyle>
      <a:lvl1pPr algn="ctr" rtl="0" eaLnBrk="0" fontAlgn="base" hangingPunct="0">
        <a:spcBef>
          <a:spcPct val="0"/>
        </a:spcBef>
        <a:spcAft>
          <a:spcPct val="0"/>
        </a:spcAft>
        <a:defRPr sz="2800" b="1">
          <a:solidFill>
            <a:srgbClr val="0000CC"/>
          </a:solidFill>
          <a:latin typeface="+mj-lt"/>
          <a:ea typeface="+mj-ea"/>
          <a:cs typeface="+mj-cs"/>
        </a:defRPr>
      </a:lvl1pPr>
      <a:lvl2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2pPr>
      <a:lvl3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3pPr>
      <a:lvl4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4pPr>
      <a:lvl5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5pPr>
      <a:lvl6pPr marL="4572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6pPr>
      <a:lvl7pPr marL="9144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7pPr>
      <a:lvl8pPr marL="13716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8pPr>
      <a:lvl9pPr marL="18288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9pPr>
    </p:titleStyle>
    <p:bodyStyle>
      <a:lvl1pPr marL="342900" indent="-342900" algn="l" rtl="0" eaLnBrk="0" fontAlgn="base" hangingPunct="0">
        <a:spcBef>
          <a:spcPct val="20000"/>
        </a:spcBef>
        <a:spcAft>
          <a:spcPct val="0"/>
        </a:spcAft>
        <a:buClr>
          <a:srgbClr val="076AD7"/>
        </a:buClr>
        <a:buFont typeface="Wingdings" panose="05000000000000000000" pitchFamily="2" charset="2"/>
        <a:buChar char=""/>
        <a:defRPr sz="3000" b="1">
          <a:solidFill>
            <a:srgbClr val="0066FF"/>
          </a:solidFill>
          <a:latin typeface="+mn-lt"/>
          <a:ea typeface="+mn-ea"/>
          <a:cs typeface="+mn-cs"/>
        </a:defRPr>
      </a:lvl1pPr>
      <a:lvl2pPr marL="742950" indent="-285750" algn="l" rtl="0" eaLnBrk="0" fontAlgn="base" hangingPunct="0">
        <a:spcBef>
          <a:spcPct val="20000"/>
        </a:spcBef>
        <a:spcAft>
          <a:spcPct val="0"/>
        </a:spcAft>
        <a:buClr>
          <a:srgbClr val="990000"/>
        </a:buClr>
        <a:buFont typeface="Wingdings" panose="05000000000000000000" pitchFamily="2" charset="2"/>
        <a:buChar char=""/>
        <a:defRPr sz="2800" b="1">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50000"/>
        <a:buChar char="•"/>
        <a:defRPr sz="2000" b="1">
          <a:solidFill>
            <a:schemeClr val="tx1"/>
          </a:solidFill>
          <a:latin typeface="+mn-lt"/>
          <a:ea typeface="+mn-ea"/>
          <a:cs typeface="+mn-cs"/>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5pPr>
      <a:lvl6pPr marL="25146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6pPr>
      <a:lvl7pPr marL="29718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7pPr>
      <a:lvl8pPr marL="34290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8pPr>
      <a:lvl9pPr marL="38862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4"/>
          <p:cNvSpPr>
            <a:spLocks noGrp="1"/>
          </p:cNvSpPr>
          <p:nvPr>
            <p:ph type="ctrTitle"/>
          </p:nvPr>
        </p:nvSpPr>
        <p:spPr bwMode="auto">
          <a:xfrm>
            <a:off x="685800" y="1526927"/>
            <a:ext cx="7772400" cy="1470025"/>
          </a:xfrm>
          <a:ln>
            <a:miter lim="800000"/>
          </a:ln>
        </p:spPr>
        <p:txBody>
          <a:bodyPr vert="horz" wrap="square" lIns="91440" tIns="45720" rIns="91440" bIns="45720" numCol="1" anchor="t" anchorCtr="0" compatLnSpc="1"/>
          <a:lstStyle/>
          <a:p>
            <a:pPr>
              <a:defRPr/>
            </a:pPr>
            <a:r>
              <a:rPr lang="zh-CN" altLang="zh-CN" dirty="0"/>
              <a:t>新版《建设工程工程量清单计价标准》释义运用、过程结算和国有投资项目与</a:t>
            </a:r>
            <a:r>
              <a:rPr lang="en-US" altLang="zh-CN" dirty="0"/>
              <a:t>EPC</a:t>
            </a:r>
            <a:r>
              <a:rPr lang="zh-CN" altLang="zh-CN" dirty="0"/>
              <a:t>项目全过程造价管控、结算审计、财政评审疑难问题解析培训</a:t>
            </a:r>
            <a:br>
              <a:rPr lang="zh-CN" altLang="zh-CN" dirty="0"/>
            </a:br>
            <a:endParaRPr lang="zh-CN" altLang="en-US" dirty="0"/>
          </a:p>
        </p:txBody>
      </p:sp>
      <p:sp>
        <p:nvSpPr>
          <p:cNvPr id="2052" name="灯片编号占位符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00CC"/>
                </a:solidFill>
                <a:latin typeface="Arial" panose="020B0604020202020204" pitchFamily="34" charset="0"/>
                <a:ea typeface="宋体" panose="02010600030101010101" pitchFamily="2" charset="-122"/>
              </a:defRPr>
            </a:lvl1pPr>
            <a:lvl2pPr marL="742950" indent="-285750">
              <a:defRPr b="1">
                <a:solidFill>
                  <a:srgbClr val="0000CC"/>
                </a:solidFill>
                <a:latin typeface="Arial" panose="020B0604020202020204" pitchFamily="34" charset="0"/>
                <a:ea typeface="宋体" panose="02010600030101010101" pitchFamily="2" charset="-122"/>
              </a:defRPr>
            </a:lvl2pPr>
            <a:lvl3pPr marL="1143000" indent="-228600">
              <a:defRPr b="1">
                <a:solidFill>
                  <a:srgbClr val="0000CC"/>
                </a:solidFill>
                <a:latin typeface="Arial" panose="020B0604020202020204" pitchFamily="34" charset="0"/>
                <a:ea typeface="宋体" panose="02010600030101010101" pitchFamily="2" charset="-122"/>
              </a:defRPr>
            </a:lvl3pPr>
            <a:lvl4pPr marL="1600200" indent="-228600">
              <a:defRPr b="1">
                <a:solidFill>
                  <a:srgbClr val="0000CC"/>
                </a:solidFill>
                <a:latin typeface="Arial" panose="020B0604020202020204" pitchFamily="34" charset="0"/>
                <a:ea typeface="宋体" panose="02010600030101010101" pitchFamily="2" charset="-122"/>
              </a:defRPr>
            </a:lvl4pPr>
            <a:lvl5pPr marL="2057400" indent="-228600">
              <a:defRPr b="1">
                <a:solidFill>
                  <a:srgbClr val="0000CC"/>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9pPr>
          </a:lstStyle>
          <a:p>
            <a:fld id="{11B07422-BA8A-4925-9E1F-D6793EDED1E0}" type="slidenum">
              <a:rPr lang="en-US" altLang="zh-CN" b="0">
                <a:solidFill>
                  <a:schemeClr val="tx1"/>
                </a:solidFill>
              </a:rPr>
            </a:fld>
            <a:endParaRPr lang="en-US" altLang="zh-CN" b="0">
              <a:solidFill>
                <a:schemeClr val="tx1"/>
              </a:solidFill>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3.3.3 </a:t>
            </a:r>
            <a:r>
              <a:rPr lang="zh-CN" altLang="en-US" dirty="0"/>
              <a:t>下列事项引起的计量计价风险由</a:t>
            </a:r>
            <a:r>
              <a:rPr lang="zh-CN" altLang="en-US" dirty="0">
                <a:solidFill>
                  <a:srgbClr val="FF0000"/>
                </a:solidFill>
              </a:rPr>
              <a:t>发包人承担</a:t>
            </a:r>
            <a:r>
              <a:rPr lang="zh-CN" altLang="en-US" dirty="0"/>
              <a:t>，发包人应及时调整相应的合同价格和工期：</a:t>
            </a:r>
            <a:endParaRPr lang="zh-CN" altLang="en-US" dirty="0"/>
          </a:p>
          <a:p>
            <a:r>
              <a:rPr lang="en-US" altLang="zh-CN" dirty="0"/>
              <a:t>1 </a:t>
            </a:r>
            <a:r>
              <a:rPr lang="zh-CN" altLang="en-US" dirty="0"/>
              <a:t>法律</a:t>
            </a:r>
            <a:r>
              <a:rPr lang="zh-CN" altLang="en-US" dirty="0">
                <a:solidFill>
                  <a:srgbClr val="339933"/>
                </a:solidFill>
              </a:rPr>
              <a:t>法规</a:t>
            </a:r>
            <a:r>
              <a:rPr lang="zh-CN" altLang="en-US" dirty="0"/>
              <a:t>与</a:t>
            </a:r>
            <a:r>
              <a:rPr lang="zh-CN" altLang="en-US" dirty="0">
                <a:solidFill>
                  <a:srgbClr val="339933"/>
                </a:solidFill>
              </a:rPr>
              <a:t>政策</a:t>
            </a:r>
            <a:r>
              <a:rPr lang="zh-CN" altLang="en-US" dirty="0"/>
              <a:t>发生变化；</a:t>
            </a:r>
            <a:endParaRPr lang="zh-CN" altLang="en-US" dirty="0"/>
          </a:p>
          <a:p>
            <a:r>
              <a:rPr lang="en-US" altLang="zh-CN" dirty="0"/>
              <a:t>2 </a:t>
            </a:r>
            <a:r>
              <a:rPr lang="zh-CN" altLang="en-US" dirty="0"/>
              <a:t>发包人提供的工程项目</a:t>
            </a:r>
            <a:r>
              <a:rPr lang="zh-CN" altLang="en-US" dirty="0">
                <a:solidFill>
                  <a:srgbClr val="339933"/>
                </a:solidFill>
              </a:rPr>
              <a:t>原始数据</a:t>
            </a:r>
            <a:r>
              <a:rPr lang="zh-CN" altLang="en-US" dirty="0"/>
              <a:t>和</a:t>
            </a:r>
            <a:r>
              <a:rPr lang="zh-CN" altLang="en-US" dirty="0">
                <a:solidFill>
                  <a:srgbClr val="339933"/>
                </a:solidFill>
              </a:rPr>
              <a:t>基准资料</a:t>
            </a:r>
            <a:r>
              <a:rPr lang="zh-CN" altLang="en-US" dirty="0"/>
              <a:t>错误；</a:t>
            </a:r>
            <a:endParaRPr lang="zh-CN" altLang="en-US" dirty="0"/>
          </a:p>
          <a:p>
            <a:r>
              <a:rPr lang="en-US" altLang="zh-CN" dirty="0"/>
              <a:t>3 </a:t>
            </a:r>
            <a:r>
              <a:rPr lang="zh-CN" altLang="en-US" dirty="0"/>
              <a:t>发包人提出的</a:t>
            </a:r>
            <a:r>
              <a:rPr lang="zh-CN" altLang="en-US" dirty="0">
                <a:solidFill>
                  <a:srgbClr val="339933"/>
                </a:solidFill>
              </a:rPr>
              <a:t>工程变更</a:t>
            </a:r>
            <a:r>
              <a:rPr lang="zh-CN" altLang="en-US" dirty="0"/>
              <a:t>；</a:t>
            </a:r>
            <a:endParaRPr lang="zh-CN" altLang="en-US" dirty="0"/>
          </a:p>
          <a:p>
            <a:r>
              <a:rPr lang="en-US" altLang="zh-CN" dirty="0"/>
              <a:t>4 </a:t>
            </a:r>
            <a:r>
              <a:rPr lang="zh-CN" altLang="en-US" dirty="0"/>
              <a:t>超过发承包双方约定</a:t>
            </a:r>
            <a:r>
              <a:rPr lang="zh-CN" altLang="en-US" dirty="0">
                <a:solidFill>
                  <a:srgbClr val="339933"/>
                </a:solidFill>
              </a:rPr>
              <a:t>范围和波动幅度</a:t>
            </a:r>
            <a:r>
              <a:rPr lang="zh-CN" altLang="en-US" dirty="0"/>
              <a:t>的市场</a:t>
            </a:r>
            <a:r>
              <a:rPr lang="zh-CN" altLang="en-US" dirty="0">
                <a:solidFill>
                  <a:srgbClr val="339933"/>
                </a:solidFill>
              </a:rPr>
              <a:t>物价变动</a:t>
            </a:r>
            <a:r>
              <a:rPr lang="zh-CN" altLang="en-US" dirty="0"/>
              <a:t>和汇率波动；</a:t>
            </a:r>
            <a:endParaRPr lang="zh-CN" altLang="en-US" dirty="0"/>
          </a:p>
          <a:p>
            <a:r>
              <a:rPr lang="en-US" altLang="zh-CN" dirty="0"/>
              <a:t>5 </a:t>
            </a:r>
            <a:r>
              <a:rPr lang="zh-CN" altLang="en-US" dirty="0"/>
              <a:t>因发包人未履行</a:t>
            </a:r>
            <a:r>
              <a:rPr lang="zh-CN" altLang="en-US" dirty="0">
                <a:solidFill>
                  <a:srgbClr val="339933"/>
                </a:solidFill>
              </a:rPr>
              <a:t>公平、诚信</a:t>
            </a:r>
            <a:r>
              <a:rPr lang="zh-CN" altLang="en-US" dirty="0"/>
              <a:t>义务而产生的费用；</a:t>
            </a:r>
            <a:endParaRPr lang="zh-CN" altLang="en-US" dirty="0"/>
          </a:p>
          <a:p>
            <a:r>
              <a:rPr lang="en-US" altLang="zh-CN" dirty="0"/>
              <a:t>6 </a:t>
            </a:r>
            <a:r>
              <a:rPr lang="zh-CN" altLang="en-US" dirty="0"/>
              <a:t>其他应当由发包人承担责任的事项。</a:t>
            </a:r>
            <a:endParaRPr lang="zh-CN" altLang="en-US" dirty="0"/>
          </a:p>
          <a:p>
            <a:r>
              <a:rPr lang="zh-CN" altLang="en-US" dirty="0"/>
              <a:t>因</a:t>
            </a:r>
            <a:r>
              <a:rPr lang="zh-CN" altLang="en-US" dirty="0">
                <a:solidFill>
                  <a:srgbClr val="339933"/>
                </a:solidFill>
              </a:rPr>
              <a:t>承包人原因</a:t>
            </a:r>
            <a:r>
              <a:rPr lang="zh-CN" altLang="en-US" dirty="0"/>
              <a:t>导致</a:t>
            </a:r>
            <a:r>
              <a:rPr lang="zh-CN" altLang="en-US" dirty="0">
                <a:solidFill>
                  <a:srgbClr val="339933"/>
                </a:solidFill>
              </a:rPr>
              <a:t>工期延误</a:t>
            </a:r>
            <a:r>
              <a:rPr lang="zh-CN" altLang="en-US" dirty="0"/>
              <a:t>的，按本标准第</a:t>
            </a:r>
            <a:r>
              <a:rPr lang="en-US" altLang="zh-CN" dirty="0"/>
              <a:t>9.5.4 </a:t>
            </a:r>
            <a:r>
              <a:rPr lang="zh-CN" altLang="en-US" dirty="0"/>
              <a:t>条、第</a:t>
            </a:r>
            <a:r>
              <a:rPr lang="en-US" altLang="zh-CN" dirty="0"/>
              <a:t>9.7.2 </a:t>
            </a:r>
            <a:r>
              <a:rPr lang="zh-CN" altLang="en-US" dirty="0"/>
              <a:t>条的规定执行。</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a:t>
            </a:r>
            <a:r>
              <a:rPr lang="zh-CN" altLang="en-US" dirty="0"/>
              <a:t>铁路建设项目工程总承包办法</a:t>
            </a:r>
            <a:r>
              <a:rPr lang="en-US" altLang="zh-CN" dirty="0"/>
              <a:t>》</a:t>
            </a:r>
            <a:r>
              <a:rPr lang="zh-CN" altLang="en-US" dirty="0"/>
              <a:t>（铁建设</a:t>
            </a:r>
            <a:r>
              <a:rPr lang="en-US" altLang="zh-CN" dirty="0"/>
              <a:t>〔2006〕221</a:t>
            </a:r>
            <a:r>
              <a:rPr lang="zh-CN" altLang="en-US" dirty="0"/>
              <a:t>号）</a:t>
            </a:r>
            <a:endParaRPr lang="en-US" altLang="zh-CN" dirty="0"/>
          </a:p>
          <a:p>
            <a:r>
              <a:rPr lang="en-US" altLang="zh-CN" dirty="0"/>
              <a:t>《</a:t>
            </a:r>
            <a:r>
              <a:rPr lang="zh-CN" altLang="en-US" dirty="0"/>
              <a:t>公路工程设计施工总承包管理办法</a:t>
            </a:r>
            <a:r>
              <a:rPr lang="en-US" altLang="zh-CN" dirty="0"/>
              <a:t>》</a:t>
            </a:r>
            <a:r>
              <a:rPr lang="zh-CN" altLang="en-US" dirty="0"/>
              <a:t>（中华人民共和国交通运输部令</a:t>
            </a:r>
            <a:r>
              <a:rPr lang="en-US" altLang="zh-CN" dirty="0"/>
              <a:t>2015</a:t>
            </a:r>
            <a:r>
              <a:rPr lang="zh-CN" altLang="en-US" dirty="0"/>
              <a:t>年第</a:t>
            </a:r>
            <a:r>
              <a:rPr lang="en-US" altLang="zh-CN" dirty="0"/>
              <a:t>10</a:t>
            </a:r>
            <a:r>
              <a:rPr lang="zh-CN" altLang="en-US" dirty="0"/>
              <a:t>号）</a:t>
            </a:r>
            <a:endParaRPr lang="en-US" altLang="zh-CN" dirty="0"/>
          </a:p>
          <a:p>
            <a:r>
              <a:rPr lang="en-US" altLang="zh-CN" dirty="0"/>
              <a:t>《</a:t>
            </a:r>
            <a:r>
              <a:rPr lang="zh-CN" altLang="en-US" dirty="0"/>
              <a:t>房屋建筑和市政基础设施项目工程总承包管理办法</a:t>
            </a:r>
            <a:r>
              <a:rPr lang="en-US" altLang="zh-CN" dirty="0"/>
              <a:t>》</a:t>
            </a:r>
            <a:r>
              <a:rPr lang="zh-CN" altLang="en-US" dirty="0"/>
              <a:t>（</a:t>
            </a:r>
            <a:r>
              <a:rPr lang="en-US" altLang="zh-CN" dirty="0"/>
              <a:t>[2019]12</a:t>
            </a:r>
            <a:r>
              <a:rPr lang="zh-CN" altLang="en-US" dirty="0"/>
              <a:t>号）</a:t>
            </a:r>
            <a:endParaRPr lang="en-US" altLang="zh-CN" dirty="0"/>
          </a:p>
          <a:p>
            <a:r>
              <a:rPr lang="en-US" altLang="zh-CN" dirty="0"/>
              <a:t>《</a:t>
            </a:r>
            <a:r>
              <a:rPr lang="zh-CN" altLang="en-US" dirty="0"/>
              <a:t>建设项目工程总承包合同（示范文本）</a:t>
            </a:r>
            <a:r>
              <a:rPr lang="en-US" altLang="zh-CN" dirty="0"/>
              <a:t>》</a:t>
            </a:r>
            <a:r>
              <a:rPr lang="zh-CN" altLang="en-US" dirty="0"/>
              <a:t>（</a:t>
            </a:r>
            <a:r>
              <a:rPr lang="en-US" altLang="zh-CN" dirty="0"/>
              <a:t>GF-2020-0216</a:t>
            </a:r>
            <a:r>
              <a:rPr lang="zh-CN" altLang="en-US" dirty="0"/>
              <a:t>）</a:t>
            </a:r>
            <a:endParaRPr lang="en-US" altLang="zh-CN" dirty="0"/>
          </a:p>
          <a:p>
            <a:r>
              <a:rPr lang="en-US" altLang="zh-CN" dirty="0"/>
              <a:t>《</a:t>
            </a:r>
            <a:r>
              <a:rPr lang="zh-CN" altLang="en-US" dirty="0"/>
              <a:t>建设项目工程总承包管理规范</a:t>
            </a:r>
            <a:r>
              <a:rPr lang="en-US" altLang="zh-CN" dirty="0"/>
              <a:t>》</a:t>
            </a:r>
            <a:r>
              <a:rPr lang="zh-CN" altLang="en-US" dirty="0"/>
              <a:t>（</a:t>
            </a:r>
            <a:r>
              <a:rPr lang="en-US" altLang="zh-CN" dirty="0"/>
              <a:t>GB/T50358-2017</a:t>
            </a:r>
            <a:r>
              <a:rPr lang="zh-CN" altLang="en-US" dirty="0"/>
              <a:t>）</a:t>
            </a:r>
            <a:endParaRPr lang="en-US" altLang="zh-CN" dirty="0"/>
          </a:p>
          <a:p>
            <a:r>
              <a:rPr lang="en-US" altLang="zh-CN" dirty="0"/>
              <a:t>《</a:t>
            </a:r>
            <a:r>
              <a:rPr lang="zh-CN" altLang="en-US" dirty="0"/>
              <a:t>建设项目工程总承包计价规范</a:t>
            </a:r>
            <a:r>
              <a:rPr lang="en-US" altLang="zh-CN" dirty="0"/>
              <a:t>》</a:t>
            </a:r>
            <a:r>
              <a:rPr lang="zh-CN" altLang="en-US" dirty="0"/>
              <a:t>（</a:t>
            </a:r>
            <a:r>
              <a:rPr lang="en-US" altLang="zh-CN" dirty="0"/>
              <a:t>T/CCEAS001-2022</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ctr"/>
            <a:r>
              <a:rPr lang="en-US" altLang="zh-CN" sz="2800" dirty="0">
                <a:solidFill>
                  <a:srgbClr val="0070C0"/>
                </a:solidFill>
              </a:rPr>
              <a:t>《</a:t>
            </a:r>
            <a:r>
              <a:rPr lang="zh-CN" altLang="en-US" sz="2800" dirty="0">
                <a:solidFill>
                  <a:srgbClr val="0070C0"/>
                </a:solidFill>
              </a:rPr>
              <a:t>房屋建筑和市政基础设施项目工程总承包管理办法</a:t>
            </a:r>
            <a:r>
              <a:rPr lang="en-US" altLang="zh-CN" sz="2800" dirty="0">
                <a:solidFill>
                  <a:srgbClr val="0070C0"/>
                </a:solidFill>
              </a:rPr>
              <a:t>》</a:t>
            </a:r>
            <a:r>
              <a:rPr lang="zh-CN" altLang="en-US" sz="2800" dirty="0">
                <a:solidFill>
                  <a:srgbClr val="0070C0"/>
                </a:solidFill>
              </a:rPr>
              <a:t>（</a:t>
            </a:r>
            <a:r>
              <a:rPr lang="en-US" altLang="zh-CN" sz="2800" dirty="0">
                <a:solidFill>
                  <a:srgbClr val="0070C0"/>
                </a:solidFill>
              </a:rPr>
              <a:t>[2019]12</a:t>
            </a:r>
            <a:r>
              <a:rPr lang="zh-CN" altLang="en-US" sz="2800" dirty="0">
                <a:solidFill>
                  <a:srgbClr val="0070C0"/>
                </a:solidFill>
              </a:rPr>
              <a:t>号）</a:t>
            </a:r>
            <a:endParaRPr lang="en-US" altLang="zh-CN" sz="2800" dirty="0">
              <a:solidFill>
                <a:srgbClr val="0070C0"/>
              </a:solidFill>
            </a:endParaRPr>
          </a:p>
          <a:p>
            <a:r>
              <a:rPr lang="zh-CN" altLang="zh-CN" sz="2800" dirty="0"/>
              <a:t>第三条</a:t>
            </a:r>
            <a:r>
              <a:rPr lang="en-US" altLang="zh-CN" sz="2800" dirty="0"/>
              <a:t>  </a:t>
            </a:r>
            <a:r>
              <a:rPr lang="zh-CN" altLang="zh-CN" sz="2800" dirty="0"/>
              <a:t>本办法所称工程总承包，是指承包单位按照与建设单位签订的合同，对</a:t>
            </a:r>
            <a:r>
              <a:rPr lang="zh-CN" altLang="zh-CN" sz="2800" dirty="0">
                <a:solidFill>
                  <a:srgbClr val="FF0000"/>
                </a:solidFill>
              </a:rPr>
              <a:t>工程设计、采购、施工或者设计、施工</a:t>
            </a:r>
            <a:r>
              <a:rPr lang="zh-CN" altLang="zh-CN" sz="2800" dirty="0"/>
              <a:t>等阶段实行总承包，并对工程的质量、安全、工期和造价等全面负责的工程建设组织实施方式。</a:t>
            </a:r>
            <a:endParaRPr lang="en-US" altLang="zh-CN" sz="2800" dirty="0"/>
          </a:p>
          <a:p>
            <a:r>
              <a:rPr lang="zh-CN" altLang="zh-CN" sz="2800" dirty="0"/>
              <a:t>第六条</a:t>
            </a:r>
            <a:r>
              <a:rPr lang="en-US" altLang="zh-CN" sz="2800" dirty="0"/>
              <a:t>  </a:t>
            </a:r>
            <a:r>
              <a:rPr lang="zh-CN" altLang="zh-CN" sz="2800" dirty="0"/>
              <a:t>建设单位应当根据</a:t>
            </a:r>
            <a:r>
              <a:rPr lang="zh-CN" altLang="zh-CN" sz="2800" dirty="0">
                <a:solidFill>
                  <a:srgbClr val="FF0000"/>
                </a:solidFill>
              </a:rPr>
              <a:t>项目情况</a:t>
            </a:r>
            <a:r>
              <a:rPr lang="zh-CN" altLang="zh-CN" sz="2800" dirty="0"/>
              <a:t>和</a:t>
            </a:r>
            <a:r>
              <a:rPr lang="zh-CN" altLang="zh-CN" sz="2800" dirty="0">
                <a:solidFill>
                  <a:srgbClr val="FF0000"/>
                </a:solidFill>
              </a:rPr>
              <a:t>自身管理能力</a:t>
            </a:r>
            <a:r>
              <a:rPr lang="zh-CN" altLang="zh-CN" sz="2800" dirty="0"/>
              <a:t>等，合理选择工程建设组织实施方式。</a:t>
            </a:r>
            <a:endParaRPr lang="zh-CN" altLang="zh-CN" sz="2800" dirty="0"/>
          </a:p>
          <a:p>
            <a:r>
              <a:rPr lang="zh-CN" altLang="zh-CN" sz="2800" dirty="0"/>
              <a:t>建设</a:t>
            </a:r>
            <a:r>
              <a:rPr lang="zh-CN" altLang="zh-CN" sz="2800" dirty="0">
                <a:solidFill>
                  <a:srgbClr val="FF0000"/>
                </a:solidFill>
              </a:rPr>
              <a:t>内容明确、技术方案成熟</a:t>
            </a:r>
            <a:r>
              <a:rPr lang="zh-CN" altLang="zh-CN" sz="2800" dirty="0"/>
              <a:t>的项目，适宜采用工程总承包</a:t>
            </a:r>
            <a:r>
              <a:rPr lang="zh-CN" altLang="zh-CN" sz="2800"/>
              <a:t>方式。</a:t>
            </a:r>
            <a:endParaRPr lang="en-US" altLang="zh-CN" sz="2800" b="0" dirty="0"/>
          </a:p>
          <a:p>
            <a:r>
              <a:rPr lang="zh-CN" altLang="en-US" sz="2800" b="0" dirty="0"/>
              <a:t>深圳市住房和建设局印发的</a:t>
            </a:r>
            <a:r>
              <a:rPr lang="en-US" altLang="zh-CN" sz="2800" b="0" dirty="0"/>
              <a:t>《EPC</a:t>
            </a:r>
            <a:r>
              <a:rPr lang="zh-CN" altLang="en-US" sz="2800" b="0" dirty="0"/>
              <a:t>工程总承包招标工作指导规则（试行）</a:t>
            </a:r>
            <a:r>
              <a:rPr lang="en-US" altLang="zh-CN" sz="2800" b="0" dirty="0"/>
              <a:t>》</a:t>
            </a:r>
            <a:r>
              <a:rPr lang="zh-CN" altLang="en-US" sz="2800" b="0" dirty="0"/>
              <a:t>规定：</a:t>
            </a:r>
            <a:r>
              <a:rPr lang="zh-CN" altLang="en-US" sz="2800" dirty="0"/>
              <a:t>“建议采用</a:t>
            </a:r>
            <a:r>
              <a:rPr lang="zh-CN" altLang="en-US" sz="2800" dirty="0">
                <a:solidFill>
                  <a:srgbClr val="FF0000"/>
                </a:solidFill>
              </a:rPr>
              <a:t>总价包干</a:t>
            </a:r>
            <a:r>
              <a:rPr lang="zh-CN" altLang="en-US" sz="2800" dirty="0"/>
              <a:t>的计价模式，但</a:t>
            </a:r>
            <a:r>
              <a:rPr lang="zh-CN" altLang="en-US" sz="2800" dirty="0">
                <a:solidFill>
                  <a:schemeClr val="tx1"/>
                </a:solidFill>
              </a:rPr>
              <a:t>地下工程</a:t>
            </a:r>
            <a:r>
              <a:rPr lang="zh-CN" altLang="en-US" sz="2800" dirty="0">
                <a:solidFill>
                  <a:srgbClr val="FF0000"/>
                </a:solidFill>
              </a:rPr>
              <a:t>不纳入</a:t>
            </a:r>
            <a:r>
              <a:rPr lang="zh-CN" altLang="en-US" sz="2800" dirty="0">
                <a:solidFill>
                  <a:srgbClr val="00B050"/>
                </a:solidFill>
              </a:rPr>
              <a:t>总价包干范围</a:t>
            </a:r>
            <a:r>
              <a:rPr lang="zh-CN" altLang="en-US" sz="2800" dirty="0"/>
              <a:t>，而是采用</a:t>
            </a:r>
            <a:r>
              <a:rPr lang="zh-CN" altLang="en-US" sz="2800" dirty="0">
                <a:solidFill>
                  <a:srgbClr val="FF0000"/>
                </a:solidFill>
              </a:rPr>
              <a:t>模拟工程量</a:t>
            </a:r>
            <a:r>
              <a:rPr lang="zh-CN" altLang="en-US" sz="2800" dirty="0"/>
              <a:t>的</a:t>
            </a:r>
            <a:r>
              <a:rPr lang="zh-CN" altLang="en-US" sz="2800" dirty="0">
                <a:solidFill>
                  <a:srgbClr val="FF0000"/>
                </a:solidFill>
              </a:rPr>
              <a:t>单价合同</a:t>
            </a:r>
            <a:r>
              <a:rPr lang="zh-CN" altLang="en-US" sz="2800" dirty="0"/>
              <a:t>，</a:t>
            </a:r>
            <a:r>
              <a:rPr lang="zh-CN" altLang="en-US" sz="2800" dirty="0">
                <a:solidFill>
                  <a:srgbClr val="00B050"/>
                </a:solidFill>
              </a:rPr>
              <a:t>按实计量</a:t>
            </a:r>
            <a:r>
              <a:rPr lang="zh-CN" altLang="en-US" sz="2800" dirty="0"/>
              <a:t>。” </a:t>
            </a:r>
            <a:endParaRPr lang="zh-CN" altLang="en-US" sz="2800" b="0" dirty="0"/>
          </a:p>
          <a:p>
            <a:endParaRPr lang="zh-CN" altLang="zh-CN" sz="2800" dirty="0"/>
          </a:p>
          <a:p>
            <a:endParaRPr lang="en-US" altLang="zh-CN" sz="2800" dirty="0"/>
          </a:p>
          <a:p>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可研后估算，发包，建安费不明确</a:t>
            </a:r>
            <a:endParaRPr lang="en-US" altLang="zh-CN" dirty="0"/>
          </a:p>
          <a:p>
            <a:r>
              <a:rPr lang="zh-CN" altLang="en-US" dirty="0"/>
              <a:t>可研后估算，发包，建安费明确</a:t>
            </a:r>
            <a:endParaRPr lang="en-US" altLang="zh-CN" dirty="0"/>
          </a:p>
          <a:p>
            <a:r>
              <a:rPr lang="zh-CN" altLang="en-US" dirty="0"/>
              <a:t>设计方案后，发包，乙方，方案图，清单</a:t>
            </a:r>
            <a:endParaRPr lang="en-US" altLang="zh-CN" dirty="0"/>
          </a:p>
          <a:p>
            <a:r>
              <a:rPr lang="zh-CN" altLang="en-US" dirty="0"/>
              <a:t>初步设计后，概算，发包</a:t>
            </a:r>
            <a:endParaRPr lang="en-US" altLang="zh-CN" dirty="0"/>
          </a:p>
          <a:p>
            <a:r>
              <a:rPr lang="zh-CN" altLang="en-US" dirty="0"/>
              <a:t>模拟清单，发包</a:t>
            </a:r>
            <a:endParaRPr lang="en-US" altLang="zh-CN" dirty="0"/>
          </a:p>
          <a:p>
            <a:r>
              <a:rPr lang="zh-CN" altLang="en-US" dirty="0"/>
              <a:t>估算、概算，邀请价招标</a:t>
            </a:r>
            <a:endParaRPr lang="en-US" altLang="zh-CN" dirty="0"/>
          </a:p>
          <a:p>
            <a:endParaRPr lang="zh-CN" altLang="en-US" dirty="0">
              <a:solidFill>
                <a:srgbClr val="339933"/>
              </a:solidFill>
            </a:endParaRPr>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医院</a:t>
            </a:r>
            <a:r>
              <a:rPr lang="en-US" dirty="0"/>
              <a:t>EPC</a:t>
            </a:r>
            <a:r>
              <a:rPr lang="zh-CN" altLang="en-US" dirty="0"/>
              <a:t>，按一期单方造价，上浮</a:t>
            </a:r>
            <a:r>
              <a:rPr lang="en-US" dirty="0"/>
              <a:t>20%</a:t>
            </a:r>
            <a:r>
              <a:rPr lang="zh-CN" altLang="en-US" dirty="0"/>
              <a:t>，做估算发包。下浮中标。</a:t>
            </a:r>
            <a:endParaRPr lang="zh-CN" altLang="en-US" dirty="0"/>
          </a:p>
          <a:p>
            <a:r>
              <a:rPr lang="zh-CN" altLang="en-US" dirty="0"/>
              <a:t>然后甲方，初设，总概算</a:t>
            </a:r>
            <a:r>
              <a:rPr lang="en-US" dirty="0"/>
              <a:t>2.2</a:t>
            </a:r>
            <a:r>
              <a:rPr lang="zh-CN" altLang="en-US" dirty="0"/>
              <a:t>亿，建安</a:t>
            </a:r>
            <a:r>
              <a:rPr lang="en-US" dirty="0"/>
              <a:t>2</a:t>
            </a:r>
            <a:r>
              <a:rPr lang="zh-CN" altLang="en-US" dirty="0"/>
              <a:t>亿。下浮后建安</a:t>
            </a:r>
            <a:r>
              <a:rPr lang="en-US" dirty="0"/>
              <a:t>1.9</a:t>
            </a:r>
            <a:r>
              <a:rPr lang="zh-CN" altLang="en-US" dirty="0"/>
              <a:t>亿。甲方指定安装设备品牌，和一期一致，一期供货商，乙方施工图预算下浮后</a:t>
            </a:r>
            <a:r>
              <a:rPr lang="en-US" dirty="0"/>
              <a:t>2.1</a:t>
            </a:r>
            <a:r>
              <a:rPr lang="zh-CN" altLang="en-US" dirty="0"/>
              <a:t>亿。超概。合同约定，合格。审计局，按合格预算，指定品牌预算，调概。初设，总概算，错漏。按初设错漏，或预算差额，调概。甲方只认质不认价。</a:t>
            </a:r>
            <a:endParaRPr lang="zh-CN" altLang="en-US" dirty="0"/>
          </a:p>
          <a:p>
            <a:r>
              <a:rPr lang="zh-CN" altLang="en-US" dirty="0">
                <a:solidFill>
                  <a:srgbClr val="FF0000"/>
                </a:solidFill>
              </a:rPr>
              <a:t>重点：</a:t>
            </a:r>
            <a:r>
              <a:rPr lang="zh-CN" altLang="en-US" dirty="0"/>
              <a:t>约定</a:t>
            </a:r>
            <a:r>
              <a:rPr lang="zh-CN" altLang="en-US" dirty="0">
                <a:solidFill>
                  <a:srgbClr val="00B050"/>
                </a:solidFill>
              </a:rPr>
              <a:t>总价下浮</a:t>
            </a:r>
            <a:r>
              <a:rPr lang="zh-CN" altLang="en-US" dirty="0"/>
              <a:t>应下浮整体总价，无需再考虑</a:t>
            </a:r>
            <a:r>
              <a:rPr lang="zh-CN" altLang="en-US" dirty="0">
                <a:solidFill>
                  <a:srgbClr val="00B050"/>
                </a:solidFill>
              </a:rPr>
              <a:t>规费、税金</a:t>
            </a:r>
            <a:r>
              <a:rPr lang="zh-CN" altLang="en-US" dirty="0"/>
              <a:t>等是否应该参与下浮。</a:t>
            </a:r>
            <a:endParaRPr lang="en-US" altLang="zh-CN" dirty="0"/>
          </a:p>
          <a:p>
            <a:r>
              <a:rPr lang="zh-CN" altLang="en-US">
                <a:solidFill>
                  <a:srgbClr val="339933"/>
                </a:solidFill>
              </a:rPr>
              <a:t>安措费、规费、税金、调价差、管理费、暂估价招标、工料分析组价、认质核价、签证</a:t>
            </a:r>
            <a:endParaRPr lang="zh-CN" altLang="en-US">
              <a:solidFill>
                <a:srgbClr val="339933"/>
              </a:solidFill>
            </a:endParaRPr>
          </a:p>
          <a:p>
            <a:endParaRPr lang="zh-CN" altLang="en-US" dirty="0">
              <a:solidFill>
                <a:srgbClr val="339933"/>
              </a:solidFill>
            </a:endParaRPr>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zh-CN" dirty="0"/>
              <a:t>政府棚改</a:t>
            </a:r>
            <a:r>
              <a:rPr lang="en-US" altLang="zh-CN" dirty="0"/>
              <a:t>EPC</a:t>
            </a:r>
            <a:r>
              <a:rPr lang="zh-CN" altLang="zh-CN" dirty="0"/>
              <a:t>总承包项目，根据甲方委托的方案设计单位提出的要求，总承包单位设计图纸，根据图纸，施工单位预算价超出施工</a:t>
            </a:r>
            <a:r>
              <a:rPr lang="zh-CN" altLang="zh-CN" dirty="0">
                <a:solidFill>
                  <a:srgbClr val="00B050"/>
                </a:solidFill>
              </a:rPr>
              <a:t>合同暂定价</a:t>
            </a:r>
            <a:r>
              <a:rPr lang="zh-CN" altLang="zh-CN" dirty="0"/>
              <a:t>两亿元，立项金额为暂定合同额，最终的结算以政府审计结果为准，这种情况下预算超暂定合同额的问题该如何解决？</a:t>
            </a:r>
            <a:endParaRPr lang="en-US" altLang="zh-CN" dirty="0"/>
          </a:p>
          <a:p>
            <a:r>
              <a:rPr lang="zh-CN" altLang="en-US" dirty="0">
                <a:solidFill>
                  <a:srgbClr val="FF0000"/>
                </a:solidFill>
              </a:rPr>
              <a:t>重点：</a:t>
            </a:r>
            <a:r>
              <a:rPr lang="en-US" altLang="zh-CN" dirty="0" err="1"/>
              <a:t>epc</a:t>
            </a:r>
            <a:r>
              <a:rPr lang="zh-CN" altLang="en-US" dirty="0"/>
              <a:t>，固定总价合同，甲方指定设计，图纸量大，预算高，中标总价低。还没开始施工，不存在变更</a:t>
            </a:r>
            <a:endParaRPr lang="zh-CN" altLang="en-US" dirty="0"/>
          </a:p>
          <a:p>
            <a:r>
              <a:rPr lang="zh-CN" altLang="en-US" dirty="0">
                <a:solidFill>
                  <a:srgbClr val="FF0000"/>
                </a:solidFill>
              </a:rPr>
              <a:t>重点： </a:t>
            </a:r>
            <a:r>
              <a:rPr lang="en-US" altLang="zh-CN" dirty="0" err="1"/>
              <a:t>epc</a:t>
            </a:r>
            <a:r>
              <a:rPr lang="zh-CN" altLang="en-US" dirty="0"/>
              <a:t>，固定总价合同，没审，施工图和预算，结算超过合同总价，不给认。设计只有任务书，粗略。设计甲方指定，图纸量大。</a:t>
            </a:r>
            <a:endParaRPr lang="zh-CN" altLang="en-US" dirty="0"/>
          </a:p>
          <a:p>
            <a:endParaRPr lang="zh-CN" altLang="en-US" dirty="0"/>
          </a:p>
          <a:p>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dirty="0"/>
          </a:p>
        </p:txBody>
      </p:sp>
    </p:spTree>
  </p:cSld>
  <p:clrMapOvr>
    <a:masterClrMapping/>
  </p:clrMapOvr>
  <p:transition spd="slow"/>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预算超概，下浮后不超概，高于包干总价</a:t>
            </a:r>
            <a:endParaRPr lang="zh-CN" altLang="en-US" dirty="0"/>
          </a:p>
          <a:p>
            <a:r>
              <a:rPr lang="zh-CN" altLang="en-US" dirty="0"/>
              <a:t>补充协议，预算是下浮后的。不超概，超总价</a:t>
            </a:r>
            <a:r>
              <a:rPr lang="en-US" altLang="zh-CN" dirty="0"/>
              <a:t>8%</a:t>
            </a:r>
            <a:endParaRPr lang="en-US" altLang="zh-CN" dirty="0"/>
          </a:p>
          <a:p>
            <a:r>
              <a:rPr lang="en-US" altLang="zh-CN" dirty="0"/>
              <a:t>EPC</a:t>
            </a:r>
            <a:r>
              <a:rPr lang="zh-CN" altLang="en-US" dirty="0"/>
              <a:t>总价包干，合同约定，审计价高于总价，以总价为准，审计价低于总价，以审计价为准</a:t>
            </a:r>
            <a:endParaRPr lang="en-US" altLang="zh-CN" dirty="0"/>
          </a:p>
          <a:p>
            <a:r>
              <a:rPr lang="zh-CN" altLang="en-US" dirty="0">
                <a:solidFill>
                  <a:srgbClr val="FF0000"/>
                </a:solidFill>
              </a:rPr>
              <a:t>重点：</a:t>
            </a:r>
            <a:r>
              <a:rPr lang="en-US" altLang="zh-CN" dirty="0"/>
              <a:t> EPC </a:t>
            </a:r>
            <a:r>
              <a:rPr lang="zh-CN" altLang="en-US" dirty="0"/>
              <a:t>，暂定总价，施工图预算审定价，低的作为结算依据。</a:t>
            </a:r>
            <a:endParaRPr lang="en-US" altLang="zh-CN" dirty="0"/>
          </a:p>
          <a:p>
            <a:r>
              <a:rPr lang="zh-CN" altLang="en-US" dirty="0"/>
              <a:t>边出图边施工，设计变更，放入施工图预算。</a:t>
            </a:r>
            <a:endParaRPr lang="en-US" altLang="zh-CN" dirty="0"/>
          </a:p>
          <a:p>
            <a:r>
              <a:rPr lang="zh-CN" altLang="en-US" dirty="0"/>
              <a:t>投标清单与最终施工图，对比，签证索赔</a:t>
            </a:r>
            <a:endParaRPr lang="en-US" altLang="zh-CN" dirty="0"/>
          </a:p>
          <a:p>
            <a:r>
              <a:rPr lang="zh-CN" altLang="en-US" dirty="0"/>
              <a:t>第一版审定图与最终审定图对比</a:t>
            </a:r>
            <a:endParaRPr lang="zh-CN" altLang="en-US" dirty="0"/>
          </a:p>
          <a:p>
            <a:r>
              <a:rPr lang="zh-CN" altLang="en-US" dirty="0">
                <a:solidFill>
                  <a:srgbClr val="FF0000"/>
                </a:solidFill>
              </a:rPr>
              <a:t>重点： </a:t>
            </a:r>
            <a:r>
              <a:rPr lang="en-US" altLang="zh-CN" dirty="0" err="1"/>
              <a:t>epc</a:t>
            </a:r>
            <a:r>
              <a:rPr lang="zh-CN" altLang="en-US" dirty="0"/>
              <a:t>，拆违建，发包人要求</a:t>
            </a:r>
            <a:endParaRPr lang="zh-CN" altLang="en-US" dirty="0"/>
          </a:p>
          <a:p>
            <a:r>
              <a:rPr lang="zh-CN" altLang="en-US" dirty="0">
                <a:solidFill>
                  <a:srgbClr val="FF0000"/>
                </a:solidFill>
              </a:rPr>
              <a:t>重点： </a:t>
            </a:r>
            <a:r>
              <a:rPr lang="en-US" altLang="zh-CN" dirty="0" err="1"/>
              <a:t>epc</a:t>
            </a:r>
            <a:r>
              <a:rPr lang="zh-CN" altLang="en-US" dirty="0"/>
              <a:t>，发包人要求，家居，暂列金，认质认价，审预算</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en-US" altLang="zh-CN" dirty="0"/>
              <a:t> EPC</a:t>
            </a:r>
            <a:r>
              <a:rPr lang="zh-CN" altLang="en-US" dirty="0"/>
              <a:t>，估算高，发包签合同，后甲方概算低，低于合同价，招标文件要求，施工图预算不能超概</a:t>
            </a:r>
            <a:endParaRPr lang="zh-CN" altLang="zh-CN" dirty="0"/>
          </a:p>
          <a:p>
            <a:r>
              <a:rPr lang="zh-CN" altLang="en-US" dirty="0">
                <a:solidFill>
                  <a:srgbClr val="FF0000"/>
                </a:solidFill>
              </a:rPr>
              <a:t>重点： </a:t>
            </a:r>
            <a:r>
              <a:rPr lang="en-US" altLang="zh-CN" dirty="0" err="1"/>
              <a:t>epc</a:t>
            </a:r>
            <a:r>
              <a:rPr lang="zh-CN" altLang="en-US" dirty="0"/>
              <a:t>可研估算发包，总价合同，后初设概算高，概算估算差额，补充协议调合同价，招标文件要求，概算不能超过合同价，乙方完成初设概算</a:t>
            </a:r>
            <a:endParaRPr lang="zh-CN" altLang="en-US" dirty="0"/>
          </a:p>
          <a:p>
            <a:r>
              <a:rPr lang="zh-CN" altLang="en-US" b="0" dirty="0">
                <a:solidFill>
                  <a:srgbClr val="FF0000"/>
                </a:solidFill>
              </a:rPr>
              <a:t>重点：</a:t>
            </a:r>
            <a:r>
              <a:rPr lang="zh-CN" altLang="en-US" dirty="0"/>
              <a:t>定额缺项，无法评审，</a:t>
            </a:r>
            <a:r>
              <a:rPr lang="zh-CN" altLang="en-US" dirty="0">
                <a:solidFill>
                  <a:srgbClr val="00B050"/>
                </a:solidFill>
              </a:rPr>
              <a:t>分包价，作为评审价</a:t>
            </a:r>
            <a:endParaRPr lang="en-US" altLang="zh-CN" dirty="0">
              <a:solidFill>
                <a:srgbClr val="00B050"/>
              </a:solidFill>
            </a:endParaRPr>
          </a:p>
          <a:p>
            <a:r>
              <a:rPr lang="zh-CN" altLang="en-US" b="0" dirty="0">
                <a:solidFill>
                  <a:srgbClr val="FF0000"/>
                </a:solidFill>
              </a:rPr>
              <a:t>重点：</a:t>
            </a:r>
            <a:r>
              <a:rPr lang="en-US" altLang="zh-CN" dirty="0"/>
              <a:t>EPC</a:t>
            </a:r>
            <a:r>
              <a:rPr lang="zh-CN" altLang="en-US" dirty="0"/>
              <a:t>，总承包，成本管控，编制设计概算</a:t>
            </a:r>
            <a:endParaRPr lang="en-US" altLang="zh-CN" dirty="0"/>
          </a:p>
          <a:p>
            <a:r>
              <a:rPr lang="zh-CN" altLang="en-US" dirty="0"/>
              <a:t>暂估价，不招标</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err="1"/>
              <a:t>epc</a:t>
            </a:r>
            <a:r>
              <a:rPr lang="zh-CN" altLang="en-US" dirty="0"/>
              <a:t>，政府投资。甲方，完成可研，概算，设计方案，发包。</a:t>
            </a:r>
            <a:endParaRPr lang="zh-CN" altLang="en-US" dirty="0"/>
          </a:p>
          <a:p>
            <a:r>
              <a:rPr lang="zh-CN" altLang="en-US" dirty="0"/>
              <a:t>乙方，按概算，完成，初设，施工图，图审通过。</a:t>
            </a:r>
            <a:endParaRPr lang="zh-CN" altLang="en-US" dirty="0"/>
          </a:p>
          <a:p>
            <a:r>
              <a:rPr lang="zh-CN" altLang="en-US" dirty="0"/>
              <a:t>甲方要求高档，认为，施工图，不满足，设计方案，标准，不给批复。</a:t>
            </a:r>
            <a:endParaRPr lang="zh-CN" altLang="en-US" dirty="0"/>
          </a:p>
          <a:p>
            <a:r>
              <a:rPr lang="zh-CN" altLang="en-US" dirty="0"/>
              <a:t>还没审预算。</a:t>
            </a:r>
            <a:endParaRPr lang="zh-CN" altLang="en-US" dirty="0"/>
          </a:p>
          <a:p>
            <a:r>
              <a:rPr lang="zh-CN" altLang="en-US" dirty="0"/>
              <a:t>优化，通常，按，概算。</a:t>
            </a:r>
            <a:endParaRPr lang="zh-CN" altLang="en-US" dirty="0"/>
          </a:p>
          <a:p>
            <a:r>
              <a:rPr lang="zh-CN" altLang="en-US" dirty="0">
                <a:solidFill>
                  <a:srgbClr val="FF0000"/>
                </a:solidFill>
              </a:rPr>
              <a:t>重点： </a:t>
            </a:r>
            <a:r>
              <a:rPr lang="en-US" altLang="zh-CN" dirty="0"/>
              <a:t>EPC</a:t>
            </a:r>
            <a:r>
              <a:rPr lang="zh-CN" altLang="en-US" dirty="0"/>
              <a:t>总价合同，招标采用模拟清单报价后按比例确定下浮率。问题</a:t>
            </a:r>
            <a:endParaRPr lang="zh-CN" altLang="en-US" dirty="0"/>
          </a:p>
          <a:p>
            <a:r>
              <a:rPr lang="en-US" altLang="zh-CN" dirty="0"/>
              <a:t>1</a:t>
            </a:r>
            <a:r>
              <a:rPr lang="zh-CN" altLang="en-US" dirty="0"/>
              <a:t>、施工图预算是否按模拟清单单价计算？</a:t>
            </a:r>
            <a:endParaRPr lang="zh-CN" altLang="en-US" dirty="0"/>
          </a:p>
          <a:p>
            <a:r>
              <a:rPr lang="en-US" altLang="zh-CN" dirty="0"/>
              <a:t>2</a:t>
            </a:r>
            <a:r>
              <a:rPr lang="zh-CN" altLang="en-US" dirty="0"/>
              <a:t>、模拟清单中存在漏项，如何处理？加上漏项就会超概算</a:t>
            </a:r>
            <a:endParaRPr lang="zh-CN" altLang="en-US" dirty="0"/>
          </a:p>
          <a:p>
            <a:r>
              <a:rPr lang="en-US" altLang="zh-CN" dirty="0"/>
              <a:t>3</a:t>
            </a:r>
            <a:r>
              <a:rPr lang="zh-CN" altLang="en-US" dirty="0"/>
              <a:t>、施工图预算做出后，是否不能动用暂列金？</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zh-CN" dirty="0"/>
              <a:t>报预算，信息价哪期</a:t>
            </a:r>
            <a:endParaRPr lang="en-US" altLang="zh-CN" dirty="0"/>
          </a:p>
          <a:p>
            <a:r>
              <a:rPr lang="zh-CN" altLang="en-US" dirty="0">
                <a:solidFill>
                  <a:srgbClr val="FF0000"/>
                </a:solidFill>
              </a:rPr>
              <a:t>重点： </a:t>
            </a:r>
            <a:r>
              <a:rPr lang="en-US" altLang="zh-CN" dirty="0"/>
              <a:t>EPC</a:t>
            </a:r>
            <a:r>
              <a:rPr lang="zh-CN" altLang="en-US" dirty="0"/>
              <a:t>，乙方完成施工图后，由谁完成预算？</a:t>
            </a:r>
            <a:endParaRPr lang="en-US" altLang="zh-CN" dirty="0"/>
          </a:p>
          <a:p>
            <a:r>
              <a:rPr lang="zh-CN" altLang="en-US" dirty="0">
                <a:solidFill>
                  <a:srgbClr val="FF0000"/>
                </a:solidFill>
              </a:rPr>
              <a:t>重点：</a:t>
            </a:r>
            <a:r>
              <a:rPr lang="zh-CN" altLang="en-US" dirty="0"/>
              <a:t>报审是按照施工的价格报的，评审是按照报审当月的价格审的</a:t>
            </a:r>
            <a:endParaRPr lang="en-US" altLang="zh-CN" dirty="0"/>
          </a:p>
          <a:p>
            <a:r>
              <a:rPr lang="zh-CN" altLang="en-US" dirty="0">
                <a:solidFill>
                  <a:srgbClr val="FF0000"/>
                </a:solidFill>
              </a:rPr>
              <a:t>重点：</a:t>
            </a:r>
            <a:r>
              <a:rPr lang="zh-CN" altLang="en-US" dirty="0"/>
              <a:t>南昌市，南昌县，信息价</a:t>
            </a:r>
            <a:endParaRPr lang="en-US" altLang="zh-CN" dirty="0"/>
          </a:p>
          <a:p>
            <a:r>
              <a:rPr lang="zh-CN" altLang="en-US" dirty="0">
                <a:solidFill>
                  <a:srgbClr val="FF0000"/>
                </a:solidFill>
              </a:rPr>
              <a:t>重点：</a:t>
            </a:r>
            <a:r>
              <a:rPr lang="zh-CN" altLang="en-US" dirty="0"/>
              <a:t>设备采购招标</a:t>
            </a:r>
            <a:endParaRPr lang="en-US" altLang="zh-CN" dirty="0"/>
          </a:p>
          <a:p>
            <a:r>
              <a:rPr lang="zh-CN" altLang="en-US" dirty="0">
                <a:solidFill>
                  <a:srgbClr val="FF0000"/>
                </a:solidFill>
              </a:rPr>
              <a:t>重点：</a:t>
            </a:r>
            <a:r>
              <a:rPr lang="zh-CN" altLang="en-US" dirty="0"/>
              <a:t>市政隧道</a:t>
            </a:r>
            <a:r>
              <a:rPr lang="en-US" altLang="zh-CN" dirty="0" err="1"/>
              <a:t>epc</a:t>
            </a:r>
            <a:r>
              <a:rPr lang="zh-CN" altLang="en-US" dirty="0"/>
              <a:t>，涉及，箱涵，水务局批准</a:t>
            </a:r>
            <a:endParaRPr lang="zh-CN" altLang="en-US" dirty="0"/>
          </a:p>
          <a:p>
            <a:r>
              <a:rPr lang="zh-CN" altLang="en-US" dirty="0"/>
              <a:t>没批准，发包，箱涵截面，比初设大（其他方面水从这里走，初设没考虑）</a:t>
            </a:r>
            <a:endParaRPr lang="zh-CN" altLang="en-US" dirty="0"/>
          </a:p>
          <a:p>
            <a:r>
              <a:rPr lang="zh-CN" altLang="en-US" dirty="0"/>
              <a:t>调初设，概算，乙方预见</a:t>
            </a:r>
            <a:endParaRPr lang="en-US" altLang="zh-CN" dirty="0"/>
          </a:p>
          <a:p>
            <a:endParaRPr lang="zh-CN" altLang="zh-CN" dirty="0"/>
          </a:p>
          <a:p>
            <a:endParaRPr lang="zh-CN" altLang="en-US" dirty="0"/>
          </a:p>
          <a:p>
            <a:endParaRPr lang="en-US" altLang="zh-CN" dirty="0"/>
          </a:p>
          <a:p>
            <a:endParaRPr lang="en-US" altLang="zh-CN" dirty="0"/>
          </a:p>
          <a:p>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施工图预算单价的确定双方有争议，合同约定：预算单价不得高于</a:t>
            </a:r>
            <a:r>
              <a:rPr lang="zh-CN" altLang="en-US" dirty="0">
                <a:solidFill>
                  <a:srgbClr val="FF0000"/>
                </a:solidFill>
              </a:rPr>
              <a:t>招标定价</a:t>
            </a:r>
            <a:r>
              <a:rPr lang="zh-CN" altLang="en-US" dirty="0"/>
              <a:t>，增加费用承包人自行承担。其中“招标定价”是指什么价格？ </a:t>
            </a:r>
            <a:endParaRPr lang="zh-CN" altLang="en-US" dirty="0"/>
          </a:p>
          <a:p>
            <a:r>
              <a:rPr lang="zh-CN" altLang="en-US" dirty="0"/>
              <a:t>审计认为：施工图预算的相应单方造价不得高于经招标确定单价（即投标人的价格清单单方报价）。承包方认为：不得高于招标时提供概算相关价格。</a:t>
            </a:r>
            <a:endParaRPr lang="zh-CN" altLang="en-US" dirty="0"/>
          </a:p>
          <a:p>
            <a:r>
              <a:rPr lang="zh-CN" altLang="en-US" dirty="0">
                <a:solidFill>
                  <a:srgbClr val="FF0000"/>
                </a:solidFill>
              </a:rPr>
              <a:t>重点：</a:t>
            </a:r>
            <a:r>
              <a:rPr lang="zh-CN" altLang="en-US" dirty="0"/>
              <a:t>施工红线图内的</a:t>
            </a:r>
            <a:r>
              <a:rPr lang="zh-CN" altLang="en-US" dirty="0">
                <a:solidFill>
                  <a:srgbClr val="339933"/>
                </a:solidFill>
              </a:rPr>
              <a:t>拆迁</a:t>
            </a:r>
            <a:r>
              <a:rPr lang="zh-CN" altLang="en-US" dirty="0"/>
              <a:t>是否视为包含在本合同包含价款范围内</a:t>
            </a:r>
            <a:r>
              <a:rPr lang="en-US" altLang="zh-CN" dirty="0"/>
              <a:t>?</a:t>
            </a:r>
            <a:endParaRPr lang="en-US" altLang="zh-CN" dirty="0"/>
          </a:p>
          <a:p>
            <a:r>
              <a:rPr lang="zh-CN" altLang="en-US" dirty="0"/>
              <a:t>初步设计未阐明，招标时投标人</a:t>
            </a:r>
            <a:r>
              <a:rPr lang="zh-CN" altLang="en-US" dirty="0">
                <a:solidFill>
                  <a:srgbClr val="339933"/>
                </a:solidFill>
              </a:rPr>
              <a:t>自行踏勘</a:t>
            </a:r>
            <a:r>
              <a:rPr lang="zh-CN" altLang="en-US" dirty="0"/>
              <a:t>，可了解到的红线内影响施工的拆迁物。</a:t>
            </a:r>
            <a:endParaRPr lang="zh-CN" altLang="en-US" dirty="0"/>
          </a:p>
          <a:p>
            <a:r>
              <a:rPr lang="zh-CN" altLang="en-US" dirty="0">
                <a:solidFill>
                  <a:srgbClr val="FF0000"/>
                </a:solidFill>
              </a:rPr>
              <a:t>重点：</a:t>
            </a:r>
            <a:r>
              <a:rPr lang="zh-CN" altLang="en-US" dirty="0"/>
              <a:t>降排水初步设计中描述：</a:t>
            </a:r>
            <a:r>
              <a:rPr lang="en-US" altLang="zh-CN" dirty="0"/>
              <a:t>-2.5m</a:t>
            </a:r>
            <a:r>
              <a:rPr lang="zh-CN" altLang="en-US" dirty="0"/>
              <a:t>，高于</a:t>
            </a:r>
            <a:r>
              <a:rPr lang="en-US" altLang="zh-CN" dirty="0"/>
              <a:t>-2.5</a:t>
            </a:r>
            <a:r>
              <a:rPr lang="zh-CN" altLang="en-US" dirty="0"/>
              <a:t>处是否可以计算抽水台班？</a:t>
            </a:r>
            <a:endParaRPr lang="zh-CN" altLang="en-US" dirty="0"/>
          </a:p>
          <a:p>
            <a:r>
              <a:rPr lang="zh-CN" altLang="en-US" dirty="0"/>
              <a:t>合同中</a:t>
            </a:r>
            <a:r>
              <a:rPr lang="zh-CN" altLang="en-US" dirty="0">
                <a:solidFill>
                  <a:srgbClr val="339933"/>
                </a:solidFill>
              </a:rPr>
              <a:t>未约定</a:t>
            </a:r>
            <a:r>
              <a:rPr lang="zh-CN" altLang="en-US" dirty="0"/>
              <a:t>其他条件。</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800" dirty="0"/>
              <a:t>3.3.4 </a:t>
            </a:r>
            <a:r>
              <a:rPr lang="zh-CN" altLang="en-US" sz="2800" dirty="0"/>
              <a:t>下列事项引起的计量计价风险由</a:t>
            </a:r>
            <a:r>
              <a:rPr lang="zh-CN" altLang="en-US" sz="2800" dirty="0">
                <a:solidFill>
                  <a:srgbClr val="FF0000"/>
                </a:solidFill>
              </a:rPr>
              <a:t>承包人承担</a:t>
            </a:r>
            <a:r>
              <a:rPr lang="zh-CN" altLang="en-US" sz="2800" dirty="0"/>
              <a:t>，合同价格和工期不予调整：</a:t>
            </a:r>
            <a:endParaRPr lang="zh-CN" altLang="en-US" sz="2800" dirty="0"/>
          </a:p>
          <a:p>
            <a:r>
              <a:rPr lang="en-US" altLang="zh-CN" sz="2800" dirty="0"/>
              <a:t>1 </a:t>
            </a:r>
            <a:r>
              <a:rPr lang="zh-CN" altLang="en-US" sz="2800" dirty="0"/>
              <a:t>承包人为达到</a:t>
            </a:r>
            <a:r>
              <a:rPr lang="zh-CN" altLang="en-US" sz="2800" dirty="0">
                <a:solidFill>
                  <a:srgbClr val="339933"/>
                </a:solidFill>
              </a:rPr>
              <a:t>完工交付</a:t>
            </a:r>
            <a:r>
              <a:rPr lang="zh-CN" altLang="en-US" sz="2800" dirty="0"/>
              <a:t>要求所必需的</a:t>
            </a:r>
            <a:r>
              <a:rPr lang="zh-CN" altLang="en-US" sz="2800" dirty="0">
                <a:solidFill>
                  <a:srgbClr val="339933"/>
                </a:solidFill>
              </a:rPr>
              <a:t>施工内容</a:t>
            </a:r>
            <a:r>
              <a:rPr lang="zh-CN" altLang="en-US" sz="2800" dirty="0"/>
              <a:t>发生的必要费用；</a:t>
            </a:r>
            <a:endParaRPr lang="zh-CN" altLang="en-US" sz="2800" dirty="0"/>
          </a:p>
          <a:p>
            <a:r>
              <a:rPr lang="en-US" altLang="zh-CN" sz="2800" dirty="0"/>
              <a:t>2 </a:t>
            </a:r>
            <a:r>
              <a:rPr lang="zh-CN" altLang="en-US" sz="2800" dirty="0"/>
              <a:t>承包人因</a:t>
            </a:r>
            <a:r>
              <a:rPr lang="zh-CN" altLang="en-US" sz="2800" dirty="0">
                <a:solidFill>
                  <a:srgbClr val="339933"/>
                </a:solidFill>
              </a:rPr>
              <a:t>自身原因</a:t>
            </a:r>
            <a:r>
              <a:rPr lang="zh-CN" altLang="en-US" sz="2800" dirty="0"/>
              <a:t>导致</a:t>
            </a:r>
            <a:r>
              <a:rPr lang="zh-CN" altLang="en-US" sz="2800" dirty="0">
                <a:solidFill>
                  <a:srgbClr val="339933"/>
                </a:solidFill>
              </a:rPr>
              <a:t>实施方案变化</a:t>
            </a:r>
            <a:r>
              <a:rPr lang="zh-CN" altLang="en-US" sz="2800" dirty="0"/>
              <a:t>引起费用调整；</a:t>
            </a:r>
            <a:endParaRPr lang="zh-CN" altLang="en-US" sz="2800" dirty="0"/>
          </a:p>
          <a:p>
            <a:r>
              <a:rPr lang="en-US" altLang="zh-CN" sz="2800" dirty="0"/>
              <a:t>3 </a:t>
            </a:r>
            <a:r>
              <a:rPr lang="zh-CN" altLang="en-US" sz="2800" dirty="0"/>
              <a:t>由于承包人使用</a:t>
            </a:r>
            <a:r>
              <a:rPr lang="zh-CN" altLang="en-US" sz="2800" dirty="0">
                <a:solidFill>
                  <a:srgbClr val="339933"/>
                </a:solidFill>
              </a:rPr>
              <a:t>机械</a:t>
            </a:r>
            <a:r>
              <a:rPr lang="zh-CN" altLang="en-US" sz="2800" dirty="0"/>
              <a:t>设备、</a:t>
            </a:r>
            <a:r>
              <a:rPr lang="zh-CN" altLang="en-US" sz="2800" dirty="0">
                <a:solidFill>
                  <a:srgbClr val="339933"/>
                </a:solidFill>
              </a:rPr>
              <a:t>施工技术</a:t>
            </a:r>
            <a:r>
              <a:rPr lang="zh-CN" altLang="en-US" sz="2800" dirty="0"/>
              <a:t>以及</a:t>
            </a:r>
            <a:r>
              <a:rPr lang="zh-CN" altLang="en-US" sz="2800" dirty="0">
                <a:solidFill>
                  <a:srgbClr val="339933"/>
                </a:solidFill>
              </a:rPr>
              <a:t>组织管理</a:t>
            </a:r>
            <a:r>
              <a:rPr lang="zh-CN" altLang="en-US" sz="2800" dirty="0"/>
              <a:t>水平等自身原因造成施工费用增加；</a:t>
            </a:r>
            <a:endParaRPr lang="zh-CN" altLang="en-US" sz="2800" dirty="0"/>
          </a:p>
          <a:p>
            <a:r>
              <a:rPr lang="en-US" altLang="zh-CN" sz="2800" dirty="0"/>
              <a:t>4 </a:t>
            </a:r>
            <a:r>
              <a:rPr lang="zh-CN" altLang="en-US" sz="2800" dirty="0"/>
              <a:t>发承包双方约定</a:t>
            </a:r>
            <a:r>
              <a:rPr lang="zh-CN" altLang="en-US" sz="2800" dirty="0">
                <a:solidFill>
                  <a:srgbClr val="339933"/>
                </a:solidFill>
              </a:rPr>
              <a:t>范围和波动幅度</a:t>
            </a:r>
            <a:r>
              <a:rPr lang="zh-CN" altLang="en-US" sz="2800" dirty="0"/>
              <a:t>内的市场物价变动和汇率波动；</a:t>
            </a:r>
            <a:endParaRPr lang="zh-CN" altLang="en-US" sz="2800" dirty="0"/>
          </a:p>
          <a:p>
            <a:r>
              <a:rPr lang="en-US" altLang="zh-CN" sz="2800" dirty="0"/>
              <a:t>5 </a:t>
            </a:r>
            <a:r>
              <a:rPr lang="zh-CN" altLang="en-US" sz="2800" dirty="0"/>
              <a:t>因承包人未履行</a:t>
            </a:r>
            <a:r>
              <a:rPr lang="zh-CN" altLang="en-US" sz="2800" dirty="0">
                <a:solidFill>
                  <a:srgbClr val="339933"/>
                </a:solidFill>
              </a:rPr>
              <a:t>公平、诚信</a:t>
            </a:r>
            <a:r>
              <a:rPr lang="zh-CN" altLang="en-US" sz="2800" dirty="0"/>
              <a:t>义务而导致增加的费用；</a:t>
            </a:r>
            <a:endParaRPr lang="zh-CN" altLang="en-US" sz="2800" dirty="0"/>
          </a:p>
          <a:p>
            <a:r>
              <a:rPr lang="en-US" altLang="zh-CN" sz="2800" dirty="0"/>
              <a:t>6 </a:t>
            </a:r>
            <a:r>
              <a:rPr lang="zh-CN" altLang="en-US" sz="2800" dirty="0"/>
              <a:t>其他应当由承包人承担责任的事项。</a:t>
            </a:r>
            <a:endParaRPr lang="zh-CN" altLang="en-US" sz="2800" dirty="0"/>
          </a:p>
          <a:p>
            <a:r>
              <a:rPr lang="zh-CN" altLang="en-US" sz="2800" dirty="0"/>
              <a:t>因</a:t>
            </a:r>
            <a:r>
              <a:rPr lang="zh-CN" altLang="en-US" sz="2800" dirty="0">
                <a:solidFill>
                  <a:srgbClr val="339933"/>
                </a:solidFill>
              </a:rPr>
              <a:t>非承包人原因</a:t>
            </a:r>
            <a:r>
              <a:rPr lang="zh-CN" altLang="en-US" sz="2800" dirty="0"/>
              <a:t>导致</a:t>
            </a:r>
            <a:r>
              <a:rPr lang="zh-CN" altLang="en-US" sz="2800" dirty="0">
                <a:solidFill>
                  <a:srgbClr val="339933"/>
                </a:solidFill>
              </a:rPr>
              <a:t>工期延误</a:t>
            </a:r>
            <a:r>
              <a:rPr lang="zh-CN" altLang="en-US" sz="2800" dirty="0"/>
              <a:t>的，按本标准第</a:t>
            </a:r>
            <a:r>
              <a:rPr lang="en-US" altLang="zh-CN" sz="2800" dirty="0"/>
              <a:t>9.5.4 </a:t>
            </a:r>
            <a:r>
              <a:rPr lang="zh-CN" altLang="en-US" sz="2800" dirty="0"/>
              <a:t>条、第</a:t>
            </a:r>
            <a:r>
              <a:rPr lang="en-US" altLang="zh-CN" sz="2800" dirty="0"/>
              <a:t>9.7.2 </a:t>
            </a:r>
            <a:r>
              <a:rPr lang="zh-CN" altLang="en-US" sz="2800" dirty="0"/>
              <a:t>条的规定执行。</a:t>
            </a:r>
            <a:endParaRPr lang="zh-CN" altLang="en-US" sz="2800" dirty="0"/>
          </a:p>
          <a:p>
            <a:endParaRPr lang="zh-CN" altLang="en-US" sz="28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内容占位符 3"/>
          <p:cNvSpPr>
            <a:spLocks noGrp="1"/>
          </p:cNvSpPr>
          <p:nvPr>
            <p:ph idx="1"/>
          </p:nvPr>
        </p:nvSpPr>
        <p:spPr/>
        <p:txBody>
          <a:bodyPr/>
          <a:lstStyle/>
          <a:p>
            <a:r>
              <a:rPr lang="zh-CN" altLang="en-US" dirty="0">
                <a:solidFill>
                  <a:srgbClr val="FF0000"/>
                </a:solidFill>
              </a:rPr>
              <a:t>重点：</a:t>
            </a:r>
            <a:r>
              <a:rPr lang="zh-CN" altLang="en-US" dirty="0"/>
              <a:t>招投标程序未启动、合同未签订先进场施工的项目，前期实施过程中应注意哪些问题？在此过程中应收集哪些信息？对于收集的信息如何研判，是否在招标或合同谈判时提出？</a:t>
            </a:r>
            <a:endParaRPr lang="en-US" altLang="zh-CN" dirty="0"/>
          </a:p>
          <a:p>
            <a:r>
              <a:rPr lang="zh-CN" altLang="en-US" dirty="0">
                <a:solidFill>
                  <a:srgbClr val="FF0000"/>
                </a:solidFill>
              </a:rPr>
              <a:t>重点：</a:t>
            </a:r>
            <a:r>
              <a:rPr lang="zh-CN" altLang="en-US" dirty="0"/>
              <a:t>项目仅有投资估算，目前设计方案未全部经建设单位确认，设计院无法出具设计概算，导致目前不能掌握项目总体投资是否在估算范围内，对于此情况，有何有效的推进措施？</a:t>
            </a:r>
            <a:endParaRPr lang="en-US" altLang="zh-CN" dirty="0"/>
          </a:p>
          <a:p>
            <a:r>
              <a:rPr lang="zh-CN" altLang="en-US" dirty="0">
                <a:solidFill>
                  <a:srgbClr val="FF0000"/>
                </a:solidFill>
              </a:rPr>
              <a:t>重点： </a:t>
            </a:r>
            <a:r>
              <a:rPr lang="en-US" altLang="zh-CN" dirty="0"/>
              <a:t>EPC</a:t>
            </a:r>
            <a:r>
              <a:rPr lang="zh-CN" altLang="en-US" dirty="0"/>
              <a:t>项目对设计单位要求限额设计的要求，应如何约束，希望有具体案例分享。</a:t>
            </a:r>
            <a:endParaRPr lang="en-US" altLang="zh-CN" dirty="0"/>
          </a:p>
          <a:p>
            <a:r>
              <a:rPr lang="zh-CN" altLang="en-US" dirty="0">
                <a:solidFill>
                  <a:srgbClr val="FF0000"/>
                </a:solidFill>
              </a:rPr>
              <a:t>重点： </a:t>
            </a:r>
            <a:r>
              <a:rPr lang="en-US" altLang="zh-CN" dirty="0"/>
              <a:t>EPC</a:t>
            </a:r>
            <a:r>
              <a:rPr lang="zh-CN" altLang="en-US" dirty="0"/>
              <a:t>项目前期清单、合同单价均未确定。在确定之前关于工程进度款的支付方式，是否可以分享一些优秀施工单位的案例？以便与建设单位进行合同谈判。</a:t>
            </a:r>
            <a:endParaRPr lang="en-US" altLang="zh-CN" dirty="0"/>
          </a:p>
          <a:p>
            <a:endParaRPr lang="zh-CN" altLang="en-US" dirty="0"/>
          </a:p>
        </p:txBody>
      </p:sp>
      <p:sp>
        <p:nvSpPr>
          <p:cNvPr id="3075" name="灯片编号占位符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00CC"/>
                </a:solidFill>
                <a:latin typeface="Arial" panose="020B0604020202020204" pitchFamily="34" charset="0"/>
                <a:ea typeface="宋体" panose="02010600030101010101" pitchFamily="2" charset="-122"/>
              </a:defRPr>
            </a:lvl1pPr>
            <a:lvl2pPr marL="742950" indent="-285750">
              <a:defRPr b="1">
                <a:solidFill>
                  <a:srgbClr val="0000CC"/>
                </a:solidFill>
                <a:latin typeface="Arial" panose="020B0604020202020204" pitchFamily="34" charset="0"/>
                <a:ea typeface="宋体" panose="02010600030101010101" pitchFamily="2" charset="-122"/>
              </a:defRPr>
            </a:lvl2pPr>
            <a:lvl3pPr marL="1143000" indent="-228600">
              <a:defRPr b="1">
                <a:solidFill>
                  <a:srgbClr val="0000CC"/>
                </a:solidFill>
                <a:latin typeface="Arial" panose="020B0604020202020204" pitchFamily="34" charset="0"/>
                <a:ea typeface="宋体" panose="02010600030101010101" pitchFamily="2" charset="-122"/>
              </a:defRPr>
            </a:lvl3pPr>
            <a:lvl4pPr marL="1600200" indent="-228600">
              <a:defRPr b="1">
                <a:solidFill>
                  <a:srgbClr val="0000CC"/>
                </a:solidFill>
                <a:latin typeface="Arial" panose="020B0604020202020204" pitchFamily="34" charset="0"/>
                <a:ea typeface="宋体" panose="02010600030101010101" pitchFamily="2" charset="-122"/>
              </a:defRPr>
            </a:lvl4pPr>
            <a:lvl5pPr marL="2057400" indent="-228600">
              <a:defRPr b="1">
                <a:solidFill>
                  <a:srgbClr val="0000CC"/>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9pPr>
          </a:lstStyle>
          <a:p>
            <a:fld id="{4C5B70AD-209E-4159-834C-10639061ABA3}" type="slidenum">
              <a:rPr lang="en-US" altLang="zh-CN" b="0">
                <a:solidFill>
                  <a:schemeClr val="tx1"/>
                </a:solidFill>
              </a:rPr>
            </a:fld>
            <a:endParaRPr lang="en-US" altLang="zh-CN" b="0">
              <a:solidFill>
                <a:schemeClr val="tx1"/>
              </a:solidFill>
            </a:endParaRPr>
          </a:p>
        </p:txBody>
      </p:sp>
    </p:spTree>
  </p:cSld>
  <p:clrMapOvr>
    <a:masterClrMapping/>
  </p:clrMapOvr>
  <p:transition spd="slow"/>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位于西安周边的郊县（如周至、户县等）的项目，关于</a:t>
            </a:r>
            <a:r>
              <a:rPr lang="en-US" altLang="zh-CN" dirty="0"/>
              <a:t>《</a:t>
            </a:r>
            <a:r>
              <a:rPr lang="zh-CN" altLang="en-US" dirty="0"/>
              <a:t>工程造价信息</a:t>
            </a:r>
            <a:r>
              <a:rPr lang="en-US" altLang="zh-CN" dirty="0"/>
              <a:t>》</a:t>
            </a:r>
            <a:r>
              <a:rPr lang="zh-CN" altLang="en-US" dirty="0"/>
              <a:t>的选用，由于当地也有出版的</a:t>
            </a:r>
            <a:r>
              <a:rPr lang="en-US" altLang="zh-CN" dirty="0"/>
              <a:t>《</a:t>
            </a:r>
            <a:r>
              <a:rPr lang="zh-CN" altLang="en-US" dirty="0"/>
              <a:t>工程造价信息</a:t>
            </a:r>
            <a:r>
              <a:rPr lang="en-US" altLang="zh-CN" dirty="0"/>
              <a:t>》</a:t>
            </a:r>
            <a:r>
              <a:rPr lang="zh-CN" altLang="en-US" dirty="0"/>
              <a:t>，一般经过财政审计的项目会选用陕西省发布的还是当地发布的？</a:t>
            </a:r>
            <a:endParaRPr lang="en-US" altLang="zh-CN" dirty="0"/>
          </a:p>
          <a:p>
            <a:r>
              <a:rPr lang="zh-CN" altLang="en-US" dirty="0">
                <a:solidFill>
                  <a:srgbClr val="FF0000"/>
                </a:solidFill>
              </a:rPr>
              <a:t>重点：</a:t>
            </a:r>
            <a:r>
              <a:rPr lang="zh-CN" altLang="en-US" dirty="0"/>
              <a:t>项目为财政投资项目，建设单位为代建方，施工过程中材料设备不进行认质认价，合同外的工作内容也仅确认事实。材料设备价格、合同外的工作内容的费用均以最终财政审计为准。如何在项目实施过程中有效避免结算风险？</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a:t>EPC </a:t>
            </a:r>
            <a:r>
              <a:rPr lang="zh-CN" altLang="en-US" dirty="0"/>
              <a:t>经常性面临建设单位手续不全，期间有很多费用需要从施工单位出（例如土地占用费、拆迁费、青苗补偿及其他协调费用），合同约定最终结算金额不能超过合同额</a:t>
            </a:r>
            <a:r>
              <a:rPr lang="en-US" altLang="zh-CN" dirty="0"/>
              <a:t>10%</a:t>
            </a:r>
            <a:r>
              <a:rPr lang="zh-CN" altLang="en-US" dirty="0"/>
              <a:t>，造成施工单位施工成本增加，利润空间降低，如何避免这种情况的发生，或者这种情况已经出现了，如何去解决？</a:t>
            </a:r>
            <a:endParaRPr lang="en-US" altLang="zh-CN" dirty="0"/>
          </a:p>
          <a:p>
            <a:r>
              <a:rPr lang="zh-CN" altLang="en-US" dirty="0">
                <a:solidFill>
                  <a:srgbClr val="FF0000"/>
                </a:solidFill>
              </a:rPr>
              <a:t>重点：</a:t>
            </a:r>
            <a:r>
              <a:rPr lang="zh-CN" altLang="en-US" dirty="0"/>
              <a:t>设计单位为建设单位指定，如何与设计单位有效沟通进行设计限额或设计优化？</a:t>
            </a:r>
            <a:endParaRPr lang="en-US" altLang="zh-CN" dirty="0"/>
          </a:p>
          <a:p>
            <a:r>
              <a:rPr lang="zh-CN" altLang="en-US" dirty="0">
                <a:solidFill>
                  <a:srgbClr val="FF0000"/>
                </a:solidFill>
              </a:rPr>
              <a:t>重点： </a:t>
            </a:r>
            <a:r>
              <a:rPr lang="en-US" altLang="zh-CN" dirty="0"/>
              <a:t>EPC</a:t>
            </a:r>
            <a:r>
              <a:rPr lang="zh-CN" altLang="en-US" dirty="0"/>
              <a:t>项目如何有效促使建设单位进行调概？</a:t>
            </a:r>
            <a:endParaRPr lang="en-US" altLang="zh-CN" dirty="0"/>
          </a:p>
          <a:p>
            <a:r>
              <a:rPr lang="zh-CN" altLang="en-US" dirty="0">
                <a:solidFill>
                  <a:srgbClr val="FF0000"/>
                </a:solidFill>
              </a:rPr>
              <a:t>重点： </a:t>
            </a:r>
            <a:r>
              <a:rPr lang="en-US" altLang="zh-CN" dirty="0"/>
              <a:t>EPC</a:t>
            </a:r>
            <a:r>
              <a:rPr lang="zh-CN" altLang="en-US" dirty="0"/>
              <a:t>项目由于存在图纸优化的问题，上报的施工图预算甲方迟迟不予以审批，导致过程计量没有依据，存在计量不及时或者象征性付款不计量的问题；</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作为联合体，设计图纸交底工作对施工工期及费用的影响如何有效避免。</a:t>
            </a:r>
            <a:endParaRPr lang="en-US" altLang="zh-CN" dirty="0"/>
          </a:p>
          <a:p>
            <a:r>
              <a:rPr lang="zh-CN" altLang="en-US" dirty="0">
                <a:solidFill>
                  <a:srgbClr val="FF0000"/>
                </a:solidFill>
              </a:rPr>
              <a:t>重点：</a:t>
            </a:r>
            <a:r>
              <a:rPr lang="zh-CN" altLang="en-US" dirty="0"/>
              <a:t>业主招标前只做了可研</a:t>
            </a:r>
            <a:r>
              <a:rPr lang="en-US" altLang="zh-CN" dirty="0"/>
              <a:t>,</a:t>
            </a:r>
            <a:r>
              <a:rPr lang="zh-CN" altLang="en-US" dirty="0"/>
              <a:t>没做初步设计</a:t>
            </a:r>
            <a:r>
              <a:rPr lang="en-US" altLang="zh-CN" dirty="0"/>
              <a:t>,</a:t>
            </a:r>
            <a:r>
              <a:rPr lang="zh-CN" altLang="en-US" dirty="0"/>
              <a:t>没有估算清单</a:t>
            </a:r>
            <a:r>
              <a:rPr lang="en-US" altLang="zh-CN" dirty="0"/>
              <a:t>,</a:t>
            </a:r>
            <a:r>
              <a:rPr lang="zh-CN" altLang="en-US" dirty="0"/>
              <a:t>招标限价是业主凭经验估算的数字，我方实际实施过程中应如何应对？</a:t>
            </a:r>
            <a:endParaRPr lang="en-US" altLang="zh-CN" dirty="0"/>
          </a:p>
          <a:p>
            <a:r>
              <a:rPr lang="zh-CN" altLang="en-US" dirty="0">
                <a:solidFill>
                  <a:srgbClr val="FF0000"/>
                </a:solidFill>
              </a:rPr>
              <a:t>重点：</a:t>
            </a:r>
            <a:r>
              <a:rPr lang="zh-CN" altLang="en-US" dirty="0"/>
              <a:t>边设计、边实施项目，施工过程和设计过程中业主单位不断地增派其它施工内容，致使正式的施工图迟迟未出具，施工图预算不能正常上报，造成工程总承包合同约定的设计工期逾期的，工程总承包单位如何进行索赔？</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甲方避开工程总承包单位，直接干预，并要求设计单位按其意愿出具施工图，要求工程总承包单位实施的，所造成最终的项目施工图预算超出原招标限价，工程总承包单位是否可以依此作为结算依据？</a:t>
            </a:r>
            <a:endParaRPr lang="en-US" altLang="zh-CN" dirty="0"/>
          </a:p>
          <a:p>
            <a:r>
              <a:rPr lang="zh-CN" altLang="en-US" dirty="0">
                <a:solidFill>
                  <a:srgbClr val="FF0000"/>
                </a:solidFill>
              </a:rPr>
              <a:t>重点：</a:t>
            </a:r>
            <a:r>
              <a:rPr lang="zh-CN" altLang="en-US" dirty="0"/>
              <a:t>甲方指定设计单位出具设计图纸，但其中部分分部分项需重新委托细部深化设计，我方是否可认为原设计责任缺失，并扣除其对应设计费，支付至实际深化设计单位？由于以上深化设计原因造成预算金额超出原设计概算的是否可以单独计价结算？</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en-US" altLang="zh-CN" dirty="0">
                <a:sym typeface="+mn-ea"/>
              </a:rPr>
              <a:t>1</a:t>
            </a:r>
            <a:r>
              <a:rPr lang="zh-CN" altLang="en-US" dirty="0">
                <a:sym typeface="+mn-ea"/>
              </a:rPr>
              <a:t>、图纸会审中，总包未提出的图纸问题，在图纸与图纸冲突时，业主认为是总包原因，不予认可。</a:t>
            </a:r>
            <a:endParaRPr lang="en-US" altLang="zh-CN" dirty="0"/>
          </a:p>
          <a:p>
            <a:r>
              <a:rPr lang="en-US" altLang="zh-CN" dirty="0">
                <a:sym typeface="+mn-ea"/>
              </a:rPr>
              <a:t>2</a:t>
            </a:r>
            <a:r>
              <a:rPr lang="zh-CN" altLang="en-US" dirty="0">
                <a:sym typeface="+mn-ea"/>
              </a:rPr>
              <a:t>、</a:t>
            </a:r>
            <a:r>
              <a:rPr lang="en-US" altLang="zh-CN" dirty="0">
                <a:sym typeface="+mn-ea"/>
              </a:rPr>
              <a:t>EPC</a:t>
            </a:r>
            <a:r>
              <a:rPr lang="zh-CN" altLang="en-US" dirty="0">
                <a:sym typeface="+mn-ea"/>
              </a:rPr>
              <a:t>、</a:t>
            </a:r>
            <a:r>
              <a:rPr lang="en-US" altLang="zh-CN" dirty="0">
                <a:sym typeface="+mn-ea"/>
              </a:rPr>
              <a:t>PPP</a:t>
            </a:r>
            <a:r>
              <a:rPr lang="zh-CN" altLang="en-US" dirty="0">
                <a:sym typeface="+mn-ea"/>
              </a:rPr>
              <a:t>项目预算、结算中的超概和控概问题。</a:t>
            </a:r>
            <a:endParaRPr lang="zh-CN" altLang="en-US" dirty="0">
              <a:sym typeface="+mn-ea"/>
            </a:endParaRPr>
          </a:p>
          <a:p>
            <a:r>
              <a:rPr lang="zh-CN" altLang="en-US" dirty="0">
                <a:solidFill>
                  <a:srgbClr val="FF0000"/>
                </a:solidFill>
                <a:sym typeface="+mn-ea"/>
              </a:rPr>
              <a:t>重点：</a:t>
            </a:r>
            <a:r>
              <a:rPr lang="en-US" altLang="zh-CN" dirty="0">
                <a:sym typeface="+mn-ea"/>
              </a:rPr>
              <a:t>EPC</a:t>
            </a:r>
            <a:r>
              <a:rPr lang="zh-CN" altLang="en-US" dirty="0">
                <a:sym typeface="+mn-ea"/>
              </a:rPr>
              <a:t>项目业主在招标前对于界面的划分不明确，业主、小业主在实施过程中对与界面标准的不断蠕变，导致施工范围的增加？招标需求及初设不完善，如何避免施工图不断提高标准追加施工内容，提高概算</a:t>
            </a:r>
            <a:endParaRPr lang="en-US" altLang="zh-CN" dirty="0"/>
          </a:p>
          <a:p>
            <a:r>
              <a:rPr lang="zh-CN" altLang="en-US" dirty="0">
                <a:sym typeface="+mn-ea"/>
              </a:rPr>
              <a:t>项目在实施过程中，对于工期签证、签证索赔等资料的合规</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合同中有要求，对于甲方提出的建议或意见乙方应无条件配合之类的，实际项目实施过程中，原符合国家及地方有关要求，符合合同要求，但因甲方、代建方、使用方等多方提出的需求可能造成工程总承包单位成本增加的，工程总承包单位是否可以拒绝，如拒绝可能造成使用方拒绝接收的情况，是否由工程总承包单位承担相应责任，如接受增加的成本工程总承包单位应如何索赔</a:t>
            </a:r>
            <a:endParaRPr lang="zh-CN" altLang="en-US" dirty="0"/>
          </a:p>
          <a:p>
            <a:r>
              <a:rPr lang="zh-CN" altLang="en-US" dirty="0">
                <a:solidFill>
                  <a:srgbClr val="FF0000"/>
                </a:solidFill>
                <a:sym typeface="+mn-ea"/>
              </a:rPr>
              <a:t>重点：</a:t>
            </a:r>
            <a:r>
              <a:rPr lang="en-US" altLang="zh-CN" dirty="0">
                <a:sym typeface="+mn-ea"/>
              </a:rPr>
              <a:t>EPC</a:t>
            </a:r>
            <a:r>
              <a:rPr lang="zh-CN" altLang="en-US" dirty="0">
                <a:sym typeface="+mn-ea"/>
              </a:rPr>
              <a:t>项目因甲方或代建提出的一些超越规范要求的做法，部分要求以交房为理由，额外的费用如何增加</a:t>
            </a:r>
            <a:endParaRPr lang="en-US" altLang="zh-CN" dirty="0"/>
          </a:p>
          <a:p>
            <a:r>
              <a:rPr lang="zh-CN" altLang="en-US" dirty="0">
                <a:sym typeface="+mn-ea"/>
              </a:rPr>
              <a:t>工程决算中商务陷阱、决算经验教训</a:t>
            </a:r>
            <a:endParaRPr lang="en-US" altLang="zh-CN" dirty="0"/>
          </a:p>
          <a:p>
            <a:endParaRPr lang="en-US" altLang="zh-CN"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en-US" altLang="zh-CN" dirty="0">
                <a:sym typeface="+mn-ea"/>
              </a:rPr>
              <a:t>EPC</a:t>
            </a:r>
            <a:r>
              <a:rPr lang="zh-CN" altLang="en-US" dirty="0">
                <a:sym typeface="+mn-ea"/>
              </a:rPr>
              <a:t>项目，使用方指定设计单位，但设计单位图纸问题很多，不可避免发生因设计问题，产生返工，使用方认为，既然是设计问题，理应由联合体共同承担，不认可返工费用签证，该设计单位几乎垄断使用方业务市场，则该类返工费用应该如何巧妙</a:t>
            </a:r>
            <a:r>
              <a:rPr lang="zh-CN" altLang="en-US" dirty="0">
                <a:sym typeface="+mn-ea"/>
              </a:rPr>
              <a:t>规</a:t>
            </a:r>
            <a:r>
              <a:rPr lang="zh-CN" altLang="en-US" dirty="0">
                <a:sym typeface="+mn-ea"/>
              </a:rPr>
              <a:t>责。</a:t>
            </a:r>
            <a:endParaRPr lang="en-US" altLang="zh-CN" dirty="0"/>
          </a:p>
          <a:p>
            <a:r>
              <a:rPr lang="zh-CN" altLang="en-US" dirty="0">
                <a:sym typeface="+mn-ea"/>
              </a:rPr>
              <a:t>重点针对合同责任，签证报审条件和流程，零星用工管理等内容，抓牢每一处用工管理，杜绝无效成本</a:t>
            </a:r>
            <a:endParaRPr lang="zh-CN" altLang="en-US" dirty="0">
              <a:sym typeface="+mn-ea"/>
            </a:endParaRPr>
          </a:p>
          <a:p>
            <a:r>
              <a:rPr lang="zh-CN" altLang="en-US" dirty="0">
                <a:solidFill>
                  <a:srgbClr val="FF0000"/>
                </a:solidFill>
                <a:sym typeface="+mn-ea"/>
              </a:rPr>
              <a:t>重点：</a:t>
            </a:r>
            <a:r>
              <a:rPr lang="zh-CN" altLang="en-US" dirty="0">
                <a:sym typeface="+mn-ea"/>
              </a:rPr>
              <a:t>业主招控价定额漏项较多，导致报价整体也要跟着走低，如何在不伤害咨询单位的前提下实现单价和总价突破。	</a:t>
            </a:r>
            <a:endParaRPr lang="en-US" altLang="zh-CN" dirty="0"/>
          </a:p>
          <a:p>
            <a:endParaRPr lang="zh-CN" altLang="en-US"/>
          </a:p>
          <a:p>
            <a:endParaRPr lang="en-US" altLang="zh-CN"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对于初步设计做法不明确部分，总包出具图纸之前，代建方在总承包设计基础上提高标准，但代建方提出提高部分标准为初步设计做法不明确部分，此部分费用能否单独计取？</a:t>
            </a:r>
            <a:endParaRPr lang="en-US" altLang="zh-CN" dirty="0"/>
          </a:p>
          <a:p>
            <a:r>
              <a:rPr lang="zh-CN" altLang="en-US" dirty="0"/>
              <a:t>哪些依据是可以向甲方索赔的有效证据。哪种下发形式可以认可。如甲方拒签的函件，全过程签收是否有效。</a:t>
            </a:r>
            <a:endParaRPr lang="zh-CN" altLang="en-US" dirty="0"/>
          </a:p>
          <a:p>
            <a:r>
              <a:rPr lang="zh-CN" altLang="en-US" dirty="0">
                <a:solidFill>
                  <a:srgbClr val="FF0000"/>
                </a:solidFill>
                <a:sym typeface="+mn-ea"/>
              </a:rPr>
              <a:t>重点：</a:t>
            </a:r>
            <a:r>
              <a:rPr lang="zh-CN" altLang="en-US" dirty="0">
                <a:sym typeface="+mn-ea"/>
              </a:rPr>
              <a:t>业主合同约定分批次开发，相关费用不予调整。但预计总工期将超出合同工期，是否可以向业主索赔，过程中需要注意哪些资料的收集，以及需要铺垫哪些工作？</a:t>
            </a:r>
            <a:endParaRPr lang="en-US" altLang="zh-CN" dirty="0"/>
          </a:p>
          <a:p>
            <a:r>
              <a:rPr lang="zh-CN" altLang="en-US" dirty="0">
                <a:sym typeface="+mn-ea"/>
              </a:rPr>
              <a:t>结算阶段对外谈判</a:t>
            </a:r>
            <a:endParaRPr lang="en-US" altLang="zh-CN" dirty="0"/>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业主在工程实施全阶段出具了大量的工程变更（包括收尾竣工阶段，我们资源严重不足），但是又要求我们按合同计量以及计价，我们成本压力太大履约不利，又被业主投诉至上级部门，项目工作开展非常被动，唯一能做的只有保留好全程索赔资料，但是现场推进特别艰难，更加不利于履约。</a:t>
            </a:r>
            <a:endParaRPr lang="zh-CN" altLang="en-US" dirty="0"/>
          </a:p>
          <a:p>
            <a:r>
              <a:rPr lang="zh-CN" altLang="en-US" dirty="0">
                <a:solidFill>
                  <a:srgbClr val="FF0000"/>
                </a:solidFill>
                <a:sym typeface="+mn-ea"/>
              </a:rPr>
              <a:t>重点：</a:t>
            </a:r>
            <a:r>
              <a:rPr lang="en-US" altLang="zh-CN" dirty="0">
                <a:sym typeface="+mn-ea"/>
              </a:rPr>
              <a:t>EPC</a:t>
            </a:r>
            <a:r>
              <a:rPr lang="zh-CN" altLang="en-US" dirty="0">
                <a:sym typeface="+mn-ea"/>
              </a:rPr>
              <a:t>项目设计工期短，前期施工多造成边设计边施工的情况，图纸变更较多，同时业主需求未固定，如何能有效的将业主需求尽快固定，减少图纸变更，方便现场施工	　</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3.3.6 </a:t>
            </a:r>
            <a:r>
              <a:rPr lang="zh-CN" altLang="en-US" dirty="0"/>
              <a:t>由于</a:t>
            </a:r>
            <a:r>
              <a:rPr lang="zh-CN" altLang="en-US" dirty="0">
                <a:solidFill>
                  <a:srgbClr val="FF0000"/>
                </a:solidFill>
              </a:rPr>
              <a:t>市场物价波动</a:t>
            </a:r>
            <a:r>
              <a:rPr lang="zh-CN" altLang="en-US" dirty="0"/>
              <a:t>影响合同价格的，应由发承包双方合理分摊：</a:t>
            </a:r>
            <a:endParaRPr lang="zh-CN" altLang="en-US" dirty="0"/>
          </a:p>
          <a:p>
            <a:r>
              <a:rPr lang="en-US" altLang="zh-CN" dirty="0"/>
              <a:t>1 </a:t>
            </a:r>
            <a:r>
              <a:rPr lang="zh-CN" altLang="en-US" dirty="0"/>
              <a:t>发承包双方应明确合同价格中</a:t>
            </a:r>
            <a:r>
              <a:rPr lang="zh-CN" altLang="en-US" dirty="0">
                <a:solidFill>
                  <a:srgbClr val="FF0000"/>
                </a:solidFill>
              </a:rPr>
              <a:t>人工费</a:t>
            </a:r>
            <a:r>
              <a:rPr lang="zh-CN" altLang="en-US" dirty="0"/>
              <a:t>的权重</a:t>
            </a:r>
            <a:r>
              <a:rPr lang="zh-CN" altLang="en-US" dirty="0">
                <a:solidFill>
                  <a:srgbClr val="FF0000"/>
                </a:solidFill>
              </a:rPr>
              <a:t>比例</a:t>
            </a:r>
            <a:r>
              <a:rPr lang="zh-CN" altLang="en-US" dirty="0"/>
              <a:t>或</a:t>
            </a:r>
            <a:r>
              <a:rPr lang="zh-CN" altLang="en-US" dirty="0">
                <a:solidFill>
                  <a:srgbClr val="FF0000"/>
                </a:solidFill>
              </a:rPr>
              <a:t>金额</a:t>
            </a:r>
            <a:r>
              <a:rPr lang="zh-CN" altLang="en-US" dirty="0"/>
              <a:t>、</a:t>
            </a:r>
            <a:r>
              <a:rPr lang="zh-CN" altLang="en-US" dirty="0">
                <a:solidFill>
                  <a:srgbClr val="339933"/>
                </a:solidFill>
              </a:rPr>
              <a:t>人工费用波动幅度</a:t>
            </a:r>
            <a:endParaRPr lang="en-US" altLang="zh-CN" dirty="0">
              <a:solidFill>
                <a:srgbClr val="339933"/>
              </a:solidFill>
            </a:endParaRPr>
          </a:p>
          <a:p>
            <a:r>
              <a:rPr lang="en-US" altLang="zh-CN" dirty="0"/>
              <a:t>2 </a:t>
            </a:r>
            <a:r>
              <a:rPr lang="zh-CN" altLang="en-US" dirty="0"/>
              <a:t>发承包双方应明确</a:t>
            </a:r>
            <a:r>
              <a:rPr lang="zh-CN" altLang="en-US" dirty="0">
                <a:solidFill>
                  <a:srgbClr val="FF0000"/>
                </a:solidFill>
              </a:rPr>
              <a:t>可调价</a:t>
            </a:r>
            <a:r>
              <a:rPr lang="zh-CN" altLang="en-US" dirty="0"/>
              <a:t>的主要</a:t>
            </a:r>
            <a:r>
              <a:rPr lang="zh-CN" altLang="en-US" dirty="0">
                <a:solidFill>
                  <a:srgbClr val="FF0000"/>
                </a:solidFill>
              </a:rPr>
              <a:t>材料范围</a:t>
            </a:r>
            <a:endParaRPr lang="en-US" altLang="zh-CN" dirty="0">
              <a:solidFill>
                <a:srgbClr val="FF0000"/>
              </a:solidFill>
            </a:endParaRPr>
          </a:p>
          <a:p>
            <a:r>
              <a:rPr lang="zh-CN" altLang="en-US" dirty="0">
                <a:solidFill>
                  <a:srgbClr val="FF0000"/>
                </a:solidFill>
              </a:rPr>
              <a:t>可调价</a:t>
            </a:r>
            <a:r>
              <a:rPr lang="zh-CN" altLang="en-US" dirty="0"/>
              <a:t>的主要</a:t>
            </a:r>
            <a:r>
              <a:rPr lang="zh-CN" altLang="en-US" dirty="0">
                <a:solidFill>
                  <a:srgbClr val="FF0000"/>
                </a:solidFill>
              </a:rPr>
              <a:t>材料工程量</a:t>
            </a:r>
            <a:r>
              <a:rPr lang="zh-CN" altLang="en-US" dirty="0"/>
              <a:t>按设计</a:t>
            </a:r>
            <a:r>
              <a:rPr lang="zh-CN" altLang="en-US" dirty="0">
                <a:solidFill>
                  <a:srgbClr val="FF0000"/>
                </a:solidFill>
              </a:rPr>
              <a:t>图示尺寸</a:t>
            </a:r>
            <a:r>
              <a:rPr lang="zh-CN" altLang="en-US" dirty="0"/>
              <a:t>确定，施工</a:t>
            </a:r>
            <a:r>
              <a:rPr lang="zh-CN" altLang="en-US" dirty="0">
                <a:solidFill>
                  <a:srgbClr val="339933"/>
                </a:solidFill>
              </a:rPr>
              <a:t>损耗</a:t>
            </a:r>
            <a:r>
              <a:rPr lang="zh-CN" altLang="en-US" dirty="0"/>
              <a:t>与</a:t>
            </a:r>
            <a:r>
              <a:rPr lang="zh-CN" altLang="en-US" dirty="0">
                <a:solidFill>
                  <a:srgbClr val="339933"/>
                </a:solidFill>
              </a:rPr>
              <a:t>预留</a:t>
            </a:r>
            <a:r>
              <a:rPr lang="zh-CN" altLang="en-US" dirty="0"/>
              <a:t>用量不予考虑。</a:t>
            </a:r>
            <a:endParaRPr lang="en-US" altLang="zh-CN" dirty="0"/>
          </a:p>
          <a:p>
            <a:r>
              <a:rPr lang="en-US" altLang="zh-CN" dirty="0"/>
              <a:t>4 </a:t>
            </a:r>
            <a:r>
              <a:rPr lang="zh-CN" altLang="en-US" dirty="0">
                <a:solidFill>
                  <a:srgbClr val="FF0000"/>
                </a:solidFill>
              </a:rPr>
              <a:t>综合单价</a:t>
            </a:r>
            <a:r>
              <a:rPr lang="zh-CN" altLang="en-US" dirty="0"/>
              <a:t>的人工费、材料费、施工机具使用费经调整后的</a:t>
            </a:r>
            <a:r>
              <a:rPr lang="zh-CN" altLang="en-US" dirty="0">
                <a:solidFill>
                  <a:srgbClr val="FF0000"/>
                </a:solidFill>
              </a:rPr>
              <a:t>价差</a:t>
            </a:r>
            <a:r>
              <a:rPr lang="zh-CN" altLang="en-US" dirty="0"/>
              <a:t>，只计取</a:t>
            </a:r>
            <a:r>
              <a:rPr lang="zh-CN" altLang="en-US" dirty="0">
                <a:solidFill>
                  <a:srgbClr val="FF0000"/>
                </a:solidFill>
              </a:rPr>
              <a:t>增值税</a:t>
            </a:r>
            <a:r>
              <a:rPr lang="zh-CN" altLang="en-US" dirty="0"/>
              <a:t>，且不作为</a:t>
            </a:r>
            <a:r>
              <a:rPr lang="zh-CN" altLang="en-US" dirty="0">
                <a:solidFill>
                  <a:srgbClr val="339933"/>
                </a:solidFill>
              </a:rPr>
              <a:t>企业管理费、利润</a:t>
            </a:r>
            <a:r>
              <a:rPr lang="zh-CN" altLang="en-US" dirty="0"/>
              <a:t>调整的计算基础或依据。</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en-US" altLang="zh-CN" dirty="0"/>
              <a:t>1</a:t>
            </a:r>
            <a:r>
              <a:rPr lang="zh-CN" altLang="en-US" dirty="0"/>
              <a:t>、专业分包的控概能力不足，导致项目只能依托专业分包。</a:t>
            </a:r>
            <a:endParaRPr lang="zh-CN" altLang="en-US" dirty="0"/>
          </a:p>
          <a:p>
            <a:r>
              <a:rPr lang="en-US" altLang="zh-CN" dirty="0"/>
              <a:t>2</a:t>
            </a:r>
            <a:r>
              <a:rPr lang="zh-CN" altLang="en-US" dirty="0"/>
              <a:t>、方案及施工图设计阶段的设计创效植入不足，方向单子，除土建建筑做法调整比较成熟外，其余专业分包及结构优化能力远远不足。</a:t>
            </a:r>
            <a:endParaRPr lang="zh-CN" altLang="en-US" dirty="0"/>
          </a:p>
          <a:p>
            <a:r>
              <a:rPr lang="en-US" altLang="zh-CN" dirty="0"/>
              <a:t>3</a:t>
            </a:r>
            <a:r>
              <a:rPr lang="zh-CN" altLang="en-US" dirty="0"/>
              <a:t>、对使用方的需求了解不充分，对使用方需求以最优方案转化为施工图的能力没有，只能依靠设计院。</a:t>
            </a:r>
            <a:endParaRPr lang="zh-CN" altLang="en-US" dirty="0"/>
          </a:p>
          <a:p>
            <a:r>
              <a:rPr lang="en-US" altLang="zh-CN" dirty="0"/>
              <a:t>4</a:t>
            </a:r>
            <a:r>
              <a:rPr lang="zh-CN" altLang="en-US" dirty="0"/>
              <a:t>、项目前期的概算控制能力不足，经验数据欠缺。	</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en-US" altLang="zh-CN" dirty="0"/>
              <a:t>1</a:t>
            </a:r>
            <a:r>
              <a:rPr lang="zh-CN" altLang="en-US" dirty="0"/>
              <a:t>、项目实际上大部分工作以满足使用方需求为基本原则，前期招标未明确电梯、精装修等内容由使用方指定品牌或单位，使用方未提前确认品牌和单位，导致部分主体预留预埋和砌体的返工，完成成本浪费。</a:t>
            </a:r>
            <a:endParaRPr lang="en-US" altLang="zh-CN" dirty="0"/>
          </a:p>
          <a:p>
            <a:r>
              <a:rPr lang="en-US" altLang="zh-CN" dirty="0"/>
              <a:t>2</a:t>
            </a:r>
            <a:r>
              <a:rPr lang="zh-CN" altLang="en-US" dirty="0"/>
              <a:t>、前期招标无工程量清单，总合同额超出实际造价较多，使用方对成本管理严格，导致项目预算迟迟无法报审确认。</a:t>
            </a:r>
            <a:endParaRPr lang="en-US" altLang="zh-CN" dirty="0"/>
          </a:p>
          <a:p>
            <a:r>
              <a:rPr lang="en-US" altLang="zh-CN" dirty="0"/>
              <a:t>3</a:t>
            </a:r>
            <a:r>
              <a:rPr lang="zh-CN" altLang="en-US" dirty="0"/>
              <a:t>、食堂厨房的设备厂家由使用方指定，但迟迟未明确装修标准和设备型号，导致部分工作无法推进，可能造成甩项。</a:t>
            </a:r>
            <a:endParaRPr lang="en-US" altLang="zh-CN" dirty="0"/>
          </a:p>
          <a:p>
            <a:r>
              <a:rPr lang="en-US" altLang="zh-CN" dirty="0"/>
              <a:t>4</a:t>
            </a:r>
            <a:r>
              <a:rPr lang="zh-CN" altLang="en-US" dirty="0"/>
              <a:t>、红线内宿舍北侧河道拆迁甲方无法推进，影响场地内围墙及道路无法施工。	　</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业主对合同风险的重视程度不够，部分业主不能有效地满足施工现场、供水供电、土地征用等相关条件，从而导致项目成本上升，给项目管理和成本带来了严重的障碍，是否有方法有效避免？</a:t>
            </a:r>
            <a:endParaRPr lang="zh-CN" altLang="en-US" dirty="0"/>
          </a:p>
          <a:p>
            <a:r>
              <a:rPr lang="zh-CN" altLang="en-US" dirty="0">
                <a:solidFill>
                  <a:srgbClr val="FF0000"/>
                </a:solidFill>
                <a:sym typeface="+mn-ea"/>
              </a:rPr>
              <a:t>重点：</a:t>
            </a:r>
            <a:r>
              <a:rPr lang="en-US" altLang="zh-CN" dirty="0">
                <a:sym typeface="+mn-ea"/>
              </a:rPr>
              <a:t>EPC</a:t>
            </a:r>
            <a:r>
              <a:rPr lang="zh-CN" altLang="en-US" dirty="0">
                <a:sym typeface="+mn-ea"/>
              </a:rPr>
              <a:t>项目对总承包单位设计要求及成本控制要求较高，对</a:t>
            </a:r>
            <a:r>
              <a:rPr lang="en-US" altLang="zh-CN" dirty="0">
                <a:sym typeface="+mn-ea"/>
              </a:rPr>
              <a:t>EPC</a:t>
            </a:r>
            <a:r>
              <a:rPr lang="zh-CN" altLang="en-US" dirty="0">
                <a:sym typeface="+mn-ea"/>
              </a:rPr>
              <a:t>项目相关知识缺乏，系统性了解不够，固定总价模式，项目如何实现人人成本意识？　</a:t>
            </a:r>
            <a:endParaRPr lang="en-US" altLang="zh-CN" dirty="0"/>
          </a:p>
          <a:p>
            <a:r>
              <a:rPr lang="zh-CN" altLang="en-US" dirty="0">
                <a:solidFill>
                  <a:srgbClr val="FF0000"/>
                </a:solidFill>
                <a:sym typeface="+mn-ea"/>
              </a:rPr>
              <a:t>重点：</a:t>
            </a:r>
            <a:r>
              <a:rPr lang="zh-CN" altLang="en-US" dirty="0">
                <a:sym typeface="+mn-ea"/>
              </a:rPr>
              <a:t>施工过程中，定版定样业主拖延时间过长，造成工序无法衔接，工期延长，样板多次施工，如何进行有效索赔工期及费用；</a:t>
            </a:r>
            <a:r>
              <a:rPr lang="zh-CN" altLang="en-US" dirty="0"/>
              <a:t>	　</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en-US" altLang="zh-CN" dirty="0"/>
              <a:t>EPC</a:t>
            </a:r>
            <a:r>
              <a:rPr lang="zh-CN" altLang="en-US" dirty="0"/>
              <a:t>项目履约中存的问题如下，图纸设计不详细，漏项的东西较多，很多细节问题都依赖项目，解决问题很拖延，特别是材料定样或施工过程中出现问题方面，得不到及时回复和处理，导致项目履约不能及时完工。</a:t>
            </a:r>
            <a:endParaRPr lang="en-US" altLang="zh-CN" dirty="0"/>
          </a:p>
          <a:p>
            <a:r>
              <a:rPr lang="zh-CN" altLang="en-US" dirty="0"/>
              <a:t>另外工程款支付方面审批流程比较长，不能及时支付，导致劳务工人情绪低落，导致施工进度不能按时完成。</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en-US" altLang="zh-CN" dirty="0" err="1">
                <a:sym typeface="+mn-ea"/>
              </a:rPr>
              <a:t>epc</a:t>
            </a:r>
            <a:r>
              <a:rPr lang="zh-CN" altLang="en-US" dirty="0">
                <a:sym typeface="+mn-ea"/>
              </a:rPr>
              <a:t>项目，设计不由总包主导，过程中发了的联系单，变更单增加的工程量怎么才能规避风险</a:t>
            </a:r>
            <a:endParaRPr lang="en-US" altLang="zh-CN" dirty="0"/>
          </a:p>
          <a:p>
            <a:r>
              <a:rPr lang="zh-CN" altLang="en-US" dirty="0">
                <a:sym typeface="+mn-ea"/>
              </a:rPr>
              <a:t>工期索赔证据有效性及防止甲方反索赔</a:t>
            </a:r>
            <a:endParaRPr lang="zh-CN" altLang="en-US" dirty="0"/>
          </a:p>
          <a:p>
            <a:r>
              <a:rPr lang="zh-CN" altLang="en-US" dirty="0">
                <a:solidFill>
                  <a:srgbClr val="FF0000"/>
                </a:solidFill>
                <a:sym typeface="+mn-ea"/>
              </a:rPr>
              <a:t>重点：</a:t>
            </a:r>
            <a:r>
              <a:rPr lang="zh-CN" altLang="en-US" dirty="0"/>
              <a:t>不少工程技术人员缺乏经济意识，往往只重视工程技术，计划建造只顾追产值、追进度，忽略经济，不关心工程造价和成本，把工程的成本和造价看成与自己无关，是商务的事情。</a:t>
            </a:r>
            <a:endParaRPr lang="en-US" altLang="zh-CN" dirty="0"/>
          </a:p>
          <a:p>
            <a:r>
              <a:rPr lang="zh-CN" altLang="en-US" dirty="0"/>
              <a:t>不少商务人员往往不熟悉工程技术，也较少了解施工部署、工期、质量、安全与成本之间存在的紧密关系，仅单纯地从成本最低的角度来控制项目成本，没有大成本意识。</a:t>
            </a:r>
            <a:endParaRPr lang="en-US" altLang="zh-CN" dirty="0"/>
          </a:p>
          <a:p>
            <a:r>
              <a:rPr lang="en-US" altLang="zh-CN" dirty="0"/>
              <a:t>EPC</a:t>
            </a:r>
            <a:r>
              <a:rPr lang="zh-CN" altLang="en-US" dirty="0"/>
              <a:t>项目履约中计划、建造、商务如何更好的融合？</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甲方要求赶工，合同示范文本，计取赶工奖励，不走签证</a:t>
            </a:r>
            <a:endParaRPr lang="en-US" altLang="zh-CN" dirty="0"/>
          </a:p>
          <a:p>
            <a:r>
              <a:rPr lang="zh-CN" altLang="en-US" dirty="0">
                <a:solidFill>
                  <a:srgbClr val="FF0000"/>
                </a:solidFill>
              </a:rPr>
              <a:t>重点： </a:t>
            </a:r>
            <a:r>
              <a:rPr lang="en-US" altLang="zh-CN" dirty="0"/>
              <a:t>EPC</a:t>
            </a:r>
            <a:r>
              <a:rPr lang="zh-CN" altLang="en-US" dirty="0"/>
              <a:t>，固定总价（约定一口价包死）</a:t>
            </a:r>
            <a:endParaRPr lang="zh-CN" altLang="en-US" dirty="0"/>
          </a:p>
          <a:p>
            <a:r>
              <a:rPr lang="zh-CN" altLang="en-US" dirty="0"/>
              <a:t>总包方，把土建工程分包于丙方，招标时提供了</a:t>
            </a:r>
            <a:endParaRPr lang="zh-CN" altLang="en-US" dirty="0"/>
          </a:p>
          <a:p>
            <a:r>
              <a:rPr lang="zh-CN" altLang="en-US" dirty="0"/>
              <a:t>①土建工程量（概估算表）</a:t>
            </a:r>
            <a:endParaRPr lang="zh-CN" altLang="en-US" dirty="0"/>
          </a:p>
          <a:p>
            <a:r>
              <a:rPr lang="zh-CN" altLang="en-US" dirty="0"/>
              <a:t>②单位工程布置图和单项总图</a:t>
            </a:r>
            <a:endParaRPr lang="zh-CN" altLang="en-US" dirty="0"/>
          </a:p>
          <a:p>
            <a:r>
              <a:rPr lang="zh-CN" altLang="en-US" dirty="0"/>
              <a:t>施工期遇到材料暴涨（钢筋钢材上浮</a:t>
            </a:r>
            <a:r>
              <a:rPr lang="en-US" altLang="zh-CN" dirty="0"/>
              <a:t>35-45%</a:t>
            </a:r>
            <a:r>
              <a:rPr lang="zh-CN" altLang="en-US" dirty="0"/>
              <a:t>）；现场边设计（总包的）边施工，且施工图与招标布置图有部分差异及增加内部基础等等，其次与原约定的工期也严重滞后（原因，地基处理形式变更，天气影响，疫情影响）等等。</a:t>
            </a:r>
            <a:endParaRPr lang="zh-CN" altLang="en-US" dirty="0"/>
          </a:p>
          <a:p>
            <a:r>
              <a:rPr lang="zh-CN" altLang="en-US" dirty="0"/>
              <a:t>介于以上情况，丙方提出诉求，①材料调差，②由于图纸，工期不确定，提出按照省定额结算。</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lvl="0"/>
            <a:r>
              <a:rPr lang="zh-CN" altLang="en-US" dirty="0">
                <a:solidFill>
                  <a:srgbClr val="FF0000"/>
                </a:solidFill>
              </a:rPr>
              <a:t>重点：</a:t>
            </a:r>
            <a:r>
              <a:rPr lang="zh-CN" altLang="en-US" dirty="0"/>
              <a:t>会议纪要约定，冬季施工费，由原费用定额系数乘</a:t>
            </a:r>
            <a:r>
              <a:rPr lang="en-US" dirty="0"/>
              <a:t>1.5</a:t>
            </a:r>
            <a:r>
              <a:rPr lang="zh-CN" altLang="en-US" dirty="0"/>
              <a:t>，给施工单位结算</a:t>
            </a:r>
            <a:endParaRPr lang="en-US" altLang="zh-CN" dirty="0"/>
          </a:p>
          <a:p>
            <a:pPr lvl="0"/>
            <a:r>
              <a:rPr lang="zh-CN" altLang="en-US" dirty="0"/>
              <a:t>审计，以违背主合同为由拒绝，施工过程中的会议纪要与主合同不一致，可以按会议纪要结算吗</a:t>
            </a:r>
            <a:r>
              <a:rPr lang="en-US" dirty="0"/>
              <a:t>?</a:t>
            </a:r>
            <a:endParaRPr lang="zh-CN" altLang="en-US" dirty="0"/>
          </a:p>
          <a:p>
            <a:pPr lvl="0"/>
            <a:r>
              <a:rPr lang="zh-CN" altLang="en-US" dirty="0"/>
              <a:t>会议纪要，能否作为工程结算的依据</a:t>
            </a:r>
            <a:r>
              <a:rPr lang="en-US" dirty="0"/>
              <a:t>?</a:t>
            </a:r>
            <a:r>
              <a:rPr lang="zh-CN" altLang="en-US" dirty="0"/>
              <a:t>内容主要是对赶工费和疫情期间人工费调整，达成一致意见</a:t>
            </a:r>
            <a:endParaRPr lang="en-US" altLang="zh-CN" dirty="0"/>
          </a:p>
          <a:p>
            <a:pPr lvl="0"/>
            <a:r>
              <a:rPr lang="zh-CN" altLang="en-US" dirty="0"/>
              <a:t>会议纪要，是否可以作为合同的补充文件</a:t>
            </a:r>
            <a:r>
              <a:rPr lang="en-US" dirty="0"/>
              <a:t>?</a:t>
            </a:r>
            <a:endParaRPr lang="en-US" dirty="0"/>
          </a:p>
          <a:p>
            <a:r>
              <a:rPr lang="zh-CN" altLang="en-US" dirty="0">
                <a:solidFill>
                  <a:srgbClr val="FF0000"/>
                </a:solidFill>
              </a:rPr>
              <a:t>重点：</a:t>
            </a:r>
            <a:r>
              <a:rPr lang="en-US" altLang="zh-CN" dirty="0"/>
              <a:t> EPC</a:t>
            </a:r>
            <a:r>
              <a:rPr lang="zh-CN" altLang="en-US" dirty="0"/>
              <a:t>，施工图预算，设备报高价</a:t>
            </a:r>
            <a:r>
              <a:rPr lang="en-US" altLang="zh-CN" dirty="0"/>
              <a:t>160</a:t>
            </a:r>
            <a:r>
              <a:rPr lang="zh-CN" altLang="en-US" dirty="0"/>
              <a:t>万，变更后，功能提高，询价</a:t>
            </a:r>
            <a:r>
              <a:rPr lang="en-US" altLang="zh-CN" dirty="0"/>
              <a:t>100</a:t>
            </a:r>
            <a:r>
              <a:rPr lang="zh-CN" altLang="en-US" dirty="0"/>
              <a:t>万</a:t>
            </a:r>
            <a:endParaRPr lang="en-US" altLang="zh-CN" dirty="0"/>
          </a:p>
          <a:p>
            <a:r>
              <a:rPr lang="zh-CN" altLang="en-US" dirty="0">
                <a:solidFill>
                  <a:srgbClr val="FF0000"/>
                </a:solidFill>
              </a:rPr>
              <a:t>重点： </a:t>
            </a:r>
            <a:r>
              <a:rPr lang="en-US" altLang="zh-CN" dirty="0"/>
              <a:t>EPC</a:t>
            </a:r>
            <a:r>
              <a:rPr lang="zh-CN" altLang="en-US" dirty="0"/>
              <a:t>施工合同，有相关文件规定施工图预算里面的材料单价不可以超过概算的材料单价吗？  </a:t>
            </a:r>
            <a:endParaRPr lang="zh-CN" altLang="en-US" dirty="0"/>
          </a:p>
          <a:p>
            <a:endParaRPr lang="en-US" altLang="zh-CN" dirty="0"/>
          </a:p>
          <a:p>
            <a:pPr lvl="0"/>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err="1"/>
              <a:t>epc</a:t>
            </a:r>
            <a:r>
              <a:rPr lang="zh-CN" altLang="en-US" dirty="0"/>
              <a:t>合同</a:t>
            </a:r>
            <a:r>
              <a:rPr lang="en-US" altLang="zh-CN" dirty="0"/>
              <a:t>9</a:t>
            </a:r>
            <a:r>
              <a:rPr lang="zh-CN" altLang="en-US" dirty="0"/>
              <a:t>个税，设计院供管材阀门，施工方供辅材和水泥，要求清包工，简易计税       </a:t>
            </a:r>
            <a:endParaRPr lang="zh-CN" altLang="en-US" dirty="0"/>
          </a:p>
          <a:p>
            <a:r>
              <a:rPr lang="zh-CN" altLang="en-US" dirty="0">
                <a:solidFill>
                  <a:srgbClr val="FF0000"/>
                </a:solidFill>
              </a:rPr>
              <a:t>重点： </a:t>
            </a:r>
            <a:r>
              <a:rPr lang="en-US" altLang="zh-CN" dirty="0" err="1"/>
              <a:t>epc</a:t>
            </a:r>
            <a:r>
              <a:rPr lang="zh-CN" altLang="en-US" dirty="0"/>
              <a:t>，美丽乡村，园林</a:t>
            </a:r>
            <a:endParaRPr lang="zh-CN" altLang="en-US" dirty="0"/>
          </a:p>
          <a:p>
            <a:r>
              <a:rPr lang="zh-CN" altLang="en-US" dirty="0">
                <a:solidFill>
                  <a:srgbClr val="FF0000"/>
                </a:solidFill>
              </a:rPr>
              <a:t>重点： </a:t>
            </a:r>
            <a:r>
              <a:rPr lang="en-US" altLang="zh-CN" dirty="0" err="1"/>
              <a:t>epc</a:t>
            </a:r>
            <a:r>
              <a:rPr lang="zh-CN" altLang="en-US" dirty="0"/>
              <a:t>，设计，施工，两个版本合同，共同签</a:t>
            </a:r>
            <a:endParaRPr lang="en-US" altLang="zh-CN" dirty="0"/>
          </a:p>
          <a:p>
            <a:r>
              <a:rPr lang="zh-CN" altLang="en-US" dirty="0">
                <a:solidFill>
                  <a:srgbClr val="FF0000"/>
                </a:solidFill>
              </a:rPr>
              <a:t>重点： </a:t>
            </a:r>
            <a:r>
              <a:rPr lang="en-US" altLang="zh-CN" dirty="0" err="1"/>
              <a:t>epc</a:t>
            </a:r>
            <a:r>
              <a:rPr lang="zh-CN" altLang="en-US" dirty="0"/>
              <a:t>项目中室外工程部分合同约定为按实结算，以中标价格来限额设计。经多次设计优化还是超过限额，超限额原因确实是因为招标控制价中存在漏量漏项（一部分是初步设计深度的问题，如管网的工程量）的情况。最终施工图预算超中标价</a:t>
            </a:r>
            <a:r>
              <a:rPr lang="en-US" altLang="zh-CN" dirty="0"/>
              <a:t>(</a:t>
            </a:r>
            <a:r>
              <a:rPr lang="zh-CN" altLang="en-US" dirty="0"/>
              <a:t>总价不超概），但是标准还低于初步设计图纸的标准，这种情况该如何认定，有什么处理意见？</a:t>
            </a:r>
            <a:endParaRPr lang="zh-CN" altLang="en-US" dirty="0"/>
          </a:p>
          <a:p>
            <a:r>
              <a:rPr lang="zh-CN" altLang="en-US" dirty="0"/>
              <a:t> </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我们公司有个</a:t>
            </a:r>
            <a:r>
              <a:rPr lang="en-US" altLang="zh-CN" dirty="0" err="1"/>
              <a:t>epc</a:t>
            </a:r>
            <a:r>
              <a:rPr lang="zh-CN" altLang="en-US" dirty="0"/>
              <a:t>的项目，国企自筹资金，因为时间紧急直接用估算下浮率招的标，没有初步设计和概算，直接出的施工图设计。</a:t>
            </a:r>
            <a:endParaRPr lang="en-US" altLang="zh-CN" dirty="0"/>
          </a:p>
          <a:p>
            <a:r>
              <a:rPr lang="zh-CN" altLang="en-US" dirty="0"/>
              <a:t>合同里没有限额设计，现在图审已经过了，目前施工单位预算紧贴着估算价，但是担心后面实际施工工程造价会大幅增加</a:t>
            </a:r>
            <a:endParaRPr lang="en-US" altLang="zh-CN" dirty="0"/>
          </a:p>
          <a:p>
            <a:r>
              <a:rPr lang="zh-CN" altLang="en-US" dirty="0"/>
              <a:t>请问</a:t>
            </a:r>
            <a:r>
              <a:rPr lang="en-US" altLang="zh-CN" dirty="0"/>
              <a:t>1.</a:t>
            </a:r>
            <a:r>
              <a:rPr lang="zh-CN" altLang="en-US" dirty="0"/>
              <a:t>现在签限额设计合同是不是已经来不及了？现在还有哪些方式可以控制成本？</a:t>
            </a:r>
            <a:endParaRPr lang="en-US" altLang="zh-CN" dirty="0"/>
          </a:p>
          <a:p>
            <a:r>
              <a:rPr lang="en-US" altLang="zh-CN" dirty="0"/>
              <a:t>2.</a:t>
            </a:r>
            <a:r>
              <a:rPr lang="zh-CN" altLang="en-US" dirty="0"/>
              <a:t>图审已过，是否还可以对图纸进行优化？或者直接砍掉部分工作量？</a:t>
            </a:r>
            <a:endParaRPr lang="en-US" altLang="zh-CN" dirty="0"/>
          </a:p>
          <a:p>
            <a:r>
              <a:rPr lang="en-US" altLang="zh-CN" dirty="0"/>
              <a:t>3.</a:t>
            </a:r>
            <a:r>
              <a:rPr lang="zh-CN" altLang="en-US" dirty="0"/>
              <a:t>自筹资金施工图预算是不是不能做财评？没有初步设计和概算是否需要补？后期审计会有问题吗？我们是国有企业。</a:t>
            </a:r>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房建市政</a:t>
            </a:r>
            <a:r>
              <a:rPr lang="en-US" altLang="zh-CN" dirty="0"/>
              <a:t>EPC</a:t>
            </a:r>
            <a:r>
              <a:rPr lang="zh-CN" altLang="en-US" dirty="0"/>
              <a:t>项目，采用</a:t>
            </a:r>
            <a:r>
              <a:rPr lang="en-US" altLang="zh-CN" dirty="0"/>
              <a:t>2013</a:t>
            </a:r>
            <a:r>
              <a:rPr lang="zh-CN" altLang="en-US" dirty="0"/>
              <a:t>清单计价、固定单价、限额设计控制、按下浮率结算，建安费结算价</a:t>
            </a:r>
            <a:r>
              <a:rPr lang="en-US" altLang="zh-CN" dirty="0"/>
              <a:t>=[</a:t>
            </a:r>
            <a:r>
              <a:rPr lang="zh-CN" altLang="en-US" dirty="0"/>
              <a:t>经第三方审定工程量清单预算价</a:t>
            </a:r>
            <a:r>
              <a:rPr lang="en-US" altLang="zh-CN" dirty="0"/>
              <a:t>(</a:t>
            </a:r>
            <a:r>
              <a:rPr lang="zh-CN" altLang="en-US" dirty="0"/>
              <a:t>工程量按实结算、漏项部分按实计取</a:t>
            </a:r>
            <a:r>
              <a:rPr lang="en-US" altLang="zh-CN" dirty="0"/>
              <a:t>)+</a:t>
            </a:r>
            <a:r>
              <a:rPr lang="zh-CN" altLang="en-US" dirty="0"/>
              <a:t>设计变更及签证</a:t>
            </a:r>
            <a:r>
              <a:rPr lang="en-US" altLang="zh-CN" dirty="0"/>
              <a:t>]×(1-</a:t>
            </a:r>
            <a:r>
              <a:rPr lang="zh-CN" altLang="en-US" dirty="0"/>
              <a:t>投标下浮率）</a:t>
            </a:r>
            <a:r>
              <a:rPr lang="en-US" altLang="zh-CN" dirty="0"/>
              <a:t>+</a:t>
            </a:r>
            <a:r>
              <a:rPr lang="zh-CN" altLang="en-US" dirty="0"/>
              <a:t>人工、材料价差。</a:t>
            </a:r>
            <a:endParaRPr lang="en-US" altLang="zh-CN" dirty="0"/>
          </a:p>
          <a:p>
            <a:r>
              <a:rPr lang="zh-CN" altLang="en-US" dirty="0"/>
              <a:t>合同中约定，若实际获得相应标化工地或相应优质工程奖，根据计价规范按实计取；暂估价材料结算时，按询价</a:t>
            </a:r>
            <a:r>
              <a:rPr lang="en-US" altLang="zh-CN" dirty="0"/>
              <a:t>1.15</a:t>
            </a:r>
            <a:r>
              <a:rPr lang="zh-CN" altLang="en-US" dirty="0"/>
              <a:t>倍计入，并列入建安费下浮范围。</a:t>
            </a:r>
            <a:endParaRPr lang="zh-CN" altLang="en-US" dirty="0"/>
          </a:p>
          <a:p>
            <a:r>
              <a:rPr lang="zh-CN" altLang="en-US" dirty="0"/>
              <a:t>由于前期审定工程量清单，其他项目费暂列金额，未列入标化工地和优质工程增加费，现实际已取得标化和优质工程奖，办理结算审核时，能否增加标化工地和优质工程增加费？</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3.3.7 </a:t>
            </a:r>
            <a:r>
              <a:rPr lang="zh-CN" altLang="en-US" dirty="0"/>
              <a:t>除工程变更引起措施项目发生变化外，</a:t>
            </a:r>
            <a:r>
              <a:rPr lang="zh-CN" altLang="en-US" dirty="0">
                <a:solidFill>
                  <a:srgbClr val="FF0000"/>
                </a:solidFill>
              </a:rPr>
              <a:t>措施项目费</a:t>
            </a:r>
            <a:r>
              <a:rPr lang="zh-CN" altLang="en-US" dirty="0"/>
              <a:t>按下列规定调整：</a:t>
            </a:r>
            <a:endParaRPr lang="zh-CN" altLang="en-US" dirty="0"/>
          </a:p>
          <a:p>
            <a:r>
              <a:rPr lang="en-US" altLang="zh-CN" dirty="0"/>
              <a:t>1 </a:t>
            </a:r>
            <a:r>
              <a:rPr lang="zh-CN" altLang="en-US" dirty="0"/>
              <a:t>承包人</a:t>
            </a:r>
            <a:r>
              <a:rPr lang="zh-CN" altLang="en-US" dirty="0">
                <a:solidFill>
                  <a:srgbClr val="339933"/>
                </a:solidFill>
              </a:rPr>
              <a:t>投标</a:t>
            </a:r>
            <a:r>
              <a:rPr lang="zh-CN" altLang="en-US" dirty="0"/>
              <a:t>时的</a:t>
            </a:r>
            <a:r>
              <a:rPr lang="zh-CN" altLang="en-US" dirty="0">
                <a:solidFill>
                  <a:srgbClr val="339933"/>
                </a:solidFill>
              </a:rPr>
              <a:t>措施项目</a:t>
            </a:r>
            <a:r>
              <a:rPr lang="zh-CN" altLang="en-US" dirty="0"/>
              <a:t>施工方案，在工程施工合同履行中</a:t>
            </a:r>
            <a:r>
              <a:rPr lang="zh-CN" altLang="en-US" dirty="0">
                <a:solidFill>
                  <a:srgbClr val="339933"/>
                </a:solidFill>
              </a:rPr>
              <a:t>未能通过审批</a:t>
            </a:r>
            <a:r>
              <a:rPr lang="zh-CN" altLang="en-US" dirty="0"/>
              <a:t>的，</a:t>
            </a:r>
            <a:r>
              <a:rPr lang="zh-CN" altLang="en-US" dirty="0">
                <a:solidFill>
                  <a:srgbClr val="339933"/>
                </a:solidFill>
              </a:rPr>
              <a:t>重新申报</a:t>
            </a:r>
            <a:r>
              <a:rPr lang="zh-CN" altLang="en-US" dirty="0"/>
              <a:t>的通过审批的施工方案引起措施费用</a:t>
            </a:r>
            <a:r>
              <a:rPr lang="zh-CN" altLang="en-US" dirty="0">
                <a:solidFill>
                  <a:srgbClr val="339933"/>
                </a:solidFill>
              </a:rPr>
              <a:t>调增的不予调整</a:t>
            </a:r>
            <a:r>
              <a:rPr lang="zh-CN" altLang="en-US" dirty="0"/>
              <a:t>，引起措施费用调</a:t>
            </a:r>
            <a:r>
              <a:rPr lang="zh-CN" altLang="en-US" dirty="0">
                <a:solidFill>
                  <a:srgbClr val="339933"/>
                </a:solidFill>
              </a:rPr>
              <a:t>减的予以调整</a:t>
            </a:r>
            <a:r>
              <a:rPr lang="zh-CN" altLang="en-US" dirty="0"/>
              <a:t>。</a:t>
            </a:r>
            <a:endParaRPr lang="zh-CN" altLang="en-US" dirty="0"/>
          </a:p>
          <a:p>
            <a:r>
              <a:rPr lang="en-US" altLang="zh-CN" dirty="0"/>
              <a:t>2 </a:t>
            </a:r>
            <a:r>
              <a:rPr lang="zh-CN" altLang="en-US" dirty="0">
                <a:solidFill>
                  <a:srgbClr val="FF0000"/>
                </a:solidFill>
              </a:rPr>
              <a:t>单价合同</a:t>
            </a:r>
            <a:r>
              <a:rPr lang="zh-CN" altLang="en-US" dirty="0"/>
              <a:t>履行期间，措施项目的</a:t>
            </a:r>
            <a:r>
              <a:rPr lang="zh-CN" altLang="en-US" dirty="0">
                <a:solidFill>
                  <a:srgbClr val="FF0000"/>
                </a:solidFill>
              </a:rPr>
              <a:t>错漏项</a:t>
            </a:r>
            <a:r>
              <a:rPr lang="zh-CN" altLang="en-US" dirty="0"/>
              <a:t>及其他</a:t>
            </a:r>
            <a:r>
              <a:rPr lang="zh-CN" altLang="en-US" dirty="0">
                <a:solidFill>
                  <a:srgbClr val="339933"/>
                </a:solidFill>
              </a:rPr>
              <a:t>非承包人原因</a:t>
            </a:r>
            <a:r>
              <a:rPr lang="zh-CN" altLang="en-US" dirty="0"/>
              <a:t>引起措施费用调整的，按本标准第</a:t>
            </a:r>
            <a:r>
              <a:rPr lang="en-US" altLang="zh-CN" dirty="0"/>
              <a:t>9.2.1 </a:t>
            </a:r>
            <a:r>
              <a:rPr lang="zh-CN" altLang="en-US" dirty="0"/>
              <a:t>条和第</a:t>
            </a:r>
            <a:r>
              <a:rPr lang="en-US" altLang="zh-CN" dirty="0"/>
              <a:t>9.2.2 </a:t>
            </a:r>
            <a:r>
              <a:rPr lang="zh-CN" altLang="en-US" dirty="0"/>
              <a:t>条的相关规定</a:t>
            </a:r>
            <a:r>
              <a:rPr lang="zh-CN" altLang="en-US" dirty="0">
                <a:solidFill>
                  <a:srgbClr val="FF0000"/>
                </a:solidFill>
              </a:rPr>
              <a:t>调整</a:t>
            </a:r>
            <a:r>
              <a:rPr lang="zh-CN" altLang="en-US" dirty="0"/>
              <a:t>合同价格。</a:t>
            </a:r>
            <a:endParaRPr lang="zh-CN" altLang="en-US" dirty="0"/>
          </a:p>
          <a:p>
            <a:r>
              <a:rPr lang="en-US" altLang="zh-CN" dirty="0"/>
              <a:t>3 </a:t>
            </a:r>
            <a:r>
              <a:rPr lang="zh-CN" altLang="en-US" dirty="0">
                <a:solidFill>
                  <a:srgbClr val="FF0000"/>
                </a:solidFill>
              </a:rPr>
              <a:t>总价合同</a:t>
            </a:r>
            <a:r>
              <a:rPr lang="zh-CN" altLang="en-US" dirty="0"/>
              <a:t>履行期间，合同对应的工程范围、建设工期、工程质量、技术标准等</a:t>
            </a:r>
            <a:r>
              <a:rPr lang="zh-CN" altLang="en-US" dirty="0">
                <a:solidFill>
                  <a:srgbClr val="339933"/>
                </a:solidFill>
              </a:rPr>
              <a:t>实质性内容</a:t>
            </a:r>
            <a:r>
              <a:rPr lang="zh-CN" altLang="en-US" dirty="0">
                <a:solidFill>
                  <a:srgbClr val="FF0000"/>
                </a:solidFill>
              </a:rPr>
              <a:t>未发生变化</a:t>
            </a:r>
            <a:r>
              <a:rPr lang="zh-CN" altLang="en-US" dirty="0"/>
              <a:t>的，</a:t>
            </a:r>
            <a:r>
              <a:rPr lang="zh-CN" altLang="en-US" dirty="0">
                <a:solidFill>
                  <a:srgbClr val="FF0000"/>
                </a:solidFill>
              </a:rPr>
              <a:t>措施项目</a:t>
            </a:r>
            <a:r>
              <a:rPr lang="zh-CN" altLang="en-US" dirty="0">
                <a:solidFill>
                  <a:srgbClr val="339933"/>
                </a:solidFill>
              </a:rPr>
              <a:t>不因招标时发生错漏项而调整</a:t>
            </a:r>
            <a:r>
              <a:rPr lang="zh-CN" altLang="en-US" dirty="0"/>
              <a:t>。但其他</a:t>
            </a:r>
            <a:r>
              <a:rPr lang="zh-CN" altLang="en-US" dirty="0">
                <a:solidFill>
                  <a:srgbClr val="339933"/>
                </a:solidFill>
              </a:rPr>
              <a:t>非承包人原因</a:t>
            </a:r>
            <a:r>
              <a:rPr lang="zh-CN" altLang="en-US" dirty="0"/>
              <a:t>引起措施费用调整的，按本标准第</a:t>
            </a:r>
            <a:r>
              <a:rPr lang="en-US" altLang="zh-CN" dirty="0"/>
              <a:t>9.2.2 </a:t>
            </a:r>
            <a:r>
              <a:rPr lang="zh-CN" altLang="en-US" dirty="0"/>
              <a:t>条规定执行。</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招标人在</a:t>
            </a:r>
            <a:r>
              <a:rPr lang="en-US" altLang="zh-CN" dirty="0"/>
              <a:t>EPC</a:t>
            </a:r>
            <a:r>
              <a:rPr lang="zh-CN" altLang="en-US" dirty="0"/>
              <a:t>招标的，其他项目清单计价表中，列出一项建设单位办公场所，单位为</a:t>
            </a:r>
            <a:r>
              <a:rPr lang="en-US" altLang="zh-CN" dirty="0"/>
              <a:t>:</a:t>
            </a:r>
            <a:r>
              <a:rPr lang="zh-CN" altLang="en-US" dirty="0"/>
              <a:t>项，没有任何具体的要求。</a:t>
            </a:r>
            <a:endParaRPr lang="en-US" altLang="zh-CN" dirty="0"/>
          </a:p>
          <a:p>
            <a:r>
              <a:rPr lang="zh-CN" altLang="en-US" dirty="0"/>
              <a:t>投标单位报了</a:t>
            </a:r>
            <a:r>
              <a:rPr lang="en-US" altLang="zh-CN" dirty="0"/>
              <a:t>400</a:t>
            </a:r>
            <a:r>
              <a:rPr lang="zh-CN" altLang="en-US" dirty="0"/>
              <a:t>万元，但实际建成费用只有</a:t>
            </a:r>
            <a:r>
              <a:rPr lang="en-US" altLang="zh-CN" dirty="0"/>
              <a:t>150</a:t>
            </a:r>
            <a:r>
              <a:rPr lang="zh-CN" altLang="en-US" dirty="0"/>
              <a:t>万元，开工后，中标方报月进度要求支付该项费用，建设方提出让中标单位列出组成明细表，中标单位以该项目单位只是一项为由，不能拆分，拒绝提供造价明细，像这种情况应该怎样解决</a:t>
            </a:r>
            <a:endParaRPr lang="zh-CN" altLang="en-US" dirty="0"/>
          </a:p>
          <a:p>
            <a:r>
              <a:rPr lang="zh-CN" altLang="en-US" dirty="0">
                <a:solidFill>
                  <a:srgbClr val="FF0000"/>
                </a:solidFill>
              </a:rPr>
              <a:t>重点： </a:t>
            </a:r>
            <a:r>
              <a:rPr lang="en-US" altLang="zh-CN" dirty="0"/>
              <a:t>EPC</a:t>
            </a:r>
            <a:r>
              <a:rPr lang="zh-CN" altLang="zh-CN" dirty="0"/>
              <a:t>总承包合同，合同价款</a:t>
            </a:r>
            <a:r>
              <a:rPr lang="zh-CN" altLang="zh-CN" dirty="0">
                <a:solidFill>
                  <a:srgbClr val="FF0000"/>
                </a:solidFill>
              </a:rPr>
              <a:t>总价包干</a:t>
            </a:r>
            <a:r>
              <a:rPr lang="zh-CN" altLang="zh-CN" dirty="0"/>
              <a:t>，不予调整，不因</a:t>
            </a:r>
            <a:r>
              <a:rPr lang="zh-CN" altLang="zh-CN" dirty="0">
                <a:solidFill>
                  <a:srgbClr val="FF0000"/>
                </a:solidFill>
              </a:rPr>
              <a:t>政策性文件</a:t>
            </a:r>
            <a:r>
              <a:rPr lang="zh-CN" altLang="zh-CN" dirty="0"/>
              <a:t>调整，合同执行过程中</a:t>
            </a:r>
            <a:r>
              <a:rPr lang="zh-CN" altLang="zh-CN" dirty="0">
                <a:solidFill>
                  <a:srgbClr val="FF0000"/>
                </a:solidFill>
              </a:rPr>
              <a:t>原材料价格</a:t>
            </a:r>
            <a:r>
              <a:rPr lang="zh-CN" altLang="zh-CN" dirty="0"/>
              <a:t>上涨，乙方根据新出台的</a:t>
            </a:r>
            <a:r>
              <a:rPr lang="zh-CN" altLang="zh-CN" dirty="0">
                <a:solidFill>
                  <a:srgbClr val="FF0000"/>
                </a:solidFill>
              </a:rPr>
              <a:t>政策性文件</a:t>
            </a:r>
            <a:r>
              <a:rPr lang="zh-CN" altLang="zh-CN" dirty="0"/>
              <a:t>（造价信息及价格调整指数文件）要求调整材料价，甲方不予调整，应如何处理？</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a:t>EPC</a:t>
            </a:r>
            <a:r>
              <a:rPr lang="zh-CN" altLang="en-US" dirty="0"/>
              <a:t>项目的无价材料是在施工过程中询好价再采购施工呢，还是施工结束后询价？</a:t>
            </a:r>
            <a:endParaRPr lang="zh-CN" altLang="en-US" dirty="0"/>
          </a:p>
          <a:p>
            <a:r>
              <a:rPr lang="zh-CN" altLang="en-US" dirty="0"/>
              <a:t>我们这里出了个问题，个别无价材料施工结束了才询价，导致了材料亏了，怎么办</a:t>
            </a:r>
            <a:endParaRPr lang="en-US" altLang="zh-CN" dirty="0"/>
          </a:p>
          <a:p>
            <a:r>
              <a:rPr lang="zh-CN" altLang="en-US" dirty="0">
                <a:solidFill>
                  <a:srgbClr val="FF0000"/>
                </a:solidFill>
              </a:rPr>
              <a:t>重点： </a:t>
            </a:r>
            <a:r>
              <a:rPr lang="en-US" altLang="zh-CN" dirty="0" err="1"/>
              <a:t>epc</a:t>
            </a:r>
            <a:r>
              <a:rPr lang="zh-CN" altLang="en-US" dirty="0"/>
              <a:t>，施工图预算，材料，按信息价，后甲供价格高，挤占，材料额度</a:t>
            </a:r>
            <a:endParaRPr lang="en-US" altLang="zh-CN" dirty="0"/>
          </a:p>
          <a:p>
            <a:r>
              <a:rPr lang="zh-CN" altLang="en-US" dirty="0">
                <a:solidFill>
                  <a:srgbClr val="FF0000"/>
                </a:solidFill>
              </a:rPr>
              <a:t>重点：</a:t>
            </a:r>
            <a:r>
              <a:rPr lang="zh-CN" altLang="en-US" dirty="0"/>
              <a:t>固定总价合同一般不允许调总价，是否一般要列有一笔风险包干费用，如果没有列这笔费用，后期发生增加工程费用情况，该怎么办 </a:t>
            </a:r>
            <a:endParaRPr lang="en-US" altLang="zh-CN" dirty="0"/>
          </a:p>
          <a:p>
            <a:r>
              <a:rPr lang="zh-CN" altLang="en-US" dirty="0">
                <a:solidFill>
                  <a:srgbClr val="FF0000"/>
                </a:solidFill>
              </a:rPr>
              <a:t>重点： </a:t>
            </a:r>
            <a:r>
              <a:rPr lang="en-US" altLang="zh-CN" dirty="0"/>
              <a:t>EPC</a:t>
            </a:r>
            <a:r>
              <a:rPr lang="zh-CN" altLang="en-US" dirty="0"/>
              <a:t>合同要求采用信息价，编制施工图预算，但是财政评审时，按照市场询价编制，这样合理吗？</a:t>
            </a:r>
            <a:endParaRPr lang="en-US" altLang="zh-CN" dirty="0"/>
          </a:p>
          <a:p>
            <a:r>
              <a:rPr lang="zh-CN" altLang="en-US" dirty="0"/>
              <a:t> </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某政府投资</a:t>
            </a:r>
            <a:r>
              <a:rPr lang="en-US" altLang="zh-CN" dirty="0" err="1"/>
              <a:t>epc</a:t>
            </a:r>
            <a:r>
              <a:rPr lang="zh-CN" altLang="en-US" dirty="0"/>
              <a:t>公建项目，通过公开投标并中标签订合同，招标文件中有初步设计的说明和概算，其中高压配电部分概算</a:t>
            </a:r>
            <a:r>
              <a:rPr lang="en-US" altLang="zh-CN" dirty="0"/>
              <a:t>1000</a:t>
            </a:r>
            <a:r>
              <a:rPr lang="zh-CN" altLang="en-US" dirty="0"/>
              <a:t>万，包括变压器，高压柜，电缆等，初设说明中约定变配电站作为与供电局的临界点</a:t>
            </a:r>
            <a:endParaRPr lang="en-US" altLang="zh-CN" dirty="0"/>
          </a:p>
          <a:p>
            <a:r>
              <a:rPr lang="zh-CN" altLang="en-US" dirty="0"/>
              <a:t>图纸由中标单位出图，报供电局审核，供电局回复，图纸需要供电局设计深化审核，深化后预算</a:t>
            </a:r>
            <a:r>
              <a:rPr lang="en-US" altLang="zh-CN" dirty="0"/>
              <a:t>1000</a:t>
            </a:r>
            <a:r>
              <a:rPr lang="zh-CN" altLang="en-US" dirty="0"/>
              <a:t>万，并且按深化后造价的</a:t>
            </a:r>
            <a:r>
              <a:rPr lang="en-US" altLang="zh-CN" dirty="0"/>
              <a:t>25%</a:t>
            </a:r>
            <a:r>
              <a:rPr lang="zh-CN" altLang="en-US" dirty="0"/>
              <a:t>收取管理费，按</a:t>
            </a:r>
            <a:r>
              <a:rPr lang="en-US" altLang="zh-CN" dirty="0"/>
              <a:t>3%</a:t>
            </a:r>
            <a:r>
              <a:rPr lang="zh-CN" altLang="en-US" dirty="0"/>
              <a:t>收取电力监理费，按</a:t>
            </a:r>
            <a:r>
              <a:rPr lang="en-US" altLang="zh-CN" dirty="0"/>
              <a:t>5.5%</a:t>
            </a:r>
            <a:r>
              <a:rPr lang="zh-CN" altLang="en-US" dirty="0"/>
              <a:t>收取设计费，以及红线外增加费用</a:t>
            </a:r>
            <a:r>
              <a:rPr lang="en-US" altLang="zh-CN" dirty="0"/>
              <a:t>400</a:t>
            </a:r>
            <a:r>
              <a:rPr lang="zh-CN" altLang="en-US" dirty="0"/>
              <a:t>万，最终，高压部分需要</a:t>
            </a:r>
            <a:r>
              <a:rPr lang="en-US" altLang="zh-CN" dirty="0"/>
              <a:t>1750</a:t>
            </a:r>
            <a:r>
              <a:rPr lang="zh-CN" altLang="en-US" dirty="0"/>
              <a:t>万</a:t>
            </a:r>
            <a:endParaRPr lang="en-US" altLang="zh-CN" dirty="0"/>
          </a:p>
          <a:p>
            <a:r>
              <a:rPr lang="zh-CN" altLang="en-US" dirty="0"/>
              <a:t>请问，</a:t>
            </a:r>
            <a:r>
              <a:rPr lang="en-US" altLang="zh-CN" dirty="0"/>
              <a:t>25%</a:t>
            </a:r>
            <a:r>
              <a:rPr lang="zh-CN" altLang="en-US" dirty="0"/>
              <a:t>的管理费，</a:t>
            </a:r>
            <a:r>
              <a:rPr lang="en-US" altLang="zh-CN" dirty="0"/>
              <a:t>3%</a:t>
            </a:r>
            <a:r>
              <a:rPr lang="zh-CN" altLang="en-US" dirty="0"/>
              <a:t>的电力监理费，</a:t>
            </a:r>
            <a:r>
              <a:rPr lang="en-US" altLang="zh-CN" dirty="0"/>
              <a:t>5%</a:t>
            </a:r>
            <a:r>
              <a:rPr lang="zh-CN" altLang="en-US" dirty="0"/>
              <a:t>的设计费和红线外的</a:t>
            </a:r>
            <a:r>
              <a:rPr lang="en-US" altLang="zh-CN" dirty="0"/>
              <a:t>400</a:t>
            </a:r>
            <a:r>
              <a:rPr lang="zh-CN" altLang="en-US" dirty="0"/>
              <a:t>万，总共合计</a:t>
            </a:r>
            <a:r>
              <a:rPr lang="en-US" altLang="zh-CN" dirty="0"/>
              <a:t>750</a:t>
            </a:r>
            <a:r>
              <a:rPr lang="zh-CN" altLang="en-US" dirty="0"/>
              <a:t>万，是否应该由甲方承担，如甲方不想承担怎么办</a:t>
            </a:r>
            <a:r>
              <a:rPr lang="en-US" altLang="zh-CN" dirty="0"/>
              <a:t>? </a:t>
            </a:r>
            <a:r>
              <a:rPr lang="zh-CN" altLang="en-US" dirty="0"/>
              <a:t> </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a:t>EPC</a:t>
            </a:r>
            <a:r>
              <a:rPr lang="zh-CN" altLang="en-US" dirty="0"/>
              <a:t>为景观工程，由于实施过程中，政府领导对过程把控非常重视，经常过来提出建议，一直在修改施工图纸，工程完工以后与原有的图纸完全核对不上，超概部分怎么弄？ </a:t>
            </a:r>
            <a:endParaRPr lang="en-US" altLang="zh-CN" dirty="0"/>
          </a:p>
          <a:p>
            <a:r>
              <a:rPr lang="zh-CN" altLang="en-US" dirty="0"/>
              <a:t>业主对于过程中的图纸往往不确认，施工方单独进行图审，是否有效 </a:t>
            </a:r>
            <a:endParaRPr lang="en-US" altLang="zh-CN" dirty="0"/>
          </a:p>
          <a:p>
            <a:r>
              <a:rPr lang="zh-CN" altLang="en-US" dirty="0">
                <a:solidFill>
                  <a:srgbClr val="FF0000"/>
                </a:solidFill>
              </a:rPr>
              <a:t>重点： </a:t>
            </a:r>
            <a:r>
              <a:rPr lang="en-US" altLang="zh-CN" dirty="0"/>
              <a:t>EPC</a:t>
            </a:r>
            <a:r>
              <a:rPr lang="zh-CN" altLang="en-US" dirty="0"/>
              <a:t>项目原来批复的概算，是按建设</a:t>
            </a:r>
            <a:r>
              <a:rPr lang="en-US" altLang="zh-CN" dirty="0"/>
              <a:t>5</a:t>
            </a:r>
            <a:r>
              <a:rPr lang="zh-CN" altLang="en-US" dirty="0"/>
              <a:t>个单体，后面实际实施只做了</a:t>
            </a:r>
            <a:r>
              <a:rPr lang="en-US" altLang="zh-CN" dirty="0"/>
              <a:t>4</a:t>
            </a:r>
            <a:r>
              <a:rPr lang="zh-CN" altLang="en-US" dirty="0"/>
              <a:t>个，总承包单位报的结算费用，按</a:t>
            </a:r>
            <a:r>
              <a:rPr lang="en-US" altLang="zh-CN" dirty="0"/>
              <a:t>EPC</a:t>
            </a:r>
            <a:r>
              <a:rPr lang="zh-CN" altLang="en-US" dirty="0"/>
              <a:t>合同价报，需要扣款吗？ </a:t>
            </a:r>
            <a:endParaRPr lang="en-US" altLang="zh-CN" dirty="0"/>
          </a:p>
          <a:p>
            <a:r>
              <a:rPr lang="zh-CN" altLang="en-US" dirty="0"/>
              <a:t>主要看是否满足发包人要求，总包单位实际报结算，会按高于合同部价报结算费用，建设单位是不是可以按合同价结算</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采用可研投资估算下浮中标，此阶段无初设方案。业主因其单方面原因，要求减配，按中标价下浮</a:t>
            </a:r>
            <a:r>
              <a:rPr lang="en-US" altLang="zh-CN" dirty="0"/>
              <a:t>40%</a:t>
            </a:r>
            <a:r>
              <a:rPr lang="zh-CN" altLang="en-US" dirty="0"/>
              <a:t>，限额设计方案，造成承包商利润损失，是否可以争辩？ </a:t>
            </a:r>
            <a:endParaRPr lang="zh-CN" altLang="en-US" dirty="0"/>
          </a:p>
          <a:p>
            <a:r>
              <a:rPr lang="zh-CN" altLang="en-US" dirty="0">
                <a:solidFill>
                  <a:srgbClr val="FF0000"/>
                </a:solidFill>
              </a:rPr>
              <a:t>重点：</a:t>
            </a:r>
            <a:r>
              <a:rPr lang="zh-CN" altLang="en-US" dirty="0"/>
              <a:t>在建</a:t>
            </a:r>
            <a:r>
              <a:rPr lang="en-US" altLang="zh-CN" dirty="0"/>
              <a:t>EPC</a:t>
            </a:r>
            <a:r>
              <a:rPr lang="zh-CN" altLang="en-US" dirty="0"/>
              <a:t>医院项目，可研审批后招的标，总价合同，计价模式是合同暂定总价为限额（各分部工程未限额）</a:t>
            </a:r>
            <a:r>
              <a:rPr lang="en-US" altLang="zh-CN" dirty="0"/>
              <a:t>+</a:t>
            </a:r>
            <a:r>
              <a:rPr lang="zh-CN" altLang="en-US" dirty="0"/>
              <a:t>施工图预算转固（施工图预算审核造价和合同暂定价，两者取小值作为固定总价）</a:t>
            </a:r>
            <a:endParaRPr lang="en-US" altLang="zh-CN" dirty="0"/>
          </a:p>
          <a:p>
            <a:r>
              <a:rPr lang="zh-CN" altLang="en-US" dirty="0"/>
              <a:t>项目前期因政府要求，整体设计方案发生变更，但建筑总面积不变，局部功能需求有增有减，工期延期一年后开工。在设计方案变更和工期变更的情况下，可否突破合同限价？ </a:t>
            </a:r>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医院</a:t>
            </a:r>
            <a:r>
              <a:rPr lang="en-US" altLang="zh-CN" dirty="0"/>
              <a:t>EPC</a:t>
            </a:r>
            <a:r>
              <a:rPr lang="zh-CN" altLang="en-US" dirty="0"/>
              <a:t>项目，原招标文件的发包人要求中，关于外立面装修、内装及景观绿化，没有明确规定标准和相关要求，只是对一些材料的品牌有所规定</a:t>
            </a:r>
            <a:endParaRPr lang="en-US" altLang="zh-CN" dirty="0"/>
          </a:p>
          <a:p>
            <a:r>
              <a:rPr lang="zh-CN" altLang="en-US" dirty="0"/>
              <a:t>我们当时投标的概念性设计方案，也没有对此详细说明，目前二次深化设计阶段，业主现在选择定的二次深化设计方案标准（外装、内装、景观等）较高</a:t>
            </a:r>
            <a:endParaRPr lang="en-US" altLang="zh-CN" dirty="0"/>
          </a:p>
          <a:p>
            <a:r>
              <a:rPr lang="zh-CN" altLang="en-US" dirty="0"/>
              <a:t>现在业主不出具书面要求函件，也未承诺给予费用增补，只是要求我们必须按照他们定的高标准设计，口头说待施工图预算审核出来后再议</a:t>
            </a:r>
            <a:endParaRPr lang="en-US" altLang="zh-CN" dirty="0"/>
          </a:p>
          <a:p>
            <a:endParaRPr lang="en-US" altLang="zh-CN"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2900" dirty="0">
                <a:solidFill>
                  <a:srgbClr val="FF0000"/>
                </a:solidFill>
              </a:rPr>
              <a:t>重点：</a:t>
            </a:r>
            <a:r>
              <a:rPr lang="zh-CN" altLang="en-US" sz="2900" dirty="0"/>
              <a:t>市政道路的概算由中标人编制，因属于初设阶段，还未到管综征询阶段，致使概算中的给水、电力、路灯、交安等费用考虑不足，导致整体施工图预算超概，后期可否调整概算（二类费补一类费） </a:t>
            </a:r>
            <a:endParaRPr lang="en-US" altLang="zh-CN" sz="2900" dirty="0"/>
          </a:p>
          <a:p>
            <a:r>
              <a:rPr lang="zh-CN" altLang="en-US" sz="2900" dirty="0"/>
              <a:t>可研阶段招标的，不是初设完成后的</a:t>
            </a:r>
            <a:r>
              <a:rPr lang="en-US" altLang="zh-CN" sz="2900" dirty="0"/>
              <a:t>EPC </a:t>
            </a:r>
            <a:endParaRPr lang="en-US" altLang="zh-CN" sz="2900" dirty="0"/>
          </a:p>
          <a:p>
            <a:r>
              <a:rPr lang="zh-CN" altLang="en-US" sz="2900" dirty="0"/>
              <a:t>概算批复里面是有的，只是做少了</a:t>
            </a:r>
            <a:endParaRPr lang="en-US" altLang="zh-CN" sz="2900" dirty="0"/>
          </a:p>
          <a:p>
            <a:r>
              <a:rPr lang="zh-CN" altLang="en-US" sz="2900" dirty="0">
                <a:solidFill>
                  <a:srgbClr val="FF0000"/>
                </a:solidFill>
              </a:rPr>
              <a:t>重点： </a:t>
            </a:r>
            <a:r>
              <a:rPr lang="en-US" altLang="zh-CN" sz="2900" dirty="0" err="1"/>
              <a:t>epc</a:t>
            </a:r>
            <a:r>
              <a:rPr lang="zh-CN" altLang="en-US" sz="2900" dirty="0"/>
              <a:t>，协议书约定，审定结算超过中标合同价，以中标价为准。合同专用条款，要求调价差，导致结算超过中标价，审计不给认。</a:t>
            </a:r>
            <a:endParaRPr lang="en-US" altLang="zh-CN" sz="2900" dirty="0"/>
          </a:p>
          <a:p>
            <a:r>
              <a:rPr lang="zh-CN" altLang="en-US" sz="2900" dirty="0">
                <a:solidFill>
                  <a:srgbClr val="FF0000"/>
                </a:solidFill>
              </a:rPr>
              <a:t>重点：</a:t>
            </a:r>
            <a:r>
              <a:rPr lang="en-US" altLang="zh-CN" sz="2900" dirty="0" err="1"/>
              <a:t>epc</a:t>
            </a:r>
            <a:r>
              <a:rPr lang="zh-CN" altLang="en-US" sz="2900" dirty="0"/>
              <a:t>项目，概算招标，总包单位亏了</a:t>
            </a:r>
            <a:endParaRPr lang="en-US" altLang="zh-CN" sz="2900" dirty="0"/>
          </a:p>
          <a:p>
            <a:r>
              <a:rPr lang="zh-CN" altLang="en-US" sz="2900" dirty="0"/>
              <a:t>基础筏板上浮，需要做抗浮加固</a:t>
            </a:r>
            <a:endParaRPr lang="zh-CN" altLang="en-US" sz="2900" dirty="0"/>
          </a:p>
          <a:p>
            <a:r>
              <a:rPr lang="zh-CN" altLang="en-US" sz="2900" dirty="0"/>
              <a:t>装修，总包单位要求，降低装修标准，装修通过图审</a:t>
            </a:r>
            <a:endParaRPr lang="zh-CN" altLang="en-US" sz="2900"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err="1"/>
              <a:t>epc</a:t>
            </a:r>
            <a:r>
              <a:rPr lang="zh-CN" altLang="en-US" dirty="0"/>
              <a:t>，包给设计院，非联合体，施工由设计院包给施工方，税收留在本地，两个施工方组成联合体，当地企业牵头</a:t>
            </a:r>
            <a:endParaRPr lang="zh-CN" altLang="en-US" dirty="0"/>
          </a:p>
          <a:p>
            <a:r>
              <a:rPr lang="zh-CN" altLang="en-US" dirty="0">
                <a:solidFill>
                  <a:srgbClr val="FF0000"/>
                </a:solidFill>
              </a:rPr>
              <a:t>重点： </a:t>
            </a:r>
            <a:r>
              <a:rPr lang="en-US" altLang="zh-CN" dirty="0" err="1"/>
              <a:t>epc</a:t>
            </a:r>
            <a:r>
              <a:rPr lang="zh-CN" altLang="en-US" dirty="0"/>
              <a:t>，设备采购，甲方推荐三个品牌，乙方选</a:t>
            </a:r>
            <a:r>
              <a:rPr lang="en-US" altLang="zh-CN" dirty="0"/>
              <a:t>A</a:t>
            </a:r>
            <a:r>
              <a:rPr lang="zh-CN" altLang="en-US" dirty="0"/>
              <a:t>中标，后想改为</a:t>
            </a:r>
            <a:r>
              <a:rPr lang="en-US" altLang="zh-CN" dirty="0"/>
              <a:t>C</a:t>
            </a:r>
            <a:r>
              <a:rPr lang="zh-CN" altLang="en-US" dirty="0"/>
              <a:t>，理由设备供货方不配合设计。</a:t>
            </a:r>
            <a:r>
              <a:rPr lang="en-US" altLang="zh-CN" dirty="0"/>
              <a:t>C</a:t>
            </a:r>
            <a:r>
              <a:rPr lang="zh-CN" altLang="en-US" dirty="0"/>
              <a:t>设备认质认价</a:t>
            </a:r>
            <a:endParaRPr lang="zh-CN" altLang="en-US" dirty="0"/>
          </a:p>
          <a:p>
            <a:r>
              <a:rPr lang="zh-CN" altLang="en-US" dirty="0">
                <a:solidFill>
                  <a:srgbClr val="FF0000"/>
                </a:solidFill>
              </a:rPr>
              <a:t>重点：</a:t>
            </a:r>
            <a:r>
              <a:rPr lang="zh-CN" altLang="en-US" dirty="0"/>
              <a:t>医院</a:t>
            </a:r>
            <a:r>
              <a:rPr lang="en-US" altLang="zh-CN" dirty="0" err="1"/>
              <a:t>epc</a:t>
            </a:r>
            <a:r>
              <a:rPr lang="zh-CN" altLang="en-US" dirty="0"/>
              <a:t>，乙方帮助甲方，设计方案，招标控制价</a:t>
            </a:r>
            <a:r>
              <a:rPr lang="en-US" altLang="zh-CN" dirty="0"/>
              <a:t>2240</a:t>
            </a:r>
            <a:r>
              <a:rPr lang="zh-CN" altLang="en-US" dirty="0"/>
              <a:t>，中标价</a:t>
            </a:r>
            <a:r>
              <a:rPr lang="en-US" altLang="zh-CN" dirty="0"/>
              <a:t>2238</a:t>
            </a:r>
            <a:r>
              <a:rPr lang="zh-CN" altLang="en-US" dirty="0"/>
              <a:t>，双方谈判</a:t>
            </a:r>
            <a:r>
              <a:rPr lang="en-US" altLang="zh-CN" dirty="0"/>
              <a:t>1980</a:t>
            </a:r>
            <a:r>
              <a:rPr lang="zh-CN" altLang="en-US" dirty="0"/>
              <a:t>。财评评审，初设概算，乙方报</a:t>
            </a:r>
            <a:r>
              <a:rPr lang="en-US" altLang="zh-CN" dirty="0"/>
              <a:t>2700</a:t>
            </a:r>
            <a:r>
              <a:rPr lang="zh-CN" altLang="en-US" dirty="0"/>
              <a:t>，审定</a:t>
            </a:r>
            <a:r>
              <a:rPr lang="en-US" altLang="zh-CN" dirty="0"/>
              <a:t>1935</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国企总价包干</a:t>
            </a:r>
            <a:r>
              <a:rPr lang="en-US" altLang="zh-CN" dirty="0" err="1"/>
              <a:t>epc</a:t>
            </a:r>
            <a:r>
              <a:rPr lang="zh-CN" altLang="en-US" dirty="0"/>
              <a:t>，可研估算立项，中标价即合同价就是估算，做预算按广西</a:t>
            </a:r>
            <a:r>
              <a:rPr lang="en-US" altLang="zh-CN" dirty="0"/>
              <a:t>15</a:t>
            </a:r>
            <a:r>
              <a:rPr lang="zh-CN" altLang="en-US" dirty="0"/>
              <a:t>定额下浮</a:t>
            </a:r>
            <a:r>
              <a:rPr lang="en-US" altLang="zh-CN" dirty="0"/>
              <a:t>3%</a:t>
            </a:r>
            <a:r>
              <a:rPr lang="zh-CN" altLang="en-US" dirty="0"/>
              <a:t>，与合同价一样，预算书业主要求必须控制在合同总价内，合同约定结算让利</a:t>
            </a:r>
            <a:r>
              <a:rPr lang="en-US" altLang="zh-CN" dirty="0"/>
              <a:t>3%</a:t>
            </a:r>
            <a:r>
              <a:rPr lang="zh-CN" altLang="en-US" dirty="0"/>
              <a:t>，材料调价差</a:t>
            </a:r>
            <a:r>
              <a:rPr lang="en-US" altLang="zh-CN" dirty="0"/>
              <a:t>5%</a:t>
            </a:r>
            <a:r>
              <a:rPr lang="zh-CN" altLang="en-US" dirty="0"/>
              <a:t>，合同内预备费包不住，没按图完成部分扣减，国有企业结算审计红线，控制在不超合同价的</a:t>
            </a:r>
            <a:r>
              <a:rPr lang="en-US" altLang="zh-CN" dirty="0"/>
              <a:t>10%</a:t>
            </a:r>
            <a:r>
              <a:rPr lang="zh-CN" altLang="en-US" dirty="0"/>
              <a:t>以内</a:t>
            </a:r>
            <a:endParaRPr lang="zh-CN" altLang="en-US" dirty="0"/>
          </a:p>
          <a:p>
            <a:r>
              <a:rPr lang="zh-CN" altLang="en-US" dirty="0">
                <a:solidFill>
                  <a:srgbClr val="FF0000"/>
                </a:solidFill>
              </a:rPr>
              <a:t>重点： </a:t>
            </a:r>
            <a:r>
              <a:rPr lang="en-US" altLang="zh-CN" dirty="0" err="1"/>
              <a:t>epc</a:t>
            </a:r>
            <a:r>
              <a:rPr lang="zh-CN" altLang="en-US" dirty="0"/>
              <a:t>，初设发包，乙方按初设图部分优化，投标，中标后，限额设计，把投标方案全面优化出蓝图</a:t>
            </a:r>
            <a:endParaRPr lang="zh-CN" altLang="en-US" dirty="0"/>
          </a:p>
          <a:p>
            <a:r>
              <a:rPr lang="zh-CN" altLang="en-US" dirty="0">
                <a:solidFill>
                  <a:srgbClr val="FF0000"/>
                </a:solidFill>
              </a:rPr>
              <a:t>重点：</a:t>
            </a:r>
            <a:r>
              <a:rPr lang="zh-CN" altLang="en-US" dirty="0"/>
              <a:t>结构自防水。板钢筋每平米比定额多</a:t>
            </a:r>
            <a:r>
              <a:rPr lang="en-US" altLang="zh-CN" dirty="0"/>
              <a:t>10</a:t>
            </a:r>
            <a:r>
              <a:rPr lang="zh-CN" altLang="en-US" dirty="0"/>
              <a:t>公斤。合同签订</a:t>
            </a:r>
            <a:r>
              <a:rPr lang="en-US" altLang="zh-CN" dirty="0"/>
              <a:t>60</a:t>
            </a:r>
            <a:r>
              <a:rPr lang="zh-CN" altLang="en-US" dirty="0"/>
              <a:t>天审定蓝图，开工日期。审计咨询费，甲方没有专项资金，让乙方出。调价差，甲方承担，</a:t>
            </a:r>
            <a:r>
              <a:rPr lang="en-US" altLang="zh-CN" dirty="0"/>
              <a:t>10-30%</a:t>
            </a:r>
            <a:r>
              <a:rPr lang="zh-CN" altLang="en-US" dirty="0"/>
              <a:t>。</a:t>
            </a:r>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ctr"/>
            <a:r>
              <a:rPr lang="zh-CN" altLang="zh-CN" sz="2700" dirty="0">
                <a:solidFill>
                  <a:srgbClr val="0070C0"/>
                </a:solidFill>
              </a:rPr>
              <a:t>《政府投资条例》（国令第</a:t>
            </a:r>
            <a:r>
              <a:rPr lang="en-US" altLang="zh-CN" sz="2700" dirty="0">
                <a:solidFill>
                  <a:srgbClr val="0070C0"/>
                </a:solidFill>
              </a:rPr>
              <a:t>712</a:t>
            </a:r>
            <a:r>
              <a:rPr lang="zh-CN" altLang="zh-CN" sz="2700" dirty="0">
                <a:solidFill>
                  <a:srgbClr val="0070C0"/>
                </a:solidFill>
              </a:rPr>
              <a:t>号）</a:t>
            </a:r>
            <a:endParaRPr lang="zh-CN" altLang="zh-CN" sz="2700" dirty="0">
              <a:solidFill>
                <a:srgbClr val="0070C0"/>
              </a:solidFill>
            </a:endParaRPr>
          </a:p>
          <a:p>
            <a:r>
              <a:rPr lang="zh-CN" altLang="zh-CN" sz="2700" dirty="0"/>
              <a:t>第十二条　经投资主管部门或者其他有关部门核定的</a:t>
            </a:r>
            <a:r>
              <a:rPr lang="zh-CN" altLang="zh-CN" sz="2700" dirty="0">
                <a:solidFill>
                  <a:srgbClr val="FF0000"/>
                </a:solidFill>
              </a:rPr>
              <a:t>投资概算</a:t>
            </a:r>
            <a:r>
              <a:rPr lang="zh-CN" altLang="zh-CN" sz="2700" dirty="0"/>
              <a:t>是控制</a:t>
            </a:r>
            <a:r>
              <a:rPr lang="zh-CN" altLang="zh-CN" sz="2700" dirty="0">
                <a:solidFill>
                  <a:srgbClr val="FF0000"/>
                </a:solidFill>
              </a:rPr>
              <a:t>政府投资项目</a:t>
            </a:r>
            <a:r>
              <a:rPr lang="zh-CN" altLang="zh-CN" sz="2700" dirty="0">
                <a:solidFill>
                  <a:srgbClr val="00B050"/>
                </a:solidFill>
              </a:rPr>
              <a:t>总投资</a:t>
            </a:r>
            <a:r>
              <a:rPr lang="zh-CN" altLang="zh-CN" sz="2700" dirty="0"/>
              <a:t>的依据。</a:t>
            </a:r>
            <a:endParaRPr lang="zh-CN" altLang="zh-CN" sz="2700" dirty="0"/>
          </a:p>
          <a:p>
            <a:r>
              <a:rPr lang="zh-CN" altLang="zh-CN" sz="2700" dirty="0">
                <a:solidFill>
                  <a:srgbClr val="00B050"/>
                </a:solidFill>
              </a:rPr>
              <a:t>初步设计</a:t>
            </a:r>
            <a:r>
              <a:rPr lang="zh-CN" altLang="zh-CN" sz="2700" dirty="0"/>
              <a:t>提出的</a:t>
            </a:r>
            <a:r>
              <a:rPr lang="zh-CN" altLang="zh-CN" sz="2700" dirty="0">
                <a:solidFill>
                  <a:srgbClr val="00B050"/>
                </a:solidFill>
              </a:rPr>
              <a:t>投资概算</a:t>
            </a:r>
            <a:r>
              <a:rPr lang="zh-CN" altLang="zh-CN" sz="2700" dirty="0"/>
              <a:t>超过经批准的</a:t>
            </a:r>
            <a:r>
              <a:rPr lang="zh-CN" altLang="zh-CN" sz="2700" dirty="0">
                <a:solidFill>
                  <a:srgbClr val="00B050"/>
                </a:solidFill>
              </a:rPr>
              <a:t>可行性研究</a:t>
            </a:r>
            <a:r>
              <a:rPr lang="zh-CN" altLang="zh-CN" sz="2700" dirty="0"/>
              <a:t>报告提出的</a:t>
            </a:r>
            <a:r>
              <a:rPr lang="zh-CN" altLang="zh-CN" sz="2700" dirty="0">
                <a:solidFill>
                  <a:srgbClr val="FF0000"/>
                </a:solidFill>
              </a:rPr>
              <a:t>投资估算</a:t>
            </a:r>
            <a:r>
              <a:rPr lang="en-US" altLang="zh-CN" sz="2700" dirty="0"/>
              <a:t>10%</a:t>
            </a:r>
            <a:r>
              <a:rPr lang="zh-CN" altLang="zh-CN" sz="2700" dirty="0"/>
              <a:t>的，项目单位应当向投资主管部门或者其他有关部门报告，投资主管部门或者其他有关部门可以要求项目单位</a:t>
            </a:r>
            <a:r>
              <a:rPr lang="zh-CN" altLang="zh-CN" sz="2700" dirty="0">
                <a:solidFill>
                  <a:srgbClr val="FF0000"/>
                </a:solidFill>
              </a:rPr>
              <a:t>重新报送</a:t>
            </a:r>
            <a:r>
              <a:rPr lang="zh-CN" altLang="zh-CN" sz="2700" dirty="0"/>
              <a:t>可行性研究报告</a:t>
            </a:r>
            <a:endParaRPr lang="zh-CN" altLang="zh-CN" sz="2700" dirty="0"/>
          </a:p>
          <a:p>
            <a:pPr algn="ctr"/>
            <a:r>
              <a:rPr lang="zh-CN" altLang="en-US" sz="2700" dirty="0">
                <a:solidFill>
                  <a:srgbClr val="0070C0"/>
                </a:solidFill>
              </a:rPr>
              <a:t>中华人民共和国政府采购法</a:t>
            </a:r>
            <a:r>
              <a:rPr lang="en-US" altLang="zh-CN" sz="2700" dirty="0">
                <a:solidFill>
                  <a:srgbClr val="0070C0"/>
                </a:solidFill>
              </a:rPr>
              <a:t>(2014</a:t>
            </a:r>
            <a:r>
              <a:rPr lang="zh-CN" altLang="en-US" sz="2700" dirty="0">
                <a:solidFill>
                  <a:srgbClr val="0070C0"/>
                </a:solidFill>
              </a:rPr>
              <a:t>修正</a:t>
            </a:r>
            <a:r>
              <a:rPr lang="en-US" altLang="zh-CN" sz="2700" dirty="0">
                <a:solidFill>
                  <a:srgbClr val="0070C0"/>
                </a:solidFill>
              </a:rPr>
              <a:t>)</a:t>
            </a:r>
            <a:endParaRPr lang="en-US" altLang="zh-CN" sz="2700" dirty="0">
              <a:solidFill>
                <a:srgbClr val="0070C0"/>
              </a:solidFill>
            </a:endParaRPr>
          </a:p>
          <a:p>
            <a:pPr algn="l"/>
            <a:r>
              <a:rPr lang="zh-CN" altLang="en-US" sz="2700" dirty="0">
                <a:solidFill>
                  <a:srgbClr val="00B050"/>
                </a:solidFill>
              </a:rPr>
              <a:t>第四十九条</a:t>
            </a:r>
            <a:r>
              <a:rPr lang="zh-CN" altLang="en-US" sz="2700" dirty="0"/>
              <a:t>  政府采购合同履行中，采购人需</a:t>
            </a:r>
            <a:r>
              <a:rPr lang="zh-CN" altLang="en-US" sz="2700" dirty="0">
                <a:solidFill>
                  <a:schemeClr val="tx1"/>
                </a:solidFill>
              </a:rPr>
              <a:t>追加</a:t>
            </a:r>
            <a:r>
              <a:rPr lang="zh-CN" altLang="en-US" sz="2700" dirty="0"/>
              <a:t>与合同标的相同的货物、工程或者服务的，在不改变合同其他条款的前提下，可以与供应商协商签订</a:t>
            </a:r>
            <a:r>
              <a:rPr lang="zh-CN" altLang="en-US" sz="2700" dirty="0">
                <a:solidFill>
                  <a:srgbClr val="FF0000"/>
                </a:solidFill>
              </a:rPr>
              <a:t>补充合同</a:t>
            </a:r>
            <a:r>
              <a:rPr lang="zh-CN" altLang="en-US" sz="2700" dirty="0"/>
              <a:t>，但</a:t>
            </a:r>
            <a:r>
              <a:rPr lang="zh-CN" altLang="en-US" sz="2700" dirty="0">
                <a:solidFill>
                  <a:srgbClr val="FF0000"/>
                </a:solidFill>
              </a:rPr>
              <a:t>所有补充合同</a:t>
            </a:r>
            <a:r>
              <a:rPr lang="zh-CN" altLang="en-US" sz="2700" dirty="0"/>
              <a:t>的采购金额</a:t>
            </a:r>
            <a:r>
              <a:rPr lang="zh-CN" altLang="en-US" sz="2700" dirty="0">
                <a:solidFill>
                  <a:srgbClr val="FF0000"/>
                </a:solidFill>
              </a:rPr>
              <a:t>不得超过</a:t>
            </a:r>
            <a:r>
              <a:rPr lang="zh-CN" altLang="en-US" sz="2700" dirty="0">
                <a:solidFill>
                  <a:srgbClr val="00B050"/>
                </a:solidFill>
              </a:rPr>
              <a:t>原合同</a:t>
            </a:r>
            <a:r>
              <a:rPr lang="zh-CN" altLang="en-US" sz="2700" dirty="0"/>
              <a:t>采购金额的</a:t>
            </a:r>
            <a:r>
              <a:rPr lang="zh-CN" altLang="en-US" sz="2700" dirty="0">
                <a:solidFill>
                  <a:srgbClr val="FF0000"/>
                </a:solidFill>
              </a:rPr>
              <a:t>百分之十</a:t>
            </a:r>
            <a:r>
              <a:rPr lang="zh-CN" altLang="en-US" sz="2700" dirty="0"/>
              <a:t>。</a:t>
            </a:r>
            <a:endParaRPr lang="en-US" altLang="zh-CN" sz="2700" dirty="0"/>
          </a:p>
          <a:p>
            <a:r>
              <a:rPr lang="zh-CN" altLang="en-US" sz="2700" dirty="0">
                <a:solidFill>
                  <a:srgbClr val="FF0000"/>
                </a:solidFill>
              </a:rPr>
              <a:t>重点：</a:t>
            </a:r>
            <a:r>
              <a:rPr lang="zh-CN" altLang="en-US" sz="2700" dirty="0"/>
              <a:t>平台公司发包</a:t>
            </a:r>
            <a:r>
              <a:rPr lang="en-US" altLang="zh-CN" sz="2700" dirty="0"/>
              <a:t>EPC</a:t>
            </a:r>
            <a:r>
              <a:rPr lang="zh-CN" altLang="en-US" sz="2700" dirty="0"/>
              <a:t>，后有</a:t>
            </a:r>
            <a:r>
              <a:rPr lang="en-US" altLang="zh-CN" sz="2700" dirty="0" err="1"/>
              <a:t>ppp</a:t>
            </a:r>
            <a:r>
              <a:rPr lang="zh-CN" altLang="en-US" sz="2700" dirty="0"/>
              <a:t>批文，</a:t>
            </a:r>
            <a:r>
              <a:rPr lang="zh-CN" altLang="en-US" sz="2700" dirty="0">
                <a:solidFill>
                  <a:srgbClr val="FF0000"/>
                </a:solidFill>
              </a:rPr>
              <a:t>变更</a:t>
            </a:r>
            <a:r>
              <a:rPr lang="zh-CN" altLang="en-US" sz="2700" dirty="0"/>
              <a:t>结算超合同价</a:t>
            </a:r>
            <a:r>
              <a:rPr lang="en-US" altLang="zh-CN" sz="2700" dirty="0"/>
              <a:t>10%</a:t>
            </a:r>
            <a:r>
              <a:rPr lang="zh-CN" altLang="en-US" sz="2700" dirty="0"/>
              <a:t>，</a:t>
            </a:r>
            <a:r>
              <a:rPr lang="zh-CN" altLang="en-US" sz="2700" dirty="0">
                <a:solidFill>
                  <a:srgbClr val="FF0000"/>
                </a:solidFill>
              </a:rPr>
              <a:t>审计</a:t>
            </a:r>
            <a:r>
              <a:rPr lang="zh-CN" altLang="en-US" sz="2700" dirty="0"/>
              <a:t>不签字</a:t>
            </a:r>
            <a:endParaRPr lang="zh-CN" altLang="en-US" sz="2700" dirty="0"/>
          </a:p>
          <a:p>
            <a:pPr algn="l"/>
            <a:endParaRPr lang="en-US" altLang="zh-CN" sz="2700"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3.3.8 </a:t>
            </a:r>
            <a:r>
              <a:rPr lang="zh-CN" altLang="en-US" dirty="0">
                <a:solidFill>
                  <a:srgbClr val="FF0000"/>
                </a:solidFill>
              </a:rPr>
              <a:t>工程变更</a:t>
            </a:r>
            <a:r>
              <a:rPr lang="zh-CN" altLang="en-US" dirty="0"/>
              <a:t>引起</a:t>
            </a:r>
            <a:r>
              <a:rPr lang="zh-CN" altLang="en-US" dirty="0">
                <a:solidFill>
                  <a:srgbClr val="FF0000"/>
                </a:solidFill>
              </a:rPr>
              <a:t>施工方案改变</a:t>
            </a:r>
            <a:r>
              <a:rPr lang="zh-CN" altLang="en-US" dirty="0"/>
              <a:t>并使措施项目发生工程范围、建设工期、工程质量、技术标准等</a:t>
            </a:r>
            <a:r>
              <a:rPr lang="zh-CN" altLang="en-US" dirty="0">
                <a:solidFill>
                  <a:srgbClr val="FF0000"/>
                </a:solidFill>
              </a:rPr>
              <a:t>实质性内容变化</a:t>
            </a:r>
            <a:r>
              <a:rPr lang="zh-CN" altLang="en-US" dirty="0"/>
              <a:t>时，按本标准第</a:t>
            </a:r>
            <a:r>
              <a:rPr lang="en-US" altLang="zh-CN" dirty="0"/>
              <a:t>9.2.2 </a:t>
            </a:r>
            <a:r>
              <a:rPr lang="zh-CN" altLang="en-US" dirty="0"/>
              <a:t>条规定执行。</a:t>
            </a:r>
            <a:endParaRPr lang="zh-CN" altLang="en-US" dirty="0"/>
          </a:p>
          <a:p>
            <a:r>
              <a:rPr lang="en-US" altLang="zh-CN" dirty="0"/>
              <a:t>3.3.10 </a:t>
            </a:r>
            <a:r>
              <a:rPr lang="zh-CN" altLang="en-US" dirty="0"/>
              <a:t>发生</a:t>
            </a:r>
            <a:r>
              <a:rPr lang="zh-CN" altLang="en-US" dirty="0">
                <a:solidFill>
                  <a:srgbClr val="FF0000"/>
                </a:solidFill>
              </a:rPr>
              <a:t>工程量清单缺陷</a:t>
            </a:r>
            <a:r>
              <a:rPr lang="zh-CN" altLang="en-US" dirty="0"/>
              <a:t>、</a:t>
            </a:r>
            <a:r>
              <a:rPr lang="zh-CN" altLang="en-US" dirty="0">
                <a:solidFill>
                  <a:srgbClr val="FF0000"/>
                </a:solidFill>
              </a:rPr>
              <a:t>工程索赔</a:t>
            </a:r>
            <a:r>
              <a:rPr lang="zh-CN" altLang="en-US" dirty="0"/>
              <a:t>等影响合同价格事项的，遵循</a:t>
            </a:r>
            <a:r>
              <a:rPr lang="zh-CN" altLang="en-US" dirty="0">
                <a:solidFill>
                  <a:srgbClr val="339933"/>
                </a:solidFill>
              </a:rPr>
              <a:t>公平、诚信</a:t>
            </a:r>
            <a:r>
              <a:rPr lang="zh-CN" altLang="en-US" dirty="0"/>
              <a:t>原则分担</a:t>
            </a:r>
            <a:r>
              <a:rPr lang="zh-CN" altLang="en-US" dirty="0">
                <a:solidFill>
                  <a:srgbClr val="339933"/>
                </a:solidFill>
              </a:rPr>
              <a:t>风险</a:t>
            </a:r>
            <a:r>
              <a:rPr lang="zh-CN" altLang="en-US" dirty="0"/>
              <a:t>和</a:t>
            </a:r>
            <a:r>
              <a:rPr lang="zh-CN" altLang="en-US" dirty="0">
                <a:solidFill>
                  <a:srgbClr val="339933"/>
                </a:solidFill>
              </a:rPr>
              <a:t>损失</a:t>
            </a:r>
            <a:r>
              <a:rPr lang="zh-CN" altLang="en-US" dirty="0"/>
              <a:t>，按本标准第</a:t>
            </a:r>
            <a:r>
              <a:rPr lang="en-US" altLang="zh-CN" dirty="0"/>
              <a:t>9 </a:t>
            </a:r>
            <a:r>
              <a:rPr lang="zh-CN" altLang="en-US" dirty="0"/>
              <a:t>章（</a:t>
            </a:r>
            <a:r>
              <a:rPr lang="en-US" altLang="zh-CN" dirty="0"/>
              <a:t>9 </a:t>
            </a:r>
            <a:r>
              <a:rPr lang="zh-CN" altLang="en-US" dirty="0"/>
              <a:t>合同价格调整）的规定调整合同价格。</a:t>
            </a:r>
            <a:endParaRPr lang="zh-CN" altLang="en-US" dirty="0"/>
          </a:p>
          <a:p>
            <a:r>
              <a:rPr lang="zh-CN" altLang="en-US" dirty="0"/>
              <a:t>当</a:t>
            </a:r>
            <a:r>
              <a:rPr lang="zh-CN" altLang="en-US" dirty="0">
                <a:solidFill>
                  <a:srgbClr val="FF0000"/>
                </a:solidFill>
              </a:rPr>
              <a:t>情势变更</a:t>
            </a:r>
            <a:r>
              <a:rPr lang="zh-CN" altLang="en-US" dirty="0"/>
              <a:t>事件发生，合同</a:t>
            </a:r>
            <a:r>
              <a:rPr lang="zh-CN" altLang="en-US" dirty="0">
                <a:solidFill>
                  <a:srgbClr val="339933"/>
                </a:solidFill>
              </a:rPr>
              <a:t>虽有约定</a:t>
            </a:r>
            <a:r>
              <a:rPr lang="zh-CN" altLang="en-US" dirty="0"/>
              <a:t>，但继续履行明显对合同一方</a:t>
            </a:r>
            <a:r>
              <a:rPr lang="zh-CN" altLang="en-US" dirty="0">
                <a:solidFill>
                  <a:srgbClr val="FF0000"/>
                </a:solidFill>
              </a:rPr>
              <a:t>有失公允</a:t>
            </a:r>
            <a:r>
              <a:rPr lang="zh-CN" altLang="en-US" dirty="0"/>
              <a:t>的，合同价格</a:t>
            </a:r>
            <a:r>
              <a:rPr lang="zh-CN" altLang="en-US" dirty="0">
                <a:solidFill>
                  <a:srgbClr val="FF0000"/>
                </a:solidFill>
              </a:rPr>
              <a:t>应予调整</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ctr"/>
            <a:r>
              <a:rPr lang="zh-CN" altLang="en-US" dirty="0">
                <a:solidFill>
                  <a:srgbClr val="0070C0"/>
                </a:solidFill>
              </a:rPr>
              <a:t>发展改革委关于印发</a:t>
            </a:r>
            <a:r>
              <a:rPr lang="en-US" altLang="zh-CN" dirty="0">
                <a:solidFill>
                  <a:srgbClr val="0070C0"/>
                </a:solidFill>
              </a:rPr>
              <a:t>《</a:t>
            </a:r>
            <a:r>
              <a:rPr lang="zh-CN" altLang="en-US" dirty="0">
                <a:solidFill>
                  <a:srgbClr val="0070C0"/>
                </a:solidFill>
              </a:rPr>
              <a:t>中央预算内直接投资项目概算管理暂行办法</a:t>
            </a:r>
            <a:r>
              <a:rPr lang="en-US" altLang="zh-CN" dirty="0">
                <a:solidFill>
                  <a:srgbClr val="0070C0"/>
                </a:solidFill>
              </a:rPr>
              <a:t>》</a:t>
            </a:r>
            <a:r>
              <a:rPr lang="zh-CN" altLang="en-US" dirty="0">
                <a:solidFill>
                  <a:srgbClr val="0070C0"/>
                </a:solidFill>
              </a:rPr>
              <a:t>的通知</a:t>
            </a:r>
            <a:endParaRPr lang="zh-CN" altLang="en-US" dirty="0">
              <a:solidFill>
                <a:srgbClr val="0070C0"/>
              </a:solidFill>
            </a:endParaRPr>
          </a:p>
          <a:p>
            <a:pPr algn="ctr"/>
            <a:r>
              <a:rPr lang="zh-CN" altLang="en-US" dirty="0">
                <a:solidFill>
                  <a:srgbClr val="0070C0"/>
                </a:solidFill>
              </a:rPr>
              <a:t>发改投资</a:t>
            </a:r>
            <a:r>
              <a:rPr lang="en-US" altLang="zh-CN" dirty="0">
                <a:solidFill>
                  <a:srgbClr val="0070C0"/>
                </a:solidFill>
              </a:rPr>
              <a:t>〔2015〕482</a:t>
            </a:r>
            <a:r>
              <a:rPr lang="zh-CN" altLang="en-US" dirty="0">
                <a:solidFill>
                  <a:srgbClr val="0070C0"/>
                </a:solidFill>
              </a:rPr>
              <a:t>号</a:t>
            </a:r>
            <a:endParaRPr lang="zh-CN" altLang="en-US" dirty="0">
              <a:solidFill>
                <a:srgbClr val="0070C0"/>
              </a:solidFill>
            </a:endParaRPr>
          </a:p>
          <a:p>
            <a:r>
              <a:rPr lang="zh-CN" altLang="en-US" dirty="0"/>
              <a:t>第十四条　因项目建设期价格大幅上涨、政策调整、地质条件发生重大变化和自然灾害等不可抗力因素等原因导致原核定概算不能满足工程实际需要的，可以向国家发展改革委申请调整概算。</a:t>
            </a:r>
            <a:endParaRPr lang="zh-CN" altLang="en-US" dirty="0"/>
          </a:p>
          <a:p>
            <a:r>
              <a:rPr lang="zh-CN" altLang="en-US" dirty="0"/>
              <a:t>第十六条　申请调整概算的项目，对于使用预备费可以解决的，不予调整概算；对于确需调整概算的，国家发展改革委委托评审后核定调整，由于</a:t>
            </a:r>
            <a:r>
              <a:rPr lang="zh-CN" altLang="en-US" dirty="0">
                <a:solidFill>
                  <a:srgbClr val="FF0000"/>
                </a:solidFill>
              </a:rPr>
              <a:t>价格上涨</a:t>
            </a:r>
            <a:r>
              <a:rPr lang="zh-CN" altLang="en-US" dirty="0">
                <a:solidFill>
                  <a:srgbClr val="339933"/>
                </a:solidFill>
              </a:rPr>
              <a:t>增加的投资</a:t>
            </a:r>
            <a:r>
              <a:rPr lang="zh-CN" altLang="en-US" dirty="0"/>
              <a:t>不作为计算其他费用的</a:t>
            </a:r>
            <a:r>
              <a:rPr lang="zh-CN" altLang="en-US" dirty="0">
                <a:solidFill>
                  <a:srgbClr val="FF0000"/>
                </a:solidFill>
              </a:rPr>
              <a:t>取费基数</a:t>
            </a:r>
            <a:r>
              <a:rPr lang="zh-CN" altLang="en-US" dirty="0"/>
              <a:t>。</a:t>
            </a:r>
            <a:endParaRPr lang="zh-CN" altLang="en-US" dirty="0"/>
          </a:p>
          <a:p>
            <a:r>
              <a:rPr lang="zh-CN" altLang="en-US" dirty="0"/>
              <a:t>第十九条　向国家发展改革委申请概算调增幅度超过原核定</a:t>
            </a:r>
            <a:r>
              <a:rPr lang="zh-CN" altLang="en-US" dirty="0">
                <a:solidFill>
                  <a:srgbClr val="FF0000"/>
                </a:solidFill>
              </a:rPr>
              <a:t>概算</a:t>
            </a:r>
            <a:r>
              <a:rPr lang="en-US" altLang="zh-CN" dirty="0">
                <a:solidFill>
                  <a:srgbClr val="FF0000"/>
                </a:solidFill>
              </a:rPr>
              <a:t>10%</a:t>
            </a:r>
            <a:r>
              <a:rPr lang="zh-CN" altLang="en-US" dirty="0"/>
              <a:t>及以上的，国家发展改革委原则上先商请审计机关进行审计。</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2900" dirty="0">
                <a:solidFill>
                  <a:srgbClr val="FF0000"/>
                </a:solidFill>
              </a:rPr>
              <a:t>第二十一条</a:t>
            </a:r>
            <a:r>
              <a:rPr lang="zh-CN" altLang="en-US" sz="2900" b="0" dirty="0"/>
              <a:t>  工程总承包单位可以采用</a:t>
            </a:r>
            <a:r>
              <a:rPr lang="zh-CN" altLang="en-US" sz="2900" b="0" dirty="0">
                <a:solidFill>
                  <a:srgbClr val="FF0000"/>
                </a:solidFill>
              </a:rPr>
              <a:t>直接发包</a:t>
            </a:r>
            <a:r>
              <a:rPr lang="zh-CN" altLang="en-US" sz="2900" b="0" dirty="0"/>
              <a:t>的方式进行</a:t>
            </a:r>
            <a:r>
              <a:rPr lang="zh-CN" altLang="en-US" sz="2900" b="0" dirty="0">
                <a:solidFill>
                  <a:srgbClr val="FF0000"/>
                </a:solidFill>
              </a:rPr>
              <a:t>分包</a:t>
            </a:r>
            <a:r>
              <a:rPr lang="zh-CN" altLang="en-US" sz="2900" b="0" dirty="0"/>
              <a:t>。</a:t>
            </a:r>
            <a:endParaRPr lang="en-US" altLang="zh-CN" sz="2900" b="0" dirty="0"/>
          </a:p>
          <a:p>
            <a:r>
              <a:rPr lang="zh-CN" altLang="en-US" sz="2900" b="0" dirty="0"/>
              <a:t>但以</a:t>
            </a:r>
            <a:r>
              <a:rPr lang="zh-CN" altLang="en-US" sz="2900" b="0" dirty="0">
                <a:solidFill>
                  <a:srgbClr val="FF0000"/>
                </a:solidFill>
              </a:rPr>
              <a:t>暂估价</a:t>
            </a:r>
            <a:r>
              <a:rPr lang="zh-CN" altLang="en-US" sz="2900" b="0" dirty="0"/>
              <a:t>形式包括在总承包范围内的</a:t>
            </a:r>
            <a:r>
              <a:rPr lang="zh-CN" altLang="en-US" sz="2900" b="0" dirty="0">
                <a:solidFill>
                  <a:srgbClr val="339933"/>
                </a:solidFill>
              </a:rPr>
              <a:t>工程、货物、服务</a:t>
            </a:r>
            <a:r>
              <a:rPr lang="zh-CN" altLang="en-US" sz="2900" b="0" dirty="0"/>
              <a:t>分包时，属于依法</a:t>
            </a:r>
            <a:r>
              <a:rPr lang="zh-CN" altLang="en-US" sz="2900" b="0" dirty="0">
                <a:solidFill>
                  <a:srgbClr val="FF0000"/>
                </a:solidFill>
              </a:rPr>
              <a:t>必须</a:t>
            </a:r>
            <a:r>
              <a:rPr lang="zh-CN" altLang="en-US" sz="2900" b="0" dirty="0"/>
              <a:t>进行</a:t>
            </a:r>
            <a:r>
              <a:rPr lang="zh-CN" altLang="en-US" sz="2900" b="0" dirty="0">
                <a:solidFill>
                  <a:srgbClr val="FF0000"/>
                </a:solidFill>
              </a:rPr>
              <a:t>招标</a:t>
            </a:r>
            <a:r>
              <a:rPr lang="zh-CN" altLang="en-US" sz="2900" b="0" dirty="0"/>
              <a:t>的项目范围且达到国家</a:t>
            </a:r>
            <a:r>
              <a:rPr lang="zh-CN" altLang="en-US" sz="2900" b="0" dirty="0">
                <a:solidFill>
                  <a:srgbClr val="FF0000"/>
                </a:solidFill>
              </a:rPr>
              <a:t>规定规模</a:t>
            </a:r>
            <a:r>
              <a:rPr lang="zh-CN" altLang="en-US" sz="2900" b="0" dirty="0"/>
              <a:t>标准的，应当依法招标。</a:t>
            </a:r>
            <a:endParaRPr lang="en-US" altLang="zh-CN" sz="2900" b="0" dirty="0"/>
          </a:p>
          <a:p>
            <a:r>
              <a:rPr lang="zh-CN" altLang="en-US" sz="2900" dirty="0">
                <a:solidFill>
                  <a:srgbClr val="FF0000"/>
                </a:solidFill>
              </a:rPr>
              <a:t>重点：</a:t>
            </a:r>
            <a:r>
              <a:rPr lang="zh-CN" altLang="zh-CN" sz="2900" dirty="0"/>
              <a:t>费率中标的总承包项目，其中达到招标规模的</a:t>
            </a:r>
            <a:r>
              <a:rPr lang="zh-CN" altLang="zh-CN" sz="2900" dirty="0">
                <a:solidFill>
                  <a:srgbClr val="FF0000"/>
                </a:solidFill>
              </a:rPr>
              <a:t>设备</a:t>
            </a:r>
            <a:r>
              <a:rPr lang="zh-CN" altLang="zh-CN" sz="2900" dirty="0"/>
              <a:t>，是否需要公开招标？</a:t>
            </a:r>
            <a:endParaRPr lang="zh-CN" altLang="en-US" sz="2900"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2800" dirty="0">
                <a:solidFill>
                  <a:srgbClr val="FF0000"/>
                </a:solidFill>
              </a:rPr>
              <a:t>重点： </a:t>
            </a:r>
            <a:r>
              <a:rPr lang="en-US" altLang="zh-CN" sz="2800" dirty="0"/>
              <a:t>EPC</a:t>
            </a:r>
            <a:r>
              <a:rPr lang="zh-CN" altLang="en-US" sz="2800" dirty="0"/>
              <a:t>，</a:t>
            </a:r>
            <a:r>
              <a:rPr lang="zh-CN" altLang="en-US" sz="2800" dirty="0">
                <a:solidFill>
                  <a:srgbClr val="FF0000"/>
                </a:solidFill>
              </a:rPr>
              <a:t>施工图</a:t>
            </a:r>
            <a:r>
              <a:rPr lang="zh-CN" altLang="en-US" sz="2800" dirty="0"/>
              <a:t>比</a:t>
            </a:r>
            <a:r>
              <a:rPr lang="zh-CN" altLang="en-US" sz="2800" dirty="0">
                <a:solidFill>
                  <a:srgbClr val="339933"/>
                </a:solidFill>
              </a:rPr>
              <a:t>投标设计</a:t>
            </a:r>
            <a:r>
              <a:rPr lang="zh-CN" altLang="en-US" sz="2800" dirty="0"/>
              <a:t>做法</a:t>
            </a:r>
            <a:r>
              <a:rPr lang="zh-CN" altLang="en-US" sz="2800" dirty="0">
                <a:solidFill>
                  <a:srgbClr val="339933"/>
                </a:solidFill>
              </a:rPr>
              <a:t>提高</a:t>
            </a:r>
            <a:r>
              <a:rPr lang="zh-CN" altLang="en-US" sz="2800" dirty="0"/>
              <a:t>了几百万，预算总价</a:t>
            </a:r>
            <a:r>
              <a:rPr lang="zh-CN" altLang="en-US" sz="2800" dirty="0">
                <a:solidFill>
                  <a:srgbClr val="339933"/>
                </a:solidFill>
              </a:rPr>
              <a:t>不超合</a:t>
            </a:r>
            <a:r>
              <a:rPr lang="zh-CN" altLang="en-US" sz="2800" dirty="0"/>
              <a:t>同总价，</a:t>
            </a:r>
            <a:r>
              <a:rPr lang="zh-CN" altLang="en-US" sz="2800" dirty="0">
                <a:solidFill>
                  <a:srgbClr val="339933"/>
                </a:solidFill>
              </a:rPr>
              <a:t>该不该认</a:t>
            </a:r>
            <a:r>
              <a:rPr lang="zh-CN" altLang="en-US" sz="2800" dirty="0"/>
              <a:t>提高的</a:t>
            </a:r>
            <a:endParaRPr lang="zh-CN" altLang="en-US" sz="2800" dirty="0"/>
          </a:p>
          <a:p>
            <a:r>
              <a:rPr lang="zh-CN" altLang="en-US" sz="2800" dirty="0">
                <a:solidFill>
                  <a:srgbClr val="FF0000"/>
                </a:solidFill>
              </a:rPr>
              <a:t>重点：</a:t>
            </a:r>
            <a:r>
              <a:rPr lang="zh-CN" altLang="zh-CN" sz="2800" dirty="0"/>
              <a:t>公司</a:t>
            </a:r>
            <a:r>
              <a:rPr lang="en-US" altLang="zh-CN" sz="2800" dirty="0"/>
              <a:t>18</a:t>
            </a:r>
            <a:r>
              <a:rPr lang="zh-CN" altLang="zh-CN" sz="2800" dirty="0"/>
              <a:t>年承建的</a:t>
            </a:r>
            <a:r>
              <a:rPr lang="en-US" altLang="zh-CN" sz="2800" dirty="0"/>
              <a:t>EPC</a:t>
            </a:r>
            <a:r>
              <a:rPr lang="zh-CN" altLang="zh-CN" sz="2800" dirty="0"/>
              <a:t>工程，投标时按</a:t>
            </a:r>
            <a:r>
              <a:rPr lang="zh-CN" altLang="zh-CN" sz="2800" dirty="0">
                <a:solidFill>
                  <a:srgbClr val="00B050"/>
                </a:solidFill>
              </a:rPr>
              <a:t>可研金额</a:t>
            </a:r>
            <a:r>
              <a:rPr lang="zh-CN" altLang="zh-CN" sz="2800" dirty="0"/>
              <a:t>作为</a:t>
            </a:r>
            <a:r>
              <a:rPr lang="zh-CN" altLang="zh-CN" sz="2800" dirty="0">
                <a:solidFill>
                  <a:srgbClr val="00B050"/>
                </a:solidFill>
              </a:rPr>
              <a:t>投标限价</a:t>
            </a:r>
            <a:r>
              <a:rPr lang="zh-CN" altLang="en-US" sz="2800" dirty="0"/>
              <a:t>，</a:t>
            </a:r>
            <a:r>
              <a:rPr lang="zh-CN" altLang="zh-CN" sz="2800" dirty="0"/>
              <a:t>中标后开始</a:t>
            </a:r>
            <a:r>
              <a:rPr lang="zh-CN" altLang="en-US" sz="2800" dirty="0"/>
              <a:t>初步设计</a:t>
            </a:r>
            <a:r>
              <a:rPr lang="zh-CN" altLang="zh-CN" sz="2800" dirty="0"/>
              <a:t>，</a:t>
            </a:r>
            <a:r>
              <a:rPr lang="zh-CN" altLang="en-US" sz="2800" dirty="0">
                <a:solidFill>
                  <a:srgbClr val="00B050"/>
                </a:solidFill>
              </a:rPr>
              <a:t>初步设计</a:t>
            </a:r>
            <a:r>
              <a:rPr lang="zh-CN" altLang="zh-CN" sz="2800" dirty="0"/>
              <a:t>时甲方要求</a:t>
            </a:r>
            <a:r>
              <a:rPr lang="zh-CN" altLang="zh-CN" sz="2800" dirty="0">
                <a:solidFill>
                  <a:srgbClr val="00B050"/>
                </a:solidFill>
              </a:rPr>
              <a:t>提高</a:t>
            </a:r>
            <a:r>
              <a:rPr lang="zh-CN" altLang="zh-CN" sz="2800" dirty="0"/>
              <a:t>道路</a:t>
            </a:r>
            <a:r>
              <a:rPr lang="zh-CN" altLang="zh-CN" sz="2800" dirty="0">
                <a:solidFill>
                  <a:srgbClr val="00B050"/>
                </a:solidFill>
              </a:rPr>
              <a:t>标准</a:t>
            </a:r>
            <a:r>
              <a:rPr lang="zh-CN" altLang="zh-CN" sz="2800" dirty="0"/>
              <a:t>，当时可研金额为</a:t>
            </a:r>
            <a:r>
              <a:rPr lang="en-US" altLang="zh-CN" sz="2800" dirty="0"/>
              <a:t>3.59</a:t>
            </a:r>
            <a:r>
              <a:rPr lang="zh-CN" altLang="zh-CN" sz="2800" dirty="0"/>
              <a:t>亿，概算金额为</a:t>
            </a:r>
            <a:r>
              <a:rPr lang="en-US" altLang="zh-CN" sz="2800" dirty="0"/>
              <a:t>3.89</a:t>
            </a:r>
            <a:r>
              <a:rPr lang="zh-CN" altLang="zh-CN" sz="2800" dirty="0"/>
              <a:t>亿，比可研增加了</a:t>
            </a:r>
            <a:r>
              <a:rPr lang="en-US" altLang="zh-CN" sz="2800" dirty="0"/>
              <a:t>8.4%</a:t>
            </a:r>
            <a:r>
              <a:rPr lang="zh-CN" altLang="zh-CN" sz="2800" dirty="0"/>
              <a:t>。</a:t>
            </a:r>
            <a:endParaRPr lang="en-US" altLang="zh-CN" sz="2800" dirty="0"/>
          </a:p>
          <a:p>
            <a:r>
              <a:rPr lang="zh-CN" altLang="zh-CN" sz="2800" dirty="0"/>
              <a:t>工程竣工后</a:t>
            </a:r>
            <a:r>
              <a:rPr lang="zh-CN" altLang="zh-CN" sz="2800" dirty="0">
                <a:solidFill>
                  <a:srgbClr val="00B050"/>
                </a:solidFill>
              </a:rPr>
              <a:t>结算</a:t>
            </a:r>
            <a:r>
              <a:rPr lang="zh-CN" altLang="zh-CN" sz="2800" dirty="0"/>
              <a:t>金额为</a:t>
            </a:r>
            <a:r>
              <a:rPr lang="en-US" altLang="zh-CN" sz="2800" dirty="0"/>
              <a:t>4.3</a:t>
            </a:r>
            <a:r>
              <a:rPr lang="zh-CN" altLang="zh-CN" sz="2800" dirty="0"/>
              <a:t>亿，比概算增加了</a:t>
            </a:r>
            <a:r>
              <a:rPr lang="en-US" altLang="zh-CN" sz="2800" dirty="0"/>
              <a:t>10.5%</a:t>
            </a:r>
            <a:r>
              <a:rPr lang="zh-CN" altLang="zh-CN" sz="2800" dirty="0"/>
              <a:t>，比可研增加了</a:t>
            </a:r>
            <a:r>
              <a:rPr lang="en-US" altLang="zh-CN" sz="2800" dirty="0"/>
              <a:t>19.8%</a:t>
            </a:r>
            <a:r>
              <a:rPr lang="zh-CN" altLang="zh-CN" sz="2800" dirty="0"/>
              <a:t>。</a:t>
            </a:r>
            <a:endParaRPr lang="en-US" altLang="zh-CN" sz="2800" dirty="0"/>
          </a:p>
          <a:p>
            <a:r>
              <a:rPr lang="zh-CN" altLang="zh-CN" sz="2800" dirty="0"/>
              <a:t>现在</a:t>
            </a:r>
            <a:r>
              <a:rPr lang="zh-CN" altLang="zh-CN" sz="2800" dirty="0">
                <a:solidFill>
                  <a:srgbClr val="FF0000"/>
                </a:solidFill>
              </a:rPr>
              <a:t>结算</a:t>
            </a:r>
            <a:r>
              <a:rPr lang="zh-CN" altLang="zh-CN" sz="2800" dirty="0"/>
              <a:t>金额</a:t>
            </a:r>
            <a:r>
              <a:rPr lang="zh-CN" altLang="zh-CN" sz="2800" dirty="0">
                <a:solidFill>
                  <a:srgbClr val="FF0000"/>
                </a:solidFill>
              </a:rPr>
              <a:t>超了概算</a:t>
            </a:r>
            <a:r>
              <a:rPr lang="zh-CN" altLang="en-US" sz="2800" dirty="0"/>
              <a:t>，</a:t>
            </a:r>
            <a:r>
              <a:rPr lang="zh-CN" altLang="zh-CN" sz="2800" dirty="0"/>
              <a:t>甲方不接收结算资料，现在采用什么办法可是说服甲方接收结算资料。</a:t>
            </a:r>
            <a:endParaRPr lang="en-US" altLang="zh-CN" sz="2800" dirty="0"/>
          </a:p>
          <a:p>
            <a:r>
              <a:rPr lang="zh-CN" altLang="zh-CN" sz="2800" dirty="0"/>
              <a:t>合同中约定的本合同价款结算采用合同价格</a:t>
            </a:r>
            <a:r>
              <a:rPr lang="en-US" altLang="zh-CN" sz="2800" dirty="0"/>
              <a:t>+</a:t>
            </a:r>
            <a:r>
              <a:rPr lang="zh-CN" altLang="zh-CN" sz="2800" dirty="0"/>
              <a:t>合同价格调整方式确定。</a:t>
            </a:r>
            <a:endParaRPr lang="zh-CN" altLang="zh-CN" sz="280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设计单位，和中建联合体中标一个公路</a:t>
            </a:r>
            <a:r>
              <a:rPr lang="en-US" dirty="0"/>
              <a:t>EPC</a:t>
            </a:r>
            <a:r>
              <a:rPr lang="zh-CN" altLang="en-US" dirty="0"/>
              <a:t>项目，我为联合体牵头方，我方负责设计和部分管理工作，中建负责施工，业主要求我方牵头人开设账户，费用都拨付到我方专用账户。</a:t>
            </a:r>
            <a:endParaRPr lang="en-US" altLang="zh-CN" dirty="0"/>
          </a:p>
          <a:p>
            <a:r>
              <a:rPr lang="zh-CN" altLang="en-US" dirty="0"/>
              <a:t>问题是：（</a:t>
            </a:r>
            <a:r>
              <a:rPr lang="en-US" dirty="0"/>
              <a:t>1</a:t>
            </a:r>
            <a:r>
              <a:rPr lang="zh-CN" altLang="en-US" dirty="0"/>
              <a:t>）全部费用中我方只拿设计费和部分管理费</a:t>
            </a:r>
            <a:r>
              <a:rPr lang="en-US" dirty="0"/>
              <a:t>(</a:t>
            </a:r>
            <a:r>
              <a:rPr lang="zh-CN" altLang="en-US" dirty="0"/>
              <a:t>实际本项目没有管理费，是施工单位给的</a:t>
            </a:r>
            <a:r>
              <a:rPr lang="en-US" dirty="0"/>
              <a:t>)</a:t>
            </a:r>
            <a:r>
              <a:rPr lang="zh-CN" altLang="en-US" dirty="0"/>
              <a:t>，但是费用都进我的账户，进我账户后如何把钱拨给施工单位？联合体施工单位需要给我开票和验工计价吗？如果代业主支付的话如何操作。</a:t>
            </a:r>
            <a:endParaRPr lang="en-US" altLang="zh-CN" dirty="0"/>
          </a:p>
          <a:p>
            <a:r>
              <a:rPr lang="en-US" dirty="0"/>
              <a:t>(2)</a:t>
            </a:r>
            <a:r>
              <a:rPr lang="zh-CN" altLang="en-US" dirty="0"/>
              <a:t>我方收入如何确认，收入是否只能是我方的设计费和部分管理费用。</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a:t>EPC</a:t>
            </a:r>
            <a:r>
              <a:rPr lang="zh-CN" altLang="en-US" dirty="0"/>
              <a:t>项目根据估算的一类费用（建安费</a:t>
            </a:r>
            <a:r>
              <a:rPr lang="en-US" altLang="zh-CN" dirty="0"/>
              <a:t>+</a:t>
            </a:r>
            <a:r>
              <a:rPr lang="zh-CN" altLang="en-US" dirty="0"/>
              <a:t>设备购置费）下浮后发包，预算审后固定总价合同。</a:t>
            </a:r>
            <a:endParaRPr lang="zh-CN" altLang="en-US" dirty="0"/>
          </a:p>
          <a:p>
            <a:r>
              <a:rPr lang="zh-CN" altLang="en-US" dirty="0"/>
              <a:t>请问：</a:t>
            </a:r>
            <a:r>
              <a:rPr lang="en-US" altLang="zh-CN" dirty="0"/>
              <a:t>1</a:t>
            </a:r>
            <a:r>
              <a:rPr lang="zh-CN" altLang="en-US" dirty="0"/>
              <a:t>、根据新的</a:t>
            </a:r>
            <a:r>
              <a:rPr lang="en-US" altLang="zh-CN" dirty="0"/>
              <a:t>《</a:t>
            </a:r>
            <a:r>
              <a:rPr lang="zh-CN" altLang="en-US" dirty="0"/>
              <a:t>建筑与市政工程施工质量控制通用规范</a:t>
            </a:r>
            <a:r>
              <a:rPr lang="en-US" altLang="zh-CN" dirty="0"/>
              <a:t>》</a:t>
            </a:r>
            <a:r>
              <a:rPr lang="zh-CN" altLang="en-US" dirty="0"/>
              <a:t>，和质量验收相关的检测必须由建设单位委托。检测费用是否包含在</a:t>
            </a:r>
            <a:r>
              <a:rPr lang="en-US" altLang="zh-CN" dirty="0"/>
              <a:t>EPC</a:t>
            </a:r>
            <a:r>
              <a:rPr lang="zh-CN" altLang="en-US" dirty="0"/>
              <a:t>合同价内？</a:t>
            </a:r>
            <a:endParaRPr lang="zh-CN" altLang="en-US" dirty="0"/>
          </a:p>
          <a:p>
            <a:r>
              <a:rPr lang="en-US" altLang="zh-CN" dirty="0"/>
              <a:t>2</a:t>
            </a:r>
            <a:r>
              <a:rPr lang="zh-CN" altLang="en-US" dirty="0"/>
              <a:t>、基坑监测、周边房屋沉降等监测这一类的监测费用是否包含在</a:t>
            </a:r>
            <a:r>
              <a:rPr lang="en-US" altLang="zh-CN" dirty="0"/>
              <a:t>EPC</a:t>
            </a:r>
            <a:r>
              <a:rPr lang="zh-CN" altLang="en-US" dirty="0"/>
              <a:t>合同价内？应该由谁来委托？</a:t>
            </a:r>
            <a:endParaRPr lang="zh-CN" altLang="en-US" dirty="0"/>
          </a:p>
          <a:p>
            <a:r>
              <a:rPr lang="zh-CN" altLang="en-US" dirty="0"/>
              <a:t>住房和城乡建设部公布了全文强制性国家标准</a:t>
            </a:r>
            <a:r>
              <a:rPr lang="en-US" altLang="zh-CN" dirty="0"/>
              <a:t>《</a:t>
            </a:r>
            <a:r>
              <a:rPr lang="zh-CN" altLang="en-US" dirty="0"/>
              <a:t>建筑与市政工程施工质量控制通用规范</a:t>
            </a:r>
            <a:r>
              <a:rPr lang="en-US" altLang="zh-CN" dirty="0"/>
              <a:t>》GB 55032-2022</a:t>
            </a:r>
            <a:r>
              <a:rPr lang="zh-CN" altLang="en-US" dirty="0"/>
              <a:t>，自</a:t>
            </a:r>
            <a:r>
              <a:rPr lang="en-US" altLang="zh-CN" dirty="0"/>
              <a:t>2023</a:t>
            </a:r>
            <a:r>
              <a:rPr lang="zh-CN" altLang="en-US" dirty="0"/>
              <a:t>年</a:t>
            </a:r>
            <a:r>
              <a:rPr lang="en-US" altLang="zh-CN" dirty="0"/>
              <a:t>3</a:t>
            </a:r>
            <a:r>
              <a:rPr lang="zh-CN" altLang="en-US" dirty="0"/>
              <a:t>月</a:t>
            </a:r>
            <a:r>
              <a:rPr lang="en-US" altLang="zh-CN" dirty="0"/>
              <a:t>1</a:t>
            </a:r>
            <a:r>
              <a:rPr lang="zh-CN" altLang="en-US" dirty="0"/>
              <a:t>日起实施。</a:t>
            </a:r>
            <a:r>
              <a:rPr lang="en-US" altLang="zh-CN" dirty="0"/>
              <a:t>(2022.9.19)</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zh-CN" dirty="0"/>
              <a:t>总价合同，在</a:t>
            </a:r>
            <a:r>
              <a:rPr lang="en-US" altLang="zh-CN" dirty="0"/>
              <a:t>EPC</a:t>
            </a:r>
            <a:r>
              <a:rPr lang="zh-CN" altLang="zh-CN" dirty="0"/>
              <a:t>项目，存在一个问题，在</a:t>
            </a:r>
            <a:r>
              <a:rPr lang="zh-CN" altLang="zh-CN" dirty="0">
                <a:solidFill>
                  <a:srgbClr val="00B050"/>
                </a:solidFill>
              </a:rPr>
              <a:t>扩大初步设计</a:t>
            </a:r>
            <a:r>
              <a:rPr lang="zh-CN" altLang="zh-CN" dirty="0"/>
              <a:t>和</a:t>
            </a:r>
            <a:r>
              <a:rPr lang="zh-CN" altLang="zh-CN" dirty="0">
                <a:solidFill>
                  <a:srgbClr val="00B050"/>
                </a:solidFill>
              </a:rPr>
              <a:t>可研</a:t>
            </a:r>
            <a:r>
              <a:rPr lang="zh-CN" altLang="zh-CN" dirty="0"/>
              <a:t>阶段，</a:t>
            </a:r>
            <a:r>
              <a:rPr lang="zh-CN" altLang="zh-CN" dirty="0">
                <a:solidFill>
                  <a:srgbClr val="00B050"/>
                </a:solidFill>
              </a:rPr>
              <a:t>投标时报价依据的图纸</a:t>
            </a:r>
            <a:r>
              <a:rPr lang="zh-CN" altLang="zh-CN" dirty="0"/>
              <a:t>，在正式</a:t>
            </a:r>
            <a:r>
              <a:rPr lang="zh-CN" altLang="zh-CN" dirty="0">
                <a:solidFill>
                  <a:srgbClr val="00B050"/>
                </a:solidFill>
              </a:rPr>
              <a:t>施工时</a:t>
            </a:r>
            <a:r>
              <a:rPr lang="zh-CN" altLang="zh-CN" dirty="0"/>
              <a:t>会发生变化，这种设计前后</a:t>
            </a:r>
            <a:r>
              <a:rPr lang="zh-CN" altLang="zh-CN" dirty="0">
                <a:solidFill>
                  <a:srgbClr val="00B050"/>
                </a:solidFill>
              </a:rPr>
              <a:t>图纸变化</a:t>
            </a:r>
            <a:r>
              <a:rPr lang="zh-CN" altLang="zh-CN" dirty="0"/>
              <a:t>，必然产生</a:t>
            </a:r>
            <a:r>
              <a:rPr lang="zh-CN" altLang="zh-CN" dirty="0">
                <a:solidFill>
                  <a:srgbClr val="00B050"/>
                </a:solidFill>
              </a:rPr>
              <a:t>设计变更</a:t>
            </a:r>
            <a:r>
              <a:rPr lang="zh-CN" altLang="zh-CN" dirty="0"/>
              <a:t>，是否能认定固定价可调？</a:t>
            </a:r>
            <a:endParaRPr lang="zh-CN" altLang="zh-CN" dirty="0"/>
          </a:p>
          <a:p>
            <a:r>
              <a:rPr lang="zh-CN" altLang="zh-CN" dirty="0"/>
              <a:t>在非</a:t>
            </a:r>
            <a:r>
              <a:rPr lang="en-US" altLang="zh-CN" dirty="0"/>
              <a:t>EPC</a:t>
            </a:r>
            <a:r>
              <a:rPr lang="zh-CN" altLang="zh-CN" dirty="0"/>
              <a:t>项目也存在同类问题</a:t>
            </a:r>
            <a:endParaRPr lang="zh-CN" altLang="zh-CN" dirty="0"/>
          </a:p>
          <a:p>
            <a:r>
              <a:rPr lang="zh-CN" altLang="zh-CN" dirty="0"/>
              <a:t>有个案例，我通过前后</a:t>
            </a:r>
            <a:r>
              <a:rPr lang="zh-CN" altLang="zh-CN" dirty="0">
                <a:solidFill>
                  <a:srgbClr val="00B050"/>
                </a:solidFill>
              </a:rPr>
              <a:t>设计图纸</a:t>
            </a:r>
            <a:r>
              <a:rPr lang="zh-CN" altLang="zh-CN" dirty="0"/>
              <a:t>结构荷载</a:t>
            </a:r>
            <a:r>
              <a:rPr lang="zh-CN" altLang="zh-CN" dirty="0">
                <a:solidFill>
                  <a:srgbClr val="FF0000"/>
                </a:solidFill>
              </a:rPr>
              <a:t>设计参数</a:t>
            </a:r>
            <a:r>
              <a:rPr lang="zh-CN" altLang="zh-CN" dirty="0"/>
              <a:t>变化，如</a:t>
            </a:r>
            <a:r>
              <a:rPr lang="zh-CN" altLang="zh-CN" dirty="0">
                <a:solidFill>
                  <a:srgbClr val="FF0000"/>
                </a:solidFill>
              </a:rPr>
              <a:t>加速度，租尼比，荷载参数</a:t>
            </a:r>
            <a:r>
              <a:rPr lang="zh-CN" altLang="zh-CN" dirty="0"/>
              <a:t>等变化，判断存在</a:t>
            </a:r>
            <a:r>
              <a:rPr lang="zh-CN" altLang="zh-CN" dirty="0">
                <a:solidFill>
                  <a:srgbClr val="00B050"/>
                </a:solidFill>
              </a:rPr>
              <a:t>设计变更</a:t>
            </a:r>
            <a:r>
              <a:rPr lang="zh-CN" altLang="zh-CN" dirty="0"/>
              <a:t>，按原合同变更原则，可以调整平米单价合同？</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00B050"/>
                </a:solidFill>
              </a:rPr>
              <a:t>重点：</a:t>
            </a:r>
            <a:r>
              <a:rPr lang="en-US" altLang="zh-CN" dirty="0"/>
              <a:t> </a:t>
            </a:r>
            <a:r>
              <a:rPr lang="zh-CN" altLang="zh-CN" dirty="0">
                <a:solidFill>
                  <a:srgbClr val="FF0000"/>
                </a:solidFill>
              </a:rPr>
              <a:t>暂</a:t>
            </a:r>
            <a:r>
              <a:rPr lang="zh-CN" altLang="en-US" dirty="0">
                <a:solidFill>
                  <a:srgbClr val="FF0000"/>
                </a:solidFill>
              </a:rPr>
              <a:t>估价</a:t>
            </a:r>
            <a:r>
              <a:rPr lang="zh-CN" altLang="zh-CN" dirty="0"/>
              <a:t>，属于依法</a:t>
            </a:r>
            <a:r>
              <a:rPr lang="zh-CN" altLang="zh-CN" dirty="0">
                <a:solidFill>
                  <a:srgbClr val="FF0000"/>
                </a:solidFill>
              </a:rPr>
              <a:t>必须招标</a:t>
            </a:r>
            <a:r>
              <a:rPr lang="zh-CN" altLang="zh-CN" dirty="0"/>
              <a:t>的专业工程、设备或服务，按中标</a:t>
            </a:r>
            <a:r>
              <a:rPr lang="zh-CN" altLang="zh-CN" dirty="0">
                <a:solidFill>
                  <a:srgbClr val="FF0000"/>
                </a:solidFill>
              </a:rPr>
              <a:t>供应商（或分包商）</a:t>
            </a:r>
            <a:r>
              <a:rPr lang="zh-CN" altLang="zh-CN" dirty="0"/>
              <a:t>成交价加上承包人的</a:t>
            </a:r>
            <a:r>
              <a:rPr lang="zh-CN" altLang="zh-CN" dirty="0">
                <a:solidFill>
                  <a:srgbClr val="FF0000"/>
                </a:solidFill>
              </a:rPr>
              <a:t>总承包管理费</a:t>
            </a:r>
            <a:r>
              <a:rPr lang="zh-CN" altLang="zh-CN" dirty="0"/>
              <a:t>作为办理</a:t>
            </a:r>
            <a:r>
              <a:rPr lang="zh-CN" altLang="zh-CN" dirty="0">
                <a:solidFill>
                  <a:srgbClr val="FF0000"/>
                </a:solidFill>
              </a:rPr>
              <a:t>签价手续</a:t>
            </a:r>
            <a:r>
              <a:rPr lang="zh-CN" altLang="zh-CN" dirty="0"/>
              <a:t>确定价格的依据</a:t>
            </a:r>
            <a:endParaRPr lang="en-US" altLang="zh-CN" dirty="0"/>
          </a:p>
          <a:p>
            <a:r>
              <a:rPr lang="zh-CN" altLang="zh-CN" dirty="0"/>
              <a:t>不含税</a:t>
            </a:r>
            <a:r>
              <a:rPr lang="zh-CN" altLang="zh-CN" dirty="0">
                <a:solidFill>
                  <a:srgbClr val="FF0000"/>
                </a:solidFill>
              </a:rPr>
              <a:t>成交价</a:t>
            </a:r>
            <a:r>
              <a:rPr lang="zh-CN" altLang="zh-CN" dirty="0"/>
              <a:t>×（</a:t>
            </a:r>
            <a:r>
              <a:rPr lang="en-US" altLang="zh-CN" dirty="0"/>
              <a:t>1+</a:t>
            </a:r>
            <a:r>
              <a:rPr lang="zh-CN" altLang="zh-CN" dirty="0"/>
              <a:t>总承包管理费费率</a:t>
            </a:r>
            <a:r>
              <a:rPr lang="en-US" altLang="zh-CN" dirty="0"/>
              <a:t>%</a:t>
            </a:r>
            <a:r>
              <a:rPr lang="zh-CN" altLang="zh-CN" dirty="0"/>
              <a:t>）×（</a:t>
            </a:r>
            <a:r>
              <a:rPr lang="en-US" altLang="zh-CN" dirty="0"/>
              <a:t>1+</a:t>
            </a:r>
            <a:r>
              <a:rPr lang="zh-CN" altLang="zh-CN" dirty="0"/>
              <a:t>增值税税率</a:t>
            </a:r>
            <a:r>
              <a:rPr lang="en-US" altLang="zh-CN" dirty="0"/>
              <a:t>%</a:t>
            </a:r>
            <a:r>
              <a:rPr lang="zh-CN" altLang="zh-CN" dirty="0"/>
              <a:t>）</a:t>
            </a:r>
            <a:endParaRPr lang="en-US" altLang="zh-CN" dirty="0"/>
          </a:p>
          <a:p>
            <a:r>
              <a:rPr lang="zh-CN" altLang="zh-CN" dirty="0">
                <a:solidFill>
                  <a:srgbClr val="FF0000"/>
                </a:solidFill>
              </a:rPr>
              <a:t>总承包管理费</a:t>
            </a:r>
            <a:r>
              <a:rPr lang="zh-CN" altLang="zh-CN" dirty="0"/>
              <a:t>包括承包人的</a:t>
            </a:r>
            <a:r>
              <a:rPr lang="zh-CN" altLang="zh-CN" dirty="0">
                <a:solidFill>
                  <a:srgbClr val="00B050"/>
                </a:solidFill>
              </a:rPr>
              <a:t>管理费、利润和配合费</a:t>
            </a:r>
            <a:r>
              <a:rPr lang="zh-CN" altLang="zh-CN" dirty="0"/>
              <a:t>，</a:t>
            </a:r>
            <a:r>
              <a:rPr lang="zh-CN" altLang="zh-CN" dirty="0">
                <a:solidFill>
                  <a:srgbClr val="FF0000"/>
                </a:solidFill>
              </a:rPr>
              <a:t>费率</a:t>
            </a:r>
            <a:r>
              <a:rPr lang="zh-CN" altLang="zh-CN" dirty="0"/>
              <a:t>按</a:t>
            </a:r>
            <a:r>
              <a:rPr lang="en-US" altLang="zh-CN" dirty="0"/>
              <a:t>6-10%</a:t>
            </a:r>
            <a:r>
              <a:rPr lang="zh-CN" altLang="zh-CN" dirty="0"/>
              <a:t>计取（具体由双方在合同中约定）</a:t>
            </a:r>
            <a:endParaRPr lang="en-US" altLang="zh-CN" dirty="0"/>
          </a:p>
          <a:p>
            <a:r>
              <a:rPr lang="zh-CN" altLang="en-US" dirty="0">
                <a:solidFill>
                  <a:srgbClr val="00B050"/>
                </a:solidFill>
              </a:rPr>
              <a:t>重点：</a:t>
            </a:r>
            <a:r>
              <a:rPr lang="zh-CN" altLang="en-US" dirty="0"/>
              <a:t>甲方招标暂估价设备，然后招标总包方，付款签三方付款协议，由总包付款</a:t>
            </a:r>
            <a:endParaRPr lang="zh-CN" altLang="zh-CN" dirty="0"/>
          </a:p>
          <a:p>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800" dirty="0">
                <a:solidFill>
                  <a:srgbClr val="00B050"/>
                </a:solidFill>
              </a:rPr>
              <a:t>【</a:t>
            </a:r>
            <a:r>
              <a:rPr lang="zh-CN" altLang="en-US" sz="2800" dirty="0">
                <a:solidFill>
                  <a:srgbClr val="00B050"/>
                </a:solidFill>
              </a:rPr>
              <a:t>项目</a:t>
            </a:r>
            <a:r>
              <a:rPr lang="en-US" altLang="zh-CN" sz="2800" dirty="0">
                <a:solidFill>
                  <a:srgbClr val="00B050"/>
                </a:solidFill>
              </a:rPr>
              <a:t>】</a:t>
            </a:r>
            <a:r>
              <a:rPr lang="zh-CN" altLang="en-US" sz="2800" b="0" dirty="0"/>
              <a:t>材料二次搬运费</a:t>
            </a:r>
            <a:endParaRPr lang="en-US" altLang="zh-CN" sz="2800" b="0" dirty="0"/>
          </a:p>
          <a:p>
            <a:r>
              <a:rPr lang="en-US" altLang="zh-CN" sz="2800" b="0" dirty="0"/>
              <a:t>EPC</a:t>
            </a:r>
            <a:r>
              <a:rPr lang="zh-CN" altLang="en-US" sz="2800" b="0" dirty="0"/>
              <a:t>，包含设计（方案设计、初步设计、施工图设计），设备采购、施工、以及整体移交、缺陷修复保修工程等。</a:t>
            </a:r>
            <a:r>
              <a:rPr lang="zh-CN" altLang="en-US" sz="2800" b="0" dirty="0">
                <a:solidFill>
                  <a:srgbClr val="FF0000"/>
                </a:solidFill>
              </a:rPr>
              <a:t>建筑安装工程费</a:t>
            </a:r>
            <a:r>
              <a:rPr lang="zh-CN" altLang="en-US" sz="2800" b="0" dirty="0"/>
              <a:t>计价采用</a:t>
            </a:r>
            <a:r>
              <a:rPr lang="zh-CN" altLang="en-US" sz="2800" b="0" dirty="0">
                <a:solidFill>
                  <a:srgbClr val="FF0000"/>
                </a:solidFill>
              </a:rPr>
              <a:t>施工图预算</a:t>
            </a:r>
            <a:r>
              <a:rPr lang="zh-CN" altLang="en-US" sz="2800" b="0" dirty="0">
                <a:solidFill>
                  <a:srgbClr val="00B050"/>
                </a:solidFill>
              </a:rPr>
              <a:t>下浮</a:t>
            </a:r>
            <a:r>
              <a:rPr lang="en-US" altLang="zh-CN" sz="2800" b="0" dirty="0">
                <a:solidFill>
                  <a:srgbClr val="00B050"/>
                </a:solidFill>
              </a:rPr>
              <a:t>15%</a:t>
            </a:r>
            <a:r>
              <a:rPr lang="zh-CN" altLang="en-US" sz="2800" b="0" dirty="0">
                <a:solidFill>
                  <a:srgbClr val="00B050"/>
                </a:solidFill>
              </a:rPr>
              <a:t>加</a:t>
            </a:r>
            <a:r>
              <a:rPr lang="en-US" altLang="zh-CN" sz="2800" b="0" dirty="0">
                <a:solidFill>
                  <a:srgbClr val="00B050"/>
                </a:solidFill>
              </a:rPr>
              <a:t>1.5%</a:t>
            </a:r>
            <a:r>
              <a:rPr lang="zh-CN" altLang="en-US" sz="2800" b="0" dirty="0">
                <a:solidFill>
                  <a:srgbClr val="00B050"/>
                </a:solidFill>
              </a:rPr>
              <a:t>风险</a:t>
            </a:r>
            <a:r>
              <a:rPr lang="zh-CN" altLang="en-US" sz="2800" b="0" dirty="0"/>
              <a:t>包干的原则，其中施工图预算采用定额组价成综合单价的清单计价方式。</a:t>
            </a:r>
            <a:endParaRPr lang="en-US" altLang="zh-CN" sz="2800" b="0" dirty="0"/>
          </a:p>
          <a:p>
            <a:r>
              <a:rPr lang="zh-CN" altLang="en-US" sz="2800" b="0" dirty="0"/>
              <a:t>本项目施工图预算是采用定额为依据组价成清单综合单价的计价方式，因施工环境和场地的限制汽车不能直接运到现场，必须</a:t>
            </a:r>
            <a:r>
              <a:rPr lang="zh-CN" altLang="en-US" sz="2800" b="0" dirty="0">
                <a:solidFill>
                  <a:srgbClr val="00B050"/>
                </a:solidFill>
              </a:rPr>
              <a:t>再次运输</a:t>
            </a:r>
            <a:r>
              <a:rPr lang="zh-CN" altLang="en-US" sz="2800" b="0" dirty="0"/>
              <a:t>发生装运卸工作，</a:t>
            </a:r>
            <a:r>
              <a:rPr lang="zh-CN" altLang="en-US" sz="2800" b="0" dirty="0">
                <a:solidFill>
                  <a:srgbClr val="FF0000"/>
                </a:solidFill>
              </a:rPr>
              <a:t>符合</a:t>
            </a:r>
            <a:r>
              <a:rPr lang="en-US" altLang="zh-CN" sz="2800" b="0" dirty="0"/>
              <a:t>《</a:t>
            </a:r>
            <a:r>
              <a:rPr lang="zh-CN" altLang="en-US" sz="2800" b="0" dirty="0"/>
              <a:t>省市政工程综合定额</a:t>
            </a:r>
            <a:r>
              <a:rPr lang="en-US" altLang="zh-CN" sz="2800" b="0" dirty="0"/>
              <a:t>(2010)》</a:t>
            </a:r>
            <a:r>
              <a:rPr lang="zh-CN" altLang="en-US" sz="2800" b="0" dirty="0"/>
              <a:t>规定，可以按照经批准的施工组织设计计算各施工点材料</a:t>
            </a:r>
            <a:r>
              <a:rPr lang="zh-CN" altLang="en-US" sz="2800" b="0" dirty="0">
                <a:solidFill>
                  <a:srgbClr val="FF0000"/>
                </a:solidFill>
              </a:rPr>
              <a:t>二次运输费用</a:t>
            </a:r>
            <a:r>
              <a:rPr lang="zh-CN" altLang="en-US" sz="2800" b="0" dirty="0"/>
              <a:t>。</a:t>
            </a:r>
            <a:endParaRPr lang="en-US" altLang="zh-CN" sz="2800" b="0" dirty="0"/>
          </a:p>
          <a:p>
            <a:r>
              <a:rPr lang="zh-CN" altLang="en-US" sz="2800" b="0" dirty="0"/>
              <a:t>当实际施工条件发生变化时，应履行</a:t>
            </a:r>
            <a:r>
              <a:rPr lang="zh-CN" altLang="en-US" sz="2800" b="0" dirty="0">
                <a:solidFill>
                  <a:srgbClr val="FF0000"/>
                </a:solidFill>
              </a:rPr>
              <a:t>合同</a:t>
            </a:r>
            <a:r>
              <a:rPr lang="zh-CN" altLang="en-US" sz="2800" b="0" dirty="0"/>
              <a:t>关于“承包人承担</a:t>
            </a:r>
            <a:r>
              <a:rPr lang="zh-CN" altLang="en-US" sz="2800" b="0" dirty="0">
                <a:solidFill>
                  <a:srgbClr val="00B050"/>
                </a:solidFill>
              </a:rPr>
              <a:t>实际施工方案</a:t>
            </a:r>
            <a:r>
              <a:rPr lang="zh-CN" altLang="en-US" sz="2800" b="0" dirty="0"/>
              <a:t>与</a:t>
            </a:r>
            <a:r>
              <a:rPr lang="zh-CN" altLang="en-US" sz="2800" b="0" dirty="0">
                <a:solidFill>
                  <a:srgbClr val="00B050"/>
                </a:solidFill>
              </a:rPr>
              <a:t>预算施工组织设计</a:t>
            </a:r>
            <a:r>
              <a:rPr lang="zh-CN" altLang="en-US" sz="2800" b="0" dirty="0"/>
              <a:t>变化引起的</a:t>
            </a:r>
            <a:r>
              <a:rPr lang="zh-CN" altLang="en-US" sz="2800" b="0" dirty="0">
                <a:solidFill>
                  <a:srgbClr val="FF0000"/>
                </a:solidFill>
              </a:rPr>
              <a:t>成本增（减）的风险</a:t>
            </a:r>
            <a:r>
              <a:rPr lang="zh-CN" altLang="en-US" sz="2800" b="0" dirty="0"/>
              <a:t>”的约定，结算不作调整</a:t>
            </a:r>
            <a:endParaRPr lang="zh-CN" altLang="en-US" sz="28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dirty="0"/>
              <a:t>EPC</a:t>
            </a:r>
            <a:r>
              <a:rPr lang="zh-CN" altLang="en-US" dirty="0"/>
              <a:t>，合同约定，监理开工令，为开工时间</a:t>
            </a:r>
            <a:endParaRPr lang="en-US" altLang="zh-CN" dirty="0"/>
          </a:p>
          <a:p>
            <a:r>
              <a:rPr lang="zh-CN" altLang="en-US" dirty="0"/>
              <a:t>业主代表，开始设计图纸，为开工时间</a:t>
            </a:r>
            <a:endParaRPr lang="en-US" altLang="zh-CN" dirty="0"/>
          </a:p>
          <a:p>
            <a:r>
              <a:rPr lang="zh-CN" altLang="en-US" dirty="0"/>
              <a:t>施工图设计阶段，监理无法签发开工令</a:t>
            </a:r>
            <a:endParaRPr lang="en-US" altLang="zh-CN" dirty="0"/>
          </a:p>
          <a:p>
            <a:r>
              <a:rPr lang="zh-CN" altLang="en-US" dirty="0"/>
              <a:t>业主要求，具备开工条件，监理下达开工令</a:t>
            </a:r>
            <a:endParaRPr lang="en-US" altLang="zh-CN" dirty="0"/>
          </a:p>
          <a:p>
            <a:r>
              <a:rPr lang="zh-CN" altLang="en-US" dirty="0"/>
              <a:t>业主代表开工令、监理开工令，以哪个为准</a:t>
            </a:r>
            <a:endParaRPr lang="zh-CN" altLang="en-US" dirty="0"/>
          </a:p>
          <a:p>
            <a:r>
              <a:rPr lang="zh-CN" altLang="en-US" dirty="0">
                <a:solidFill>
                  <a:srgbClr val="FF0000"/>
                </a:solidFill>
              </a:rPr>
              <a:t>评：</a:t>
            </a:r>
            <a:r>
              <a:rPr lang="zh-CN" altLang="en-US" dirty="0"/>
              <a:t>总承包合同示范文本，</a:t>
            </a:r>
            <a:r>
              <a:rPr lang="en-US" altLang="zh-CN" dirty="0"/>
              <a:t>EPC</a:t>
            </a:r>
            <a:r>
              <a:rPr lang="zh-CN" altLang="en-US" dirty="0"/>
              <a:t>的开始工作日期与开始现场施工日期不同</a:t>
            </a:r>
            <a:endParaRPr lang="zh-CN" altLang="en-US" dirty="0"/>
          </a:p>
          <a:p>
            <a:r>
              <a:rPr lang="zh-CN" altLang="en-US" dirty="0">
                <a:solidFill>
                  <a:srgbClr val="FF0000"/>
                </a:solidFill>
              </a:rPr>
              <a:t>重点：</a:t>
            </a:r>
            <a:r>
              <a:rPr lang="en-US" altLang="zh-CN" dirty="0"/>
              <a:t>EPC</a:t>
            </a:r>
            <a:r>
              <a:rPr lang="zh-CN" altLang="en-US" dirty="0"/>
              <a:t>，由施工与设备购置安装两部分组成，结算后投资总造价不超概算，工程施工结算价，也不超概算中的施工费概算，但是设备购置及安装结算价，超过了设备费的概算，上述情况属于投资超概算问题吗？（</a:t>
            </a:r>
            <a:r>
              <a:rPr lang="zh-CN" altLang="en-US" dirty="0">
                <a:solidFill>
                  <a:srgbClr val="FF0000"/>
                </a:solidFill>
              </a:rPr>
              <a:t>总投资不超概，批复内自行调整</a:t>
            </a:r>
            <a:r>
              <a:rPr lang="zh-CN" altLang="en-US" dirty="0"/>
              <a:t>）</a:t>
            </a:r>
            <a:endParaRPr lang="en-US" altLang="zh-CN" dirty="0"/>
          </a:p>
          <a:p>
            <a:r>
              <a:rPr lang="zh-CN" altLang="en-US" dirty="0"/>
              <a:t>（</a:t>
            </a:r>
            <a:r>
              <a:rPr lang="zh-CN" altLang="en-US" dirty="0">
                <a:solidFill>
                  <a:srgbClr val="339933"/>
                </a:solidFill>
              </a:rPr>
              <a:t>建安超概，二类费用补</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en-US" altLang="zh-CN" dirty="0"/>
              <a:t>EPC</a:t>
            </a:r>
            <a:r>
              <a:rPr lang="zh-CN" altLang="en-US" dirty="0"/>
              <a:t>，投资</a:t>
            </a:r>
            <a:r>
              <a:rPr lang="zh-CN" altLang="en-US" dirty="0">
                <a:solidFill>
                  <a:srgbClr val="00B050"/>
                </a:solidFill>
              </a:rPr>
              <a:t>估算</a:t>
            </a:r>
            <a:r>
              <a:rPr lang="zh-CN" altLang="en-US" dirty="0"/>
              <a:t>，招标</a:t>
            </a:r>
            <a:endParaRPr lang="en-US" altLang="zh-CN" dirty="0"/>
          </a:p>
          <a:p>
            <a:r>
              <a:rPr lang="zh-CN" altLang="en-US" dirty="0"/>
              <a:t>地勘变化，面积增加，结构变化，总投资，增加，建安费用</a:t>
            </a:r>
            <a:r>
              <a:rPr lang="en-US" altLang="zh-CN" dirty="0"/>
              <a:t>6</a:t>
            </a:r>
            <a:r>
              <a:rPr lang="zh-CN" altLang="en-US" dirty="0"/>
              <a:t>个亿</a:t>
            </a:r>
            <a:endParaRPr lang="en-US" altLang="zh-CN" dirty="0"/>
          </a:p>
          <a:p>
            <a:r>
              <a:rPr lang="zh-CN" altLang="en-US" dirty="0"/>
              <a:t>发改，</a:t>
            </a:r>
            <a:r>
              <a:rPr lang="zh-CN" altLang="en-US" dirty="0">
                <a:solidFill>
                  <a:srgbClr val="00B050"/>
                </a:solidFill>
              </a:rPr>
              <a:t>重新批复</a:t>
            </a:r>
            <a:r>
              <a:rPr lang="zh-CN" altLang="en-US" dirty="0"/>
              <a:t>，可研和概算，增加投资</a:t>
            </a:r>
            <a:r>
              <a:rPr lang="en-US" altLang="zh-CN" dirty="0"/>
              <a:t>6</a:t>
            </a:r>
            <a:r>
              <a:rPr lang="zh-CN" altLang="en-US" dirty="0"/>
              <a:t>个亿</a:t>
            </a:r>
            <a:endParaRPr lang="en-US" altLang="zh-CN" dirty="0"/>
          </a:p>
          <a:p>
            <a:r>
              <a:rPr lang="zh-CN" altLang="en-US" dirty="0"/>
              <a:t>发改建议，新增的</a:t>
            </a:r>
            <a:r>
              <a:rPr lang="en-US" altLang="zh-CN" dirty="0"/>
              <a:t>6</a:t>
            </a:r>
            <a:r>
              <a:rPr lang="zh-CN" altLang="en-US" dirty="0"/>
              <a:t>个亿，代建单位，</a:t>
            </a:r>
            <a:r>
              <a:rPr lang="zh-CN" altLang="en-US" dirty="0">
                <a:solidFill>
                  <a:srgbClr val="00B050"/>
                </a:solidFill>
              </a:rPr>
              <a:t>公开招标</a:t>
            </a:r>
            <a:endParaRPr lang="en-US" altLang="zh-CN" dirty="0">
              <a:solidFill>
                <a:srgbClr val="00B050"/>
              </a:solidFill>
            </a:endParaRPr>
          </a:p>
          <a:p>
            <a:r>
              <a:rPr lang="zh-CN" altLang="en-US" dirty="0"/>
              <a:t>屋面工程、装饰装修工程、智能化工程、泛光照明、厨房设备工程</a:t>
            </a:r>
            <a:endParaRPr lang="en-US" altLang="zh-CN" dirty="0"/>
          </a:p>
          <a:p>
            <a:r>
              <a:rPr lang="zh-CN" altLang="en-US" dirty="0">
                <a:solidFill>
                  <a:srgbClr val="00B050"/>
                </a:solidFill>
              </a:rPr>
              <a:t>肢解发包</a:t>
            </a:r>
            <a:endParaRPr lang="en-US" altLang="zh-CN" dirty="0">
              <a:solidFill>
                <a:srgbClr val="00B050"/>
              </a:solidFill>
            </a:endParaRPr>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3.3.11 </a:t>
            </a:r>
            <a:r>
              <a:rPr lang="zh-CN" altLang="en-US" dirty="0"/>
              <a:t>当招标时的</a:t>
            </a:r>
            <a:r>
              <a:rPr lang="zh-CN" altLang="en-US" dirty="0">
                <a:solidFill>
                  <a:srgbClr val="339933"/>
                </a:solidFill>
              </a:rPr>
              <a:t>设计文件</a:t>
            </a:r>
            <a:r>
              <a:rPr lang="zh-CN" altLang="en-US" dirty="0"/>
              <a:t>进行</a:t>
            </a:r>
            <a:r>
              <a:rPr lang="zh-CN" altLang="en-US" dirty="0">
                <a:solidFill>
                  <a:srgbClr val="FF0000"/>
                </a:solidFill>
              </a:rPr>
              <a:t>方案优化</a:t>
            </a:r>
            <a:r>
              <a:rPr lang="zh-CN" altLang="en-US" dirty="0"/>
              <a:t>和</a:t>
            </a:r>
            <a:r>
              <a:rPr lang="zh-CN" altLang="en-US" dirty="0">
                <a:solidFill>
                  <a:srgbClr val="FF0000"/>
                </a:solidFill>
              </a:rPr>
              <a:t>设计深化</a:t>
            </a:r>
            <a:r>
              <a:rPr lang="zh-CN" altLang="en-US" dirty="0"/>
              <a:t>后签约合同价需要重新计量计价的，</a:t>
            </a:r>
            <a:r>
              <a:rPr lang="zh-CN" altLang="en-US" dirty="0">
                <a:solidFill>
                  <a:srgbClr val="FF0000"/>
                </a:solidFill>
              </a:rPr>
              <a:t>总价合同</a:t>
            </a:r>
            <a:r>
              <a:rPr lang="zh-CN" altLang="en-US" dirty="0"/>
              <a:t>价格</a:t>
            </a:r>
            <a:r>
              <a:rPr lang="zh-CN" altLang="en-US" dirty="0">
                <a:solidFill>
                  <a:srgbClr val="339933"/>
                </a:solidFill>
              </a:rPr>
              <a:t>不做调整</a:t>
            </a:r>
            <a:r>
              <a:rPr lang="zh-CN" altLang="en-US" dirty="0"/>
              <a:t>，</a:t>
            </a:r>
            <a:r>
              <a:rPr lang="zh-CN" altLang="en-US" dirty="0">
                <a:solidFill>
                  <a:srgbClr val="FF0000"/>
                </a:solidFill>
              </a:rPr>
              <a:t>单价合同</a:t>
            </a:r>
            <a:r>
              <a:rPr lang="zh-CN" altLang="en-US" dirty="0"/>
              <a:t>按本标准第</a:t>
            </a:r>
            <a:r>
              <a:rPr lang="en-US" altLang="zh-CN" dirty="0"/>
              <a:t>9.2 </a:t>
            </a:r>
            <a:r>
              <a:rPr lang="zh-CN" altLang="en-US" dirty="0"/>
              <a:t>节（</a:t>
            </a:r>
            <a:r>
              <a:rPr lang="en-US" altLang="zh-CN" dirty="0"/>
              <a:t>9.2 </a:t>
            </a:r>
            <a:r>
              <a:rPr lang="zh-CN" altLang="en-US" dirty="0">
                <a:solidFill>
                  <a:srgbClr val="339933"/>
                </a:solidFill>
              </a:rPr>
              <a:t>工程变更</a:t>
            </a:r>
            <a:r>
              <a:rPr lang="zh-CN" altLang="en-US" dirty="0"/>
              <a:t>） 、第</a:t>
            </a:r>
            <a:r>
              <a:rPr lang="en-US" altLang="zh-CN" dirty="0"/>
              <a:t>9.3 </a:t>
            </a:r>
            <a:r>
              <a:rPr lang="zh-CN" altLang="en-US" dirty="0"/>
              <a:t>节（</a:t>
            </a:r>
            <a:r>
              <a:rPr lang="en-US" altLang="zh-CN" dirty="0"/>
              <a:t>9.3 </a:t>
            </a:r>
            <a:r>
              <a:rPr lang="zh-CN" altLang="en-US" dirty="0"/>
              <a:t>工程量</a:t>
            </a:r>
            <a:r>
              <a:rPr lang="zh-CN" altLang="en-US" dirty="0">
                <a:solidFill>
                  <a:srgbClr val="339933"/>
                </a:solidFill>
              </a:rPr>
              <a:t>清单缺陷</a:t>
            </a:r>
            <a:r>
              <a:rPr lang="zh-CN" altLang="en-US" dirty="0"/>
              <a:t>）的规定</a:t>
            </a:r>
            <a:r>
              <a:rPr lang="zh-CN" altLang="en-US" dirty="0">
                <a:solidFill>
                  <a:srgbClr val="339933"/>
                </a:solidFill>
              </a:rPr>
              <a:t>调整</a:t>
            </a:r>
            <a:r>
              <a:rPr lang="zh-CN" altLang="en-US" dirty="0"/>
              <a:t>综合单价、更新合同价格。</a:t>
            </a:r>
            <a:endParaRPr lang="zh-CN" altLang="en-US" dirty="0"/>
          </a:p>
          <a:p>
            <a:r>
              <a:rPr lang="en-US" altLang="zh-CN" dirty="0"/>
              <a:t>3.3.12 </a:t>
            </a:r>
            <a:r>
              <a:rPr lang="zh-CN" altLang="en-US" dirty="0"/>
              <a:t>招标人依据</a:t>
            </a:r>
            <a:r>
              <a:rPr lang="zh-CN" altLang="en-US" dirty="0">
                <a:solidFill>
                  <a:srgbClr val="339933"/>
                </a:solidFill>
              </a:rPr>
              <a:t>类似工程</a:t>
            </a:r>
            <a:r>
              <a:rPr lang="zh-CN" altLang="en-US" dirty="0"/>
              <a:t>的</a:t>
            </a:r>
            <a:r>
              <a:rPr lang="zh-CN" altLang="en-US" dirty="0">
                <a:solidFill>
                  <a:srgbClr val="339933"/>
                </a:solidFill>
              </a:rPr>
              <a:t>工期数据</a:t>
            </a:r>
            <a:r>
              <a:rPr lang="zh-CN" altLang="en-US" dirty="0"/>
              <a:t>，结合拟建工程情况合理计算</a:t>
            </a:r>
            <a:r>
              <a:rPr lang="zh-CN" altLang="en-US" dirty="0">
                <a:solidFill>
                  <a:srgbClr val="339933"/>
                </a:solidFill>
              </a:rPr>
              <a:t>工期</a:t>
            </a:r>
            <a:r>
              <a:rPr lang="zh-CN" altLang="en-US" dirty="0"/>
              <a:t>。</a:t>
            </a:r>
            <a:endParaRPr lang="en-US" altLang="zh-CN" dirty="0"/>
          </a:p>
          <a:p>
            <a:r>
              <a:rPr lang="zh-CN" altLang="en-US" dirty="0"/>
              <a:t>招标</a:t>
            </a:r>
            <a:r>
              <a:rPr lang="zh-CN" altLang="en-US" dirty="0">
                <a:solidFill>
                  <a:srgbClr val="339933"/>
                </a:solidFill>
              </a:rPr>
              <a:t>工期</a:t>
            </a:r>
            <a:r>
              <a:rPr lang="zh-CN" altLang="en-US" dirty="0"/>
              <a:t>天数</a:t>
            </a:r>
            <a:r>
              <a:rPr lang="zh-CN" altLang="en-US" dirty="0">
                <a:solidFill>
                  <a:srgbClr val="339933"/>
                </a:solidFill>
              </a:rPr>
              <a:t>低于</a:t>
            </a:r>
            <a:r>
              <a:rPr lang="zh-CN" altLang="en-US" dirty="0"/>
              <a:t>类似工程的工期数据</a:t>
            </a:r>
            <a:r>
              <a:rPr lang="zh-CN" altLang="en-US" dirty="0">
                <a:solidFill>
                  <a:srgbClr val="339933"/>
                </a:solidFill>
              </a:rPr>
              <a:t>一定幅度</a:t>
            </a:r>
            <a:r>
              <a:rPr lang="zh-CN" altLang="en-US" dirty="0"/>
              <a:t>，招标人应先行</a:t>
            </a:r>
            <a:r>
              <a:rPr lang="zh-CN" altLang="en-US" dirty="0">
                <a:solidFill>
                  <a:srgbClr val="339933"/>
                </a:solidFill>
              </a:rPr>
              <a:t>组织论证</a:t>
            </a:r>
            <a:r>
              <a:rPr lang="zh-CN" altLang="en-US" dirty="0"/>
              <a:t>，并依据论证通过的方案计算</a:t>
            </a:r>
            <a:r>
              <a:rPr lang="zh-CN" altLang="en-US" dirty="0">
                <a:solidFill>
                  <a:srgbClr val="FF0000"/>
                </a:solidFill>
              </a:rPr>
              <a:t>赶工费用</a:t>
            </a:r>
            <a:r>
              <a:rPr lang="zh-CN" altLang="en-US" dirty="0"/>
              <a:t>，列入</a:t>
            </a:r>
            <a:r>
              <a:rPr lang="zh-CN" altLang="en-US" dirty="0">
                <a:solidFill>
                  <a:srgbClr val="FF0000"/>
                </a:solidFill>
              </a:rPr>
              <a:t>最高投标限价</a:t>
            </a:r>
            <a:r>
              <a:rPr lang="zh-CN" altLang="en-US" dirty="0"/>
              <a:t>的措施项目中。</a:t>
            </a:r>
            <a:endParaRPr lang="en-US" altLang="zh-CN" dirty="0"/>
          </a:p>
          <a:p>
            <a:r>
              <a:rPr lang="zh-CN" altLang="en-US" dirty="0"/>
              <a:t>投标人应根据招标文件要求，全面评估</a:t>
            </a:r>
            <a:r>
              <a:rPr lang="zh-CN" altLang="en-US" dirty="0">
                <a:solidFill>
                  <a:srgbClr val="339933"/>
                </a:solidFill>
              </a:rPr>
              <a:t>赶工风险</a:t>
            </a:r>
            <a:r>
              <a:rPr lang="zh-CN" altLang="en-US" dirty="0"/>
              <a:t>，在</a:t>
            </a:r>
            <a:r>
              <a:rPr lang="zh-CN" altLang="en-US" dirty="0">
                <a:solidFill>
                  <a:srgbClr val="339933"/>
                </a:solidFill>
              </a:rPr>
              <a:t>风险可控</a:t>
            </a:r>
            <a:r>
              <a:rPr lang="zh-CN" altLang="en-US" dirty="0"/>
              <a:t>的情况下提交</a:t>
            </a:r>
            <a:r>
              <a:rPr lang="zh-CN" altLang="en-US" dirty="0">
                <a:solidFill>
                  <a:srgbClr val="FF0000"/>
                </a:solidFill>
              </a:rPr>
              <a:t>赶工方案</a:t>
            </a:r>
            <a:r>
              <a:rPr lang="zh-CN" altLang="en-US" dirty="0"/>
              <a:t>和相应的</a:t>
            </a:r>
            <a:r>
              <a:rPr lang="zh-CN" altLang="en-US" dirty="0">
                <a:solidFill>
                  <a:srgbClr val="FF0000"/>
                </a:solidFill>
              </a:rPr>
              <a:t>赶工费用</a:t>
            </a:r>
            <a:r>
              <a:rPr lang="zh-CN" altLang="en-US" dirty="0"/>
              <a:t>，</a:t>
            </a:r>
            <a:r>
              <a:rPr lang="zh-CN" altLang="en-US" dirty="0">
                <a:solidFill>
                  <a:srgbClr val="339933"/>
                </a:solidFill>
              </a:rPr>
              <a:t>未报价的，</a:t>
            </a:r>
            <a:r>
              <a:rPr lang="zh-CN" altLang="en-US" dirty="0">
                <a:solidFill>
                  <a:srgbClr val="FF0000"/>
                </a:solidFill>
              </a:rPr>
              <a:t>视为</a:t>
            </a:r>
            <a:r>
              <a:rPr lang="zh-CN" altLang="en-US" dirty="0"/>
              <a:t>已经包含在其他投标报价中。</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spcAft>
                <a:spcPts val="0"/>
              </a:spcAft>
            </a:pPr>
            <a:r>
              <a:rPr lang="zh-CN" altLang="en-US" dirty="0">
                <a:solidFill>
                  <a:srgbClr val="FF0000"/>
                </a:solidFill>
              </a:rPr>
              <a:t>重点：</a:t>
            </a:r>
            <a:r>
              <a:rPr lang="zh-CN" altLang="zh-CN" dirty="0"/>
              <a:t>老旧小区改造</a:t>
            </a:r>
            <a:r>
              <a:rPr lang="en-US" altLang="zh-CN" dirty="0"/>
              <a:t>EPC</a:t>
            </a:r>
            <a:r>
              <a:rPr lang="zh-CN" altLang="zh-CN" dirty="0"/>
              <a:t>项目，大量拆除项目，图纸也是一边施工一边修改，估算下浮，金额暂估</a:t>
            </a:r>
            <a:endParaRPr lang="zh-CN" altLang="zh-CN" dirty="0"/>
          </a:p>
          <a:p>
            <a:pPr>
              <a:spcAft>
                <a:spcPts val="0"/>
              </a:spcAft>
            </a:pPr>
            <a:r>
              <a:rPr lang="zh-CN" altLang="zh-CN" dirty="0"/>
              <a:t>如何</a:t>
            </a:r>
            <a:r>
              <a:rPr lang="zh-CN" altLang="zh-CN" dirty="0">
                <a:solidFill>
                  <a:srgbClr val="FF0000"/>
                </a:solidFill>
              </a:rPr>
              <a:t>上报结算</a:t>
            </a:r>
            <a:r>
              <a:rPr lang="zh-CN" altLang="zh-CN" dirty="0"/>
              <a:t>，</a:t>
            </a:r>
            <a:r>
              <a:rPr lang="zh-CN" altLang="zh-CN" dirty="0">
                <a:solidFill>
                  <a:srgbClr val="339933"/>
                </a:solidFill>
              </a:rPr>
              <a:t>拆除</a:t>
            </a:r>
            <a:r>
              <a:rPr lang="zh-CN" altLang="zh-CN" dirty="0"/>
              <a:t>项目、不可预见</a:t>
            </a:r>
            <a:r>
              <a:rPr lang="zh-CN" altLang="zh-CN" dirty="0">
                <a:solidFill>
                  <a:srgbClr val="339933"/>
                </a:solidFill>
              </a:rPr>
              <a:t>地基处理</a:t>
            </a:r>
            <a:r>
              <a:rPr lang="zh-CN" altLang="zh-CN" dirty="0"/>
              <a:t>、</a:t>
            </a:r>
            <a:r>
              <a:rPr lang="zh-CN" altLang="zh-CN" dirty="0">
                <a:solidFill>
                  <a:srgbClr val="339933"/>
                </a:solidFill>
              </a:rPr>
              <a:t>零星</a:t>
            </a:r>
            <a:r>
              <a:rPr lang="zh-CN" altLang="zh-CN" dirty="0"/>
              <a:t>人工、设计</a:t>
            </a:r>
            <a:r>
              <a:rPr lang="zh-CN" altLang="zh-CN" dirty="0">
                <a:solidFill>
                  <a:srgbClr val="339933"/>
                </a:solidFill>
              </a:rPr>
              <a:t>变更</a:t>
            </a:r>
            <a:endParaRPr lang="zh-CN" altLang="zh-CN" dirty="0">
              <a:solidFill>
                <a:srgbClr val="339933"/>
              </a:solidFill>
            </a:endParaRPr>
          </a:p>
          <a:p>
            <a:pPr>
              <a:spcAft>
                <a:spcPts val="0"/>
              </a:spcAft>
            </a:pPr>
            <a:r>
              <a:rPr lang="zh-CN" altLang="zh-CN" dirty="0">
                <a:solidFill>
                  <a:srgbClr val="FF0000"/>
                </a:solidFill>
              </a:rPr>
              <a:t>合同范围内</a:t>
            </a:r>
            <a:r>
              <a:rPr lang="zh-CN" altLang="zh-CN" dirty="0"/>
              <a:t>的改造</a:t>
            </a:r>
            <a:r>
              <a:rPr lang="zh-CN" altLang="en-US" dirty="0"/>
              <a:t>，</a:t>
            </a:r>
            <a:r>
              <a:rPr lang="zh-CN" altLang="zh-CN" dirty="0"/>
              <a:t>前期图纸没有，以</a:t>
            </a:r>
            <a:r>
              <a:rPr lang="zh-CN" altLang="zh-CN" dirty="0">
                <a:solidFill>
                  <a:srgbClr val="339933"/>
                </a:solidFill>
              </a:rPr>
              <a:t>补充图纸</a:t>
            </a:r>
            <a:r>
              <a:rPr lang="zh-CN" altLang="zh-CN" dirty="0"/>
              <a:t>形式上报结算，图纸不能体现的，以</a:t>
            </a:r>
            <a:r>
              <a:rPr lang="zh-CN" altLang="zh-CN" dirty="0">
                <a:solidFill>
                  <a:srgbClr val="339933"/>
                </a:solidFill>
              </a:rPr>
              <a:t>现场收方</a:t>
            </a:r>
            <a:r>
              <a:rPr lang="zh-CN" altLang="zh-CN" dirty="0"/>
              <a:t>的工程量确认单上报</a:t>
            </a:r>
            <a:endParaRPr lang="zh-CN" altLang="zh-CN" dirty="0"/>
          </a:p>
          <a:p>
            <a:pPr>
              <a:spcAft>
                <a:spcPts val="0"/>
              </a:spcAft>
            </a:pPr>
            <a:r>
              <a:rPr lang="zh-CN" altLang="zh-CN" dirty="0">
                <a:solidFill>
                  <a:srgbClr val="FF0000"/>
                </a:solidFill>
              </a:rPr>
              <a:t>拆除项目</a:t>
            </a:r>
            <a:r>
              <a:rPr lang="zh-CN" altLang="zh-CN" dirty="0"/>
              <a:t>尽可能</a:t>
            </a:r>
            <a:r>
              <a:rPr lang="zh-CN" altLang="zh-CN" dirty="0">
                <a:solidFill>
                  <a:srgbClr val="339933"/>
                </a:solidFill>
              </a:rPr>
              <a:t>出图纸</a:t>
            </a:r>
            <a:r>
              <a:rPr lang="zh-CN" altLang="zh-CN" dirty="0"/>
              <a:t>，不能出图纸的也以</a:t>
            </a:r>
            <a:r>
              <a:rPr lang="zh-CN" altLang="zh-CN" dirty="0">
                <a:solidFill>
                  <a:srgbClr val="339933"/>
                </a:solidFill>
              </a:rPr>
              <a:t>工程量确认单</a:t>
            </a:r>
            <a:r>
              <a:rPr lang="zh-CN" altLang="zh-CN" dirty="0"/>
              <a:t>上报</a:t>
            </a:r>
            <a:endParaRPr lang="zh-CN" altLang="zh-CN" dirty="0"/>
          </a:p>
          <a:p>
            <a:pPr>
              <a:spcAft>
                <a:spcPts val="0"/>
              </a:spcAft>
            </a:pPr>
            <a:r>
              <a:rPr lang="zh-CN" altLang="zh-CN" dirty="0">
                <a:solidFill>
                  <a:srgbClr val="FF0000"/>
                </a:solidFill>
              </a:rPr>
              <a:t>合同内</a:t>
            </a:r>
            <a:r>
              <a:rPr lang="zh-CN" altLang="zh-CN" dirty="0"/>
              <a:t>不以签证形式上报，只有</a:t>
            </a:r>
            <a:r>
              <a:rPr lang="zh-CN" altLang="zh-CN" dirty="0">
                <a:solidFill>
                  <a:srgbClr val="FF0000"/>
                </a:solidFill>
              </a:rPr>
              <a:t>超出合同</a:t>
            </a:r>
            <a:r>
              <a:rPr lang="zh-CN" altLang="zh-CN" dirty="0"/>
              <a:t>才按照</a:t>
            </a:r>
            <a:r>
              <a:rPr lang="zh-CN" altLang="zh-CN" dirty="0">
                <a:solidFill>
                  <a:srgbClr val="FF0000"/>
                </a:solidFill>
              </a:rPr>
              <a:t>签证</a:t>
            </a:r>
            <a:r>
              <a:rPr lang="zh-CN" altLang="zh-CN" dirty="0"/>
              <a:t>上报</a:t>
            </a:r>
            <a:endParaRPr lang="zh-CN" altLang="zh-CN" dirty="0"/>
          </a:p>
          <a:p>
            <a:pPr>
              <a:spcAft>
                <a:spcPts val="0"/>
              </a:spcAft>
            </a:pPr>
            <a:r>
              <a:rPr lang="zh-CN" altLang="zh-CN" dirty="0"/>
              <a:t>签证很敏感，审计容易出问题</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暂估价，招标，认质认价，开票，财评不一致</a:t>
            </a:r>
            <a:endParaRPr lang="zh-CN" altLang="en-US" dirty="0"/>
          </a:p>
          <a:p>
            <a:r>
              <a:rPr lang="zh-CN" altLang="en-US" dirty="0">
                <a:solidFill>
                  <a:srgbClr val="FF0000"/>
                </a:solidFill>
              </a:rPr>
              <a:t>重点：</a:t>
            </a:r>
            <a:r>
              <a:rPr lang="zh-CN" altLang="en-US" dirty="0"/>
              <a:t>综合管廊，定额，电缆沟，介质</a:t>
            </a:r>
            <a:endParaRPr lang="zh-CN" altLang="en-US" dirty="0"/>
          </a:p>
          <a:p>
            <a:r>
              <a:rPr lang="zh-CN" altLang="en-US" dirty="0">
                <a:solidFill>
                  <a:srgbClr val="FF0000"/>
                </a:solidFill>
              </a:rPr>
              <a:t>重点：</a:t>
            </a:r>
            <a:r>
              <a:rPr lang="zh-CN" altLang="en-US" dirty="0"/>
              <a:t>单价让利，调价差，分摊到综合单价</a:t>
            </a:r>
            <a:endParaRPr lang="zh-CN" altLang="en-US" dirty="0"/>
          </a:p>
          <a:p>
            <a:r>
              <a:rPr lang="zh-CN" altLang="en-US" dirty="0">
                <a:solidFill>
                  <a:srgbClr val="FF0000"/>
                </a:solidFill>
              </a:rPr>
              <a:t>重点： </a:t>
            </a:r>
            <a:r>
              <a:rPr lang="en-US" altLang="zh-CN" dirty="0" err="1"/>
              <a:t>epc</a:t>
            </a:r>
            <a:r>
              <a:rPr lang="zh-CN" altLang="en-US" dirty="0"/>
              <a:t>，</a:t>
            </a:r>
            <a:r>
              <a:rPr lang="en-US" altLang="zh-CN" dirty="0"/>
              <a:t>2.8</a:t>
            </a:r>
            <a:r>
              <a:rPr lang="zh-CN" altLang="en-US" dirty="0"/>
              <a:t>亿，阳光大棚，调概</a:t>
            </a:r>
            <a:r>
              <a:rPr lang="en-US" altLang="zh-CN" dirty="0"/>
              <a:t>30</a:t>
            </a:r>
            <a:r>
              <a:rPr lang="zh-CN" altLang="en-US" dirty="0"/>
              <a:t>个羊舍，结算</a:t>
            </a:r>
            <a:r>
              <a:rPr lang="en-US" altLang="zh-CN" dirty="0"/>
              <a:t>3.8</a:t>
            </a:r>
            <a:r>
              <a:rPr lang="zh-CN" altLang="en-US" dirty="0"/>
              <a:t>亿</a:t>
            </a:r>
            <a:endParaRPr lang="zh-CN" altLang="en-US" dirty="0"/>
          </a:p>
          <a:p>
            <a:r>
              <a:rPr lang="zh-CN" altLang="en-US" dirty="0">
                <a:solidFill>
                  <a:srgbClr val="FF0000"/>
                </a:solidFill>
              </a:rPr>
              <a:t>重点： </a:t>
            </a:r>
            <a:r>
              <a:rPr lang="en-US" altLang="zh-CN" dirty="0" err="1"/>
              <a:t>epc</a:t>
            </a:r>
            <a:r>
              <a:rPr lang="zh-CN" altLang="en-US" dirty="0"/>
              <a:t>，建安费下浮，暂列金，暂估价，不下浮</a:t>
            </a:r>
            <a:endParaRPr lang="zh-CN" altLang="en-US" dirty="0"/>
          </a:p>
          <a:p>
            <a:r>
              <a:rPr lang="zh-CN" altLang="en-US" dirty="0">
                <a:solidFill>
                  <a:srgbClr val="FF0000"/>
                </a:solidFill>
              </a:rPr>
              <a:t>重点：</a:t>
            </a:r>
            <a:r>
              <a:rPr lang="zh-CN" altLang="en-US" dirty="0"/>
              <a:t>质保金，保函</a:t>
            </a:r>
            <a:endParaRPr lang="zh-CN" altLang="en-US" dirty="0"/>
          </a:p>
          <a:p>
            <a:r>
              <a:rPr lang="zh-CN" altLang="en-US" dirty="0">
                <a:solidFill>
                  <a:srgbClr val="FF0000"/>
                </a:solidFill>
              </a:rPr>
              <a:t>重点： </a:t>
            </a:r>
            <a:r>
              <a:rPr lang="en-US" altLang="zh-CN" dirty="0" err="1"/>
              <a:t>epc</a:t>
            </a:r>
            <a:r>
              <a:rPr lang="zh-CN" altLang="en-US" dirty="0"/>
              <a:t>，甲方基础资料不准，应索赔基础资料组织协调费，不能索赔勘探费，乙方出图也要做勘探</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err="1"/>
              <a:t>epco</a:t>
            </a:r>
            <a:r>
              <a:rPr lang="zh-CN" altLang="en-US" dirty="0"/>
              <a:t>，中国水务，概算，主管</a:t>
            </a:r>
            <a:r>
              <a:rPr lang="en-US" altLang="zh-CN" dirty="0"/>
              <a:t>68</a:t>
            </a:r>
            <a:r>
              <a:rPr lang="zh-CN" altLang="en-US" dirty="0"/>
              <a:t>，支管</a:t>
            </a:r>
            <a:r>
              <a:rPr lang="en-US" altLang="zh-CN" dirty="0"/>
              <a:t>35</a:t>
            </a:r>
            <a:r>
              <a:rPr lang="zh-CN" altLang="en-US" dirty="0"/>
              <a:t>，</a:t>
            </a:r>
            <a:r>
              <a:rPr lang="en-US" altLang="zh-CN" dirty="0"/>
              <a:t>60</a:t>
            </a:r>
            <a:r>
              <a:rPr lang="zh-CN" altLang="en-US" dirty="0"/>
              <a:t>居民，实际</a:t>
            </a:r>
            <a:r>
              <a:rPr lang="en-US" altLang="zh-CN" dirty="0"/>
              <a:t>100</a:t>
            </a:r>
            <a:r>
              <a:rPr lang="zh-CN" altLang="en-US" dirty="0"/>
              <a:t>居民，支管</a:t>
            </a:r>
            <a:r>
              <a:rPr lang="en-US" altLang="zh-CN" dirty="0"/>
              <a:t>45</a:t>
            </a:r>
            <a:endParaRPr lang="en-US" altLang="zh-CN" dirty="0"/>
          </a:p>
          <a:p>
            <a:r>
              <a:rPr lang="zh-CN" altLang="en-US" dirty="0">
                <a:solidFill>
                  <a:srgbClr val="FF0000"/>
                </a:solidFill>
              </a:rPr>
              <a:t>重点： </a:t>
            </a:r>
            <a:r>
              <a:rPr lang="en-US" altLang="zh-CN" dirty="0" err="1"/>
              <a:t>epc</a:t>
            </a:r>
            <a:r>
              <a:rPr lang="zh-CN" altLang="en-US" dirty="0"/>
              <a:t>，乙方初步设计，桩基础，过度设计</a:t>
            </a:r>
            <a:endParaRPr lang="zh-CN" altLang="en-US" dirty="0"/>
          </a:p>
          <a:p>
            <a:r>
              <a:rPr lang="zh-CN" altLang="en-US" dirty="0">
                <a:solidFill>
                  <a:srgbClr val="FF0000"/>
                </a:solidFill>
              </a:rPr>
              <a:t>重点：</a:t>
            </a:r>
            <a:r>
              <a:rPr lang="zh-CN" altLang="en-US" dirty="0"/>
              <a:t>可研没有建设管理费，可研清单发包，合同，初设概算，有建设管理费或总承包管理费，结算审计扣除</a:t>
            </a:r>
            <a:endParaRPr lang="zh-CN" altLang="en-US" dirty="0"/>
          </a:p>
          <a:p>
            <a:r>
              <a:rPr lang="zh-CN" altLang="en-US" dirty="0">
                <a:solidFill>
                  <a:srgbClr val="FF0000"/>
                </a:solidFill>
              </a:rPr>
              <a:t>重点：</a:t>
            </a:r>
            <a:r>
              <a:rPr lang="zh-CN" altLang="en-US" dirty="0"/>
              <a:t>清单招标，高规格电缆，调为，低规格，接头多，单价高</a:t>
            </a:r>
            <a:endParaRPr lang="en-US" altLang="zh-CN" dirty="0"/>
          </a:p>
          <a:p>
            <a:r>
              <a:rPr lang="zh-CN" altLang="en-US" dirty="0">
                <a:solidFill>
                  <a:srgbClr val="FF0000"/>
                </a:solidFill>
              </a:rPr>
              <a:t>重点：</a:t>
            </a:r>
            <a:r>
              <a:rPr lang="zh-CN" altLang="en-US" dirty="0"/>
              <a:t>设计错误，总包担责</a:t>
            </a:r>
            <a:endParaRPr lang="zh-CN" altLang="en-US" dirty="0"/>
          </a:p>
          <a:p>
            <a:r>
              <a:rPr lang="zh-CN" altLang="en-US" dirty="0">
                <a:solidFill>
                  <a:srgbClr val="FF0000"/>
                </a:solidFill>
              </a:rPr>
              <a:t>重点：</a:t>
            </a:r>
            <a:r>
              <a:rPr lang="zh-CN" altLang="en-US" dirty="0"/>
              <a:t>出现图纸和设计不符合要求或漏项的，由总承包单位承担相应责任</a:t>
            </a:r>
            <a:endParaRPr lang="zh-CN" altLang="en-US" dirty="0"/>
          </a:p>
          <a:p>
            <a:endParaRPr lang="zh-CN" altLang="en-US" dirty="0"/>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err="1"/>
              <a:t>epc</a:t>
            </a:r>
            <a:r>
              <a:rPr lang="zh-CN" altLang="en-US" dirty="0"/>
              <a:t>，施工图工程量汇总表量大于施工图，施工图预算按汇总表，双方都认</a:t>
            </a:r>
            <a:endParaRPr lang="zh-CN" altLang="en-US" dirty="0"/>
          </a:p>
          <a:p>
            <a:r>
              <a:rPr lang="zh-CN" altLang="en-US" dirty="0">
                <a:solidFill>
                  <a:srgbClr val="FF0000"/>
                </a:solidFill>
              </a:rPr>
              <a:t>重点： </a:t>
            </a:r>
            <a:r>
              <a:rPr lang="en-US" altLang="zh-CN" dirty="0" err="1"/>
              <a:t>epc</a:t>
            </a:r>
            <a:r>
              <a:rPr lang="zh-CN" altLang="en-US" dirty="0"/>
              <a:t>，涉铁，配合费。涉水，招标限价。临时占地费，每亩</a:t>
            </a:r>
            <a:r>
              <a:rPr lang="en-US" altLang="zh-CN" dirty="0"/>
              <a:t>1500</a:t>
            </a:r>
            <a:r>
              <a:rPr lang="zh-CN" altLang="en-US" dirty="0"/>
              <a:t>，</a:t>
            </a:r>
            <a:r>
              <a:rPr lang="en-US" altLang="zh-CN" dirty="0"/>
              <a:t>10</a:t>
            </a:r>
            <a:r>
              <a:rPr lang="zh-CN" altLang="en-US" dirty="0"/>
              <a:t>万。</a:t>
            </a:r>
            <a:endParaRPr lang="zh-CN" altLang="en-US" dirty="0"/>
          </a:p>
          <a:p>
            <a:r>
              <a:rPr lang="zh-CN" altLang="en-US" dirty="0">
                <a:solidFill>
                  <a:srgbClr val="FF0000"/>
                </a:solidFill>
              </a:rPr>
              <a:t>重点：</a:t>
            </a:r>
            <a:r>
              <a:rPr lang="zh-CN" altLang="en-US" dirty="0"/>
              <a:t>链式履带式吊车认卸货费，轮式不认</a:t>
            </a:r>
            <a:endParaRPr lang="zh-CN" altLang="en-US" dirty="0"/>
          </a:p>
          <a:p>
            <a:r>
              <a:rPr lang="zh-CN" altLang="en-US" dirty="0">
                <a:solidFill>
                  <a:srgbClr val="FF0000"/>
                </a:solidFill>
              </a:rPr>
              <a:t>重点：</a:t>
            </a:r>
            <a:r>
              <a:rPr lang="zh-CN" altLang="en-US" dirty="0"/>
              <a:t>材料认价会议纪要，发改没盖章，财评不给认</a:t>
            </a:r>
            <a:endParaRPr lang="zh-CN" altLang="en-US" dirty="0"/>
          </a:p>
          <a:p>
            <a:r>
              <a:rPr lang="zh-CN" altLang="en-US" dirty="0">
                <a:solidFill>
                  <a:srgbClr val="FF0000"/>
                </a:solidFill>
              </a:rPr>
              <a:t>重点：</a:t>
            </a:r>
            <a:r>
              <a:rPr lang="zh-CN" altLang="en-US" dirty="0"/>
              <a:t>地砖</a:t>
            </a:r>
            <a:r>
              <a:rPr lang="en-US" altLang="zh-CN" dirty="0"/>
              <a:t>800*800</a:t>
            </a:r>
            <a:r>
              <a:rPr lang="zh-CN" altLang="en-US" dirty="0"/>
              <a:t>，调为</a:t>
            </a:r>
            <a:r>
              <a:rPr lang="en-US" altLang="zh-CN" dirty="0"/>
              <a:t>600*600</a:t>
            </a:r>
            <a:r>
              <a:rPr lang="zh-CN" altLang="en-US" dirty="0"/>
              <a:t>，调材差，调人工</a:t>
            </a:r>
            <a:endParaRPr lang="en-US" altLang="zh-CN" dirty="0"/>
          </a:p>
          <a:p>
            <a:r>
              <a:rPr lang="zh-CN" altLang="en-US" dirty="0">
                <a:solidFill>
                  <a:srgbClr val="FF0000"/>
                </a:solidFill>
              </a:rPr>
              <a:t>重点： </a:t>
            </a:r>
            <a:r>
              <a:rPr lang="en-US" altLang="zh-CN" dirty="0" err="1"/>
              <a:t>epc</a:t>
            </a:r>
            <a:r>
              <a:rPr lang="zh-CN" altLang="en-US" dirty="0"/>
              <a:t>，二次设计深化设计，设计院不出设计费</a:t>
            </a:r>
            <a:endParaRPr lang="zh-CN" altLang="en-US" dirty="0"/>
          </a:p>
          <a:p>
            <a:r>
              <a:rPr lang="zh-CN" altLang="en-US" dirty="0"/>
              <a:t>设计费，按图审面积，面积减少</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初设招标的</a:t>
            </a:r>
            <a:r>
              <a:rPr lang="en-US" altLang="zh-CN" dirty="0"/>
              <a:t>EPC</a:t>
            </a:r>
            <a:r>
              <a:rPr lang="zh-CN" altLang="en-US" dirty="0"/>
              <a:t>项目，发包人要求里面很多东西的交付标准不高，现在过审的施工图已经出来了，然后很多材料都是高于招标时候的发包人要求的交付标准，过审施工图的高标准做法，能否算是甲方的同意了高标准做法，施工单位按高标准报施工图预算按高标准拿材料算价</a:t>
            </a:r>
            <a:endParaRPr lang="zh-CN" altLang="en-US" dirty="0"/>
          </a:p>
          <a:p>
            <a:r>
              <a:rPr lang="zh-CN" altLang="en-US" dirty="0">
                <a:solidFill>
                  <a:srgbClr val="FF0000"/>
                </a:solidFill>
              </a:rPr>
              <a:t>重点：</a:t>
            </a:r>
            <a:r>
              <a:rPr lang="zh-CN" altLang="en-US" dirty="0"/>
              <a:t>外电招标，外水不招标。现场踏勘，额外工程量，争取风险费。红线内，市政，一个房建，共</a:t>
            </a:r>
            <a:r>
              <a:rPr lang="en-US" altLang="zh-CN" dirty="0"/>
              <a:t>3</a:t>
            </a:r>
            <a:r>
              <a:rPr lang="zh-CN" altLang="en-US" dirty="0"/>
              <a:t>亿，后规划调整，房建没实施，红线外，增加</a:t>
            </a:r>
            <a:r>
              <a:rPr lang="en-US" altLang="zh-CN" dirty="0"/>
              <a:t>3</a:t>
            </a:r>
            <a:r>
              <a:rPr lang="zh-CN" altLang="en-US" dirty="0"/>
              <a:t>个房建，共完成</a:t>
            </a:r>
            <a:r>
              <a:rPr lang="en-US" altLang="zh-CN" dirty="0"/>
              <a:t>1</a:t>
            </a:r>
            <a:r>
              <a:rPr lang="zh-CN" altLang="en-US" dirty="0"/>
              <a:t>亿。规划调整，项目地点变，增加路，超概</a:t>
            </a:r>
            <a:r>
              <a:rPr lang="en-US" altLang="zh-CN" dirty="0"/>
              <a:t>10%</a:t>
            </a:r>
            <a:r>
              <a:rPr lang="zh-CN" altLang="en-US" dirty="0"/>
              <a:t>以上调概。钢结构一级资质。刷漆改为墙布，图为准。地铁，土方亏，管廊，造成，增加土方。</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合同工期</a:t>
            </a:r>
            <a:r>
              <a:rPr lang="en-US" altLang="zh-CN" dirty="0"/>
              <a:t>200</a:t>
            </a:r>
            <a:r>
              <a:rPr lang="zh-CN" altLang="en-US" dirty="0"/>
              <a:t>天，正常</a:t>
            </a:r>
            <a:r>
              <a:rPr lang="en-US" altLang="zh-CN" dirty="0"/>
              <a:t>300</a:t>
            </a:r>
            <a:r>
              <a:rPr lang="zh-CN" altLang="en-US" dirty="0"/>
              <a:t>天，实际工期</a:t>
            </a:r>
            <a:r>
              <a:rPr lang="en-US" altLang="zh-CN" dirty="0"/>
              <a:t>200</a:t>
            </a:r>
            <a:r>
              <a:rPr lang="zh-CN" altLang="en-US" dirty="0"/>
              <a:t>天，招标文件要求报赶工费，结算审计，赶工费不给，模板*</a:t>
            </a:r>
            <a:r>
              <a:rPr lang="en-US" altLang="zh-CN" dirty="0"/>
              <a:t>3</a:t>
            </a:r>
            <a:r>
              <a:rPr lang="zh-CN" altLang="en-US" dirty="0"/>
              <a:t>，夜间施工增加费，不给认</a:t>
            </a:r>
            <a:endParaRPr lang="zh-CN" altLang="en-US" dirty="0"/>
          </a:p>
          <a:p>
            <a:r>
              <a:rPr lang="zh-CN" altLang="en-US" dirty="0">
                <a:solidFill>
                  <a:srgbClr val="FF0000"/>
                </a:solidFill>
              </a:rPr>
              <a:t>重点：</a:t>
            </a:r>
            <a:r>
              <a:rPr lang="zh-CN" altLang="en-US" dirty="0"/>
              <a:t>保障房，</a:t>
            </a:r>
            <a:r>
              <a:rPr lang="en-US" altLang="zh-CN" dirty="0"/>
              <a:t>21</a:t>
            </a:r>
            <a:r>
              <a:rPr lang="zh-CN" altLang="en-US" dirty="0"/>
              <a:t>施工，</a:t>
            </a:r>
            <a:r>
              <a:rPr lang="en-US" altLang="zh-CN" dirty="0"/>
              <a:t>22</a:t>
            </a:r>
            <a:r>
              <a:rPr lang="zh-CN" altLang="en-US" dirty="0"/>
              <a:t>招标签合同，</a:t>
            </a:r>
            <a:r>
              <a:rPr lang="en-US" altLang="zh-CN" dirty="0"/>
              <a:t>21</a:t>
            </a:r>
            <a:r>
              <a:rPr lang="zh-CN" altLang="en-US" dirty="0"/>
              <a:t>塑钢窗，</a:t>
            </a:r>
            <a:r>
              <a:rPr lang="en-US" altLang="zh-CN" dirty="0"/>
              <a:t>22</a:t>
            </a:r>
            <a:r>
              <a:rPr lang="zh-CN" altLang="en-US" dirty="0"/>
              <a:t>隔热断桥铝，拨款到期，进度节点</a:t>
            </a:r>
            <a:endParaRPr lang="en-US" altLang="zh-CN" dirty="0"/>
          </a:p>
          <a:p>
            <a:r>
              <a:rPr lang="zh-CN" altLang="en-US" dirty="0">
                <a:solidFill>
                  <a:srgbClr val="FF0000"/>
                </a:solidFill>
              </a:rPr>
              <a:t>重点：</a:t>
            </a:r>
            <a:r>
              <a:rPr lang="en-US" altLang="zh-CN" dirty="0"/>
              <a:t> </a:t>
            </a:r>
            <a:r>
              <a:rPr lang="zh-CN" altLang="en-US" dirty="0"/>
              <a:t>设计变更部分，不调材料价差</a:t>
            </a:r>
            <a:endParaRPr lang="zh-CN" altLang="en-US" dirty="0"/>
          </a:p>
          <a:p>
            <a:r>
              <a:rPr lang="zh-CN" altLang="en-US" dirty="0"/>
              <a:t>暂估价材料招标，不调价差</a:t>
            </a:r>
            <a:endParaRPr lang="zh-CN" altLang="en-US" dirty="0"/>
          </a:p>
          <a:p>
            <a:r>
              <a:rPr lang="zh-CN" altLang="en-US" dirty="0">
                <a:solidFill>
                  <a:srgbClr val="FF0000"/>
                </a:solidFill>
              </a:rPr>
              <a:t>重点：</a:t>
            </a:r>
            <a:r>
              <a:rPr lang="zh-CN" altLang="en-US" dirty="0"/>
              <a:t>贵州发改住建，固定总价，不以施工图预算</a:t>
            </a:r>
            <a:endParaRPr lang="zh-CN" altLang="en-US" dirty="0"/>
          </a:p>
          <a:p>
            <a:r>
              <a:rPr lang="zh-CN" altLang="en-US" dirty="0">
                <a:solidFill>
                  <a:srgbClr val="FF0000"/>
                </a:solidFill>
              </a:rPr>
              <a:t>重点：</a:t>
            </a:r>
            <a:r>
              <a:rPr lang="zh-CN" altLang="en-US" dirty="0"/>
              <a:t>信息价，企业指导价</a:t>
            </a:r>
            <a:endParaRPr lang="zh-CN" altLang="en-US" dirty="0"/>
          </a:p>
          <a:p>
            <a:r>
              <a:rPr lang="zh-CN" altLang="en-US" dirty="0">
                <a:solidFill>
                  <a:srgbClr val="FF0000"/>
                </a:solidFill>
              </a:rPr>
              <a:t>重点：</a:t>
            </a:r>
            <a:r>
              <a:rPr lang="zh-CN" altLang="en-US" dirty="0"/>
              <a:t>厂房，</a:t>
            </a:r>
            <a:r>
              <a:rPr lang="en-US" altLang="zh-CN" dirty="0"/>
              <a:t>9000</a:t>
            </a:r>
            <a:r>
              <a:rPr lang="zh-CN" altLang="en-US" dirty="0"/>
              <a:t>，</a:t>
            </a:r>
            <a:r>
              <a:rPr lang="en-US" altLang="zh-CN" dirty="0"/>
              <a:t>7000</a:t>
            </a:r>
            <a:endParaRPr lang="en-US" altLang="zh-CN" dirty="0"/>
          </a:p>
          <a:p>
            <a:r>
              <a:rPr lang="zh-CN" altLang="en-US" dirty="0">
                <a:solidFill>
                  <a:srgbClr val="FF0000"/>
                </a:solidFill>
              </a:rPr>
              <a:t>重点： </a:t>
            </a:r>
            <a:r>
              <a:rPr lang="en-US" altLang="zh-CN" dirty="0" err="1"/>
              <a:t>epc</a:t>
            </a:r>
            <a:r>
              <a:rPr lang="zh-CN" altLang="en-US" dirty="0"/>
              <a:t>，包装，管廊，路改造，修路</a:t>
            </a:r>
            <a:endParaRPr lang="zh-CN" altLang="en-US" dirty="0"/>
          </a:p>
          <a:p>
            <a:r>
              <a:rPr lang="zh-CN" altLang="en-US" dirty="0">
                <a:solidFill>
                  <a:srgbClr val="FF0000"/>
                </a:solidFill>
              </a:rPr>
              <a:t>重点：</a:t>
            </a:r>
            <a:r>
              <a:rPr lang="zh-CN" altLang="en-US" dirty="0"/>
              <a:t>材料调价差，钢筋，钢绞线，可调价材料</a:t>
            </a:r>
            <a:endParaRPr lang="zh-CN" altLang="en-US" dirty="0"/>
          </a:p>
          <a:p>
            <a:endParaRPr lang="zh-CN" altLang="en-US" dirty="0"/>
          </a:p>
          <a:p>
            <a:endParaRPr lang="en-US" altLang="zh-CN"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土方均衡，挖土快，回填慢</a:t>
            </a:r>
            <a:endParaRPr lang="zh-CN" altLang="en-US" dirty="0"/>
          </a:p>
          <a:p>
            <a:r>
              <a:rPr lang="zh-CN" altLang="en-US" dirty="0">
                <a:solidFill>
                  <a:srgbClr val="FF0000"/>
                </a:solidFill>
              </a:rPr>
              <a:t>重点： </a:t>
            </a:r>
            <a:r>
              <a:rPr lang="en-US" altLang="zh-CN" dirty="0" err="1"/>
              <a:t>epc</a:t>
            </a:r>
            <a:r>
              <a:rPr lang="zh-CN" altLang="en-US" dirty="0"/>
              <a:t>估算发包，乙方勘察初设，孤石多，概算超估算，概算阶段不要超估算，不能用暂列金，概算孤石调多，其他调少，确定限额设计内概算，对照可研，避免漏项。预算控制在概算内，结算控制在中标价内。结算阶段，不够，再用暂列金，还不够，调概</a:t>
            </a:r>
            <a:endParaRPr lang="zh-CN" altLang="en-US" dirty="0"/>
          </a:p>
          <a:p>
            <a:r>
              <a:rPr lang="zh-CN" altLang="en-US" dirty="0">
                <a:solidFill>
                  <a:srgbClr val="FF0000"/>
                </a:solidFill>
              </a:rPr>
              <a:t>重点：</a:t>
            </a:r>
            <a:r>
              <a:rPr lang="zh-CN" altLang="en-US" dirty="0"/>
              <a:t>变更超概部分，不能取费</a:t>
            </a:r>
            <a:endParaRPr lang="zh-CN" altLang="en-US" dirty="0"/>
          </a:p>
          <a:p>
            <a:r>
              <a:rPr lang="zh-CN" altLang="en-US" dirty="0">
                <a:solidFill>
                  <a:srgbClr val="FF0000"/>
                </a:solidFill>
              </a:rPr>
              <a:t>重点：</a:t>
            </a:r>
            <a:r>
              <a:rPr lang="zh-CN" altLang="en-US" dirty="0"/>
              <a:t>变更，调整税</a:t>
            </a:r>
            <a:endParaRPr lang="zh-CN" altLang="en-US" dirty="0"/>
          </a:p>
          <a:p>
            <a:r>
              <a:rPr lang="zh-CN" altLang="en-US" dirty="0">
                <a:solidFill>
                  <a:srgbClr val="FF0000"/>
                </a:solidFill>
              </a:rPr>
              <a:t>重点：</a:t>
            </a:r>
            <a:r>
              <a:rPr lang="zh-CN" altLang="en-US" dirty="0"/>
              <a:t>图</a:t>
            </a:r>
            <a:r>
              <a:rPr lang="en-US" altLang="zh-CN" dirty="0"/>
              <a:t>100</a:t>
            </a:r>
            <a:r>
              <a:rPr lang="zh-CN" altLang="en-US" dirty="0"/>
              <a:t>，乙方报</a:t>
            </a:r>
            <a:r>
              <a:rPr lang="en-US" altLang="zh-CN" dirty="0"/>
              <a:t>10</a:t>
            </a:r>
            <a:r>
              <a:rPr lang="zh-CN" altLang="en-US" dirty="0"/>
              <a:t>，乙丙按图</a:t>
            </a:r>
            <a:endParaRPr lang="zh-CN" altLang="en-US" dirty="0"/>
          </a:p>
          <a:p>
            <a:r>
              <a:rPr lang="zh-CN" altLang="en-US" dirty="0">
                <a:solidFill>
                  <a:srgbClr val="FF0000"/>
                </a:solidFill>
              </a:rPr>
              <a:t>重点：</a:t>
            </a:r>
            <a:r>
              <a:rPr lang="zh-CN" altLang="en-US" dirty="0"/>
              <a:t>分批出图，分批审预算，基期，调差幅度</a:t>
            </a:r>
            <a:endParaRPr lang="zh-CN" altLang="en-US" dirty="0"/>
          </a:p>
          <a:p>
            <a:r>
              <a:rPr lang="zh-CN" altLang="en-US" dirty="0">
                <a:solidFill>
                  <a:srgbClr val="FF0000"/>
                </a:solidFill>
              </a:rPr>
              <a:t>重点：</a:t>
            </a:r>
            <a:r>
              <a:rPr lang="zh-CN" altLang="en-US" dirty="0"/>
              <a:t>桩，限价按面积每平</a:t>
            </a:r>
            <a:r>
              <a:rPr lang="en-US" altLang="zh-CN" dirty="0"/>
              <a:t>180</a:t>
            </a:r>
            <a:r>
              <a:rPr lang="zh-CN" altLang="en-US" dirty="0"/>
              <a:t>，</a:t>
            </a:r>
            <a:r>
              <a:rPr lang="en-US" altLang="zh-CN" dirty="0"/>
              <a:t>150</a:t>
            </a:r>
            <a:r>
              <a:rPr lang="zh-CN" altLang="en-US" dirty="0"/>
              <a:t>中，桩短了，加长</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dirty="0"/>
          </a:p>
        </p:txBody>
      </p:sp>
    </p:spTree>
  </p:cSld>
  <p:clrMapOvr>
    <a:masterClrMapping/>
  </p:clrMapOvr>
  <p:transition spd="slow"/>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项目特征，自行考虑，见图纸</a:t>
            </a:r>
            <a:endParaRPr lang="zh-CN" altLang="en-US" dirty="0"/>
          </a:p>
          <a:p>
            <a:r>
              <a:rPr lang="zh-CN" altLang="en-US" dirty="0">
                <a:solidFill>
                  <a:srgbClr val="FF0000"/>
                </a:solidFill>
              </a:rPr>
              <a:t>重点：</a:t>
            </a:r>
            <a:r>
              <a:rPr lang="zh-CN" altLang="en-US" dirty="0"/>
              <a:t>招标答疑，临时占地不提供。租地费</a:t>
            </a:r>
            <a:endParaRPr lang="zh-CN" altLang="en-US" dirty="0"/>
          </a:p>
          <a:p>
            <a:r>
              <a:rPr lang="zh-CN" altLang="en-US" dirty="0">
                <a:solidFill>
                  <a:srgbClr val="FF0000"/>
                </a:solidFill>
              </a:rPr>
              <a:t>重点：</a:t>
            </a:r>
            <a:r>
              <a:rPr lang="zh-CN" altLang="en-US" dirty="0"/>
              <a:t>三有详勘，二没详勘。初勘。二详勘超预期</a:t>
            </a:r>
            <a:endParaRPr lang="zh-CN" altLang="en-US" dirty="0"/>
          </a:p>
          <a:p>
            <a:r>
              <a:rPr lang="zh-CN" altLang="en-US" dirty="0">
                <a:solidFill>
                  <a:srgbClr val="FF0000"/>
                </a:solidFill>
              </a:rPr>
              <a:t>重点：</a:t>
            </a:r>
            <a:r>
              <a:rPr lang="zh-CN" altLang="en-US" dirty="0"/>
              <a:t>不定材料设备品牌，避免超概</a:t>
            </a:r>
            <a:endParaRPr lang="zh-CN" altLang="en-US" dirty="0"/>
          </a:p>
          <a:p>
            <a:r>
              <a:rPr lang="zh-CN" altLang="en-US" dirty="0">
                <a:solidFill>
                  <a:srgbClr val="FF0000"/>
                </a:solidFill>
              </a:rPr>
              <a:t>重点：</a:t>
            </a:r>
            <a:r>
              <a:rPr lang="zh-CN" altLang="en-US" dirty="0"/>
              <a:t>莱芜，概算，蓝图少部分，</a:t>
            </a:r>
            <a:r>
              <a:rPr lang="en-US" altLang="zh-CN" dirty="0"/>
              <a:t>10</a:t>
            </a:r>
            <a:r>
              <a:rPr lang="zh-CN" altLang="en-US" dirty="0"/>
              <a:t>以上招标</a:t>
            </a:r>
            <a:endParaRPr lang="zh-CN" altLang="en-US" dirty="0"/>
          </a:p>
          <a:p>
            <a:r>
              <a:rPr lang="zh-CN" altLang="en-US" dirty="0">
                <a:solidFill>
                  <a:srgbClr val="FF0000"/>
                </a:solidFill>
              </a:rPr>
              <a:t>重点：</a:t>
            </a:r>
            <a:r>
              <a:rPr lang="zh-CN" altLang="en-US" dirty="0"/>
              <a:t>固定总价，优化，凑不够，人材差，增加绿化护坡</a:t>
            </a:r>
            <a:endParaRPr lang="zh-CN" altLang="en-US" dirty="0"/>
          </a:p>
          <a:p>
            <a:r>
              <a:rPr lang="zh-CN" altLang="en-US" dirty="0"/>
              <a:t>固定总价，路</a:t>
            </a:r>
            <a:r>
              <a:rPr lang="en-US" altLang="zh-CN" dirty="0"/>
              <a:t>50</a:t>
            </a:r>
            <a:r>
              <a:rPr lang="zh-CN" altLang="en-US" dirty="0"/>
              <a:t>，</a:t>
            </a:r>
            <a:r>
              <a:rPr lang="en-US" altLang="zh-CN" dirty="0"/>
              <a:t>40</a:t>
            </a:r>
            <a:endParaRPr lang="en-US" altLang="zh-CN" dirty="0"/>
          </a:p>
          <a:p>
            <a:r>
              <a:rPr lang="zh-CN" altLang="en-US" dirty="0">
                <a:solidFill>
                  <a:srgbClr val="FF0000"/>
                </a:solidFill>
              </a:rPr>
              <a:t>重点：</a:t>
            </a:r>
            <a:r>
              <a:rPr lang="zh-CN" altLang="en-US" dirty="0"/>
              <a:t>概算，合同</a:t>
            </a:r>
            <a:r>
              <a:rPr lang="en-US" altLang="zh-CN" dirty="0"/>
              <a:t>5</a:t>
            </a:r>
            <a:r>
              <a:rPr lang="zh-CN" altLang="en-US" dirty="0"/>
              <a:t>，预算</a:t>
            </a:r>
            <a:r>
              <a:rPr lang="en-US" altLang="zh-CN" dirty="0"/>
              <a:t>3.5</a:t>
            </a:r>
            <a:r>
              <a:rPr lang="zh-CN" altLang="en-US" dirty="0"/>
              <a:t>，让报</a:t>
            </a:r>
            <a:r>
              <a:rPr lang="en-US" altLang="zh-CN" dirty="0"/>
              <a:t>5</a:t>
            </a:r>
            <a:endParaRPr lang="en-US" altLang="zh-CN" dirty="0"/>
          </a:p>
          <a:p>
            <a:r>
              <a:rPr lang="zh-CN" altLang="en-US" dirty="0">
                <a:solidFill>
                  <a:srgbClr val="FF0000"/>
                </a:solidFill>
              </a:rPr>
              <a:t>重点：</a:t>
            </a:r>
            <a:r>
              <a:rPr lang="zh-CN" altLang="en-US" dirty="0"/>
              <a:t>三期，每期</a:t>
            </a:r>
            <a:r>
              <a:rPr lang="en-US" altLang="zh-CN" dirty="0"/>
              <a:t>2000</a:t>
            </a:r>
            <a:r>
              <a:rPr lang="zh-CN" altLang="en-US" dirty="0"/>
              <a:t>，一期</a:t>
            </a:r>
            <a:r>
              <a:rPr lang="en-US" altLang="zh-CN" dirty="0"/>
              <a:t>3500</a:t>
            </a:r>
            <a:r>
              <a:rPr lang="zh-CN" altLang="en-US" dirty="0"/>
              <a:t>，超概</a:t>
            </a:r>
            <a:r>
              <a:rPr lang="en-US" altLang="zh-CN" dirty="0"/>
              <a:t>70</a:t>
            </a:r>
            <a:endParaRPr lang="en-US" altLang="zh-CN" dirty="0"/>
          </a:p>
          <a:p>
            <a:r>
              <a:rPr lang="zh-CN" altLang="en-US" dirty="0">
                <a:solidFill>
                  <a:srgbClr val="FF0000"/>
                </a:solidFill>
              </a:rPr>
              <a:t>重点： </a:t>
            </a:r>
            <a:r>
              <a:rPr lang="en-US" altLang="zh-CN" dirty="0" err="1"/>
              <a:t>epc</a:t>
            </a:r>
            <a:r>
              <a:rPr lang="zh-CN" altLang="en-US" dirty="0"/>
              <a:t>，定额计价，树招标，太原到北京，栽树运距套定额</a:t>
            </a:r>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出土口，垂直运输费，二次转运，料具</a:t>
            </a:r>
            <a:endParaRPr lang="zh-CN" altLang="en-US" dirty="0"/>
          </a:p>
          <a:p>
            <a:r>
              <a:rPr lang="zh-CN" altLang="en-US" dirty="0">
                <a:solidFill>
                  <a:srgbClr val="FF0000"/>
                </a:solidFill>
              </a:rPr>
              <a:t>重点：</a:t>
            </a:r>
            <a:r>
              <a:rPr lang="zh-CN" altLang="en-US" dirty="0"/>
              <a:t>暂估价，招标，平台</a:t>
            </a:r>
            <a:endParaRPr lang="zh-CN" altLang="en-US" dirty="0"/>
          </a:p>
          <a:p>
            <a:r>
              <a:rPr lang="zh-CN" altLang="en-US" dirty="0">
                <a:solidFill>
                  <a:srgbClr val="FF0000"/>
                </a:solidFill>
              </a:rPr>
              <a:t>重点：</a:t>
            </a:r>
            <a:r>
              <a:rPr lang="zh-CN" altLang="en-US" dirty="0"/>
              <a:t>概算清单招标，细化到分项，不平衡报价</a:t>
            </a:r>
            <a:endParaRPr lang="zh-CN" altLang="en-US" dirty="0"/>
          </a:p>
          <a:p>
            <a:r>
              <a:rPr lang="zh-CN" altLang="en-US" dirty="0">
                <a:solidFill>
                  <a:srgbClr val="FF0000"/>
                </a:solidFill>
              </a:rPr>
              <a:t>重点：</a:t>
            </a:r>
            <a:r>
              <a:rPr lang="zh-CN" altLang="en-US" dirty="0"/>
              <a:t>甲方概算没有，抗拔桩</a:t>
            </a:r>
            <a:endParaRPr lang="zh-CN" altLang="en-US" dirty="0"/>
          </a:p>
          <a:p>
            <a:r>
              <a:rPr lang="zh-CN" altLang="en-US" dirty="0">
                <a:solidFill>
                  <a:srgbClr val="FF0000"/>
                </a:solidFill>
              </a:rPr>
              <a:t>重点：</a:t>
            </a:r>
            <a:r>
              <a:rPr lang="zh-CN" altLang="en-US" dirty="0"/>
              <a:t>专家论证，取消伸缩缝，价增</a:t>
            </a:r>
            <a:endParaRPr lang="zh-CN" altLang="en-US" dirty="0"/>
          </a:p>
          <a:p>
            <a:r>
              <a:rPr lang="zh-CN" altLang="en-US" dirty="0"/>
              <a:t>规划局，外立面做法变，量增</a:t>
            </a:r>
            <a:endParaRPr lang="zh-CN" altLang="en-US" dirty="0"/>
          </a:p>
          <a:p>
            <a:r>
              <a:rPr lang="zh-CN" altLang="en-US" dirty="0"/>
              <a:t>三遍防水</a:t>
            </a:r>
            <a:endParaRPr lang="zh-CN" altLang="en-US" dirty="0"/>
          </a:p>
          <a:p>
            <a:r>
              <a:rPr lang="zh-CN" altLang="en-US" dirty="0">
                <a:solidFill>
                  <a:srgbClr val="FF0000"/>
                </a:solidFill>
              </a:rPr>
              <a:t>重点：</a:t>
            </a:r>
            <a:r>
              <a:rPr lang="zh-CN" altLang="en-US" dirty="0"/>
              <a:t>临建，轻轨，一二三标段，一公局</a:t>
            </a:r>
            <a:endParaRPr lang="zh-CN" altLang="en-US" dirty="0"/>
          </a:p>
          <a:p>
            <a:r>
              <a:rPr lang="zh-CN" altLang="en-US" dirty="0"/>
              <a:t>开发区路，租金，修复</a:t>
            </a:r>
            <a:endParaRPr lang="zh-CN" altLang="en-US" dirty="0"/>
          </a:p>
          <a:p>
            <a:r>
              <a:rPr lang="zh-CN" altLang="en-US" dirty="0">
                <a:solidFill>
                  <a:srgbClr val="FF0000"/>
                </a:solidFill>
              </a:rPr>
              <a:t>重点：</a:t>
            </a:r>
            <a:r>
              <a:rPr lang="zh-CN" altLang="en-US" dirty="0"/>
              <a:t>平台公司，融资，住建，提要求</a:t>
            </a:r>
            <a:endParaRPr lang="zh-CN" altLang="en-US" dirty="0"/>
          </a:p>
          <a:p>
            <a:r>
              <a:rPr lang="zh-CN" altLang="en-US" dirty="0">
                <a:solidFill>
                  <a:srgbClr val="FF0000"/>
                </a:solidFill>
                <a:sym typeface="+mn-ea"/>
              </a:rPr>
              <a:t>重点：</a:t>
            </a:r>
            <a:r>
              <a:rPr lang="zh-CN" altLang="en-US" dirty="0">
                <a:sym typeface="+mn-ea"/>
              </a:rPr>
              <a:t>乙方分公司，生产钢结构，混合开票，材料票</a:t>
            </a:r>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赶工费，合同内，合同外，设备</a:t>
            </a:r>
            <a:endParaRPr lang="zh-CN" altLang="en-US" dirty="0"/>
          </a:p>
          <a:p>
            <a:r>
              <a:rPr lang="zh-CN" altLang="en-US" dirty="0">
                <a:solidFill>
                  <a:srgbClr val="FF0000"/>
                </a:solidFill>
              </a:rPr>
              <a:t>重点：</a:t>
            </a:r>
            <a:r>
              <a:rPr lang="zh-CN" altLang="en-US" dirty="0"/>
              <a:t>人工降效费，预算定额人工*</a:t>
            </a:r>
            <a:r>
              <a:rPr lang="en-US" altLang="zh-CN" dirty="0"/>
              <a:t>1.25</a:t>
            </a:r>
            <a:endParaRPr lang="en-US" altLang="zh-CN" dirty="0"/>
          </a:p>
          <a:p>
            <a:r>
              <a:rPr lang="zh-CN" altLang="en-US" dirty="0">
                <a:solidFill>
                  <a:srgbClr val="FF0000"/>
                </a:solidFill>
              </a:rPr>
              <a:t>重点：</a:t>
            </a:r>
            <a:r>
              <a:rPr lang="zh-CN" altLang="en-US" dirty="0"/>
              <a:t>烂尾工程，影响本项目消防验收，图纸外增加设备</a:t>
            </a:r>
            <a:endParaRPr lang="zh-CN" altLang="en-US" dirty="0"/>
          </a:p>
          <a:p>
            <a:r>
              <a:rPr lang="zh-CN" altLang="en-US" dirty="0">
                <a:solidFill>
                  <a:srgbClr val="FF0000"/>
                </a:solidFill>
              </a:rPr>
              <a:t>重点：</a:t>
            </a:r>
            <a:r>
              <a:rPr lang="zh-CN" altLang="en-US" dirty="0"/>
              <a:t>设计错误，供电局，楼拆两层</a:t>
            </a:r>
            <a:endParaRPr lang="zh-CN" altLang="en-US" dirty="0"/>
          </a:p>
          <a:p>
            <a:r>
              <a:rPr lang="zh-CN" altLang="en-US" dirty="0">
                <a:solidFill>
                  <a:srgbClr val="FF0000"/>
                </a:solidFill>
              </a:rPr>
              <a:t>重点：</a:t>
            </a:r>
            <a:r>
              <a:rPr lang="zh-CN" altLang="en-US" dirty="0"/>
              <a:t>房前屋后排管</a:t>
            </a:r>
            <a:endParaRPr lang="zh-CN" altLang="en-US" dirty="0"/>
          </a:p>
          <a:p>
            <a:r>
              <a:rPr lang="zh-CN" altLang="en-US" dirty="0">
                <a:solidFill>
                  <a:srgbClr val="FF0000"/>
                </a:solidFill>
              </a:rPr>
              <a:t>重点：</a:t>
            </a:r>
            <a:r>
              <a:rPr lang="zh-CN" altLang="en-US" dirty="0"/>
              <a:t>消防图纸，</a:t>
            </a:r>
            <a:r>
              <a:rPr lang="en-US" altLang="zh-CN" dirty="0"/>
              <a:t>18</a:t>
            </a:r>
            <a:r>
              <a:rPr lang="zh-CN" altLang="en-US" dirty="0"/>
              <a:t>年文件没实施</a:t>
            </a:r>
            <a:endParaRPr lang="en-US" altLang="zh-CN" dirty="0"/>
          </a:p>
          <a:p>
            <a:r>
              <a:rPr lang="zh-CN" altLang="en-US" dirty="0">
                <a:solidFill>
                  <a:srgbClr val="FF0000"/>
                </a:solidFill>
              </a:rPr>
              <a:t>重点： </a:t>
            </a:r>
            <a:r>
              <a:rPr lang="en-US" altLang="zh-CN" dirty="0" err="1"/>
              <a:t>epc</a:t>
            </a:r>
            <a:r>
              <a:rPr lang="zh-CN" altLang="en-US" dirty="0"/>
              <a:t>单价合同，初设概算发包，幕墙，按地面面积</a:t>
            </a:r>
            <a:r>
              <a:rPr lang="en-US" altLang="zh-CN" dirty="0"/>
              <a:t>0.3</a:t>
            </a:r>
            <a:r>
              <a:rPr lang="zh-CN" altLang="en-US" dirty="0"/>
              <a:t>，计取工程量，套定额报价，少了，单价偏低，实际为</a:t>
            </a:r>
            <a:r>
              <a:rPr lang="en-US" altLang="zh-CN" dirty="0"/>
              <a:t>0.55</a:t>
            </a:r>
            <a:r>
              <a:rPr lang="zh-CN" altLang="en-US" dirty="0"/>
              <a:t>。没有幕墙清单量。</a:t>
            </a:r>
            <a:endParaRPr lang="zh-CN" altLang="en-US" dirty="0"/>
          </a:p>
          <a:p>
            <a:r>
              <a:rPr lang="zh-CN" altLang="en-US" dirty="0">
                <a:solidFill>
                  <a:srgbClr val="FF0000"/>
                </a:solidFill>
              </a:rPr>
              <a:t>重点：</a:t>
            </a:r>
            <a:r>
              <a:rPr lang="zh-CN" altLang="en-US" dirty="0"/>
              <a:t>设备租赁，水稳石，图纸量结算，实际多出</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3.4 </a:t>
            </a:r>
            <a:r>
              <a:rPr lang="zh-CN" altLang="en-US" dirty="0">
                <a:solidFill>
                  <a:srgbClr val="FF0000"/>
                </a:solidFill>
              </a:rPr>
              <a:t>发包人</a:t>
            </a:r>
            <a:r>
              <a:rPr lang="zh-CN" altLang="en-US" dirty="0"/>
              <a:t>提供</a:t>
            </a:r>
            <a:r>
              <a:rPr lang="zh-CN" altLang="en-US" dirty="0">
                <a:solidFill>
                  <a:srgbClr val="FF0000"/>
                </a:solidFill>
              </a:rPr>
              <a:t>材料</a:t>
            </a:r>
            <a:endParaRPr lang="zh-CN" altLang="en-US" dirty="0">
              <a:solidFill>
                <a:srgbClr val="FF0000"/>
              </a:solidFill>
            </a:endParaRPr>
          </a:p>
          <a:p>
            <a:r>
              <a:rPr lang="en-US" altLang="zh-CN" dirty="0"/>
              <a:t>3.4.1 </a:t>
            </a:r>
            <a:r>
              <a:rPr lang="zh-CN" altLang="en-US" dirty="0"/>
              <a:t>承包人投标时，</a:t>
            </a:r>
            <a:r>
              <a:rPr lang="zh-CN" altLang="en-US" dirty="0">
                <a:solidFill>
                  <a:srgbClr val="FF0000"/>
                </a:solidFill>
              </a:rPr>
              <a:t>甲供材料</a:t>
            </a:r>
            <a:r>
              <a:rPr lang="zh-CN" altLang="en-US" dirty="0"/>
              <a:t>费用按</a:t>
            </a:r>
            <a:r>
              <a:rPr lang="en-US" altLang="zh-CN" dirty="0"/>
              <a:t>《</a:t>
            </a:r>
            <a:r>
              <a:rPr lang="zh-CN" altLang="en-US" dirty="0"/>
              <a:t>发包人提供材料一览表</a:t>
            </a:r>
            <a:r>
              <a:rPr lang="en-US" altLang="zh-CN" dirty="0"/>
              <a:t>》</a:t>
            </a:r>
            <a:r>
              <a:rPr lang="zh-CN" altLang="en-US" dirty="0"/>
              <a:t>计入</a:t>
            </a:r>
            <a:r>
              <a:rPr lang="zh-CN" altLang="en-US" dirty="0">
                <a:solidFill>
                  <a:srgbClr val="339933"/>
                </a:solidFill>
              </a:rPr>
              <a:t>分部分项工程费用</a:t>
            </a:r>
            <a:r>
              <a:rPr lang="zh-CN" altLang="en-US" dirty="0"/>
              <a:t>，但甲供材料费在</a:t>
            </a:r>
            <a:r>
              <a:rPr lang="zh-CN" altLang="en-US" dirty="0">
                <a:solidFill>
                  <a:srgbClr val="FF0000"/>
                </a:solidFill>
              </a:rPr>
              <a:t>税前扣除</a:t>
            </a:r>
            <a:r>
              <a:rPr lang="zh-CN" altLang="en-US" dirty="0"/>
              <a:t>，</a:t>
            </a:r>
            <a:r>
              <a:rPr lang="zh-CN" altLang="en-US" dirty="0">
                <a:solidFill>
                  <a:srgbClr val="339933"/>
                </a:solidFill>
              </a:rPr>
              <a:t>不计入签约合同价</a:t>
            </a:r>
            <a:r>
              <a:rPr lang="zh-CN" altLang="en-US" dirty="0"/>
              <a:t>。</a:t>
            </a:r>
            <a:endParaRPr lang="zh-CN" altLang="en-US" dirty="0"/>
          </a:p>
          <a:p>
            <a:r>
              <a:rPr lang="en-US" altLang="zh-CN" dirty="0"/>
              <a:t>3.4.3 </a:t>
            </a:r>
            <a:r>
              <a:rPr lang="zh-CN" altLang="en-US" dirty="0">
                <a:solidFill>
                  <a:srgbClr val="FF0000"/>
                </a:solidFill>
              </a:rPr>
              <a:t>甲供材料</a:t>
            </a:r>
            <a:r>
              <a:rPr lang="zh-CN" altLang="en-US" dirty="0"/>
              <a:t>如规格、数量或</a:t>
            </a:r>
            <a:r>
              <a:rPr lang="zh-CN" altLang="en-US" dirty="0">
                <a:solidFill>
                  <a:srgbClr val="FF0000"/>
                </a:solidFill>
              </a:rPr>
              <a:t>质量不符</a:t>
            </a:r>
            <a:r>
              <a:rPr lang="zh-CN" altLang="en-US" dirty="0"/>
              <a:t>合合同要求，或由于发包人原因发生</a:t>
            </a:r>
            <a:r>
              <a:rPr lang="zh-CN" altLang="en-US" dirty="0">
                <a:solidFill>
                  <a:srgbClr val="FF0000"/>
                </a:solidFill>
              </a:rPr>
              <a:t>交货日期延误</a:t>
            </a:r>
            <a:r>
              <a:rPr lang="zh-CN" altLang="en-US" dirty="0"/>
              <a:t>、交货地点及交货方式变更等情况的，发包人应承担由此</a:t>
            </a:r>
            <a:r>
              <a:rPr lang="zh-CN" altLang="en-US" dirty="0">
                <a:solidFill>
                  <a:srgbClr val="339933"/>
                </a:solidFill>
              </a:rPr>
              <a:t>增加的费用</a:t>
            </a:r>
            <a:r>
              <a:rPr lang="zh-CN" altLang="en-US" dirty="0"/>
              <a:t>和（或）工期延误，并应向承包人支付合理利润。</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施工损耗，调价差</a:t>
            </a:r>
            <a:endParaRPr lang="zh-CN" altLang="en-US" dirty="0"/>
          </a:p>
          <a:p>
            <a:r>
              <a:rPr lang="zh-CN" altLang="en-US" dirty="0">
                <a:solidFill>
                  <a:srgbClr val="FF0000"/>
                </a:solidFill>
              </a:rPr>
              <a:t>重点：</a:t>
            </a:r>
            <a:r>
              <a:rPr lang="zh-CN" altLang="en-US" dirty="0"/>
              <a:t>项目不超概，政府原因进行了项目整合删减取消部分项目，</a:t>
            </a:r>
            <a:r>
              <a:rPr lang="en-US" altLang="zh-CN" dirty="0" err="1"/>
              <a:t>epc</a:t>
            </a:r>
            <a:r>
              <a:rPr lang="zh-CN" altLang="en-US" dirty="0"/>
              <a:t>总包和设计单位，提高建设标准，在材料上做文章，以达到接近原来中标合同价</a:t>
            </a:r>
            <a:endParaRPr lang="en-US" altLang="zh-CN" dirty="0"/>
          </a:p>
          <a:p>
            <a:r>
              <a:rPr lang="zh-CN" altLang="en-US" dirty="0">
                <a:solidFill>
                  <a:srgbClr val="FF0000"/>
                </a:solidFill>
                <a:sym typeface="+mn-ea"/>
              </a:rPr>
              <a:t>重点：</a:t>
            </a:r>
            <a:r>
              <a:rPr lang="zh-CN" altLang="en-US" dirty="0"/>
              <a:t>铁路，标段，大电，发电</a:t>
            </a:r>
            <a:endParaRPr lang="zh-CN" altLang="en-US" dirty="0"/>
          </a:p>
          <a:p>
            <a:r>
              <a:rPr lang="zh-CN" altLang="en-US" dirty="0">
                <a:solidFill>
                  <a:srgbClr val="FF0000"/>
                </a:solidFill>
                <a:sym typeface="+mn-ea"/>
              </a:rPr>
              <a:t>重点：</a:t>
            </a:r>
            <a:r>
              <a:rPr lang="zh-CN" altLang="en-US" dirty="0"/>
              <a:t>土方变更，大开挖，单价高，合同约定，限价组价调低，限价没公开</a:t>
            </a:r>
            <a:endParaRPr lang="zh-CN" altLang="en-US" dirty="0"/>
          </a:p>
          <a:p>
            <a:r>
              <a:rPr lang="zh-CN" altLang="en-US" dirty="0">
                <a:solidFill>
                  <a:srgbClr val="FF0000"/>
                </a:solidFill>
                <a:sym typeface="+mn-ea"/>
              </a:rPr>
              <a:t>重点：</a:t>
            </a:r>
            <a:r>
              <a:rPr lang="zh-CN" altLang="en-US" dirty="0"/>
              <a:t>甲方出图，模拟清单，图出错，不能担责</a:t>
            </a:r>
            <a:endParaRPr lang="zh-CN" altLang="en-US" dirty="0"/>
          </a:p>
          <a:p>
            <a:r>
              <a:rPr lang="zh-CN" altLang="en-US" dirty="0">
                <a:solidFill>
                  <a:srgbClr val="FF0000"/>
                </a:solidFill>
                <a:sym typeface="+mn-ea"/>
              </a:rPr>
              <a:t>重点：</a:t>
            </a:r>
            <a:r>
              <a:rPr lang="zh-CN" altLang="en-US" dirty="0"/>
              <a:t>初步设计，施工图，差异，变更</a:t>
            </a:r>
            <a:endParaRPr lang="zh-CN" altLang="en-US" dirty="0"/>
          </a:p>
          <a:p>
            <a:r>
              <a:rPr lang="zh-CN" altLang="en-US" dirty="0">
                <a:solidFill>
                  <a:srgbClr val="FF0000"/>
                </a:solidFill>
                <a:sym typeface="+mn-ea"/>
              </a:rPr>
              <a:t>重点：</a:t>
            </a:r>
            <a:r>
              <a:rPr lang="zh-CN" altLang="en-US" dirty="0"/>
              <a:t>清单多项，漏项，按项包干</a:t>
            </a:r>
            <a:endParaRPr lang="zh-CN" altLang="en-US" dirty="0"/>
          </a:p>
          <a:p>
            <a:r>
              <a:rPr lang="zh-CN" altLang="en-US" dirty="0">
                <a:solidFill>
                  <a:srgbClr val="FF0000"/>
                </a:solidFill>
                <a:sym typeface="+mn-ea"/>
              </a:rPr>
              <a:t>重点：</a:t>
            </a:r>
            <a:r>
              <a:rPr lang="zh-CN" altLang="en-US" dirty="0"/>
              <a:t>epc，模拟清单，下浮2.4亿，总价合同，清单外立面5万平，实际8万平，要2.8亿。</a:t>
            </a:r>
            <a:endParaRPr lang="zh-CN" altLang="en-US" dirty="0"/>
          </a:p>
          <a:p>
            <a:r>
              <a:rPr lang="zh-CN" altLang="en-US" dirty="0"/>
              <a:t>发包人要求有描述，模拟清单没有</a:t>
            </a:r>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EPC就是一个概算价，自己在概算价内设计自己编制清单报财政审批？</a:t>
            </a:r>
            <a:endParaRPr lang="zh-CN" altLang="en-US"/>
          </a:p>
          <a:p>
            <a:r>
              <a:rPr lang="zh-CN" altLang="en-US"/>
              <a:t>模拟清单中的高空措施量只有5万平方</a:t>
            </a:r>
            <a:endParaRPr lang="zh-CN" altLang="en-US"/>
          </a:p>
          <a:p>
            <a:r>
              <a:rPr lang="zh-CN" altLang="en-US"/>
              <a:t>施工图预算，高空措施量有11万平方</a:t>
            </a:r>
            <a:endParaRPr lang="zh-CN" altLang="en-US"/>
          </a:p>
          <a:p>
            <a:r>
              <a:rPr lang="zh-CN" altLang="en-US"/>
              <a:t>预算审核单位认为，这个高空措施量是按招标控制价里的方量计取，就是只给5万平方</a:t>
            </a:r>
            <a:endParaRPr lang="zh-CN" altLang="en-US"/>
          </a:p>
          <a:p>
            <a:r>
              <a:rPr lang="zh-CN" altLang="en-US"/>
              <a:t>预算审核单位说，按合同条款，只能按招标控制价里的方量计取。</a:t>
            </a:r>
            <a:endParaRPr lang="zh-CN" altLang="en-US"/>
          </a:p>
          <a:p>
            <a:r>
              <a:rPr lang="zh-CN" altLang="en-US"/>
              <a:t>④本项目的脚手架、吊篮若实际工程量少于施工图预算（招标控制价）中的工程量时，则按实结算，若实际工程量超过施工图预算（招标控制价）中的工程量时，则按施工图预算（招标控制价）中的工程量结算。</a:t>
            </a:r>
            <a:endParaRPr lang="zh-CN" altLang="en-US"/>
          </a:p>
        </p:txBody>
      </p:sp>
      <p:sp>
        <p:nvSpPr>
          <p:cNvPr id="3" name="灯片编号占位符 2"/>
          <p:cNvSpPr>
            <a:spLocks noGrp="1"/>
          </p:cNvSpPr>
          <p:nvPr>
            <p:ph type="sldNum" sz="quarter" idx="10"/>
          </p:nvPr>
        </p:nvSpPr>
        <p:spPr/>
        <p:txBody>
          <a:bodyPr/>
          <a:p>
            <a:fld id="{1B80F729-992A-400B-913C-38C4643E311C}" type="slidenum">
              <a:rPr lang="en-US" altLang="zh-CN"/>
            </a:fld>
            <a:endParaRPr lang="en-US" altLang="zh-CN"/>
          </a:p>
        </p:txBody>
      </p:sp>
    </p:spTree>
  </p:cSld>
  <p:clrMapOvr>
    <a:masterClrMapping/>
  </p:clrMapOvr>
  <p:transition spd="slow"/>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总价包干的</a:t>
            </a:r>
            <a:r>
              <a:rPr lang="en-US" altLang="zh-CN" dirty="0"/>
              <a:t>EPC</a:t>
            </a:r>
            <a:r>
              <a:rPr lang="zh-CN" altLang="en-US" dirty="0"/>
              <a:t>项目，承包合同明确约定</a:t>
            </a:r>
            <a:r>
              <a:rPr lang="zh-CN" altLang="en-US" dirty="0">
                <a:solidFill>
                  <a:srgbClr val="00B050"/>
                </a:solidFill>
              </a:rPr>
              <a:t>物价上涨不予调整</a:t>
            </a:r>
            <a:r>
              <a:rPr lang="zh-CN" altLang="en-US" dirty="0"/>
              <a:t>，投标时物价上涨</a:t>
            </a:r>
            <a:r>
              <a:rPr lang="zh-CN" altLang="en-US" dirty="0">
                <a:solidFill>
                  <a:srgbClr val="00B050"/>
                </a:solidFill>
              </a:rPr>
              <a:t>预备费为</a:t>
            </a:r>
            <a:r>
              <a:rPr lang="en-US" altLang="zh-CN" dirty="0">
                <a:solidFill>
                  <a:srgbClr val="00B050"/>
                </a:solidFill>
              </a:rPr>
              <a:t>0</a:t>
            </a:r>
            <a:r>
              <a:rPr lang="zh-CN" altLang="en-US" dirty="0"/>
              <a:t>，但基于今年初</a:t>
            </a:r>
            <a:r>
              <a:rPr lang="zh-CN" altLang="en-US" dirty="0">
                <a:solidFill>
                  <a:srgbClr val="00B050"/>
                </a:solidFill>
              </a:rPr>
              <a:t>材料大幅上涨</a:t>
            </a:r>
            <a:r>
              <a:rPr lang="zh-CN" altLang="en-US" dirty="0"/>
              <a:t>，业主方同意以</a:t>
            </a:r>
            <a:r>
              <a:rPr lang="zh-CN" altLang="en-US" dirty="0">
                <a:solidFill>
                  <a:srgbClr val="00B050"/>
                </a:solidFill>
              </a:rPr>
              <a:t>基本预备费</a:t>
            </a:r>
            <a:r>
              <a:rPr lang="zh-CN" altLang="en-US" dirty="0"/>
              <a:t>作为材料价差的补充费用，并完成</a:t>
            </a:r>
            <a:r>
              <a:rPr lang="zh-CN" altLang="en-US" dirty="0">
                <a:solidFill>
                  <a:srgbClr val="00B050"/>
                </a:solidFill>
              </a:rPr>
              <a:t>签证</a:t>
            </a:r>
            <a:r>
              <a:rPr lang="zh-CN" altLang="en-US" dirty="0"/>
              <a:t>，审计时是否有风险，如有风险该如何规避？</a:t>
            </a:r>
            <a:endParaRPr lang="en-US" altLang="zh-CN" dirty="0"/>
          </a:p>
          <a:p>
            <a:r>
              <a:rPr lang="zh-CN" altLang="en-US" dirty="0"/>
              <a:t>从基本预备费出，没问题</a:t>
            </a:r>
            <a:endParaRPr lang="en-US" altLang="zh-CN" dirty="0"/>
          </a:p>
          <a:p>
            <a:r>
              <a:rPr lang="zh-CN" altLang="en-US" dirty="0">
                <a:solidFill>
                  <a:srgbClr val="FF0000"/>
                </a:solidFill>
              </a:rPr>
              <a:t>重点：</a:t>
            </a:r>
            <a:r>
              <a:rPr lang="zh-CN" altLang="en-US" dirty="0"/>
              <a:t>总价包干的</a:t>
            </a:r>
            <a:r>
              <a:rPr lang="en-US" altLang="zh-CN" dirty="0"/>
              <a:t>EPC</a:t>
            </a:r>
            <a:r>
              <a:rPr lang="zh-CN" altLang="en-US" dirty="0"/>
              <a:t>项目，承办方为设计院</a:t>
            </a:r>
            <a:r>
              <a:rPr lang="en-US" altLang="zh-CN" dirty="0"/>
              <a:t>+</a:t>
            </a:r>
            <a:r>
              <a:rPr lang="zh-CN" altLang="en-US" dirty="0"/>
              <a:t>施工单位</a:t>
            </a:r>
            <a:r>
              <a:rPr lang="zh-CN" altLang="en-US" dirty="0">
                <a:solidFill>
                  <a:srgbClr val="00B050"/>
                </a:solidFill>
              </a:rPr>
              <a:t>联合体</a:t>
            </a:r>
            <a:r>
              <a:rPr lang="zh-CN" altLang="en-US" dirty="0"/>
              <a:t>，</a:t>
            </a:r>
            <a:r>
              <a:rPr lang="zh-CN" altLang="en-US" dirty="0">
                <a:solidFill>
                  <a:srgbClr val="FF0000"/>
                </a:solidFill>
              </a:rPr>
              <a:t>牵头人</a:t>
            </a:r>
            <a:r>
              <a:rPr lang="zh-CN" altLang="en-US" dirty="0"/>
              <a:t>为</a:t>
            </a:r>
            <a:r>
              <a:rPr lang="zh-CN" altLang="en-US" dirty="0">
                <a:solidFill>
                  <a:srgbClr val="00B050"/>
                </a:solidFill>
              </a:rPr>
              <a:t>设计院</a:t>
            </a:r>
            <a:r>
              <a:rPr lang="zh-CN" altLang="en-US" dirty="0"/>
              <a:t>，施工过程中，</a:t>
            </a:r>
            <a:r>
              <a:rPr lang="zh-CN" altLang="en-US" dirty="0">
                <a:solidFill>
                  <a:srgbClr val="FF0000"/>
                </a:solidFill>
              </a:rPr>
              <a:t>设计院</a:t>
            </a:r>
            <a:r>
              <a:rPr lang="zh-CN" altLang="en-US" dirty="0"/>
              <a:t>以</a:t>
            </a:r>
            <a:r>
              <a:rPr lang="zh-CN" altLang="en-US" dirty="0">
                <a:solidFill>
                  <a:srgbClr val="00B050"/>
                </a:solidFill>
              </a:rPr>
              <a:t>材料规格</a:t>
            </a:r>
            <a:r>
              <a:rPr lang="zh-CN" altLang="en-US" dirty="0"/>
              <a:t>不能满足使用要求为由，</a:t>
            </a:r>
            <a:r>
              <a:rPr lang="zh-CN" altLang="en-US" dirty="0">
                <a:solidFill>
                  <a:srgbClr val="FF0000"/>
                </a:solidFill>
              </a:rPr>
              <a:t>增大材料规格</a:t>
            </a:r>
            <a:r>
              <a:rPr lang="zh-CN" altLang="en-US" dirty="0"/>
              <a:t>，施工单位是否可提起</a:t>
            </a:r>
            <a:r>
              <a:rPr lang="zh-CN" altLang="en-US" dirty="0">
                <a:solidFill>
                  <a:srgbClr val="FF0000"/>
                </a:solidFill>
              </a:rPr>
              <a:t>索赔</a:t>
            </a:r>
            <a:r>
              <a:rPr lang="zh-CN" altLang="en-US" dirty="0"/>
              <a:t>，该如何索赔？</a:t>
            </a:r>
            <a:endParaRPr lang="en-US" altLang="zh-CN" dirty="0"/>
          </a:p>
          <a:p>
            <a:r>
              <a:rPr lang="zh-CN" altLang="en-US" dirty="0"/>
              <a:t>按图施工，依据</a:t>
            </a:r>
            <a:r>
              <a:rPr lang="zh-CN" altLang="en-US" dirty="0">
                <a:solidFill>
                  <a:srgbClr val="FF0000"/>
                </a:solidFill>
              </a:rPr>
              <a:t>图纸和预算</a:t>
            </a:r>
            <a:r>
              <a:rPr lang="zh-CN" altLang="en-US" dirty="0"/>
              <a:t>，索赔</a:t>
            </a:r>
            <a:endParaRPr lang="en-US" altLang="zh-CN"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 </a:t>
            </a:r>
            <a:r>
              <a:rPr lang="en-US" altLang="zh-CN" dirty="0">
                <a:sym typeface="+mn-ea"/>
              </a:rPr>
              <a:t>EPC</a:t>
            </a:r>
            <a:r>
              <a:rPr lang="zh-CN" altLang="en-US" dirty="0">
                <a:sym typeface="+mn-ea"/>
              </a:rPr>
              <a:t>模式下</a:t>
            </a:r>
            <a:r>
              <a:rPr lang="en-US" altLang="zh-CN" dirty="0">
                <a:sym typeface="+mn-ea"/>
              </a:rPr>
              <a:t>,</a:t>
            </a:r>
            <a:r>
              <a:rPr lang="zh-CN" altLang="en-US" dirty="0">
                <a:solidFill>
                  <a:srgbClr val="00B050"/>
                </a:solidFill>
                <a:sym typeface="+mn-ea"/>
              </a:rPr>
              <a:t>总承包</a:t>
            </a:r>
            <a:r>
              <a:rPr lang="zh-CN" altLang="en-US" dirty="0">
                <a:sym typeface="+mn-ea"/>
              </a:rPr>
              <a:t>单位与其</a:t>
            </a:r>
            <a:r>
              <a:rPr lang="zh-CN" altLang="en-US" dirty="0">
                <a:solidFill>
                  <a:srgbClr val="00B050"/>
                </a:solidFill>
                <a:sym typeface="+mn-ea"/>
              </a:rPr>
              <a:t>设计单位</a:t>
            </a:r>
            <a:r>
              <a:rPr lang="zh-CN" altLang="en-US" dirty="0">
                <a:sym typeface="+mn-ea"/>
              </a:rPr>
              <a:t>不能很好的配合，致使</a:t>
            </a:r>
            <a:r>
              <a:rPr lang="zh-CN" altLang="en-US" dirty="0">
                <a:solidFill>
                  <a:srgbClr val="00B050"/>
                </a:solidFill>
                <a:sym typeface="+mn-ea"/>
              </a:rPr>
              <a:t>成本超出</a:t>
            </a:r>
            <a:endParaRPr lang="zh-CN" altLang="en-US" dirty="0">
              <a:solidFill>
                <a:srgbClr val="00B050"/>
              </a:solidFill>
            </a:endParaRPr>
          </a:p>
          <a:p>
            <a:r>
              <a:rPr lang="zh-CN" altLang="en-US" dirty="0">
                <a:sym typeface="+mn-ea"/>
              </a:rPr>
              <a:t>原因主要为</a:t>
            </a:r>
            <a:r>
              <a:rPr lang="zh-CN" altLang="en-US" dirty="0">
                <a:solidFill>
                  <a:srgbClr val="00B050"/>
                </a:solidFill>
                <a:sym typeface="+mn-ea"/>
              </a:rPr>
              <a:t>结构设计</a:t>
            </a:r>
            <a:r>
              <a:rPr lang="zh-CN" altLang="en-US" dirty="0">
                <a:sym typeface="+mn-ea"/>
              </a:rPr>
              <a:t>过于</a:t>
            </a:r>
            <a:r>
              <a:rPr lang="zh-CN" altLang="en-US" dirty="0">
                <a:solidFill>
                  <a:srgbClr val="00B050"/>
                </a:solidFill>
                <a:sym typeface="+mn-ea"/>
              </a:rPr>
              <a:t>保守</a:t>
            </a:r>
            <a:r>
              <a:rPr lang="zh-CN" altLang="en-US" dirty="0">
                <a:sym typeface="+mn-ea"/>
              </a:rPr>
              <a:t>，挤占了其他分部的成本，而</a:t>
            </a:r>
            <a:r>
              <a:rPr lang="zh-CN" altLang="en-US" dirty="0">
                <a:solidFill>
                  <a:srgbClr val="00B050"/>
                </a:solidFill>
                <a:sym typeface="+mn-ea"/>
              </a:rPr>
              <a:t>设计拒绝调整</a:t>
            </a:r>
            <a:r>
              <a:rPr lang="zh-CN" altLang="en-US" dirty="0">
                <a:sym typeface="+mn-ea"/>
              </a:rPr>
              <a:t>，如何处理</a:t>
            </a:r>
            <a:endParaRPr lang="zh-CN" altLang="en-US" dirty="0"/>
          </a:p>
          <a:p>
            <a:r>
              <a:rPr lang="zh-CN" altLang="en-US" dirty="0">
                <a:solidFill>
                  <a:srgbClr val="FF0000"/>
                </a:solidFill>
              </a:rPr>
              <a:t>重点： </a:t>
            </a:r>
            <a:r>
              <a:rPr lang="en-US" altLang="zh-CN" dirty="0"/>
              <a:t> EPC</a:t>
            </a:r>
            <a:r>
              <a:rPr lang="zh-CN" altLang="en-US" dirty="0"/>
              <a:t>工程中，设计、采购、工程费用是</a:t>
            </a:r>
            <a:r>
              <a:rPr lang="zh-CN" altLang="en-US" dirty="0">
                <a:solidFill>
                  <a:srgbClr val="00B050"/>
                </a:solidFill>
              </a:rPr>
              <a:t>分开报价</a:t>
            </a:r>
            <a:r>
              <a:rPr lang="zh-CN" altLang="en-US" dirty="0"/>
              <a:t>。后期工程量有</a:t>
            </a:r>
            <a:r>
              <a:rPr lang="zh-CN" altLang="en-US" dirty="0">
                <a:solidFill>
                  <a:srgbClr val="00B050"/>
                </a:solidFill>
              </a:rPr>
              <a:t>变更</a:t>
            </a:r>
            <a:r>
              <a:rPr lang="zh-CN" altLang="en-US" dirty="0"/>
              <a:t>。</a:t>
            </a:r>
            <a:r>
              <a:rPr lang="zh-CN" altLang="en-US" dirty="0">
                <a:solidFill>
                  <a:srgbClr val="00B050"/>
                </a:solidFill>
              </a:rPr>
              <a:t>设计费</a:t>
            </a:r>
            <a:r>
              <a:rPr lang="zh-CN" altLang="en-US" dirty="0"/>
              <a:t>是否按</a:t>
            </a:r>
            <a:r>
              <a:rPr lang="zh-CN" altLang="en-US" dirty="0">
                <a:solidFill>
                  <a:srgbClr val="00B050"/>
                </a:solidFill>
              </a:rPr>
              <a:t>中标价</a:t>
            </a:r>
            <a:r>
              <a:rPr lang="zh-CN" altLang="en-US" dirty="0"/>
              <a:t>结算，还有</a:t>
            </a:r>
            <a:r>
              <a:rPr lang="zh-CN" altLang="en-US" dirty="0">
                <a:solidFill>
                  <a:srgbClr val="00B050"/>
                </a:solidFill>
              </a:rPr>
              <a:t>设计费</a:t>
            </a:r>
            <a:r>
              <a:rPr lang="zh-CN" altLang="en-US" dirty="0"/>
              <a:t>的</a:t>
            </a:r>
            <a:r>
              <a:rPr lang="zh-CN" altLang="en-US" dirty="0">
                <a:solidFill>
                  <a:srgbClr val="00B050"/>
                </a:solidFill>
              </a:rPr>
              <a:t>取费</a:t>
            </a:r>
            <a:r>
              <a:rPr lang="zh-CN" altLang="en-US" dirty="0"/>
              <a:t>以及</a:t>
            </a:r>
            <a:r>
              <a:rPr lang="zh-CN" altLang="en-US" dirty="0">
                <a:solidFill>
                  <a:srgbClr val="00B050"/>
                </a:solidFill>
              </a:rPr>
              <a:t>税率</a:t>
            </a:r>
            <a:r>
              <a:rPr lang="zh-CN" altLang="en-US" dirty="0"/>
              <a:t>怎么计取</a:t>
            </a:r>
            <a:r>
              <a:rPr lang="en-US" altLang="zh-CN" dirty="0"/>
              <a:t> </a:t>
            </a:r>
            <a:endParaRPr lang="zh-CN" altLang="en-US" dirty="0"/>
          </a:p>
          <a:p>
            <a:r>
              <a:rPr lang="en-US" altLang="zh-CN" dirty="0"/>
              <a:t> </a:t>
            </a:r>
            <a:r>
              <a:rPr lang="zh-CN" altLang="en-US" dirty="0">
                <a:solidFill>
                  <a:srgbClr val="FF0000"/>
                </a:solidFill>
              </a:rPr>
              <a:t>重点： </a:t>
            </a:r>
            <a:r>
              <a:rPr lang="en-US" altLang="zh-CN" dirty="0"/>
              <a:t>EPC</a:t>
            </a:r>
            <a:r>
              <a:rPr lang="zh-CN" altLang="en-US" dirty="0"/>
              <a:t>工程，</a:t>
            </a:r>
            <a:r>
              <a:rPr lang="zh-CN" altLang="en-US" dirty="0">
                <a:solidFill>
                  <a:srgbClr val="00B050"/>
                </a:solidFill>
              </a:rPr>
              <a:t>中标概算</a:t>
            </a:r>
            <a:r>
              <a:rPr lang="zh-CN" altLang="en-US" dirty="0"/>
              <a:t>里没有的</a:t>
            </a:r>
            <a:r>
              <a:rPr lang="zh-CN" altLang="en-US" dirty="0">
                <a:solidFill>
                  <a:srgbClr val="00B050"/>
                </a:solidFill>
              </a:rPr>
              <a:t>设备价格</a:t>
            </a:r>
            <a:r>
              <a:rPr lang="zh-CN" altLang="en-US" dirty="0"/>
              <a:t>，是否可以按承包单位与供应商的</a:t>
            </a:r>
            <a:r>
              <a:rPr lang="zh-CN" altLang="en-US" dirty="0">
                <a:solidFill>
                  <a:srgbClr val="00B050"/>
                </a:solidFill>
              </a:rPr>
              <a:t>采购发票</a:t>
            </a:r>
            <a:r>
              <a:rPr lang="zh-CN" altLang="en-US" dirty="0"/>
              <a:t>加上合理的</a:t>
            </a:r>
            <a:r>
              <a:rPr lang="zh-CN" altLang="en-US" dirty="0">
                <a:solidFill>
                  <a:srgbClr val="00B050"/>
                </a:solidFill>
              </a:rPr>
              <a:t>利润</a:t>
            </a:r>
            <a:r>
              <a:rPr lang="zh-CN" altLang="en-US" dirty="0"/>
              <a:t>结算</a:t>
            </a:r>
            <a:r>
              <a:rPr lang="en-US" altLang="zh-CN" dirty="0"/>
              <a:t> </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dirty="0"/>
              <a:t> </a:t>
            </a:r>
            <a:r>
              <a:rPr lang="zh-CN" altLang="en-US" dirty="0">
                <a:solidFill>
                  <a:srgbClr val="FF0000"/>
                </a:solidFill>
              </a:rPr>
              <a:t>重点：</a:t>
            </a:r>
            <a:r>
              <a:rPr lang="zh-CN" altLang="en-US" dirty="0"/>
              <a:t>前期</a:t>
            </a:r>
            <a:r>
              <a:rPr lang="zh-CN" altLang="en-US" dirty="0">
                <a:solidFill>
                  <a:srgbClr val="00B050"/>
                </a:solidFill>
              </a:rPr>
              <a:t>费率招标</a:t>
            </a:r>
            <a:r>
              <a:rPr lang="zh-CN" altLang="en-US" dirty="0"/>
              <a:t>，施工中对</a:t>
            </a:r>
            <a:r>
              <a:rPr lang="zh-CN" altLang="en-US" dirty="0">
                <a:solidFill>
                  <a:srgbClr val="00B050"/>
                </a:solidFill>
              </a:rPr>
              <a:t>材料，设备，专业分包</a:t>
            </a:r>
            <a:r>
              <a:rPr lang="zh-CN" altLang="en-US" dirty="0"/>
              <a:t>工程给予</a:t>
            </a:r>
            <a:r>
              <a:rPr lang="zh-CN" altLang="en-US" dirty="0">
                <a:solidFill>
                  <a:srgbClr val="FF0000"/>
                </a:solidFill>
              </a:rPr>
              <a:t>限价</a:t>
            </a:r>
            <a:r>
              <a:rPr lang="zh-CN" altLang="en-US" dirty="0"/>
              <a:t>，此限价作为</a:t>
            </a:r>
            <a:r>
              <a:rPr lang="zh-CN" altLang="en-US" dirty="0">
                <a:solidFill>
                  <a:srgbClr val="00B050"/>
                </a:solidFill>
              </a:rPr>
              <a:t>控制价</a:t>
            </a:r>
            <a:r>
              <a:rPr lang="zh-CN" altLang="en-US" dirty="0"/>
              <a:t>的情况下，控制价的</a:t>
            </a:r>
            <a:r>
              <a:rPr lang="zh-CN" altLang="en-US" dirty="0">
                <a:solidFill>
                  <a:srgbClr val="00B050"/>
                </a:solidFill>
              </a:rPr>
              <a:t>利润率</a:t>
            </a:r>
            <a:r>
              <a:rPr lang="zh-CN" altLang="en-US" dirty="0"/>
              <a:t>按什么标准取费呢，上限么？若</a:t>
            </a:r>
            <a:r>
              <a:rPr lang="zh-CN" altLang="en-US" dirty="0">
                <a:solidFill>
                  <a:srgbClr val="00B050"/>
                </a:solidFill>
              </a:rPr>
              <a:t>据实结算</a:t>
            </a:r>
            <a:r>
              <a:rPr lang="zh-CN" altLang="en-US" dirty="0"/>
              <a:t>的话，是否给总包给</a:t>
            </a:r>
            <a:r>
              <a:rPr lang="zh-CN" altLang="en-US" dirty="0">
                <a:solidFill>
                  <a:srgbClr val="00B050"/>
                </a:solidFill>
              </a:rPr>
              <a:t>利润</a:t>
            </a:r>
            <a:r>
              <a:rPr lang="zh-CN" altLang="en-US" dirty="0"/>
              <a:t>及</a:t>
            </a:r>
            <a:r>
              <a:rPr lang="zh-CN" altLang="en-US" dirty="0">
                <a:solidFill>
                  <a:srgbClr val="00B050"/>
                </a:solidFill>
              </a:rPr>
              <a:t>管理费</a:t>
            </a:r>
            <a:r>
              <a:rPr lang="zh-CN" altLang="en-US" dirty="0"/>
              <a:t>呢，若给怎么计取？</a:t>
            </a:r>
            <a:endParaRPr lang="zh-CN" altLang="en-US" dirty="0"/>
          </a:p>
          <a:p>
            <a:r>
              <a:rPr lang="zh-CN" altLang="en-US" dirty="0"/>
              <a:t>给</a:t>
            </a:r>
            <a:r>
              <a:rPr lang="zh-CN" altLang="en-US" dirty="0">
                <a:solidFill>
                  <a:srgbClr val="00B050"/>
                </a:solidFill>
              </a:rPr>
              <a:t>控制价</a:t>
            </a:r>
            <a:r>
              <a:rPr lang="zh-CN" altLang="en-US" dirty="0"/>
              <a:t>，应</a:t>
            </a:r>
            <a:r>
              <a:rPr lang="zh-CN" altLang="en-US" dirty="0">
                <a:solidFill>
                  <a:srgbClr val="00B050"/>
                </a:solidFill>
              </a:rPr>
              <a:t>包含利润</a:t>
            </a:r>
            <a:r>
              <a:rPr lang="zh-CN" altLang="en-US" dirty="0"/>
              <a:t>，可以索赔</a:t>
            </a:r>
            <a:r>
              <a:rPr lang="zh-CN" altLang="en-US" dirty="0">
                <a:solidFill>
                  <a:srgbClr val="00B050"/>
                </a:solidFill>
              </a:rPr>
              <a:t>管理费</a:t>
            </a:r>
            <a:r>
              <a:rPr lang="zh-CN" altLang="en-US" dirty="0"/>
              <a:t>，</a:t>
            </a:r>
            <a:r>
              <a:rPr lang="zh-CN" altLang="en-US" dirty="0">
                <a:solidFill>
                  <a:srgbClr val="00B050"/>
                </a:solidFill>
              </a:rPr>
              <a:t>采购</a:t>
            </a:r>
            <a:r>
              <a:rPr lang="zh-CN" altLang="en-US" dirty="0"/>
              <a:t>保管费。</a:t>
            </a:r>
            <a:endParaRPr lang="en-US" altLang="zh-CN" dirty="0"/>
          </a:p>
          <a:p>
            <a:r>
              <a:rPr lang="zh-CN" altLang="en-US" dirty="0">
                <a:solidFill>
                  <a:srgbClr val="00B050"/>
                </a:solidFill>
              </a:rPr>
              <a:t>按实结算</a:t>
            </a:r>
            <a:r>
              <a:rPr lang="zh-CN" altLang="en-US" dirty="0"/>
              <a:t>，应套定额下浮，不给管理费和利润，若按</a:t>
            </a:r>
            <a:r>
              <a:rPr lang="zh-CN" altLang="en-US" dirty="0">
                <a:solidFill>
                  <a:srgbClr val="00B050"/>
                </a:solidFill>
              </a:rPr>
              <a:t>发票价</a:t>
            </a:r>
            <a:r>
              <a:rPr lang="zh-CN" altLang="en-US" dirty="0"/>
              <a:t>结算，应索赔</a:t>
            </a:r>
            <a:r>
              <a:rPr lang="zh-CN" altLang="en-US" dirty="0">
                <a:solidFill>
                  <a:srgbClr val="00B050"/>
                </a:solidFill>
              </a:rPr>
              <a:t>采购保管费</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en-US" dirty="0"/>
              <a:t>EPC</a:t>
            </a:r>
            <a:r>
              <a:rPr lang="zh-CN" altLang="en-US" dirty="0"/>
              <a:t>项目合同签约价为</a:t>
            </a:r>
            <a:r>
              <a:rPr lang="en-US" dirty="0"/>
              <a:t>3767</a:t>
            </a:r>
            <a:r>
              <a:rPr lang="zh-CN" altLang="en-US" dirty="0"/>
              <a:t>万元，合同价格形式为</a:t>
            </a:r>
            <a:r>
              <a:rPr lang="zh-CN" altLang="en-US" dirty="0">
                <a:solidFill>
                  <a:srgbClr val="00B050"/>
                </a:solidFill>
              </a:rPr>
              <a:t>总价合同</a:t>
            </a:r>
            <a:r>
              <a:rPr lang="zh-CN" altLang="en-US" dirty="0"/>
              <a:t>，合同约定结算方式：以第三方审计结果为准。</a:t>
            </a:r>
            <a:endParaRPr lang="en-US" altLang="zh-CN" dirty="0"/>
          </a:p>
          <a:p>
            <a:r>
              <a:rPr lang="zh-CN" altLang="en-US" dirty="0"/>
              <a:t>没有施工图预算，施工单位投标报价时按</a:t>
            </a:r>
            <a:r>
              <a:rPr lang="zh-CN" altLang="en-US" dirty="0">
                <a:solidFill>
                  <a:schemeClr val="tx1"/>
                </a:solidFill>
              </a:rPr>
              <a:t>平米单价</a:t>
            </a:r>
            <a:r>
              <a:rPr lang="zh-CN" altLang="en-US" dirty="0"/>
              <a:t>投标的，现在结算价报了</a:t>
            </a:r>
            <a:r>
              <a:rPr lang="en-US" dirty="0"/>
              <a:t>4488</a:t>
            </a:r>
            <a:r>
              <a:rPr lang="zh-CN" altLang="en-US" dirty="0"/>
              <a:t>万，严重</a:t>
            </a:r>
            <a:r>
              <a:rPr lang="zh-CN" altLang="en-US" dirty="0">
                <a:solidFill>
                  <a:srgbClr val="00B050"/>
                </a:solidFill>
              </a:rPr>
              <a:t>超合同</a:t>
            </a:r>
            <a:r>
              <a:rPr lang="zh-CN" altLang="en-US" dirty="0"/>
              <a:t>，超批复，我作为第三方如何审核？</a:t>
            </a:r>
            <a:endParaRPr lang="zh-CN" altLang="en-US" dirty="0"/>
          </a:p>
          <a:p>
            <a:r>
              <a:rPr lang="en-US" dirty="0"/>
              <a:t> </a:t>
            </a:r>
            <a:r>
              <a:rPr lang="zh-CN" altLang="en-US" dirty="0"/>
              <a:t>按审定</a:t>
            </a:r>
            <a:r>
              <a:rPr lang="zh-CN" altLang="en-US" dirty="0">
                <a:solidFill>
                  <a:srgbClr val="00B050"/>
                </a:solidFill>
              </a:rPr>
              <a:t>施工图</a:t>
            </a:r>
            <a:r>
              <a:rPr lang="zh-CN" altLang="en-US" dirty="0"/>
              <a:t>按实审核，实际结算确实也</a:t>
            </a:r>
            <a:r>
              <a:rPr lang="zh-CN" altLang="en-US" dirty="0">
                <a:solidFill>
                  <a:srgbClr val="00B050"/>
                </a:solidFill>
              </a:rPr>
              <a:t>超合同</a:t>
            </a:r>
            <a:r>
              <a:rPr lang="zh-CN" altLang="en-US" dirty="0"/>
              <a:t>，</a:t>
            </a:r>
            <a:r>
              <a:rPr lang="zh-CN" altLang="en-US" dirty="0">
                <a:solidFill>
                  <a:srgbClr val="00B050"/>
                </a:solidFill>
              </a:rPr>
              <a:t>超批复</a:t>
            </a:r>
            <a:r>
              <a:rPr lang="zh-CN" altLang="en-US" dirty="0"/>
              <a:t>了。我可不可以这样做：不按图纸审核结算，直接按投标时</a:t>
            </a:r>
            <a:r>
              <a:rPr lang="zh-CN" altLang="en-US" dirty="0">
                <a:solidFill>
                  <a:srgbClr val="00B050"/>
                </a:solidFill>
              </a:rPr>
              <a:t>平米单价</a:t>
            </a:r>
            <a:r>
              <a:rPr lang="zh-CN" altLang="en-US" dirty="0"/>
              <a:t>审核（只审核建筑面积）</a:t>
            </a:r>
            <a:endParaRPr lang="zh-CN" altLang="en-US" dirty="0"/>
          </a:p>
          <a:p>
            <a:r>
              <a:rPr lang="zh-CN" altLang="en-US" dirty="0">
                <a:solidFill>
                  <a:srgbClr val="FF0000"/>
                </a:solidFill>
                <a:sym typeface="+mn-ea"/>
              </a:rPr>
              <a:t>重点：</a:t>
            </a:r>
            <a:r>
              <a:rPr lang="en-US" altLang="zh-CN" dirty="0">
                <a:sym typeface="+mn-ea"/>
              </a:rPr>
              <a:t> EPC</a:t>
            </a:r>
            <a:r>
              <a:rPr lang="zh-CN" altLang="en-US" dirty="0">
                <a:sym typeface="+mn-ea"/>
              </a:rPr>
              <a:t>，合同是</a:t>
            </a:r>
            <a:r>
              <a:rPr lang="en-US" altLang="zh-CN" dirty="0">
                <a:solidFill>
                  <a:srgbClr val="00B050"/>
                </a:solidFill>
                <a:sym typeface="+mn-ea"/>
              </a:rPr>
              <a:t>6</a:t>
            </a:r>
            <a:r>
              <a:rPr lang="zh-CN" altLang="en-US" dirty="0">
                <a:solidFill>
                  <a:srgbClr val="00B050"/>
                </a:solidFill>
                <a:sym typeface="+mn-ea"/>
              </a:rPr>
              <a:t>年前签</a:t>
            </a:r>
            <a:r>
              <a:rPr lang="zh-CN" altLang="en-US" dirty="0">
                <a:sym typeface="+mn-ea"/>
              </a:rPr>
              <a:t>的，用的是</a:t>
            </a:r>
            <a:r>
              <a:rPr lang="en-US" altLang="zh-CN" dirty="0">
                <a:solidFill>
                  <a:srgbClr val="00B050"/>
                </a:solidFill>
                <a:sym typeface="+mn-ea"/>
              </a:rPr>
              <a:t>13</a:t>
            </a:r>
            <a:r>
              <a:rPr lang="zh-CN" altLang="en-US" dirty="0">
                <a:solidFill>
                  <a:srgbClr val="00B050"/>
                </a:solidFill>
                <a:sym typeface="+mn-ea"/>
              </a:rPr>
              <a:t>清单</a:t>
            </a:r>
            <a:r>
              <a:rPr lang="en-US" altLang="zh-CN" dirty="0">
                <a:solidFill>
                  <a:srgbClr val="00B050"/>
                </a:solidFill>
                <a:sym typeface="+mn-ea"/>
              </a:rPr>
              <a:t>11</a:t>
            </a:r>
            <a:r>
              <a:rPr lang="zh-CN" altLang="en-US" dirty="0">
                <a:solidFill>
                  <a:srgbClr val="00B050"/>
                </a:solidFill>
                <a:sym typeface="+mn-ea"/>
              </a:rPr>
              <a:t>定额</a:t>
            </a:r>
            <a:r>
              <a:rPr lang="zh-CN" altLang="en-US" dirty="0">
                <a:sym typeface="+mn-ea"/>
              </a:rPr>
              <a:t>，</a:t>
            </a:r>
            <a:r>
              <a:rPr lang="en-US" altLang="zh-CN" dirty="0">
                <a:sym typeface="+mn-ea"/>
              </a:rPr>
              <a:t>2016</a:t>
            </a:r>
            <a:r>
              <a:rPr lang="zh-CN" altLang="en-US" dirty="0">
                <a:sym typeface="+mn-ea"/>
              </a:rPr>
              <a:t>年</a:t>
            </a:r>
            <a:r>
              <a:rPr lang="en-US" altLang="zh-CN" dirty="0">
                <a:sym typeface="+mn-ea"/>
              </a:rPr>
              <a:t>-2021</a:t>
            </a:r>
            <a:r>
              <a:rPr lang="zh-CN" altLang="en-US" dirty="0">
                <a:sym typeface="+mn-ea"/>
              </a:rPr>
              <a:t>年，一直没有开工，</a:t>
            </a:r>
            <a:r>
              <a:rPr lang="en-US" altLang="zh-CN" dirty="0">
                <a:sym typeface="+mn-ea"/>
              </a:rPr>
              <a:t>2022</a:t>
            </a:r>
            <a:r>
              <a:rPr lang="zh-CN" altLang="en-US" dirty="0">
                <a:sym typeface="+mn-ea"/>
              </a:rPr>
              <a:t>年打算要开工，现在开工，结算，应该执行当时签订的</a:t>
            </a:r>
            <a:r>
              <a:rPr lang="en-US" altLang="zh-CN" dirty="0">
                <a:solidFill>
                  <a:srgbClr val="00B050"/>
                </a:solidFill>
                <a:sym typeface="+mn-ea"/>
              </a:rPr>
              <a:t>11</a:t>
            </a:r>
            <a:r>
              <a:rPr lang="zh-CN" altLang="en-US" dirty="0">
                <a:solidFill>
                  <a:srgbClr val="00B050"/>
                </a:solidFill>
                <a:sym typeface="+mn-ea"/>
              </a:rPr>
              <a:t>定额</a:t>
            </a:r>
            <a:r>
              <a:rPr lang="zh-CN" altLang="en-US" dirty="0">
                <a:sym typeface="+mn-ea"/>
              </a:rPr>
              <a:t>，还是执行现在的</a:t>
            </a:r>
            <a:r>
              <a:rPr lang="en-US" altLang="zh-CN" dirty="0">
                <a:solidFill>
                  <a:srgbClr val="00B050"/>
                </a:solidFill>
                <a:sym typeface="+mn-ea"/>
              </a:rPr>
              <a:t>18</a:t>
            </a:r>
            <a:r>
              <a:rPr lang="zh-CN" altLang="en-US" dirty="0">
                <a:solidFill>
                  <a:srgbClr val="00B050"/>
                </a:solidFill>
                <a:sym typeface="+mn-ea"/>
              </a:rPr>
              <a:t>定额</a:t>
            </a:r>
            <a:r>
              <a:rPr lang="zh-CN" altLang="en-US" dirty="0">
                <a:sym typeface="+mn-ea"/>
              </a:rPr>
              <a:t>呢？</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en-US" altLang="zh-CN" dirty="0"/>
              <a:t>EPC</a:t>
            </a:r>
            <a:r>
              <a:rPr lang="zh-CN" altLang="en-US" dirty="0"/>
              <a:t>，联合体中标，中标金额</a:t>
            </a:r>
            <a:r>
              <a:rPr lang="en-US" altLang="zh-CN" dirty="0"/>
              <a:t>2</a:t>
            </a:r>
            <a:r>
              <a:rPr lang="zh-CN" altLang="en-US" dirty="0"/>
              <a:t>个亿，已通过</a:t>
            </a:r>
            <a:r>
              <a:rPr lang="zh-CN" altLang="en-US" dirty="0">
                <a:solidFill>
                  <a:srgbClr val="00B050"/>
                </a:solidFill>
              </a:rPr>
              <a:t>整体规划</a:t>
            </a:r>
            <a:endParaRPr lang="en-US" altLang="zh-CN" dirty="0">
              <a:solidFill>
                <a:srgbClr val="00B050"/>
              </a:solidFill>
            </a:endParaRPr>
          </a:p>
          <a:p>
            <a:r>
              <a:rPr lang="zh-CN" altLang="en-US" dirty="0"/>
              <a:t>联合体</a:t>
            </a:r>
            <a:r>
              <a:rPr lang="zh-CN" altLang="en-US" dirty="0">
                <a:solidFill>
                  <a:srgbClr val="00B050"/>
                </a:solidFill>
              </a:rPr>
              <a:t>施工单位</a:t>
            </a:r>
            <a:r>
              <a:rPr lang="zh-CN" altLang="en-US" dirty="0"/>
              <a:t>说干不了，要</a:t>
            </a:r>
            <a:r>
              <a:rPr lang="en-US" altLang="zh-CN" dirty="0"/>
              <a:t>2.3</a:t>
            </a:r>
            <a:r>
              <a:rPr lang="zh-CN" altLang="en-US" dirty="0"/>
              <a:t>个亿</a:t>
            </a:r>
            <a:endParaRPr lang="en-US" altLang="zh-CN" dirty="0"/>
          </a:p>
          <a:p>
            <a:r>
              <a:rPr lang="zh-CN" altLang="en-US" dirty="0"/>
              <a:t>甲方，不想减建筑面积了</a:t>
            </a:r>
            <a:endParaRPr lang="en-US" altLang="zh-CN" dirty="0"/>
          </a:p>
          <a:p>
            <a:r>
              <a:rPr lang="zh-CN" altLang="en-US" dirty="0"/>
              <a:t>能不能签个</a:t>
            </a:r>
            <a:r>
              <a:rPr lang="zh-CN" altLang="en-US" dirty="0">
                <a:solidFill>
                  <a:srgbClr val="00B050"/>
                </a:solidFill>
              </a:rPr>
              <a:t>补充协议</a:t>
            </a:r>
            <a:r>
              <a:rPr lang="zh-CN" altLang="en-US" dirty="0"/>
              <a:t>，把</a:t>
            </a:r>
            <a:r>
              <a:rPr lang="zh-CN" altLang="en-US" dirty="0">
                <a:solidFill>
                  <a:srgbClr val="00B050"/>
                </a:solidFill>
              </a:rPr>
              <a:t>室外工程或桩基</a:t>
            </a:r>
            <a:r>
              <a:rPr lang="zh-CN" altLang="en-US" dirty="0"/>
              <a:t>单摘出来</a:t>
            </a:r>
            <a:r>
              <a:rPr lang="zh-CN" altLang="en-US" dirty="0">
                <a:solidFill>
                  <a:srgbClr val="00B050"/>
                </a:solidFill>
              </a:rPr>
              <a:t>重新招标</a:t>
            </a:r>
            <a:r>
              <a:rPr lang="en-US" altLang="zh-CN" dirty="0">
                <a:solidFill>
                  <a:srgbClr val="00B050"/>
                </a:solidFill>
              </a:rPr>
              <a:t> </a:t>
            </a:r>
            <a:r>
              <a:rPr lang="zh-CN" altLang="en-US" dirty="0"/>
              <a:t>（</a:t>
            </a:r>
            <a:r>
              <a:rPr lang="zh-CN" altLang="en-US" dirty="0">
                <a:solidFill>
                  <a:srgbClr val="FF0000"/>
                </a:solidFill>
              </a:rPr>
              <a:t>可研内没有，可以。可研内有，单位工程不行，小于可以</a:t>
            </a:r>
            <a:r>
              <a:rPr lang="zh-CN" altLang="en-US" dirty="0"/>
              <a:t>）</a:t>
            </a:r>
            <a:endParaRPr lang="zh-CN" altLang="en-US" dirty="0"/>
          </a:p>
          <a:p>
            <a:pPr lvl="0"/>
            <a:r>
              <a:rPr lang="zh-CN" altLang="en-US" dirty="0">
                <a:solidFill>
                  <a:srgbClr val="FF0000"/>
                </a:solidFill>
              </a:rPr>
              <a:t>重点：</a:t>
            </a:r>
            <a:r>
              <a:rPr lang="en-US" altLang="zh-CN" dirty="0"/>
              <a:t>EPC</a:t>
            </a:r>
            <a:r>
              <a:rPr lang="zh-CN" altLang="en-US" dirty="0"/>
              <a:t>招标，乙方</a:t>
            </a:r>
            <a:r>
              <a:rPr lang="zh-CN" altLang="en-US" dirty="0">
                <a:solidFill>
                  <a:srgbClr val="00B050"/>
                </a:solidFill>
              </a:rPr>
              <a:t>自编清单，</a:t>
            </a:r>
            <a:r>
              <a:rPr lang="zh-CN" altLang="en-US" dirty="0">
                <a:solidFill>
                  <a:srgbClr val="FF0000"/>
                </a:solidFill>
              </a:rPr>
              <a:t>减量加价</a:t>
            </a:r>
            <a:endParaRPr lang="en-US" altLang="zh-CN" dirty="0">
              <a:solidFill>
                <a:srgbClr val="FF0000"/>
              </a:solidFill>
            </a:endParaRPr>
          </a:p>
          <a:p>
            <a:pPr lvl="0"/>
            <a:r>
              <a:rPr lang="zh-CN" altLang="en-US" dirty="0"/>
              <a:t>施工图设计，</a:t>
            </a:r>
            <a:r>
              <a:rPr lang="zh-CN" altLang="en-US" dirty="0">
                <a:solidFill>
                  <a:srgbClr val="00B050"/>
                </a:solidFill>
              </a:rPr>
              <a:t>价高</a:t>
            </a:r>
            <a:r>
              <a:rPr lang="zh-CN" altLang="en-US" dirty="0"/>
              <a:t>部分，</a:t>
            </a:r>
            <a:r>
              <a:rPr lang="zh-CN" altLang="en-US" dirty="0">
                <a:solidFill>
                  <a:srgbClr val="00B050"/>
                </a:solidFill>
              </a:rPr>
              <a:t>加大</a:t>
            </a:r>
            <a:r>
              <a:rPr lang="zh-CN" altLang="en-US" dirty="0"/>
              <a:t>设计量</a:t>
            </a:r>
            <a:endParaRPr lang="en-US" altLang="zh-CN" dirty="0"/>
          </a:p>
          <a:p>
            <a:pPr lvl="0"/>
            <a:r>
              <a:rPr lang="zh-CN" altLang="en-US" dirty="0">
                <a:solidFill>
                  <a:srgbClr val="00B050"/>
                </a:solidFill>
              </a:rPr>
              <a:t>价低</a:t>
            </a:r>
            <a:r>
              <a:rPr lang="zh-CN" altLang="en-US" dirty="0"/>
              <a:t>部分，</a:t>
            </a:r>
            <a:r>
              <a:rPr lang="zh-CN" altLang="en-US" dirty="0">
                <a:solidFill>
                  <a:srgbClr val="00B050"/>
                </a:solidFill>
              </a:rPr>
              <a:t>减少</a:t>
            </a:r>
            <a:r>
              <a:rPr lang="zh-CN" altLang="en-US" dirty="0"/>
              <a:t>设计数量，施工</a:t>
            </a:r>
            <a:r>
              <a:rPr lang="zh-CN" altLang="en-US" dirty="0">
                <a:solidFill>
                  <a:srgbClr val="00B050"/>
                </a:solidFill>
              </a:rPr>
              <a:t>图审</a:t>
            </a:r>
            <a:r>
              <a:rPr lang="zh-CN" altLang="en-US" dirty="0"/>
              <a:t>查通过</a:t>
            </a:r>
            <a:endParaRPr lang="en-US" altLang="zh-CN" dirty="0"/>
          </a:p>
          <a:p>
            <a:pPr lvl="0"/>
            <a:r>
              <a:rPr lang="zh-CN" altLang="en-US" dirty="0"/>
              <a:t>施工中，乙方，</a:t>
            </a:r>
            <a:r>
              <a:rPr lang="zh-CN" altLang="en-US" dirty="0">
                <a:solidFill>
                  <a:srgbClr val="00B050"/>
                </a:solidFill>
              </a:rPr>
              <a:t>施工图</a:t>
            </a:r>
            <a:r>
              <a:rPr lang="zh-CN" altLang="en-US" dirty="0"/>
              <a:t>与</a:t>
            </a:r>
            <a:r>
              <a:rPr lang="en-US" altLang="zh-CN" dirty="0"/>
              <a:t>《</a:t>
            </a:r>
            <a:r>
              <a:rPr lang="zh-CN" altLang="en-US" dirty="0">
                <a:solidFill>
                  <a:srgbClr val="FF0000"/>
                </a:solidFill>
              </a:rPr>
              <a:t>发包人要求</a:t>
            </a:r>
            <a:r>
              <a:rPr lang="en-US" altLang="zh-CN" dirty="0"/>
              <a:t>》</a:t>
            </a:r>
            <a:r>
              <a:rPr lang="zh-CN" altLang="en-US" dirty="0">
                <a:solidFill>
                  <a:schemeClr val="tx1"/>
                </a:solidFill>
              </a:rPr>
              <a:t>工程量</a:t>
            </a:r>
            <a:r>
              <a:rPr lang="zh-CN" altLang="en-US" dirty="0"/>
              <a:t>，对比，提出</a:t>
            </a:r>
            <a:r>
              <a:rPr lang="zh-CN" altLang="en-US" dirty="0">
                <a:solidFill>
                  <a:srgbClr val="FF0000"/>
                </a:solidFill>
              </a:rPr>
              <a:t>设计变更</a:t>
            </a:r>
            <a:endParaRPr lang="en-US" altLang="zh-CN" dirty="0"/>
          </a:p>
          <a:p>
            <a:pPr lvl="0"/>
            <a:r>
              <a:rPr lang="zh-CN" altLang="en-US" dirty="0"/>
              <a:t>合同约定</a:t>
            </a:r>
            <a:r>
              <a:rPr lang="zh-CN" altLang="en-US" dirty="0">
                <a:solidFill>
                  <a:srgbClr val="00B050"/>
                </a:solidFill>
              </a:rPr>
              <a:t>设计变更</a:t>
            </a:r>
            <a:r>
              <a:rPr lang="zh-CN" altLang="en-US" dirty="0"/>
              <a:t>采用</a:t>
            </a:r>
            <a:r>
              <a:rPr lang="zh-CN" altLang="en-US" dirty="0">
                <a:solidFill>
                  <a:schemeClr val="tx1"/>
                </a:solidFill>
              </a:rPr>
              <a:t>适用单价</a:t>
            </a:r>
            <a:endParaRPr lang="en-US" altLang="zh-CN" dirty="0">
              <a:solidFill>
                <a:schemeClr val="tx1"/>
              </a:solidFill>
            </a:endParaRPr>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 </a:t>
            </a:r>
            <a:r>
              <a:rPr lang="en-US" altLang="zh-CN" dirty="0"/>
              <a:t>EPC</a:t>
            </a:r>
            <a:r>
              <a:rPr lang="zh-CN" altLang="en-US" dirty="0"/>
              <a:t>，联合体，有分工协议</a:t>
            </a:r>
            <a:endParaRPr lang="en-US" altLang="zh-CN" dirty="0"/>
          </a:p>
          <a:p>
            <a:r>
              <a:rPr lang="zh-CN" altLang="en-US" dirty="0">
                <a:solidFill>
                  <a:srgbClr val="00B050"/>
                </a:solidFill>
              </a:rPr>
              <a:t>设计</a:t>
            </a:r>
            <a:r>
              <a:rPr lang="zh-CN" altLang="en-US" dirty="0"/>
              <a:t>，设备选型，</a:t>
            </a:r>
            <a:r>
              <a:rPr lang="zh-CN" altLang="en-US" dirty="0">
                <a:solidFill>
                  <a:srgbClr val="00B050"/>
                </a:solidFill>
              </a:rPr>
              <a:t>错误</a:t>
            </a:r>
            <a:r>
              <a:rPr lang="zh-CN" altLang="en-US" dirty="0"/>
              <a:t>，造成</a:t>
            </a:r>
            <a:r>
              <a:rPr lang="zh-CN" altLang="en-US" dirty="0">
                <a:solidFill>
                  <a:srgbClr val="00B050"/>
                </a:solidFill>
              </a:rPr>
              <a:t>供气不足</a:t>
            </a:r>
            <a:r>
              <a:rPr lang="zh-CN" altLang="en-US" dirty="0"/>
              <a:t>，不能满足</a:t>
            </a:r>
            <a:r>
              <a:rPr lang="en-US" altLang="zh-CN" dirty="0"/>
              <a:t>《</a:t>
            </a:r>
            <a:r>
              <a:rPr lang="zh-CN" altLang="en-US" dirty="0"/>
              <a:t>发包人要求</a:t>
            </a:r>
            <a:r>
              <a:rPr lang="en-US" altLang="zh-CN" dirty="0"/>
              <a:t>》</a:t>
            </a:r>
            <a:endParaRPr lang="en-US" altLang="zh-CN" dirty="0"/>
          </a:p>
          <a:p>
            <a:r>
              <a:rPr lang="zh-CN" altLang="en-US" dirty="0">
                <a:solidFill>
                  <a:srgbClr val="00B050"/>
                </a:solidFill>
              </a:rPr>
              <a:t>设计</a:t>
            </a:r>
            <a:r>
              <a:rPr lang="zh-CN" altLang="en-US" dirty="0"/>
              <a:t>出具，</a:t>
            </a:r>
            <a:r>
              <a:rPr lang="zh-CN" altLang="en-US" dirty="0">
                <a:solidFill>
                  <a:srgbClr val="00B050"/>
                </a:solidFill>
              </a:rPr>
              <a:t>变更</a:t>
            </a:r>
            <a:r>
              <a:rPr lang="zh-CN" altLang="en-US" dirty="0"/>
              <a:t>，对系统改造，</a:t>
            </a:r>
            <a:r>
              <a:rPr lang="zh-CN" altLang="en-US" dirty="0">
                <a:solidFill>
                  <a:srgbClr val="00B050"/>
                </a:solidFill>
              </a:rPr>
              <a:t>增加造价</a:t>
            </a:r>
            <a:endParaRPr lang="en-US" altLang="zh-CN" dirty="0">
              <a:solidFill>
                <a:srgbClr val="00B050"/>
              </a:solidFill>
            </a:endParaRPr>
          </a:p>
          <a:p>
            <a:r>
              <a:rPr lang="zh-CN" altLang="en-US" dirty="0">
                <a:solidFill>
                  <a:srgbClr val="00B050"/>
                </a:solidFill>
              </a:rPr>
              <a:t>谁承担</a:t>
            </a:r>
            <a:r>
              <a:rPr lang="zh-CN" altLang="en-US" dirty="0"/>
              <a:t>此项费用，联合体</a:t>
            </a:r>
            <a:r>
              <a:rPr lang="zh-CN" altLang="en-US" dirty="0">
                <a:solidFill>
                  <a:srgbClr val="00B050"/>
                </a:solidFill>
              </a:rPr>
              <a:t>协议，没有约定</a:t>
            </a:r>
            <a:endParaRPr lang="en-US" altLang="zh-CN" dirty="0">
              <a:solidFill>
                <a:srgbClr val="00B050"/>
              </a:solidFill>
            </a:endParaRPr>
          </a:p>
          <a:p>
            <a:r>
              <a:rPr lang="zh-CN" altLang="en-US" dirty="0">
                <a:solidFill>
                  <a:srgbClr val="00B050"/>
                </a:solidFill>
              </a:rPr>
              <a:t>设计</a:t>
            </a:r>
            <a:r>
              <a:rPr lang="zh-CN" altLang="en-US" dirty="0"/>
              <a:t>称，如果选用</a:t>
            </a:r>
            <a:r>
              <a:rPr lang="zh-CN" altLang="en-US" dirty="0">
                <a:solidFill>
                  <a:srgbClr val="00B050"/>
                </a:solidFill>
              </a:rPr>
              <a:t>大功率</a:t>
            </a:r>
            <a:r>
              <a:rPr lang="zh-CN" altLang="en-US" dirty="0"/>
              <a:t>设备，造价也要增加这个数额，不同意</a:t>
            </a:r>
            <a:r>
              <a:rPr lang="zh-CN" altLang="en-US" dirty="0">
                <a:solidFill>
                  <a:srgbClr val="00B050"/>
                </a:solidFill>
              </a:rPr>
              <a:t>补偿</a:t>
            </a:r>
            <a:endParaRPr lang="en-US" altLang="zh-CN" dirty="0">
              <a:solidFill>
                <a:srgbClr val="00B050"/>
              </a:solidFill>
            </a:endParaRPr>
          </a:p>
          <a:p>
            <a:r>
              <a:rPr lang="zh-CN" altLang="en-US" dirty="0">
                <a:solidFill>
                  <a:srgbClr val="FF0000"/>
                </a:solidFill>
              </a:rPr>
              <a:t>重点：</a:t>
            </a:r>
            <a:r>
              <a:rPr lang="en-US" altLang="zh-CN" dirty="0"/>
              <a:t>EPC</a:t>
            </a:r>
            <a:r>
              <a:rPr lang="zh-CN" altLang="en-US" dirty="0"/>
              <a:t>，初设图纸招标，投标，未发现</a:t>
            </a:r>
            <a:r>
              <a:rPr lang="zh-CN" altLang="en-US" dirty="0">
                <a:solidFill>
                  <a:srgbClr val="00B050"/>
                </a:solidFill>
              </a:rPr>
              <a:t>初设</a:t>
            </a:r>
            <a:r>
              <a:rPr lang="zh-CN" altLang="en-US" dirty="0"/>
              <a:t>图，</a:t>
            </a:r>
            <a:r>
              <a:rPr lang="zh-CN" altLang="en-US" dirty="0">
                <a:solidFill>
                  <a:srgbClr val="00B050"/>
                </a:solidFill>
              </a:rPr>
              <a:t>错误</a:t>
            </a:r>
            <a:endParaRPr lang="en-US" altLang="zh-CN" dirty="0">
              <a:solidFill>
                <a:srgbClr val="00B050"/>
              </a:solidFill>
            </a:endParaRPr>
          </a:p>
          <a:p>
            <a:r>
              <a:rPr lang="zh-CN" altLang="en-US" dirty="0"/>
              <a:t>中标后，</a:t>
            </a:r>
            <a:r>
              <a:rPr lang="zh-CN" altLang="en-US" dirty="0">
                <a:solidFill>
                  <a:srgbClr val="00B050"/>
                </a:solidFill>
              </a:rPr>
              <a:t>改正</a:t>
            </a:r>
            <a:r>
              <a:rPr lang="zh-CN" altLang="en-US" dirty="0"/>
              <a:t>，对</a:t>
            </a:r>
            <a:r>
              <a:rPr lang="zh-CN" altLang="en-US" dirty="0">
                <a:solidFill>
                  <a:srgbClr val="00B050"/>
                </a:solidFill>
              </a:rPr>
              <a:t>造价</a:t>
            </a:r>
            <a:r>
              <a:rPr lang="zh-CN" altLang="en-US" dirty="0"/>
              <a:t>有重大影响，合同未明确约定</a:t>
            </a:r>
            <a:endParaRPr lang="en-US" altLang="zh-CN" dirty="0"/>
          </a:p>
          <a:p>
            <a:r>
              <a:rPr lang="zh-CN" altLang="en-US" dirty="0"/>
              <a:t>甲方以</a:t>
            </a:r>
            <a:r>
              <a:rPr lang="zh-CN" altLang="en-US" dirty="0">
                <a:solidFill>
                  <a:srgbClr val="00B050"/>
                </a:solidFill>
              </a:rPr>
              <a:t>招标</a:t>
            </a:r>
            <a:r>
              <a:rPr lang="zh-CN" altLang="en-US" dirty="0"/>
              <a:t>时，乙方</a:t>
            </a:r>
            <a:r>
              <a:rPr lang="zh-CN" altLang="en-US" dirty="0">
                <a:solidFill>
                  <a:srgbClr val="00B050"/>
                </a:solidFill>
              </a:rPr>
              <a:t>未提出</a:t>
            </a:r>
            <a:r>
              <a:rPr lang="zh-CN" altLang="en-US" dirty="0"/>
              <a:t>，不予调整</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B80F729-992A-400B-913C-38C4643E311C}" type="slidenum">
              <a:rPr lang="en-US" altLang="zh-CN" smtClean="0"/>
            </a:fld>
            <a:endParaRPr lang="en-US" altLang="zh-CN"/>
          </a:p>
        </p:txBody>
      </p:sp>
    </p:spTree>
  </p:cSld>
  <p:clrMapOvr>
    <a:masterClrMapping/>
  </p:clrMapOvr>
  <p:transition spd="slow"/>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湖北省</a:t>
            </a:r>
            <a:r>
              <a:rPr lang="en-US" dirty="0"/>
              <a:t>2018</a:t>
            </a:r>
            <a:r>
              <a:rPr lang="zh-CN" altLang="en-US" dirty="0">
                <a:solidFill>
                  <a:srgbClr val="00B050"/>
                </a:solidFill>
              </a:rPr>
              <a:t>定额</a:t>
            </a:r>
            <a:r>
              <a:rPr lang="zh-CN" altLang="en-US" dirty="0"/>
              <a:t>，</a:t>
            </a:r>
            <a:r>
              <a:rPr lang="zh-CN" altLang="en-US" dirty="0">
                <a:solidFill>
                  <a:srgbClr val="00B050"/>
                </a:solidFill>
              </a:rPr>
              <a:t>高支模</a:t>
            </a:r>
            <a:r>
              <a:rPr lang="zh-CN" altLang="en-US" dirty="0"/>
              <a:t>可以套到</a:t>
            </a:r>
            <a:r>
              <a:rPr lang="en-US" dirty="0">
                <a:solidFill>
                  <a:srgbClr val="00B050"/>
                </a:solidFill>
              </a:rPr>
              <a:t>30m</a:t>
            </a:r>
            <a:r>
              <a:rPr lang="zh-CN" altLang="en-US" dirty="0"/>
              <a:t>，很多地区高支模都是，按</a:t>
            </a:r>
            <a:r>
              <a:rPr lang="zh-CN" altLang="en-US" dirty="0">
                <a:solidFill>
                  <a:srgbClr val="00B050"/>
                </a:solidFill>
              </a:rPr>
              <a:t>施工方案</a:t>
            </a:r>
            <a:r>
              <a:rPr lang="zh-CN" altLang="en-US" dirty="0"/>
              <a:t>算。湖北</a:t>
            </a:r>
            <a:r>
              <a:rPr lang="en-US" dirty="0"/>
              <a:t>18</a:t>
            </a:r>
            <a:r>
              <a:rPr lang="zh-CN" altLang="en-US" dirty="0"/>
              <a:t>定额</a:t>
            </a:r>
            <a:r>
              <a:rPr lang="en-US" dirty="0">
                <a:solidFill>
                  <a:srgbClr val="00B050"/>
                </a:solidFill>
              </a:rPr>
              <a:t>30m</a:t>
            </a:r>
            <a:r>
              <a:rPr lang="zh-CN" altLang="en-US" dirty="0">
                <a:solidFill>
                  <a:srgbClr val="00B050"/>
                </a:solidFill>
              </a:rPr>
              <a:t>以上</a:t>
            </a:r>
            <a:r>
              <a:rPr lang="zh-CN" altLang="en-US" dirty="0"/>
              <a:t>才按</a:t>
            </a:r>
            <a:r>
              <a:rPr lang="zh-CN" altLang="en-US" dirty="0">
                <a:solidFill>
                  <a:srgbClr val="00B050"/>
                </a:solidFill>
              </a:rPr>
              <a:t>方案</a:t>
            </a:r>
            <a:r>
              <a:rPr lang="zh-CN" altLang="en-US" dirty="0"/>
              <a:t>算。政府投资</a:t>
            </a:r>
            <a:r>
              <a:rPr lang="en-US" altLang="zh-CN" dirty="0"/>
              <a:t>EPC</a:t>
            </a:r>
            <a:r>
              <a:rPr lang="zh-CN" altLang="en-US" dirty="0"/>
              <a:t>项目，高支模面积大，按定额是亏损的。因为签的</a:t>
            </a:r>
            <a:r>
              <a:rPr lang="zh-CN" altLang="en-US" dirty="0">
                <a:solidFill>
                  <a:srgbClr val="00B050"/>
                </a:solidFill>
              </a:rPr>
              <a:t>费率合同</a:t>
            </a:r>
            <a:r>
              <a:rPr lang="zh-CN" altLang="en-US" dirty="0"/>
              <a:t>，按定额来。导致建设单位也无法开口按</a:t>
            </a:r>
            <a:r>
              <a:rPr lang="zh-CN" altLang="en-US" dirty="0">
                <a:solidFill>
                  <a:srgbClr val="00B050"/>
                </a:solidFill>
              </a:rPr>
              <a:t>方案</a:t>
            </a:r>
            <a:r>
              <a:rPr lang="zh-CN" altLang="en-US" dirty="0"/>
              <a:t>算？</a:t>
            </a:r>
            <a:endParaRPr lang="zh-CN" altLang="en-US" dirty="0"/>
          </a:p>
          <a:p>
            <a:r>
              <a:rPr lang="zh-CN" altLang="en-US" dirty="0">
                <a:solidFill>
                  <a:srgbClr val="00B050"/>
                </a:solidFill>
              </a:rPr>
              <a:t>住建部</a:t>
            </a:r>
            <a:r>
              <a:rPr lang="zh-CN" altLang="en-US" dirty="0"/>
              <a:t>的建质</a:t>
            </a:r>
            <a:r>
              <a:rPr lang="en-US" dirty="0"/>
              <a:t>[2018]31</a:t>
            </a:r>
            <a:r>
              <a:rPr lang="zh-CN" altLang="en-US" dirty="0"/>
              <a:t>号文</a:t>
            </a:r>
            <a:r>
              <a:rPr lang="en-US" altLang="zh-CN" dirty="0"/>
              <a:t>《</a:t>
            </a:r>
            <a:r>
              <a:rPr lang="zh-CN" altLang="en-US" dirty="0">
                <a:solidFill>
                  <a:srgbClr val="00B050"/>
                </a:solidFill>
              </a:rPr>
              <a:t>危险性较大</a:t>
            </a:r>
            <a:r>
              <a:rPr lang="zh-CN" altLang="en-US" dirty="0"/>
              <a:t>的分部分项工程安全管理规定</a:t>
            </a:r>
            <a:r>
              <a:rPr lang="en-US" altLang="zh-CN" dirty="0"/>
              <a:t>》</a:t>
            </a:r>
            <a:r>
              <a:rPr lang="zh-CN" altLang="en-US" dirty="0"/>
              <a:t>规定：超过一定规模的危险性较大的分部分项工程中混凝土模板支撑工程：搭设</a:t>
            </a:r>
            <a:r>
              <a:rPr lang="zh-CN" altLang="en-US" dirty="0">
                <a:solidFill>
                  <a:srgbClr val="00B050"/>
                </a:solidFill>
              </a:rPr>
              <a:t>高度</a:t>
            </a:r>
            <a:r>
              <a:rPr lang="en-US" dirty="0">
                <a:solidFill>
                  <a:srgbClr val="00B050"/>
                </a:solidFill>
              </a:rPr>
              <a:t>8m</a:t>
            </a:r>
            <a:r>
              <a:rPr lang="zh-CN" altLang="en-US" dirty="0"/>
              <a:t>及以上；或搭设跨度</a:t>
            </a:r>
            <a:r>
              <a:rPr lang="en-US" dirty="0"/>
              <a:t>18m</a:t>
            </a:r>
            <a:r>
              <a:rPr lang="zh-CN" altLang="en-US" dirty="0"/>
              <a:t>及以上，或施工总荷载</a:t>
            </a:r>
            <a:r>
              <a:rPr lang="en-US" dirty="0"/>
              <a:t>15kN/m²</a:t>
            </a:r>
            <a:r>
              <a:rPr lang="zh-CN" altLang="en-US" dirty="0"/>
              <a:t>及以上；或集中线荷载</a:t>
            </a:r>
            <a:r>
              <a:rPr lang="en-US" dirty="0"/>
              <a:t>20kN/m</a:t>
            </a:r>
            <a:r>
              <a:rPr lang="zh-CN" altLang="en-US" dirty="0"/>
              <a:t>及以上。</a:t>
            </a:r>
            <a:r>
              <a:rPr lang="en-US" dirty="0"/>
              <a:t> </a:t>
            </a:r>
            <a:endParaRPr lang="zh-CN" altLang="en-US" dirty="0"/>
          </a:p>
          <a:p>
            <a:r>
              <a:rPr lang="zh-CN" altLang="en-US" dirty="0"/>
              <a:t>超过一定规模的危险性较大的分部分项工程需要</a:t>
            </a:r>
            <a:r>
              <a:rPr lang="zh-CN" altLang="en-US" dirty="0">
                <a:solidFill>
                  <a:srgbClr val="00B050"/>
                </a:solidFill>
              </a:rPr>
              <a:t>专家论证</a:t>
            </a:r>
            <a:r>
              <a:rPr lang="zh-CN" altLang="en-US" dirty="0"/>
              <a:t>。</a:t>
            </a:r>
            <a:r>
              <a:rPr lang="zh-CN" altLang="en-US" dirty="0">
                <a:solidFill>
                  <a:srgbClr val="00B050"/>
                </a:solidFill>
              </a:rPr>
              <a:t>高支模</a:t>
            </a:r>
            <a:r>
              <a:rPr lang="zh-CN" altLang="en-US" dirty="0"/>
              <a:t>是指支模高度大于或等于</a:t>
            </a:r>
            <a:r>
              <a:rPr lang="en-US" dirty="0">
                <a:solidFill>
                  <a:srgbClr val="00B050"/>
                </a:solidFill>
              </a:rPr>
              <a:t>8m</a:t>
            </a:r>
            <a:r>
              <a:rPr lang="en-US" dirty="0"/>
              <a:t> </a:t>
            </a:r>
            <a:r>
              <a:rPr lang="zh-CN" altLang="en-US" dirty="0"/>
              <a:t>时的支模作业</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3.4.4 </a:t>
            </a:r>
            <a:r>
              <a:rPr lang="zh-CN" altLang="en-US" dirty="0"/>
              <a:t>发承包双方可参照</a:t>
            </a:r>
            <a:r>
              <a:rPr lang="zh-CN" altLang="en-US" dirty="0">
                <a:solidFill>
                  <a:srgbClr val="FF0000"/>
                </a:solidFill>
              </a:rPr>
              <a:t>类似工程</a:t>
            </a:r>
            <a:r>
              <a:rPr lang="zh-CN" altLang="en-US" dirty="0">
                <a:solidFill>
                  <a:srgbClr val="339933"/>
                </a:solidFill>
              </a:rPr>
              <a:t>同类项目</a:t>
            </a:r>
            <a:r>
              <a:rPr lang="zh-CN" altLang="en-US" dirty="0">
                <a:solidFill>
                  <a:srgbClr val="FF0000"/>
                </a:solidFill>
              </a:rPr>
              <a:t>材料消耗量</a:t>
            </a:r>
            <a:r>
              <a:rPr lang="zh-CN" altLang="en-US" dirty="0"/>
              <a:t>，明确计价需要的</a:t>
            </a:r>
            <a:r>
              <a:rPr lang="zh-CN" altLang="en-US" dirty="0">
                <a:solidFill>
                  <a:srgbClr val="339933"/>
                </a:solidFill>
              </a:rPr>
              <a:t>甲供材料的数量</a:t>
            </a:r>
            <a:r>
              <a:rPr lang="zh-CN" altLang="en-US" dirty="0"/>
              <a:t>。</a:t>
            </a:r>
            <a:endParaRPr lang="zh-CN" altLang="en-US" dirty="0"/>
          </a:p>
          <a:p>
            <a:r>
              <a:rPr lang="en-US" altLang="zh-CN" dirty="0"/>
              <a:t>3.4.5 </a:t>
            </a:r>
            <a:r>
              <a:rPr lang="zh-CN" altLang="en-US" dirty="0"/>
              <a:t>发包人</a:t>
            </a:r>
            <a:r>
              <a:rPr lang="zh-CN" altLang="en-US" dirty="0">
                <a:solidFill>
                  <a:srgbClr val="FF0000"/>
                </a:solidFill>
              </a:rPr>
              <a:t>要求</a:t>
            </a:r>
            <a:r>
              <a:rPr lang="zh-CN" altLang="en-US" dirty="0">
                <a:solidFill>
                  <a:srgbClr val="339933"/>
                </a:solidFill>
              </a:rPr>
              <a:t>承包人采购</a:t>
            </a:r>
            <a:r>
              <a:rPr lang="zh-CN" altLang="en-US" dirty="0"/>
              <a:t>已在招标文件中确定为</a:t>
            </a:r>
            <a:r>
              <a:rPr lang="zh-CN" altLang="en-US" dirty="0">
                <a:solidFill>
                  <a:srgbClr val="FF0000"/>
                </a:solidFill>
              </a:rPr>
              <a:t>甲供材料</a:t>
            </a:r>
            <a:r>
              <a:rPr lang="zh-CN" altLang="en-US" dirty="0"/>
              <a:t>的，材料价格应由发承包双方根据</a:t>
            </a:r>
            <a:r>
              <a:rPr lang="zh-CN" altLang="en-US" dirty="0">
                <a:solidFill>
                  <a:srgbClr val="339933"/>
                </a:solidFill>
              </a:rPr>
              <a:t>招标采购</a:t>
            </a:r>
            <a:r>
              <a:rPr lang="zh-CN" altLang="en-US" dirty="0"/>
              <a:t>价格或</a:t>
            </a:r>
            <a:r>
              <a:rPr lang="zh-CN" altLang="en-US" dirty="0">
                <a:solidFill>
                  <a:srgbClr val="339933"/>
                </a:solidFill>
              </a:rPr>
              <a:t>市场调查</a:t>
            </a:r>
            <a:r>
              <a:rPr lang="zh-CN" altLang="en-US" dirty="0"/>
              <a:t>，通过</a:t>
            </a:r>
            <a:r>
              <a:rPr lang="zh-CN" altLang="en-US" dirty="0">
                <a:solidFill>
                  <a:srgbClr val="339933"/>
                </a:solidFill>
              </a:rPr>
              <a:t>补充协议</a:t>
            </a:r>
            <a:r>
              <a:rPr lang="zh-CN" altLang="en-US" dirty="0"/>
              <a:t>确定，原投标价中已计取</a:t>
            </a:r>
            <a:r>
              <a:rPr lang="zh-CN" altLang="en-US" dirty="0">
                <a:solidFill>
                  <a:srgbClr val="339933"/>
                </a:solidFill>
              </a:rPr>
              <a:t>甲供材料</a:t>
            </a:r>
            <a:r>
              <a:rPr lang="zh-CN" altLang="en-US" dirty="0">
                <a:solidFill>
                  <a:srgbClr val="FF0000"/>
                </a:solidFill>
              </a:rPr>
              <a:t>管理费用</a:t>
            </a:r>
            <a:r>
              <a:rPr lang="zh-CN" altLang="en-US" dirty="0"/>
              <a:t>的相应</a:t>
            </a:r>
            <a:r>
              <a:rPr lang="zh-CN" altLang="en-US" dirty="0">
                <a:solidFill>
                  <a:srgbClr val="339933"/>
                </a:solidFill>
              </a:rPr>
              <a:t>扣减</a:t>
            </a:r>
            <a:r>
              <a:rPr lang="zh-CN" altLang="en-US" dirty="0"/>
              <a:t>。</a:t>
            </a:r>
            <a:endParaRPr lang="zh-CN" altLang="en-US" dirty="0"/>
          </a:p>
          <a:p>
            <a:r>
              <a:rPr lang="en-US" altLang="zh-CN" dirty="0"/>
              <a:t>3.4.6 </a:t>
            </a:r>
            <a:r>
              <a:rPr lang="zh-CN" altLang="en-US" dirty="0">
                <a:solidFill>
                  <a:srgbClr val="FF0000"/>
                </a:solidFill>
              </a:rPr>
              <a:t>发包人</a:t>
            </a:r>
            <a:r>
              <a:rPr lang="zh-CN" altLang="en-US" dirty="0"/>
              <a:t>通过</a:t>
            </a:r>
            <a:r>
              <a:rPr lang="zh-CN" altLang="en-US" dirty="0">
                <a:solidFill>
                  <a:srgbClr val="FF0000"/>
                </a:solidFill>
              </a:rPr>
              <a:t>招标</a:t>
            </a:r>
            <a:r>
              <a:rPr lang="zh-CN" altLang="en-US" dirty="0"/>
              <a:t>方式确定</a:t>
            </a:r>
            <a:r>
              <a:rPr lang="zh-CN" altLang="en-US" dirty="0">
                <a:solidFill>
                  <a:srgbClr val="FF0000"/>
                </a:solidFill>
              </a:rPr>
              <a:t>暂估价</a:t>
            </a:r>
            <a:r>
              <a:rPr lang="zh-CN" altLang="en-US" dirty="0"/>
              <a:t>中</a:t>
            </a:r>
            <a:r>
              <a:rPr lang="zh-CN" altLang="en-US" dirty="0">
                <a:solidFill>
                  <a:srgbClr val="339933"/>
                </a:solidFill>
              </a:rPr>
              <a:t>材料</a:t>
            </a:r>
            <a:r>
              <a:rPr lang="zh-CN" altLang="en-US" dirty="0"/>
              <a:t>价格，要求</a:t>
            </a:r>
            <a:r>
              <a:rPr lang="zh-CN" altLang="en-US" dirty="0">
                <a:solidFill>
                  <a:srgbClr val="339933"/>
                </a:solidFill>
              </a:rPr>
              <a:t>承包人</a:t>
            </a:r>
            <a:r>
              <a:rPr lang="zh-CN" altLang="en-US" dirty="0"/>
              <a:t>按招标确定的价格与材料供应商签订合同的，发包人应</a:t>
            </a:r>
            <a:r>
              <a:rPr lang="zh-CN" altLang="en-US" dirty="0">
                <a:solidFill>
                  <a:srgbClr val="FF0000"/>
                </a:solidFill>
              </a:rPr>
              <a:t>补偿</a:t>
            </a:r>
            <a:r>
              <a:rPr lang="zh-CN" altLang="en-US" dirty="0"/>
              <a:t>承包人的</a:t>
            </a:r>
            <a:r>
              <a:rPr lang="zh-CN" altLang="en-US" dirty="0">
                <a:solidFill>
                  <a:srgbClr val="339933"/>
                </a:solidFill>
              </a:rPr>
              <a:t>管理费与利润</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3.5 </a:t>
            </a:r>
            <a:r>
              <a:rPr lang="zh-CN" altLang="en-US" dirty="0">
                <a:solidFill>
                  <a:srgbClr val="FF0000"/>
                </a:solidFill>
              </a:rPr>
              <a:t>承包人提供材料</a:t>
            </a:r>
            <a:endParaRPr lang="zh-CN" altLang="en-US" dirty="0">
              <a:solidFill>
                <a:srgbClr val="FF0000"/>
              </a:solidFill>
            </a:endParaRPr>
          </a:p>
          <a:p>
            <a:r>
              <a:rPr lang="en-US" altLang="zh-CN" dirty="0"/>
              <a:t>3.5.1 </a:t>
            </a:r>
            <a:r>
              <a:rPr lang="zh-CN" altLang="en-US" dirty="0"/>
              <a:t>除发包人提供的甲供材料外，合同工程所需的材料由承包人提供，</a:t>
            </a:r>
            <a:r>
              <a:rPr lang="zh-CN" altLang="en-US" dirty="0">
                <a:solidFill>
                  <a:srgbClr val="339933"/>
                </a:solidFill>
              </a:rPr>
              <a:t>承包人提供的材料</a:t>
            </a:r>
            <a:r>
              <a:rPr lang="zh-CN" altLang="en-US" dirty="0"/>
              <a:t>由承包人负责</a:t>
            </a:r>
            <a:r>
              <a:rPr lang="zh-CN" altLang="en-US" dirty="0">
                <a:solidFill>
                  <a:srgbClr val="339933"/>
                </a:solidFill>
              </a:rPr>
              <a:t>采购、运输和保管</a:t>
            </a:r>
            <a:r>
              <a:rPr lang="zh-CN" altLang="en-US" dirty="0"/>
              <a:t>。</a:t>
            </a:r>
            <a:endParaRPr lang="zh-CN" altLang="en-US" dirty="0"/>
          </a:p>
          <a:p>
            <a:r>
              <a:rPr lang="en-US" altLang="zh-CN" dirty="0"/>
              <a:t>3.5.2 </a:t>
            </a:r>
            <a:r>
              <a:rPr lang="zh-CN" altLang="en-US" dirty="0"/>
              <a:t>承包人应将采购材料的供货人及品种、规格、数量和供货时间等提交发包人确认，并负责提供材料的</a:t>
            </a:r>
            <a:r>
              <a:rPr lang="zh-CN" altLang="en-US" dirty="0">
                <a:solidFill>
                  <a:srgbClr val="339933"/>
                </a:solidFill>
              </a:rPr>
              <a:t>质量证明</a:t>
            </a:r>
            <a:r>
              <a:rPr lang="zh-CN" altLang="en-US" dirty="0"/>
              <a:t>文件，满足约定的质量标准。</a:t>
            </a:r>
            <a:endParaRPr lang="zh-CN" altLang="en-US" dirty="0"/>
          </a:p>
          <a:p>
            <a:r>
              <a:rPr lang="en-US" altLang="zh-CN" dirty="0"/>
              <a:t>3.5.3 </a:t>
            </a:r>
            <a:r>
              <a:rPr lang="zh-CN" altLang="en-US" dirty="0"/>
              <a:t>对承包人提供的材料经</a:t>
            </a:r>
            <a:r>
              <a:rPr lang="zh-CN" altLang="en-US" dirty="0">
                <a:solidFill>
                  <a:srgbClr val="FF0000"/>
                </a:solidFill>
              </a:rPr>
              <a:t>检测不符</a:t>
            </a:r>
            <a:r>
              <a:rPr lang="zh-CN" altLang="en-US" dirty="0"/>
              <a:t>合约定的</a:t>
            </a:r>
            <a:r>
              <a:rPr lang="zh-CN" altLang="en-US" dirty="0">
                <a:solidFill>
                  <a:srgbClr val="FF0000"/>
                </a:solidFill>
              </a:rPr>
              <a:t>质量标准</a:t>
            </a:r>
            <a:r>
              <a:rPr lang="zh-CN" altLang="en-US" dirty="0"/>
              <a:t>，发包人应要求承包人及时采取措施，由此</a:t>
            </a:r>
            <a:r>
              <a:rPr lang="zh-CN" altLang="en-US" dirty="0">
                <a:solidFill>
                  <a:srgbClr val="339933"/>
                </a:solidFill>
              </a:rPr>
              <a:t>增加的费用</a:t>
            </a:r>
            <a:r>
              <a:rPr lang="zh-CN" altLang="en-US" dirty="0"/>
              <a:t>和（或）工期延误由承包人承担。</a:t>
            </a:r>
            <a:endParaRPr lang="en-US" altLang="zh-CN" dirty="0"/>
          </a:p>
          <a:p>
            <a:r>
              <a:rPr lang="zh-CN" altLang="en-US" dirty="0"/>
              <a:t>对发包人要求</a:t>
            </a:r>
            <a:r>
              <a:rPr lang="zh-CN" altLang="en-US" dirty="0">
                <a:solidFill>
                  <a:srgbClr val="FF0000"/>
                </a:solidFill>
              </a:rPr>
              <a:t>检测</a:t>
            </a:r>
            <a:r>
              <a:rPr lang="zh-CN" altLang="en-US" dirty="0"/>
              <a:t>承包人已具有</a:t>
            </a:r>
            <a:r>
              <a:rPr lang="zh-CN" altLang="en-US" dirty="0">
                <a:solidFill>
                  <a:srgbClr val="339933"/>
                </a:solidFill>
              </a:rPr>
              <a:t>合格证明的材料</a:t>
            </a:r>
            <a:r>
              <a:rPr lang="zh-CN" altLang="en-US" dirty="0"/>
              <a:t>，经检测该项</a:t>
            </a:r>
            <a:r>
              <a:rPr lang="zh-CN" altLang="en-US" dirty="0">
                <a:solidFill>
                  <a:srgbClr val="339933"/>
                </a:solidFill>
              </a:rPr>
              <a:t>材料符合</a:t>
            </a:r>
            <a:r>
              <a:rPr lang="zh-CN" altLang="en-US" dirty="0"/>
              <a:t>合同约定的</a:t>
            </a:r>
            <a:r>
              <a:rPr lang="zh-CN" altLang="en-US" dirty="0">
                <a:solidFill>
                  <a:srgbClr val="339933"/>
                </a:solidFill>
              </a:rPr>
              <a:t>质量标准</a:t>
            </a:r>
            <a:r>
              <a:rPr lang="zh-CN" altLang="en-US" dirty="0"/>
              <a:t>，发包人应承担由此</a:t>
            </a:r>
            <a:r>
              <a:rPr lang="zh-CN" altLang="en-US" dirty="0">
                <a:solidFill>
                  <a:srgbClr val="339933"/>
                </a:solidFill>
              </a:rPr>
              <a:t>增加的费用</a:t>
            </a:r>
            <a:r>
              <a:rPr lang="zh-CN" altLang="en-US" dirty="0"/>
              <a:t>和（或）工期延误，并向承包人支付合理利润。</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4 </a:t>
            </a:r>
            <a:r>
              <a:rPr lang="zh-CN" altLang="en-US" dirty="0">
                <a:solidFill>
                  <a:srgbClr val="FF0000"/>
                </a:solidFill>
              </a:rPr>
              <a:t>工程量清单编制</a:t>
            </a:r>
            <a:endParaRPr lang="zh-CN" altLang="en-US" dirty="0">
              <a:solidFill>
                <a:srgbClr val="FF0000"/>
              </a:solidFill>
            </a:endParaRPr>
          </a:p>
          <a:p>
            <a:r>
              <a:rPr lang="en-US" altLang="zh-CN" dirty="0"/>
              <a:t>4.1.1 </a:t>
            </a:r>
            <a:r>
              <a:rPr lang="zh-CN" altLang="en-US" dirty="0"/>
              <a:t>招标工程量清单应由具有编制能力的招标人或受其委托的工程</a:t>
            </a:r>
            <a:r>
              <a:rPr lang="zh-CN" altLang="en-US" dirty="0">
                <a:solidFill>
                  <a:srgbClr val="FF0000"/>
                </a:solidFill>
              </a:rPr>
              <a:t>造价咨询人</a:t>
            </a:r>
            <a:r>
              <a:rPr lang="zh-CN" altLang="en-US" dirty="0"/>
              <a:t>编制和复核。</a:t>
            </a:r>
            <a:endParaRPr lang="zh-CN" altLang="en-US" dirty="0"/>
          </a:p>
          <a:p>
            <a:r>
              <a:rPr lang="en-US" altLang="zh-CN" dirty="0"/>
              <a:t>4.1.4 </a:t>
            </a:r>
            <a:r>
              <a:rPr lang="zh-CN" altLang="en-US" dirty="0"/>
              <a:t>工程量清单的</a:t>
            </a:r>
            <a:r>
              <a:rPr lang="zh-CN" altLang="en-US" dirty="0">
                <a:solidFill>
                  <a:srgbClr val="FF0000"/>
                </a:solidFill>
              </a:rPr>
              <a:t>项目特征</a:t>
            </a:r>
            <a:r>
              <a:rPr lang="zh-CN" altLang="en-US" dirty="0"/>
              <a:t>应依据</a:t>
            </a:r>
            <a:r>
              <a:rPr lang="zh-CN" altLang="en-US" dirty="0">
                <a:solidFill>
                  <a:srgbClr val="FF0000"/>
                </a:solidFill>
              </a:rPr>
              <a:t>设计文件</a:t>
            </a:r>
            <a:r>
              <a:rPr lang="zh-CN" altLang="en-US" dirty="0"/>
              <a:t>并结合</a:t>
            </a:r>
            <a:r>
              <a:rPr lang="zh-CN" altLang="en-US" dirty="0">
                <a:solidFill>
                  <a:srgbClr val="FF0000"/>
                </a:solidFill>
              </a:rPr>
              <a:t>完工交付</a:t>
            </a:r>
            <a:r>
              <a:rPr lang="zh-CN" altLang="en-US" dirty="0"/>
              <a:t>要求进行编制和复核。</a:t>
            </a:r>
            <a:endParaRPr lang="zh-CN" altLang="en-US" dirty="0"/>
          </a:p>
          <a:p>
            <a:r>
              <a:rPr lang="en-US" altLang="zh-CN" dirty="0"/>
              <a:t>4.1.5 </a:t>
            </a:r>
            <a:r>
              <a:rPr lang="zh-CN" altLang="en-US" dirty="0"/>
              <a:t>招标工程量清单的</a:t>
            </a:r>
            <a:r>
              <a:rPr lang="zh-CN" altLang="en-US" dirty="0">
                <a:solidFill>
                  <a:srgbClr val="FF0000"/>
                </a:solidFill>
              </a:rPr>
              <a:t>准确性和完整性</a:t>
            </a:r>
            <a:r>
              <a:rPr lang="zh-CN" altLang="en-US" dirty="0"/>
              <a:t>由招标人负责。</a:t>
            </a:r>
            <a:endParaRPr lang="zh-CN" altLang="en-US" dirty="0"/>
          </a:p>
          <a:p>
            <a:r>
              <a:rPr lang="en-US" altLang="zh-CN" dirty="0"/>
              <a:t>4.1.6 </a:t>
            </a:r>
            <a:r>
              <a:rPr lang="zh-CN" altLang="en-US" dirty="0">
                <a:solidFill>
                  <a:srgbClr val="FF0000"/>
                </a:solidFill>
              </a:rPr>
              <a:t>工程量清单</a:t>
            </a:r>
            <a:r>
              <a:rPr lang="zh-CN" altLang="en-US" dirty="0"/>
              <a:t>应作为编制</a:t>
            </a:r>
            <a:r>
              <a:rPr lang="zh-CN" altLang="en-US" dirty="0">
                <a:solidFill>
                  <a:srgbClr val="339933"/>
                </a:solidFill>
              </a:rPr>
              <a:t>最高投标限价、投标报价、合同价格调整</a:t>
            </a:r>
            <a:r>
              <a:rPr lang="zh-CN" altLang="en-US" dirty="0"/>
              <a:t>等的依据之一。</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4"/>
          <p:cNvSpPr>
            <a:spLocks noGrp="1"/>
          </p:cNvSpPr>
          <p:nvPr>
            <p:ph type="ctrTitle"/>
          </p:nvPr>
        </p:nvSpPr>
        <p:spPr bwMode="auto">
          <a:ln>
            <a:miter lim="800000"/>
          </a:ln>
        </p:spPr>
        <p:txBody>
          <a:bodyPr vert="horz" wrap="square" lIns="91440" tIns="45720" rIns="91440" bIns="45720" numCol="1" anchor="t" anchorCtr="0" compatLnSpc="1"/>
          <a:lstStyle/>
          <a:p>
            <a:pPr>
              <a:defRPr/>
            </a:pPr>
            <a:r>
              <a:rPr lang="zh-CN" altLang="en-US" dirty="0"/>
              <a:t>建设工程工程量清单计价标准</a:t>
            </a:r>
            <a:r>
              <a:rPr lang="en-US" altLang="zh-CN" b="1" i="0" dirty="0">
                <a:solidFill>
                  <a:srgbClr val="0070C0"/>
                </a:solidFill>
                <a:effectLst/>
                <a:latin typeface="Optima-Regular"/>
              </a:rPr>
              <a:t>GB/T</a:t>
            </a:r>
            <a:r>
              <a:rPr lang="en-US" altLang="zh-CN" b="0" i="0" dirty="0">
                <a:solidFill>
                  <a:srgbClr val="0070C0"/>
                </a:solidFill>
                <a:effectLst/>
                <a:latin typeface="Optima-Regular"/>
              </a:rPr>
              <a:t> 50500-202X</a:t>
            </a:r>
            <a:br>
              <a:rPr lang="zh-CN" altLang="en-US" dirty="0"/>
            </a:br>
            <a:endParaRPr lang="zh-CN" altLang="en-US" dirty="0"/>
          </a:p>
        </p:txBody>
      </p:sp>
      <p:sp>
        <p:nvSpPr>
          <p:cNvPr id="2051" name="副标题 5"/>
          <p:cNvSpPr>
            <a:spLocks noGrp="1"/>
          </p:cNvSpPr>
          <p:nvPr>
            <p:ph type="subTitle" idx="1"/>
          </p:nvPr>
        </p:nvSpPr>
        <p:spPr/>
        <p:txBody>
          <a:bodyPr/>
          <a:lstStyle/>
          <a:p>
            <a:r>
              <a:rPr lang="zh-CN" altLang="en-US" b="0" i="0" dirty="0">
                <a:solidFill>
                  <a:srgbClr val="0000FF"/>
                </a:solidFill>
                <a:effectLst/>
                <a:latin typeface="黑体" panose="02010609060101010101" pitchFamily="49" charset="-122"/>
                <a:ea typeface="黑体" panose="02010609060101010101" pitchFamily="49" charset="-122"/>
              </a:rPr>
              <a:t>建司局函标</a:t>
            </a:r>
            <a:r>
              <a:rPr lang="en-US" altLang="zh-CN" b="0" i="0" dirty="0">
                <a:solidFill>
                  <a:srgbClr val="0000FF"/>
                </a:solidFill>
                <a:effectLst/>
                <a:latin typeface="黑体" panose="02010609060101010101" pitchFamily="49" charset="-122"/>
                <a:ea typeface="黑体" panose="02010609060101010101" pitchFamily="49" charset="-122"/>
              </a:rPr>
              <a:t>〔2021〕144</a:t>
            </a:r>
            <a:r>
              <a:rPr lang="zh-CN" altLang="en-US" b="0" i="0" dirty="0">
                <a:solidFill>
                  <a:srgbClr val="0000FF"/>
                </a:solidFill>
                <a:effectLst/>
                <a:latin typeface="黑体" panose="02010609060101010101" pitchFamily="49" charset="-122"/>
                <a:ea typeface="黑体" panose="02010609060101010101" pitchFamily="49" charset="-122"/>
              </a:rPr>
              <a:t>号</a:t>
            </a:r>
            <a:endParaRPr lang="zh-CN" altLang="en-US" dirty="0">
              <a:solidFill>
                <a:srgbClr val="0000FF"/>
              </a:solidFill>
              <a:latin typeface="黑体" panose="02010609060101010101" pitchFamily="49" charset="-122"/>
              <a:ea typeface="黑体" panose="02010609060101010101" pitchFamily="49" charset="-122"/>
            </a:endParaRPr>
          </a:p>
        </p:txBody>
      </p:sp>
      <p:sp>
        <p:nvSpPr>
          <p:cNvPr id="2052" name="灯片编号占位符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00CC"/>
                </a:solidFill>
                <a:latin typeface="Arial" panose="020B0604020202020204" pitchFamily="34" charset="0"/>
                <a:ea typeface="宋体" panose="02010600030101010101" pitchFamily="2" charset="-122"/>
              </a:defRPr>
            </a:lvl1pPr>
            <a:lvl2pPr marL="742950" indent="-285750">
              <a:defRPr b="1">
                <a:solidFill>
                  <a:srgbClr val="0000CC"/>
                </a:solidFill>
                <a:latin typeface="Arial" panose="020B0604020202020204" pitchFamily="34" charset="0"/>
                <a:ea typeface="宋体" panose="02010600030101010101" pitchFamily="2" charset="-122"/>
              </a:defRPr>
            </a:lvl2pPr>
            <a:lvl3pPr marL="1143000" indent="-228600">
              <a:defRPr b="1">
                <a:solidFill>
                  <a:srgbClr val="0000CC"/>
                </a:solidFill>
                <a:latin typeface="Arial" panose="020B0604020202020204" pitchFamily="34" charset="0"/>
                <a:ea typeface="宋体" panose="02010600030101010101" pitchFamily="2" charset="-122"/>
              </a:defRPr>
            </a:lvl3pPr>
            <a:lvl4pPr marL="1600200" indent="-228600">
              <a:defRPr b="1">
                <a:solidFill>
                  <a:srgbClr val="0000CC"/>
                </a:solidFill>
                <a:latin typeface="Arial" panose="020B0604020202020204" pitchFamily="34" charset="0"/>
                <a:ea typeface="宋体" panose="02010600030101010101" pitchFamily="2" charset="-122"/>
              </a:defRPr>
            </a:lvl4pPr>
            <a:lvl5pPr marL="2057400" indent="-228600">
              <a:defRPr b="1">
                <a:solidFill>
                  <a:srgbClr val="0000CC"/>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9pPr>
          </a:lstStyle>
          <a:p>
            <a:fld id="{6C584CC4-670F-4D14-B143-2F008319C0F9}" type="slidenum">
              <a:rPr lang="en-US" altLang="zh-CN" b="0">
                <a:solidFill>
                  <a:schemeClr val="tx1"/>
                </a:solidFill>
              </a:rPr>
            </a:fld>
            <a:endParaRPr lang="en-US" altLang="zh-CN" b="0">
              <a:solidFill>
                <a:schemeClr val="tx1"/>
              </a:solidFill>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4.2 </a:t>
            </a:r>
            <a:r>
              <a:rPr lang="zh-CN" altLang="en-US" dirty="0"/>
              <a:t>编制</a:t>
            </a:r>
            <a:endParaRPr lang="zh-CN" altLang="en-US" dirty="0"/>
          </a:p>
          <a:p>
            <a:r>
              <a:rPr lang="en-US" altLang="zh-CN" dirty="0"/>
              <a:t>4.2.1 </a:t>
            </a:r>
            <a:r>
              <a:rPr lang="zh-CN" altLang="en-US" dirty="0">
                <a:solidFill>
                  <a:srgbClr val="FF0000"/>
                </a:solidFill>
              </a:rPr>
              <a:t>编制</a:t>
            </a:r>
            <a:r>
              <a:rPr lang="zh-CN" altLang="en-US" dirty="0"/>
              <a:t>招标工程量清单应</a:t>
            </a:r>
            <a:r>
              <a:rPr lang="zh-CN" altLang="en-US" dirty="0">
                <a:solidFill>
                  <a:srgbClr val="FF0000"/>
                </a:solidFill>
              </a:rPr>
              <a:t>依据</a:t>
            </a:r>
            <a:r>
              <a:rPr lang="zh-CN" altLang="en-US" dirty="0"/>
              <a:t>：</a:t>
            </a:r>
            <a:endParaRPr lang="zh-CN" altLang="en-US" dirty="0"/>
          </a:p>
          <a:p>
            <a:r>
              <a:rPr lang="en-US" altLang="zh-CN" dirty="0"/>
              <a:t>1 </a:t>
            </a:r>
            <a:r>
              <a:rPr lang="zh-CN" altLang="en-US" dirty="0"/>
              <a:t>本标准和相关工程的国家工程量</a:t>
            </a:r>
            <a:r>
              <a:rPr lang="zh-CN" altLang="en-US" dirty="0">
                <a:solidFill>
                  <a:srgbClr val="339933"/>
                </a:solidFill>
              </a:rPr>
              <a:t>计算标准</a:t>
            </a:r>
            <a:r>
              <a:rPr lang="zh-CN" altLang="en-US" dirty="0"/>
              <a:t>；</a:t>
            </a:r>
            <a:endParaRPr lang="zh-CN" altLang="en-US" dirty="0"/>
          </a:p>
          <a:p>
            <a:r>
              <a:rPr lang="en-US" altLang="zh-CN" dirty="0"/>
              <a:t>2 </a:t>
            </a:r>
            <a:r>
              <a:rPr lang="zh-CN" altLang="en-US" dirty="0"/>
              <a:t>省级、行业建设主管部门颁发的工程量</a:t>
            </a:r>
            <a:r>
              <a:rPr lang="zh-CN" altLang="en-US" dirty="0">
                <a:solidFill>
                  <a:srgbClr val="339933"/>
                </a:solidFill>
              </a:rPr>
              <a:t>计量计价规定</a:t>
            </a:r>
            <a:r>
              <a:rPr lang="zh-CN" altLang="en-US" dirty="0"/>
              <a:t>；</a:t>
            </a:r>
            <a:endParaRPr lang="zh-CN" altLang="en-US" dirty="0"/>
          </a:p>
          <a:p>
            <a:r>
              <a:rPr lang="en-US" altLang="zh-CN" dirty="0"/>
              <a:t>3 </a:t>
            </a:r>
            <a:r>
              <a:rPr lang="zh-CN" altLang="en-US" dirty="0"/>
              <a:t>拟定的招标文件及相关资料；</a:t>
            </a:r>
            <a:endParaRPr lang="zh-CN" altLang="en-US" dirty="0"/>
          </a:p>
          <a:p>
            <a:r>
              <a:rPr lang="en-US" altLang="zh-CN" dirty="0"/>
              <a:t>4 </a:t>
            </a:r>
            <a:r>
              <a:rPr lang="zh-CN" altLang="en-US" dirty="0"/>
              <a:t>建设</a:t>
            </a:r>
            <a:r>
              <a:rPr lang="zh-CN" altLang="en-US" dirty="0">
                <a:solidFill>
                  <a:srgbClr val="339933"/>
                </a:solidFill>
              </a:rPr>
              <a:t>工程设计文件</a:t>
            </a:r>
            <a:r>
              <a:rPr lang="zh-CN" altLang="en-US" dirty="0"/>
              <a:t>及相关资料；</a:t>
            </a:r>
            <a:endParaRPr lang="zh-CN" altLang="en-US" dirty="0"/>
          </a:p>
          <a:p>
            <a:r>
              <a:rPr lang="en-US" altLang="zh-CN" dirty="0"/>
              <a:t>5 </a:t>
            </a:r>
            <a:r>
              <a:rPr lang="zh-CN" altLang="en-US" dirty="0"/>
              <a:t>与建设工程有关的</a:t>
            </a:r>
            <a:r>
              <a:rPr lang="zh-CN" altLang="en-US" dirty="0">
                <a:solidFill>
                  <a:srgbClr val="339933"/>
                </a:solidFill>
              </a:rPr>
              <a:t>标准、规范</a:t>
            </a:r>
            <a:r>
              <a:rPr lang="zh-CN" altLang="en-US" dirty="0"/>
              <a:t>、技术资料；</a:t>
            </a:r>
            <a:endParaRPr lang="zh-CN" altLang="en-US" dirty="0"/>
          </a:p>
          <a:p>
            <a:r>
              <a:rPr lang="en-US" altLang="zh-CN" dirty="0"/>
              <a:t>6 </a:t>
            </a:r>
            <a:r>
              <a:rPr lang="zh-CN" altLang="en-US" dirty="0">
                <a:solidFill>
                  <a:srgbClr val="339933"/>
                </a:solidFill>
              </a:rPr>
              <a:t>施工现场</a:t>
            </a:r>
            <a:r>
              <a:rPr lang="zh-CN" altLang="en-US" dirty="0"/>
              <a:t>情况、</a:t>
            </a:r>
            <a:r>
              <a:rPr lang="zh-CN" altLang="en-US" dirty="0">
                <a:solidFill>
                  <a:srgbClr val="339933"/>
                </a:solidFill>
              </a:rPr>
              <a:t>地勘水文资料</a:t>
            </a:r>
            <a:r>
              <a:rPr lang="zh-CN" altLang="en-US" dirty="0"/>
              <a:t>、工程特点及合理的</a:t>
            </a:r>
            <a:r>
              <a:rPr lang="zh-CN" altLang="en-US" dirty="0">
                <a:solidFill>
                  <a:srgbClr val="339933"/>
                </a:solidFill>
              </a:rPr>
              <a:t>施工方案</a:t>
            </a:r>
            <a:r>
              <a:rPr lang="zh-CN" altLang="en-US" dirty="0"/>
              <a:t>；</a:t>
            </a:r>
            <a:endParaRPr lang="zh-CN" altLang="en-US" dirty="0"/>
          </a:p>
          <a:p>
            <a:r>
              <a:rPr lang="en-US" altLang="zh-CN" dirty="0"/>
              <a:t>7 </a:t>
            </a:r>
            <a:r>
              <a:rPr lang="zh-CN" altLang="en-US" dirty="0"/>
              <a:t>其他相关资料。</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4.2.3 </a:t>
            </a:r>
            <a:r>
              <a:rPr lang="zh-CN" altLang="en-US" dirty="0">
                <a:solidFill>
                  <a:srgbClr val="FF0000"/>
                </a:solidFill>
              </a:rPr>
              <a:t>分部分项工程项目清单</a:t>
            </a:r>
            <a:r>
              <a:rPr lang="zh-CN" altLang="en-US" dirty="0"/>
              <a:t>应按相关工程现行国家工程量计算标准规定的</a:t>
            </a:r>
            <a:r>
              <a:rPr lang="zh-CN" altLang="en-US" dirty="0">
                <a:solidFill>
                  <a:srgbClr val="339933"/>
                </a:solidFill>
              </a:rPr>
              <a:t>项目编码、项目名称、项目特征、计量单位和工程量计算规则</a:t>
            </a:r>
            <a:r>
              <a:rPr lang="zh-CN" altLang="en-US" dirty="0"/>
              <a:t>进行编制和复核。</a:t>
            </a:r>
            <a:endParaRPr lang="zh-CN" altLang="en-US" dirty="0"/>
          </a:p>
          <a:p>
            <a:r>
              <a:rPr lang="en-US" altLang="zh-CN" dirty="0"/>
              <a:t>4.2.4 </a:t>
            </a:r>
            <a:r>
              <a:rPr lang="zh-CN" altLang="en-US" dirty="0">
                <a:solidFill>
                  <a:srgbClr val="FF0000"/>
                </a:solidFill>
              </a:rPr>
              <a:t>材料暂估价</a:t>
            </a:r>
            <a:r>
              <a:rPr lang="zh-CN" altLang="en-US" dirty="0"/>
              <a:t>应</a:t>
            </a:r>
            <a:r>
              <a:rPr lang="zh-CN" altLang="en-US" dirty="0">
                <a:solidFill>
                  <a:srgbClr val="339933"/>
                </a:solidFill>
              </a:rPr>
              <a:t>单独列出</a:t>
            </a:r>
            <a:r>
              <a:rPr lang="zh-CN" altLang="en-US" dirty="0"/>
              <a:t>暂估价材料的</a:t>
            </a:r>
            <a:r>
              <a:rPr lang="zh-CN" altLang="en-US" dirty="0">
                <a:solidFill>
                  <a:srgbClr val="339933"/>
                </a:solidFill>
              </a:rPr>
              <a:t>明细</a:t>
            </a:r>
            <a:r>
              <a:rPr lang="zh-CN" altLang="en-US" dirty="0"/>
              <a:t>表及其</a:t>
            </a:r>
            <a:r>
              <a:rPr lang="zh-CN" altLang="en-US" dirty="0">
                <a:solidFill>
                  <a:srgbClr val="339933"/>
                </a:solidFill>
              </a:rPr>
              <a:t>暂估单价</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4.2.5 </a:t>
            </a:r>
            <a:r>
              <a:rPr lang="zh-CN" altLang="en-US" dirty="0">
                <a:solidFill>
                  <a:srgbClr val="FF0000"/>
                </a:solidFill>
              </a:rPr>
              <a:t>措施项目清单</a:t>
            </a:r>
            <a:r>
              <a:rPr lang="zh-CN" altLang="en-US" dirty="0"/>
              <a:t>应结合拟建工程的实际情况和</a:t>
            </a:r>
            <a:r>
              <a:rPr lang="zh-CN" altLang="en-US" dirty="0">
                <a:solidFill>
                  <a:srgbClr val="339933"/>
                </a:solidFill>
              </a:rPr>
              <a:t>完工交付</a:t>
            </a:r>
            <a:r>
              <a:rPr lang="zh-CN" altLang="en-US" dirty="0"/>
              <a:t>要求，依据合理的</a:t>
            </a:r>
            <a:r>
              <a:rPr lang="zh-CN" altLang="en-US" dirty="0">
                <a:solidFill>
                  <a:srgbClr val="339933"/>
                </a:solidFill>
              </a:rPr>
              <a:t>施工方案</a:t>
            </a:r>
            <a:r>
              <a:rPr lang="zh-CN" altLang="en-US" dirty="0"/>
              <a:t>及技术、生活、</a:t>
            </a:r>
            <a:r>
              <a:rPr lang="zh-CN" altLang="en-US" dirty="0">
                <a:solidFill>
                  <a:srgbClr val="FF0000"/>
                </a:solidFill>
              </a:rPr>
              <a:t>安全、文明</a:t>
            </a:r>
            <a:r>
              <a:rPr lang="zh-CN" altLang="en-US" dirty="0"/>
              <a:t>施工等非实体方面的要求进行编制和复核。其中：</a:t>
            </a:r>
            <a:endParaRPr lang="zh-CN" altLang="en-US" dirty="0"/>
          </a:p>
          <a:p>
            <a:r>
              <a:rPr lang="en-US" altLang="zh-CN" dirty="0"/>
              <a:t>1 </a:t>
            </a:r>
            <a:r>
              <a:rPr lang="zh-CN" altLang="en-US" dirty="0"/>
              <a:t>以</a:t>
            </a:r>
            <a:r>
              <a:rPr lang="zh-CN" altLang="en-US" dirty="0">
                <a:solidFill>
                  <a:srgbClr val="FF0000"/>
                </a:solidFill>
              </a:rPr>
              <a:t>单价计价</a:t>
            </a:r>
            <a:r>
              <a:rPr lang="zh-CN" altLang="en-US" dirty="0"/>
              <a:t>的措施项目清单，应列出项目编码、项目名称、项目特征、计量单位、工程数量和工程量计算规则等；</a:t>
            </a:r>
            <a:endParaRPr lang="zh-CN" altLang="en-US" dirty="0"/>
          </a:p>
          <a:p>
            <a:r>
              <a:rPr lang="en-US" altLang="zh-CN" dirty="0"/>
              <a:t>2 </a:t>
            </a:r>
            <a:r>
              <a:rPr lang="zh-CN" altLang="en-US" dirty="0"/>
              <a:t>以</a:t>
            </a:r>
            <a:r>
              <a:rPr lang="zh-CN" altLang="en-US" dirty="0">
                <a:solidFill>
                  <a:srgbClr val="FF0000"/>
                </a:solidFill>
              </a:rPr>
              <a:t>总价计价</a:t>
            </a:r>
            <a:r>
              <a:rPr lang="zh-CN" altLang="en-US" dirty="0"/>
              <a:t>的措施项目清单，应明确其包含的内容、要求及计算方式等；</a:t>
            </a:r>
            <a:endParaRPr lang="zh-CN" altLang="en-US" dirty="0"/>
          </a:p>
          <a:p>
            <a:r>
              <a:rPr lang="en-US" altLang="zh-CN" dirty="0"/>
              <a:t>3 </a:t>
            </a:r>
            <a:r>
              <a:rPr lang="zh-CN" altLang="en-US" dirty="0">
                <a:solidFill>
                  <a:srgbClr val="FF0000"/>
                </a:solidFill>
              </a:rPr>
              <a:t>安全文明施工</a:t>
            </a:r>
            <a:r>
              <a:rPr lang="zh-CN" altLang="en-US" dirty="0"/>
              <a:t>措施项目清单应根据各省市行业</a:t>
            </a:r>
            <a:r>
              <a:rPr lang="zh-CN" altLang="en-US" dirty="0">
                <a:solidFill>
                  <a:srgbClr val="FF0000"/>
                </a:solidFill>
              </a:rPr>
              <a:t>主管部门</a:t>
            </a:r>
            <a:r>
              <a:rPr lang="zh-CN" altLang="en-US" dirty="0"/>
              <a:t>的管理要求和拟建工程的实际情况</a:t>
            </a:r>
            <a:r>
              <a:rPr lang="zh-CN" altLang="en-US" dirty="0">
                <a:solidFill>
                  <a:srgbClr val="339933"/>
                </a:solidFill>
              </a:rPr>
              <a:t>单独列项</a:t>
            </a:r>
            <a:r>
              <a:rPr lang="zh-CN" altLang="en-US" dirty="0"/>
              <a:t>，其包含的</a:t>
            </a:r>
            <a:r>
              <a:rPr lang="zh-CN" altLang="en-US" dirty="0">
                <a:solidFill>
                  <a:srgbClr val="339933"/>
                </a:solidFill>
              </a:rPr>
              <a:t>单价计价</a:t>
            </a:r>
            <a:r>
              <a:rPr lang="zh-CN" altLang="en-US" dirty="0"/>
              <a:t>的措施项目清单和</a:t>
            </a:r>
            <a:r>
              <a:rPr lang="zh-CN" altLang="en-US" dirty="0">
                <a:solidFill>
                  <a:srgbClr val="339933"/>
                </a:solidFill>
              </a:rPr>
              <a:t>总价计价</a:t>
            </a:r>
            <a:r>
              <a:rPr lang="zh-CN" altLang="en-US" dirty="0"/>
              <a:t>的措施项目清单按上述规定列项编制。</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5 </a:t>
            </a:r>
            <a:r>
              <a:rPr lang="zh-CN" altLang="en-US" dirty="0">
                <a:solidFill>
                  <a:srgbClr val="FF0000"/>
                </a:solidFill>
              </a:rPr>
              <a:t>最高投标限价</a:t>
            </a:r>
            <a:r>
              <a:rPr lang="zh-CN" altLang="en-US" dirty="0"/>
              <a:t>编制</a:t>
            </a:r>
            <a:endParaRPr lang="zh-CN" altLang="en-US" dirty="0"/>
          </a:p>
          <a:p>
            <a:r>
              <a:rPr lang="en-US" altLang="zh-CN" dirty="0"/>
              <a:t>5.1 </a:t>
            </a:r>
            <a:r>
              <a:rPr lang="zh-CN" altLang="en-US" dirty="0"/>
              <a:t>一般规定</a:t>
            </a:r>
            <a:endParaRPr lang="zh-CN" altLang="en-US" dirty="0"/>
          </a:p>
          <a:p>
            <a:r>
              <a:rPr lang="en-US" altLang="zh-CN" dirty="0"/>
              <a:t>5.1.1 </a:t>
            </a:r>
            <a:r>
              <a:rPr lang="zh-CN" altLang="en-US" dirty="0"/>
              <a:t>设有最高投标限价的建设工程招标，招标人应编制</a:t>
            </a:r>
            <a:r>
              <a:rPr lang="zh-CN" altLang="en-US" dirty="0">
                <a:solidFill>
                  <a:srgbClr val="FF0000"/>
                </a:solidFill>
              </a:rPr>
              <a:t>最高投标限价</a:t>
            </a:r>
            <a:r>
              <a:rPr lang="zh-CN" altLang="en-US" dirty="0"/>
              <a:t>，并在</a:t>
            </a:r>
            <a:r>
              <a:rPr lang="zh-CN" altLang="en-US" dirty="0">
                <a:solidFill>
                  <a:srgbClr val="339933"/>
                </a:solidFill>
              </a:rPr>
              <a:t>发布招标文件</a:t>
            </a:r>
            <a:r>
              <a:rPr lang="zh-CN" altLang="en-US" dirty="0"/>
              <a:t>时</a:t>
            </a:r>
            <a:r>
              <a:rPr lang="zh-CN" altLang="en-US" dirty="0">
                <a:solidFill>
                  <a:srgbClr val="FF0000"/>
                </a:solidFill>
              </a:rPr>
              <a:t>公布</a:t>
            </a:r>
            <a:r>
              <a:rPr lang="zh-CN" altLang="en-US" dirty="0"/>
              <a:t>最高投标限价及其编制依据与方法。</a:t>
            </a:r>
            <a:endParaRPr lang="zh-CN" altLang="en-US" dirty="0"/>
          </a:p>
          <a:p>
            <a:r>
              <a:rPr lang="en-US" altLang="zh-CN" dirty="0"/>
              <a:t>5.1.2 </a:t>
            </a:r>
            <a:r>
              <a:rPr lang="zh-CN" altLang="en-US" dirty="0"/>
              <a:t>最高投标限价应由具有编制能力的招标人或受其委托的工程</a:t>
            </a:r>
            <a:r>
              <a:rPr lang="zh-CN" altLang="en-US" dirty="0">
                <a:solidFill>
                  <a:srgbClr val="339933"/>
                </a:solidFill>
              </a:rPr>
              <a:t>造价咨询人</a:t>
            </a:r>
            <a:r>
              <a:rPr lang="zh-CN" altLang="en-US" dirty="0"/>
              <a:t>编制和复核。</a:t>
            </a:r>
            <a:endParaRPr lang="zh-CN" altLang="en-US" dirty="0"/>
          </a:p>
          <a:p>
            <a:r>
              <a:rPr lang="en-US" altLang="zh-CN" dirty="0"/>
              <a:t>5.1.3 </a:t>
            </a:r>
            <a:r>
              <a:rPr lang="zh-CN" altLang="en-US" dirty="0"/>
              <a:t>工程</a:t>
            </a:r>
            <a:r>
              <a:rPr lang="zh-CN" altLang="en-US" dirty="0">
                <a:solidFill>
                  <a:srgbClr val="FF0000"/>
                </a:solidFill>
              </a:rPr>
              <a:t>造价咨询人</a:t>
            </a:r>
            <a:r>
              <a:rPr lang="zh-CN" altLang="en-US" dirty="0">
                <a:solidFill>
                  <a:srgbClr val="339933"/>
                </a:solidFill>
              </a:rPr>
              <a:t>接受招标人</a:t>
            </a:r>
            <a:r>
              <a:rPr lang="zh-CN" altLang="en-US" dirty="0"/>
              <a:t>委托编制或复核最高投标限价，</a:t>
            </a:r>
            <a:r>
              <a:rPr lang="zh-CN" altLang="en-US" dirty="0">
                <a:solidFill>
                  <a:srgbClr val="339933"/>
                </a:solidFill>
              </a:rPr>
              <a:t>不得再就同一工程接受投标人</a:t>
            </a:r>
            <a:r>
              <a:rPr lang="zh-CN" altLang="en-US" dirty="0"/>
              <a:t>委托编制投标报价。</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5.2 </a:t>
            </a:r>
            <a:r>
              <a:rPr lang="zh-CN" altLang="en-US" dirty="0"/>
              <a:t>编制</a:t>
            </a:r>
            <a:endParaRPr lang="zh-CN" altLang="en-US" dirty="0"/>
          </a:p>
          <a:p>
            <a:r>
              <a:rPr lang="en-US" altLang="zh-CN" dirty="0"/>
              <a:t>5.2.1 </a:t>
            </a:r>
            <a:r>
              <a:rPr lang="zh-CN" altLang="en-US" dirty="0"/>
              <a:t>最高投标限价可依据以下内容编制与复核：</a:t>
            </a:r>
            <a:endParaRPr lang="zh-CN" altLang="en-US" dirty="0"/>
          </a:p>
          <a:p>
            <a:r>
              <a:rPr lang="en-US" altLang="zh-CN" dirty="0"/>
              <a:t>1 </a:t>
            </a:r>
            <a:r>
              <a:rPr lang="zh-CN" altLang="en-US" dirty="0"/>
              <a:t>本标准；</a:t>
            </a:r>
            <a:endParaRPr lang="zh-CN" altLang="en-US" dirty="0"/>
          </a:p>
          <a:p>
            <a:r>
              <a:rPr lang="en-US" altLang="zh-CN" dirty="0"/>
              <a:t>2 </a:t>
            </a:r>
            <a:r>
              <a:rPr lang="zh-CN" altLang="en-US" dirty="0"/>
              <a:t>招标文件（包括招标</a:t>
            </a:r>
            <a:r>
              <a:rPr lang="zh-CN" altLang="en-US" dirty="0">
                <a:solidFill>
                  <a:srgbClr val="339933"/>
                </a:solidFill>
              </a:rPr>
              <a:t>工程量清单</a:t>
            </a:r>
            <a:r>
              <a:rPr lang="zh-CN" altLang="en-US" dirty="0"/>
              <a:t>）；</a:t>
            </a:r>
            <a:endParaRPr lang="zh-CN" altLang="en-US" dirty="0"/>
          </a:p>
          <a:p>
            <a:r>
              <a:rPr lang="en-US" altLang="zh-CN" dirty="0"/>
              <a:t>3 </a:t>
            </a:r>
            <a:r>
              <a:rPr lang="zh-CN" altLang="en-US" dirty="0"/>
              <a:t>国家或省级、行业建设主管部门的有关规定；</a:t>
            </a:r>
            <a:endParaRPr lang="zh-CN" altLang="en-US" dirty="0"/>
          </a:p>
          <a:p>
            <a:r>
              <a:rPr lang="en-US" altLang="zh-CN" dirty="0"/>
              <a:t>4 </a:t>
            </a:r>
            <a:r>
              <a:rPr lang="zh-CN" altLang="en-US" dirty="0"/>
              <a:t>建设工程</a:t>
            </a:r>
            <a:r>
              <a:rPr lang="zh-CN" altLang="en-US" dirty="0">
                <a:solidFill>
                  <a:srgbClr val="339933"/>
                </a:solidFill>
              </a:rPr>
              <a:t>设计文件</a:t>
            </a:r>
            <a:r>
              <a:rPr lang="zh-CN" altLang="en-US" dirty="0"/>
              <a:t>及相关资料；</a:t>
            </a:r>
            <a:endParaRPr lang="zh-CN" altLang="en-US" dirty="0"/>
          </a:p>
          <a:p>
            <a:r>
              <a:rPr lang="en-US" altLang="zh-CN" dirty="0"/>
              <a:t>5 </a:t>
            </a:r>
            <a:r>
              <a:rPr lang="zh-CN" altLang="en-US" dirty="0"/>
              <a:t>与建设项目相关的</a:t>
            </a:r>
            <a:r>
              <a:rPr lang="zh-CN" altLang="en-US" dirty="0">
                <a:solidFill>
                  <a:srgbClr val="339933"/>
                </a:solidFill>
              </a:rPr>
              <a:t>标准、规范</a:t>
            </a:r>
            <a:r>
              <a:rPr lang="zh-CN" altLang="en-US" dirty="0"/>
              <a:t>、技术资料；</a:t>
            </a:r>
            <a:endParaRPr lang="zh-CN" altLang="en-US" dirty="0"/>
          </a:p>
          <a:p>
            <a:r>
              <a:rPr lang="en-US" altLang="zh-CN" dirty="0"/>
              <a:t>6 </a:t>
            </a:r>
            <a:r>
              <a:rPr lang="zh-CN" altLang="en-US" dirty="0"/>
              <a:t>工程特点及编制人拟定的</a:t>
            </a:r>
            <a:r>
              <a:rPr lang="zh-CN" altLang="en-US" dirty="0">
                <a:solidFill>
                  <a:srgbClr val="339933"/>
                </a:solidFill>
              </a:rPr>
              <a:t>施工方案</a:t>
            </a:r>
            <a:r>
              <a:rPr lang="zh-CN" altLang="en-US" dirty="0"/>
              <a:t>；</a:t>
            </a:r>
            <a:endParaRPr lang="zh-CN" altLang="en-US" dirty="0"/>
          </a:p>
          <a:p>
            <a:r>
              <a:rPr lang="en-US" altLang="zh-CN" dirty="0"/>
              <a:t>7 </a:t>
            </a:r>
            <a:r>
              <a:rPr lang="zh-CN" altLang="en-US" dirty="0"/>
              <a:t>工程</a:t>
            </a:r>
            <a:r>
              <a:rPr lang="zh-CN" altLang="en-US" dirty="0">
                <a:solidFill>
                  <a:srgbClr val="339933"/>
                </a:solidFill>
              </a:rPr>
              <a:t>计价信息</a:t>
            </a:r>
            <a:r>
              <a:rPr lang="zh-CN" altLang="en-US" dirty="0"/>
              <a:t>；</a:t>
            </a:r>
            <a:endParaRPr lang="zh-CN" altLang="en-US" dirty="0"/>
          </a:p>
          <a:p>
            <a:r>
              <a:rPr lang="en-US" altLang="zh-CN" dirty="0"/>
              <a:t>8 </a:t>
            </a:r>
            <a:r>
              <a:rPr lang="zh-CN" altLang="en-US" dirty="0"/>
              <a:t>其他的相关资料。</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800" dirty="0"/>
              <a:t>5.3 </a:t>
            </a:r>
            <a:r>
              <a:rPr lang="zh-CN" altLang="en-US" sz="2800" dirty="0">
                <a:solidFill>
                  <a:srgbClr val="FF0000"/>
                </a:solidFill>
              </a:rPr>
              <a:t>异议和修正</a:t>
            </a:r>
            <a:endParaRPr lang="zh-CN" altLang="en-US" sz="2800" dirty="0">
              <a:solidFill>
                <a:srgbClr val="FF0000"/>
              </a:solidFill>
            </a:endParaRPr>
          </a:p>
          <a:p>
            <a:r>
              <a:rPr lang="en-US" altLang="zh-CN" sz="2800" dirty="0"/>
              <a:t>5.3.1 </a:t>
            </a:r>
            <a:r>
              <a:rPr lang="zh-CN" altLang="en-US" sz="2800" dirty="0"/>
              <a:t>投标人经复核认为招标人公布的</a:t>
            </a:r>
            <a:r>
              <a:rPr lang="zh-CN" altLang="en-US" sz="2800" dirty="0">
                <a:solidFill>
                  <a:srgbClr val="FF0000"/>
                </a:solidFill>
              </a:rPr>
              <a:t>最高投标限价</a:t>
            </a:r>
            <a:r>
              <a:rPr lang="zh-CN" altLang="en-US" sz="2800" dirty="0"/>
              <a:t>未按照规定进行编制或</a:t>
            </a:r>
            <a:r>
              <a:rPr lang="zh-CN" altLang="en-US" sz="2800" dirty="0">
                <a:solidFill>
                  <a:srgbClr val="FF0000"/>
                </a:solidFill>
              </a:rPr>
              <a:t>存在不合理</a:t>
            </a:r>
            <a:r>
              <a:rPr lang="zh-CN" altLang="en-US" sz="2800" dirty="0"/>
              <a:t>的，可在规定时间内向</a:t>
            </a:r>
            <a:r>
              <a:rPr lang="zh-CN" altLang="en-US" sz="2800" dirty="0">
                <a:solidFill>
                  <a:srgbClr val="FF0000"/>
                </a:solidFill>
              </a:rPr>
              <a:t>招标人</a:t>
            </a:r>
            <a:r>
              <a:rPr lang="zh-CN" altLang="en-US" sz="2800" dirty="0">
                <a:solidFill>
                  <a:srgbClr val="339933"/>
                </a:solidFill>
              </a:rPr>
              <a:t>提出异议</a:t>
            </a:r>
            <a:r>
              <a:rPr lang="zh-CN" altLang="en-US" sz="2800" dirty="0"/>
              <a:t>。</a:t>
            </a:r>
            <a:endParaRPr lang="zh-CN" altLang="en-US" sz="2800" dirty="0"/>
          </a:p>
          <a:p>
            <a:r>
              <a:rPr lang="en-US" altLang="zh-CN" sz="2800" dirty="0"/>
              <a:t>5.3.2 </a:t>
            </a:r>
            <a:r>
              <a:rPr lang="zh-CN" altLang="en-US" sz="2800" dirty="0"/>
              <a:t>招标人应当在规定的时间对收到的</a:t>
            </a:r>
            <a:r>
              <a:rPr lang="zh-CN" altLang="en-US" sz="2800" dirty="0">
                <a:solidFill>
                  <a:srgbClr val="339933"/>
                </a:solidFill>
              </a:rPr>
              <a:t>异议作出答复</a:t>
            </a:r>
            <a:r>
              <a:rPr lang="zh-CN" altLang="en-US" sz="2800" dirty="0"/>
              <a:t>。招标人</a:t>
            </a:r>
            <a:r>
              <a:rPr lang="zh-CN" altLang="en-US" sz="2800" dirty="0">
                <a:solidFill>
                  <a:srgbClr val="339933"/>
                </a:solidFill>
              </a:rPr>
              <a:t>不回复</a:t>
            </a:r>
            <a:r>
              <a:rPr lang="zh-CN" altLang="en-US" sz="2800" dirty="0"/>
              <a:t>或投标人在得到招标人的异议回复后，认为最高投标限价仍然未按照招标文件的规定进行编制或</a:t>
            </a:r>
            <a:r>
              <a:rPr lang="zh-CN" altLang="en-US" sz="2800" dirty="0">
                <a:solidFill>
                  <a:srgbClr val="339933"/>
                </a:solidFill>
              </a:rPr>
              <a:t>存在不合理</a:t>
            </a:r>
            <a:r>
              <a:rPr lang="zh-CN" altLang="en-US" sz="2800" dirty="0"/>
              <a:t>的，可以向有关</a:t>
            </a:r>
            <a:r>
              <a:rPr lang="zh-CN" altLang="en-US" sz="2800" dirty="0">
                <a:solidFill>
                  <a:srgbClr val="339933"/>
                </a:solidFill>
              </a:rPr>
              <a:t>行政监督部门反映</a:t>
            </a:r>
            <a:r>
              <a:rPr lang="zh-CN" altLang="en-US" sz="2800" dirty="0"/>
              <a:t>。</a:t>
            </a:r>
            <a:endParaRPr lang="zh-CN" altLang="en-US" sz="2800" dirty="0"/>
          </a:p>
          <a:p>
            <a:r>
              <a:rPr lang="en-US" altLang="zh-CN" sz="2800" dirty="0"/>
              <a:t>5.3.3 </a:t>
            </a:r>
            <a:r>
              <a:rPr lang="zh-CN" altLang="en-US" sz="2800" dirty="0"/>
              <a:t>当最高投标限价经有关行政</a:t>
            </a:r>
            <a:r>
              <a:rPr lang="zh-CN" altLang="en-US" sz="2800" dirty="0">
                <a:solidFill>
                  <a:srgbClr val="339933"/>
                </a:solidFill>
              </a:rPr>
              <a:t>监督部门复查</a:t>
            </a:r>
            <a:r>
              <a:rPr lang="zh-CN" altLang="en-US" sz="2800" dirty="0"/>
              <a:t>，其结论与</a:t>
            </a:r>
            <a:r>
              <a:rPr lang="zh-CN" altLang="en-US" sz="2800" dirty="0">
                <a:solidFill>
                  <a:srgbClr val="FF0000"/>
                </a:solidFill>
              </a:rPr>
              <a:t>原公布</a:t>
            </a:r>
            <a:r>
              <a:rPr lang="zh-CN" altLang="en-US" sz="2800" dirty="0"/>
              <a:t>的最高投标限价</a:t>
            </a:r>
            <a:r>
              <a:rPr lang="zh-CN" altLang="en-US" sz="2800" dirty="0">
                <a:solidFill>
                  <a:srgbClr val="339933"/>
                </a:solidFill>
              </a:rPr>
              <a:t>误差超过一定幅度</a:t>
            </a:r>
            <a:r>
              <a:rPr lang="zh-CN" altLang="en-US" sz="2800" dirty="0"/>
              <a:t>时，招标人应当做出</a:t>
            </a:r>
            <a:r>
              <a:rPr lang="zh-CN" altLang="en-US" sz="2800" dirty="0">
                <a:solidFill>
                  <a:srgbClr val="339933"/>
                </a:solidFill>
              </a:rPr>
              <a:t>说明</a:t>
            </a:r>
            <a:r>
              <a:rPr lang="zh-CN" altLang="en-US" sz="2800" dirty="0"/>
              <a:t>。</a:t>
            </a:r>
            <a:endParaRPr lang="en-US" altLang="zh-CN" sz="2800" dirty="0"/>
          </a:p>
          <a:p>
            <a:r>
              <a:rPr lang="en-US" altLang="zh-CN" sz="2800" dirty="0"/>
              <a:t>5.3.4 </a:t>
            </a:r>
            <a:r>
              <a:rPr lang="zh-CN" altLang="en-US" sz="2800" dirty="0"/>
              <a:t>招标人根据最高投标限价</a:t>
            </a:r>
            <a:r>
              <a:rPr lang="zh-CN" altLang="en-US" sz="2800" dirty="0">
                <a:solidFill>
                  <a:srgbClr val="339933"/>
                </a:solidFill>
              </a:rPr>
              <a:t>复查结论</a:t>
            </a:r>
            <a:r>
              <a:rPr lang="zh-CN" altLang="en-US" sz="2800" dirty="0"/>
              <a:t>需要</a:t>
            </a:r>
            <a:r>
              <a:rPr lang="zh-CN" altLang="en-US" sz="2800" dirty="0">
                <a:solidFill>
                  <a:srgbClr val="FF0000"/>
                </a:solidFill>
              </a:rPr>
              <a:t>重新公布</a:t>
            </a:r>
            <a:r>
              <a:rPr lang="zh-CN" altLang="en-US" sz="2800" dirty="0"/>
              <a:t>最高投标限价的，应根据相关要求和程序重新公布。</a:t>
            </a:r>
            <a:endParaRPr lang="zh-CN" altLang="en-US" sz="280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6 </a:t>
            </a:r>
            <a:r>
              <a:rPr lang="zh-CN" altLang="en-US" dirty="0">
                <a:solidFill>
                  <a:srgbClr val="FF0000"/>
                </a:solidFill>
              </a:rPr>
              <a:t>投标报价</a:t>
            </a:r>
            <a:r>
              <a:rPr lang="zh-CN" altLang="en-US" dirty="0"/>
              <a:t>编制</a:t>
            </a:r>
            <a:endParaRPr lang="zh-CN" altLang="en-US" dirty="0"/>
          </a:p>
          <a:p>
            <a:r>
              <a:rPr lang="en-US" altLang="zh-CN" dirty="0"/>
              <a:t>6.1 </a:t>
            </a:r>
            <a:r>
              <a:rPr lang="zh-CN" altLang="en-US" dirty="0"/>
              <a:t>一般规定</a:t>
            </a:r>
            <a:endParaRPr lang="zh-CN" altLang="en-US" dirty="0"/>
          </a:p>
          <a:p>
            <a:r>
              <a:rPr lang="en-US" altLang="zh-CN" dirty="0"/>
              <a:t>6.1.1 </a:t>
            </a:r>
            <a:r>
              <a:rPr lang="zh-CN" altLang="en-US" dirty="0"/>
              <a:t>投标报价应由投标人或受其委托的工程</a:t>
            </a:r>
            <a:r>
              <a:rPr lang="zh-CN" altLang="en-US" dirty="0">
                <a:solidFill>
                  <a:srgbClr val="339933"/>
                </a:solidFill>
              </a:rPr>
              <a:t>造价咨询人</a:t>
            </a:r>
            <a:r>
              <a:rPr lang="zh-CN" altLang="en-US" dirty="0"/>
              <a:t>编制。</a:t>
            </a:r>
            <a:endParaRPr lang="zh-CN" altLang="en-US" dirty="0"/>
          </a:p>
          <a:p>
            <a:r>
              <a:rPr lang="en-US" altLang="zh-CN" dirty="0"/>
              <a:t>6.1.2 </a:t>
            </a:r>
            <a:r>
              <a:rPr lang="zh-CN" altLang="en-US" dirty="0"/>
              <a:t>投标人依据本标准第</a:t>
            </a:r>
            <a:r>
              <a:rPr lang="en-US" altLang="zh-CN" dirty="0"/>
              <a:t>6.2.1 </a:t>
            </a:r>
            <a:r>
              <a:rPr lang="zh-CN" altLang="en-US" dirty="0"/>
              <a:t>条的规定</a:t>
            </a:r>
            <a:r>
              <a:rPr lang="zh-CN" altLang="en-US" dirty="0">
                <a:solidFill>
                  <a:srgbClr val="339933"/>
                </a:solidFill>
              </a:rPr>
              <a:t>自主</a:t>
            </a:r>
            <a:r>
              <a:rPr lang="zh-CN" altLang="en-US" dirty="0"/>
              <a:t>确定投标</a:t>
            </a:r>
            <a:r>
              <a:rPr lang="zh-CN" altLang="en-US" dirty="0">
                <a:solidFill>
                  <a:srgbClr val="339933"/>
                </a:solidFill>
              </a:rPr>
              <a:t>报价</a:t>
            </a:r>
            <a:r>
              <a:rPr lang="zh-CN" altLang="en-US" dirty="0"/>
              <a:t>。</a:t>
            </a:r>
            <a:endParaRPr lang="en-US" altLang="zh-CN" dirty="0"/>
          </a:p>
          <a:p>
            <a:r>
              <a:rPr lang="zh-CN" altLang="en-US" dirty="0"/>
              <a:t>投标报价</a:t>
            </a:r>
            <a:r>
              <a:rPr lang="zh-CN" altLang="en-US" dirty="0">
                <a:solidFill>
                  <a:srgbClr val="339933"/>
                </a:solidFill>
              </a:rPr>
              <a:t>不得高于</a:t>
            </a:r>
            <a:r>
              <a:rPr lang="zh-CN" altLang="en-US" dirty="0"/>
              <a:t>最高投标限价，也</a:t>
            </a:r>
            <a:r>
              <a:rPr lang="zh-CN" altLang="en-US" dirty="0">
                <a:solidFill>
                  <a:srgbClr val="339933"/>
                </a:solidFill>
              </a:rPr>
              <a:t>不得低于</a:t>
            </a:r>
            <a:r>
              <a:rPr lang="zh-CN" altLang="en-US" dirty="0"/>
              <a:t>工程</a:t>
            </a:r>
            <a:r>
              <a:rPr lang="zh-CN" altLang="en-US" dirty="0">
                <a:solidFill>
                  <a:srgbClr val="FF0000"/>
                </a:solidFill>
              </a:rPr>
              <a:t>成本</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6.1.3 </a:t>
            </a:r>
            <a:r>
              <a:rPr lang="zh-CN" altLang="en-US" dirty="0"/>
              <a:t>投标人应结合招标时的</a:t>
            </a:r>
            <a:r>
              <a:rPr lang="zh-CN" altLang="en-US" dirty="0">
                <a:solidFill>
                  <a:srgbClr val="FF0000"/>
                </a:solidFill>
              </a:rPr>
              <a:t>设计文件</a:t>
            </a:r>
            <a:r>
              <a:rPr lang="zh-CN" altLang="en-US" dirty="0"/>
              <a:t>和</a:t>
            </a:r>
            <a:r>
              <a:rPr lang="zh-CN" altLang="en-US" dirty="0">
                <a:solidFill>
                  <a:srgbClr val="339933"/>
                </a:solidFill>
              </a:rPr>
              <a:t>完工交付</a:t>
            </a:r>
            <a:r>
              <a:rPr lang="zh-CN" altLang="en-US" dirty="0"/>
              <a:t>要求对招标工程量</a:t>
            </a:r>
            <a:r>
              <a:rPr lang="zh-CN" altLang="en-US" dirty="0">
                <a:solidFill>
                  <a:srgbClr val="FF0000"/>
                </a:solidFill>
              </a:rPr>
              <a:t>清单</a:t>
            </a:r>
            <a:r>
              <a:rPr lang="zh-CN" altLang="en-US" dirty="0"/>
              <a:t>进行</a:t>
            </a:r>
            <a:r>
              <a:rPr lang="zh-CN" altLang="en-US" dirty="0">
                <a:solidFill>
                  <a:srgbClr val="FF0000"/>
                </a:solidFill>
              </a:rPr>
              <a:t>复核</a:t>
            </a:r>
            <a:r>
              <a:rPr lang="zh-CN" altLang="en-US" dirty="0"/>
              <a:t>。</a:t>
            </a:r>
            <a:endParaRPr lang="en-US" altLang="zh-CN" dirty="0"/>
          </a:p>
          <a:p>
            <a:r>
              <a:rPr lang="zh-CN" altLang="en-US" dirty="0"/>
              <a:t>投标人对招标工程量</a:t>
            </a:r>
            <a:r>
              <a:rPr lang="zh-CN" altLang="en-US" dirty="0">
                <a:solidFill>
                  <a:srgbClr val="FF0000"/>
                </a:solidFill>
              </a:rPr>
              <a:t>清单</a:t>
            </a:r>
            <a:r>
              <a:rPr lang="zh-CN" altLang="en-US" dirty="0"/>
              <a:t>有</a:t>
            </a:r>
            <a:r>
              <a:rPr lang="zh-CN" altLang="en-US" dirty="0">
                <a:solidFill>
                  <a:srgbClr val="339933"/>
                </a:solidFill>
              </a:rPr>
              <a:t>疑问或异议</a:t>
            </a:r>
            <a:r>
              <a:rPr lang="zh-CN" altLang="en-US" dirty="0"/>
              <a:t>的，应按照招标文件的规定，及时</a:t>
            </a:r>
            <a:r>
              <a:rPr lang="zh-CN" altLang="en-US" dirty="0">
                <a:solidFill>
                  <a:srgbClr val="FF0000"/>
                </a:solidFill>
              </a:rPr>
              <a:t>书面</a:t>
            </a:r>
            <a:r>
              <a:rPr lang="zh-CN" altLang="en-US" dirty="0"/>
              <a:t>提请招标人</a:t>
            </a:r>
            <a:r>
              <a:rPr lang="zh-CN" altLang="en-US" dirty="0">
                <a:solidFill>
                  <a:srgbClr val="339933"/>
                </a:solidFill>
              </a:rPr>
              <a:t>澄清</a:t>
            </a:r>
            <a:r>
              <a:rPr lang="zh-CN" altLang="en-US" dirty="0"/>
              <a:t>。</a:t>
            </a:r>
            <a:endParaRPr lang="en-US" altLang="zh-CN" dirty="0"/>
          </a:p>
          <a:p>
            <a:r>
              <a:rPr lang="zh-CN" altLang="en-US" dirty="0"/>
              <a:t>招标人核实后对招标工程量清单进行</a:t>
            </a:r>
            <a:r>
              <a:rPr lang="zh-CN" altLang="en-US" dirty="0">
                <a:solidFill>
                  <a:srgbClr val="339933"/>
                </a:solidFill>
              </a:rPr>
              <a:t>修正</a:t>
            </a:r>
            <a:r>
              <a:rPr lang="zh-CN" altLang="en-US" dirty="0"/>
              <a:t>的，投标人按修正后的招标工程量清单填报价格。</a:t>
            </a:r>
            <a:endParaRPr lang="zh-CN" altLang="en-US" dirty="0"/>
          </a:p>
          <a:p>
            <a:r>
              <a:rPr lang="en-US" altLang="zh-CN" dirty="0"/>
              <a:t>6.1.4 </a:t>
            </a:r>
            <a:r>
              <a:rPr lang="zh-CN" altLang="en-US" dirty="0"/>
              <a:t>采用</a:t>
            </a:r>
            <a:r>
              <a:rPr lang="zh-CN" altLang="en-US" dirty="0">
                <a:solidFill>
                  <a:srgbClr val="FF0000"/>
                </a:solidFill>
              </a:rPr>
              <a:t>单价合同</a:t>
            </a:r>
            <a:r>
              <a:rPr lang="zh-CN" altLang="en-US" dirty="0"/>
              <a:t>的工程，招标文件和招标工程量</a:t>
            </a:r>
            <a:r>
              <a:rPr lang="zh-CN" altLang="en-US" dirty="0">
                <a:solidFill>
                  <a:srgbClr val="FF0000"/>
                </a:solidFill>
              </a:rPr>
              <a:t>清单</a:t>
            </a:r>
            <a:r>
              <a:rPr lang="zh-CN" altLang="en-US" dirty="0"/>
              <a:t>存在</a:t>
            </a:r>
            <a:r>
              <a:rPr lang="zh-CN" altLang="en-US" dirty="0">
                <a:solidFill>
                  <a:srgbClr val="FF0000"/>
                </a:solidFill>
              </a:rPr>
              <a:t>错误</a:t>
            </a:r>
            <a:r>
              <a:rPr lang="zh-CN" altLang="en-US" dirty="0"/>
              <a:t>，或者招标人</a:t>
            </a:r>
            <a:r>
              <a:rPr lang="zh-CN" altLang="en-US" dirty="0">
                <a:solidFill>
                  <a:srgbClr val="FF0000"/>
                </a:solidFill>
              </a:rPr>
              <a:t>未对</a:t>
            </a:r>
            <a:r>
              <a:rPr lang="zh-CN" altLang="en-US" dirty="0"/>
              <a:t>投标人提出的</a:t>
            </a:r>
            <a:r>
              <a:rPr lang="zh-CN" altLang="en-US" dirty="0">
                <a:solidFill>
                  <a:srgbClr val="FF0000"/>
                </a:solidFill>
              </a:rPr>
              <a:t>疑问</a:t>
            </a:r>
            <a:r>
              <a:rPr lang="zh-CN" altLang="en-US" dirty="0"/>
              <a:t>或异议进行</a:t>
            </a:r>
            <a:r>
              <a:rPr lang="zh-CN" altLang="en-US" dirty="0">
                <a:solidFill>
                  <a:srgbClr val="FF0000"/>
                </a:solidFill>
              </a:rPr>
              <a:t>澄清</a:t>
            </a:r>
            <a:r>
              <a:rPr lang="zh-CN" altLang="en-US" dirty="0"/>
              <a:t>或修正，但工程</a:t>
            </a:r>
            <a:r>
              <a:rPr lang="zh-CN" altLang="en-US" dirty="0">
                <a:solidFill>
                  <a:srgbClr val="339933"/>
                </a:solidFill>
              </a:rPr>
              <a:t>施工合同履行</a:t>
            </a:r>
            <a:r>
              <a:rPr lang="zh-CN" altLang="en-US" dirty="0"/>
              <a:t>中</a:t>
            </a:r>
            <a:r>
              <a:rPr lang="zh-CN" altLang="en-US" dirty="0">
                <a:solidFill>
                  <a:srgbClr val="FF0000"/>
                </a:solidFill>
              </a:rPr>
              <a:t>确实发生</a:t>
            </a:r>
            <a:r>
              <a:rPr lang="zh-CN" altLang="en-US" dirty="0"/>
              <a:t>的，</a:t>
            </a:r>
            <a:r>
              <a:rPr lang="zh-CN" altLang="en-US" dirty="0">
                <a:solidFill>
                  <a:srgbClr val="339933"/>
                </a:solidFill>
              </a:rPr>
              <a:t>招标人应承担</a:t>
            </a:r>
            <a:r>
              <a:rPr lang="zh-CN" altLang="en-US" dirty="0"/>
              <a:t>由此导致投标人增加的费用和（或）延误的工期以及合理利润。</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6.1.5 </a:t>
            </a:r>
            <a:r>
              <a:rPr lang="zh-CN" altLang="en-US" dirty="0"/>
              <a:t>采用</a:t>
            </a:r>
            <a:r>
              <a:rPr lang="zh-CN" altLang="en-US" dirty="0">
                <a:solidFill>
                  <a:srgbClr val="FF0000"/>
                </a:solidFill>
              </a:rPr>
              <a:t>总价合同</a:t>
            </a:r>
            <a:r>
              <a:rPr lang="zh-CN" altLang="en-US" dirty="0"/>
              <a:t>的工程，如招标文件和招标工程量</a:t>
            </a:r>
            <a:r>
              <a:rPr lang="zh-CN" altLang="en-US" dirty="0">
                <a:solidFill>
                  <a:srgbClr val="FF0000"/>
                </a:solidFill>
              </a:rPr>
              <a:t>清单</a:t>
            </a:r>
            <a:r>
              <a:rPr lang="zh-CN" altLang="en-US" dirty="0"/>
              <a:t>本身存在</a:t>
            </a:r>
            <a:r>
              <a:rPr lang="zh-CN" altLang="en-US" dirty="0">
                <a:solidFill>
                  <a:srgbClr val="FF0000"/>
                </a:solidFill>
              </a:rPr>
              <a:t>错误</a:t>
            </a:r>
            <a:r>
              <a:rPr lang="zh-CN" altLang="en-US" dirty="0"/>
              <a:t>，或者投标人对招标文件和招标工程量清单的疑问或</a:t>
            </a:r>
            <a:r>
              <a:rPr lang="zh-CN" altLang="en-US" dirty="0">
                <a:solidFill>
                  <a:srgbClr val="FF0000"/>
                </a:solidFill>
              </a:rPr>
              <a:t>异议未提</a:t>
            </a:r>
            <a:r>
              <a:rPr lang="zh-CN" altLang="en-US" dirty="0"/>
              <a:t>请招标人</a:t>
            </a:r>
            <a:r>
              <a:rPr lang="zh-CN" altLang="en-US" dirty="0">
                <a:solidFill>
                  <a:srgbClr val="339933"/>
                </a:solidFill>
              </a:rPr>
              <a:t>澄清</a:t>
            </a:r>
            <a:r>
              <a:rPr lang="zh-CN" altLang="en-US" dirty="0"/>
              <a:t>或修正，</a:t>
            </a:r>
            <a:r>
              <a:rPr lang="zh-CN" altLang="en-US" dirty="0">
                <a:solidFill>
                  <a:srgbClr val="339933"/>
                </a:solidFill>
              </a:rPr>
              <a:t>投标人</a:t>
            </a:r>
            <a:r>
              <a:rPr lang="zh-CN" altLang="en-US" dirty="0"/>
              <a:t>应自行</a:t>
            </a:r>
            <a:r>
              <a:rPr lang="zh-CN" altLang="en-US" dirty="0">
                <a:solidFill>
                  <a:srgbClr val="339933"/>
                </a:solidFill>
              </a:rPr>
              <a:t>承担</a:t>
            </a:r>
            <a:r>
              <a:rPr lang="zh-CN" altLang="en-US" dirty="0"/>
              <a:t>由此增加的费用和（或）延误的工期。</a:t>
            </a:r>
            <a:endParaRPr lang="zh-CN" altLang="en-US" dirty="0"/>
          </a:p>
          <a:p>
            <a:r>
              <a:rPr lang="zh-CN" altLang="en-US" dirty="0"/>
              <a:t>投标人提出的疑问或</a:t>
            </a:r>
            <a:r>
              <a:rPr lang="zh-CN" altLang="en-US" dirty="0">
                <a:solidFill>
                  <a:srgbClr val="339933"/>
                </a:solidFill>
              </a:rPr>
              <a:t>异议未被</a:t>
            </a:r>
            <a:r>
              <a:rPr lang="zh-CN" altLang="en-US" dirty="0"/>
              <a:t>招标人</a:t>
            </a:r>
            <a:r>
              <a:rPr lang="zh-CN" altLang="en-US" dirty="0">
                <a:solidFill>
                  <a:srgbClr val="339933"/>
                </a:solidFill>
              </a:rPr>
              <a:t>采纳</a:t>
            </a:r>
            <a:r>
              <a:rPr lang="zh-CN" altLang="en-US" dirty="0"/>
              <a:t>的，投标人应在投标</a:t>
            </a:r>
            <a:r>
              <a:rPr lang="zh-CN" altLang="en-US" dirty="0">
                <a:solidFill>
                  <a:srgbClr val="339933"/>
                </a:solidFill>
              </a:rPr>
              <a:t>报价</a:t>
            </a:r>
            <a:r>
              <a:rPr lang="zh-CN" altLang="en-US" dirty="0"/>
              <a:t>中</a:t>
            </a:r>
            <a:r>
              <a:rPr lang="zh-CN" altLang="en-US" dirty="0">
                <a:solidFill>
                  <a:srgbClr val="FF0000"/>
                </a:solidFill>
              </a:rPr>
              <a:t>综合考虑</a:t>
            </a:r>
            <a:r>
              <a:rPr lang="zh-CN" altLang="en-US" dirty="0"/>
              <a:t>其风险费用，但属于本标准第</a:t>
            </a:r>
            <a:r>
              <a:rPr lang="en-US" altLang="zh-CN" dirty="0">
                <a:solidFill>
                  <a:srgbClr val="339933"/>
                </a:solidFill>
              </a:rPr>
              <a:t>3.3.3 </a:t>
            </a:r>
            <a:r>
              <a:rPr lang="zh-CN" altLang="en-US" dirty="0">
                <a:solidFill>
                  <a:srgbClr val="339933"/>
                </a:solidFill>
              </a:rPr>
              <a:t>条</a:t>
            </a:r>
            <a:r>
              <a:rPr lang="zh-CN" altLang="en-US" dirty="0"/>
              <a:t>规定范围的风险</a:t>
            </a:r>
            <a:r>
              <a:rPr lang="zh-CN" altLang="en-US" dirty="0">
                <a:solidFill>
                  <a:srgbClr val="339933"/>
                </a:solidFill>
              </a:rPr>
              <a:t>除外</a:t>
            </a:r>
            <a:r>
              <a:rPr lang="zh-CN" altLang="en-US" dirty="0"/>
              <a:t>。</a:t>
            </a:r>
            <a:endParaRPr lang="zh-CN" altLang="en-US" dirty="0"/>
          </a:p>
          <a:p>
            <a:endParaRPr lang="zh-CN" altLang="en-US" sz="28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6.2 </a:t>
            </a:r>
            <a:r>
              <a:rPr lang="zh-CN" altLang="en-US" dirty="0"/>
              <a:t>编制</a:t>
            </a:r>
            <a:endParaRPr lang="zh-CN" altLang="en-US" dirty="0"/>
          </a:p>
          <a:p>
            <a:r>
              <a:rPr lang="en-US" altLang="zh-CN" dirty="0"/>
              <a:t>6.2.1 </a:t>
            </a:r>
            <a:r>
              <a:rPr lang="zh-CN" altLang="en-US" dirty="0">
                <a:solidFill>
                  <a:srgbClr val="FF0000"/>
                </a:solidFill>
              </a:rPr>
              <a:t>投标报价</a:t>
            </a:r>
            <a:r>
              <a:rPr lang="zh-CN" altLang="en-US" dirty="0"/>
              <a:t>可依据以下内容</a:t>
            </a:r>
            <a:r>
              <a:rPr lang="zh-CN" altLang="en-US" dirty="0">
                <a:solidFill>
                  <a:srgbClr val="FF0000"/>
                </a:solidFill>
              </a:rPr>
              <a:t>编制</a:t>
            </a:r>
            <a:r>
              <a:rPr lang="zh-CN" altLang="en-US" dirty="0"/>
              <a:t>：</a:t>
            </a:r>
            <a:endParaRPr lang="zh-CN" altLang="en-US" dirty="0"/>
          </a:p>
          <a:p>
            <a:r>
              <a:rPr lang="en-US" altLang="zh-CN" dirty="0"/>
              <a:t>1 </a:t>
            </a:r>
            <a:r>
              <a:rPr lang="zh-CN" altLang="en-US" dirty="0"/>
              <a:t>本标准；</a:t>
            </a:r>
            <a:r>
              <a:rPr lang="en-US" altLang="zh-CN" dirty="0"/>
              <a:t>2 </a:t>
            </a:r>
            <a:r>
              <a:rPr lang="zh-CN" altLang="en-US" dirty="0"/>
              <a:t>招标文件（包括招标工程量清单）及其</a:t>
            </a:r>
            <a:r>
              <a:rPr lang="zh-CN" altLang="en-US" dirty="0">
                <a:solidFill>
                  <a:srgbClr val="339933"/>
                </a:solidFill>
              </a:rPr>
              <a:t>补充通知、答疑纪要、异议澄清</a:t>
            </a:r>
            <a:r>
              <a:rPr lang="zh-CN" altLang="en-US" dirty="0"/>
              <a:t>或修正；</a:t>
            </a:r>
            <a:endParaRPr lang="zh-CN" altLang="en-US" dirty="0"/>
          </a:p>
          <a:p>
            <a:r>
              <a:rPr lang="en-US" altLang="zh-CN" dirty="0"/>
              <a:t>3 </a:t>
            </a:r>
            <a:r>
              <a:rPr lang="zh-CN" altLang="en-US" dirty="0"/>
              <a:t>建设工程设计文件及相关资料；</a:t>
            </a:r>
            <a:endParaRPr lang="zh-CN" altLang="en-US" dirty="0"/>
          </a:p>
          <a:p>
            <a:r>
              <a:rPr lang="en-US" altLang="zh-CN" dirty="0"/>
              <a:t>4 </a:t>
            </a:r>
            <a:r>
              <a:rPr lang="zh-CN" altLang="en-US" dirty="0"/>
              <a:t>与建设项目相关的</a:t>
            </a:r>
            <a:r>
              <a:rPr lang="zh-CN" altLang="en-US" dirty="0">
                <a:solidFill>
                  <a:srgbClr val="339933"/>
                </a:solidFill>
              </a:rPr>
              <a:t>标准、规范</a:t>
            </a:r>
            <a:r>
              <a:rPr lang="zh-CN" altLang="en-US" dirty="0"/>
              <a:t>等技术资料；</a:t>
            </a:r>
            <a:endParaRPr lang="zh-CN" altLang="en-US" dirty="0"/>
          </a:p>
          <a:p>
            <a:r>
              <a:rPr lang="en-US" altLang="zh-CN" dirty="0"/>
              <a:t>5 </a:t>
            </a:r>
            <a:r>
              <a:rPr lang="zh-CN" altLang="en-US" dirty="0"/>
              <a:t>施工</a:t>
            </a:r>
            <a:r>
              <a:rPr lang="zh-CN" altLang="en-US" dirty="0">
                <a:solidFill>
                  <a:srgbClr val="339933"/>
                </a:solidFill>
              </a:rPr>
              <a:t>现场情况</a:t>
            </a:r>
            <a:r>
              <a:rPr lang="zh-CN" altLang="en-US" dirty="0"/>
              <a:t>、工程特点及满足</a:t>
            </a:r>
            <a:r>
              <a:rPr lang="zh-CN" altLang="en-US" dirty="0">
                <a:solidFill>
                  <a:srgbClr val="339933"/>
                </a:solidFill>
              </a:rPr>
              <a:t>项目要求</a:t>
            </a:r>
            <a:r>
              <a:rPr lang="zh-CN" altLang="en-US" dirty="0"/>
              <a:t>的施工方案；</a:t>
            </a:r>
            <a:endParaRPr lang="zh-CN" altLang="en-US" dirty="0"/>
          </a:p>
          <a:p>
            <a:r>
              <a:rPr lang="en-US" altLang="zh-CN" dirty="0"/>
              <a:t>6 </a:t>
            </a:r>
            <a:r>
              <a:rPr lang="zh-CN" altLang="en-US" dirty="0"/>
              <a:t>投标人企业</a:t>
            </a:r>
            <a:r>
              <a:rPr lang="zh-CN" altLang="en-US" dirty="0">
                <a:solidFill>
                  <a:srgbClr val="339933"/>
                </a:solidFill>
              </a:rPr>
              <a:t>定额</a:t>
            </a:r>
            <a:r>
              <a:rPr lang="zh-CN" altLang="en-US" dirty="0"/>
              <a:t>、工程</a:t>
            </a:r>
            <a:r>
              <a:rPr lang="zh-CN" altLang="en-US" dirty="0">
                <a:solidFill>
                  <a:srgbClr val="339933"/>
                </a:solidFill>
              </a:rPr>
              <a:t>造价数据</a:t>
            </a:r>
            <a:r>
              <a:rPr lang="zh-CN" altLang="en-US" dirty="0"/>
              <a:t>、</a:t>
            </a:r>
            <a:r>
              <a:rPr lang="zh-CN" altLang="en-US" dirty="0">
                <a:solidFill>
                  <a:srgbClr val="339933"/>
                </a:solidFill>
              </a:rPr>
              <a:t>自行调查</a:t>
            </a:r>
            <a:r>
              <a:rPr lang="zh-CN" altLang="en-US" dirty="0"/>
              <a:t>的价格信息等；</a:t>
            </a:r>
            <a:r>
              <a:rPr lang="en-US" altLang="zh-CN" dirty="0"/>
              <a:t>7 </a:t>
            </a:r>
            <a:r>
              <a:rPr lang="zh-CN" altLang="en-US" dirty="0"/>
              <a:t>其他的相关资料。</a:t>
            </a:r>
            <a:endParaRPr lang="zh-CN" altLang="en-US" dirty="0"/>
          </a:p>
          <a:p>
            <a:r>
              <a:rPr lang="en-US" altLang="zh-CN" dirty="0"/>
              <a:t>6.2.2 </a:t>
            </a:r>
            <a:r>
              <a:rPr lang="zh-CN" altLang="en-US" dirty="0"/>
              <a:t>投标报价中包括</a:t>
            </a:r>
            <a:r>
              <a:rPr lang="zh-CN" altLang="en-US" dirty="0">
                <a:solidFill>
                  <a:srgbClr val="339933"/>
                </a:solidFill>
              </a:rPr>
              <a:t>招标文件</a:t>
            </a:r>
            <a:r>
              <a:rPr lang="zh-CN" altLang="en-US" dirty="0"/>
              <a:t>中</a:t>
            </a:r>
            <a:r>
              <a:rPr lang="zh-CN" altLang="en-US" dirty="0">
                <a:solidFill>
                  <a:srgbClr val="339933"/>
                </a:solidFill>
              </a:rPr>
              <a:t>约定</a:t>
            </a:r>
            <a:r>
              <a:rPr lang="zh-CN" altLang="en-US" dirty="0"/>
              <a:t>由投标人承担的一定</a:t>
            </a:r>
            <a:r>
              <a:rPr lang="zh-CN" altLang="en-US" dirty="0">
                <a:solidFill>
                  <a:srgbClr val="339933"/>
                </a:solidFill>
              </a:rPr>
              <a:t>范围</a:t>
            </a:r>
            <a:r>
              <a:rPr lang="zh-CN" altLang="en-US" dirty="0"/>
              <a:t>与</a:t>
            </a:r>
            <a:r>
              <a:rPr lang="zh-CN" altLang="en-US" dirty="0">
                <a:solidFill>
                  <a:srgbClr val="339933"/>
                </a:solidFill>
              </a:rPr>
              <a:t>幅度</a:t>
            </a:r>
            <a:r>
              <a:rPr lang="zh-CN" altLang="en-US" dirty="0"/>
              <a:t>内的</a:t>
            </a:r>
            <a:r>
              <a:rPr lang="zh-CN" altLang="en-US" dirty="0">
                <a:solidFill>
                  <a:srgbClr val="FF0000"/>
                </a:solidFill>
              </a:rPr>
              <a:t>风险费用</a:t>
            </a:r>
            <a:r>
              <a:rPr lang="zh-CN" altLang="en-US" dirty="0"/>
              <a:t>，招标文件中</a:t>
            </a:r>
            <a:r>
              <a:rPr lang="zh-CN" altLang="en-US" dirty="0">
                <a:solidFill>
                  <a:srgbClr val="339933"/>
                </a:solidFill>
              </a:rPr>
              <a:t>没有明确</a:t>
            </a:r>
            <a:r>
              <a:rPr lang="zh-CN" altLang="en-US" dirty="0"/>
              <a:t>的，可</a:t>
            </a:r>
            <a:r>
              <a:rPr lang="zh-CN" altLang="en-US" dirty="0">
                <a:solidFill>
                  <a:srgbClr val="FF0000"/>
                </a:solidFill>
              </a:rPr>
              <a:t>提请</a:t>
            </a:r>
            <a:r>
              <a:rPr lang="zh-CN" altLang="en-US" dirty="0">
                <a:solidFill>
                  <a:srgbClr val="339933"/>
                </a:solidFill>
              </a:rPr>
              <a:t>招标人明确</a:t>
            </a:r>
            <a:r>
              <a:rPr lang="zh-CN" altLang="en-US" dirty="0"/>
              <a:t>。</a:t>
            </a:r>
            <a:endParaRPr lang="zh-CN" altLang="en-US" dirty="0"/>
          </a:p>
          <a:p>
            <a:endParaRPr lang="zh-CN" altLang="en-US" sz="28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本标准修订的主要内容是：</a:t>
            </a:r>
            <a:endParaRPr lang="zh-CN" altLang="en-US" dirty="0"/>
          </a:p>
          <a:p>
            <a:r>
              <a:rPr lang="en-US" altLang="zh-CN" dirty="0"/>
              <a:t>1.</a:t>
            </a:r>
            <a:r>
              <a:rPr lang="zh-CN" altLang="en-US" dirty="0"/>
              <a:t>删除了“工程造价鉴定”、“合同解除的价款结算与支付”两章；</a:t>
            </a:r>
            <a:endParaRPr lang="zh-CN" altLang="en-US" dirty="0"/>
          </a:p>
          <a:p>
            <a:r>
              <a:rPr lang="en-US" altLang="zh-CN" dirty="0"/>
              <a:t>2.</a:t>
            </a:r>
            <a:r>
              <a:rPr lang="zh-CN" altLang="en-US" dirty="0"/>
              <a:t>增加了“</a:t>
            </a:r>
            <a:r>
              <a:rPr lang="zh-CN" altLang="en-US" dirty="0">
                <a:solidFill>
                  <a:srgbClr val="339933"/>
                </a:solidFill>
              </a:rPr>
              <a:t>施工过程结算</a:t>
            </a:r>
            <a:r>
              <a:rPr lang="zh-CN" altLang="en-US" dirty="0"/>
              <a:t>”、“</a:t>
            </a:r>
            <a:r>
              <a:rPr lang="zh-CN" altLang="en-US" dirty="0">
                <a:solidFill>
                  <a:srgbClr val="339933"/>
                </a:solidFill>
              </a:rPr>
              <a:t>工程量清单缺陷</a:t>
            </a:r>
            <a:r>
              <a:rPr lang="zh-CN" altLang="en-US" dirty="0"/>
              <a:t>”等术语；</a:t>
            </a:r>
            <a:endParaRPr lang="zh-CN" altLang="en-US" dirty="0"/>
          </a:p>
          <a:p>
            <a:r>
              <a:rPr lang="en-US" altLang="zh-CN" dirty="0"/>
              <a:t>3.</a:t>
            </a:r>
            <a:r>
              <a:rPr lang="zh-CN" altLang="en-US" dirty="0"/>
              <a:t>调整了</a:t>
            </a:r>
            <a:r>
              <a:rPr lang="zh-CN" altLang="en-US" dirty="0">
                <a:solidFill>
                  <a:srgbClr val="339933"/>
                </a:solidFill>
              </a:rPr>
              <a:t>最高投标限价</a:t>
            </a:r>
            <a:r>
              <a:rPr lang="zh-CN" altLang="en-US" dirty="0"/>
              <a:t>、</a:t>
            </a:r>
            <a:r>
              <a:rPr lang="zh-CN" altLang="en-US" dirty="0">
                <a:solidFill>
                  <a:srgbClr val="339933"/>
                </a:solidFill>
              </a:rPr>
              <a:t>投标报价</a:t>
            </a:r>
            <a:r>
              <a:rPr lang="zh-CN" altLang="en-US" dirty="0"/>
              <a:t>的编制依据；</a:t>
            </a:r>
            <a:endParaRPr lang="zh-CN" altLang="en-US" dirty="0"/>
          </a:p>
          <a:p>
            <a:r>
              <a:rPr lang="en-US" altLang="zh-CN" dirty="0"/>
              <a:t>4.</a:t>
            </a:r>
            <a:r>
              <a:rPr lang="zh-CN" altLang="en-US" dirty="0"/>
              <a:t>修改了</a:t>
            </a:r>
            <a:r>
              <a:rPr lang="zh-CN" altLang="en-US" dirty="0">
                <a:solidFill>
                  <a:srgbClr val="339933"/>
                </a:solidFill>
              </a:rPr>
              <a:t>综合单价</a:t>
            </a:r>
            <a:r>
              <a:rPr lang="zh-CN" altLang="en-US" dirty="0"/>
              <a:t>构成、</a:t>
            </a:r>
            <a:r>
              <a:rPr lang="zh-CN" altLang="en-US" dirty="0">
                <a:solidFill>
                  <a:srgbClr val="339933"/>
                </a:solidFill>
              </a:rPr>
              <a:t>计量计价</a:t>
            </a:r>
            <a:r>
              <a:rPr lang="zh-CN" altLang="en-US" dirty="0"/>
              <a:t>风险、</a:t>
            </a:r>
            <a:r>
              <a:rPr lang="zh-CN" altLang="en-US" dirty="0">
                <a:solidFill>
                  <a:srgbClr val="339933"/>
                </a:solidFill>
              </a:rPr>
              <a:t>单价</a:t>
            </a:r>
            <a:r>
              <a:rPr lang="zh-CN" altLang="en-US" dirty="0"/>
              <a:t>合同与</a:t>
            </a:r>
            <a:r>
              <a:rPr lang="zh-CN" altLang="en-US" dirty="0">
                <a:solidFill>
                  <a:srgbClr val="339933"/>
                </a:solidFill>
              </a:rPr>
              <a:t>总价</a:t>
            </a:r>
            <a:r>
              <a:rPr lang="zh-CN" altLang="en-US" dirty="0"/>
              <a:t>合同的计价规则以及合同价格的调整、支付、结算等内容。</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6.2.3 </a:t>
            </a:r>
            <a:r>
              <a:rPr lang="zh-CN" altLang="en-US" dirty="0"/>
              <a:t>投标人可按本标准规定或</a:t>
            </a:r>
            <a:r>
              <a:rPr lang="zh-CN" altLang="en-US" dirty="0">
                <a:solidFill>
                  <a:srgbClr val="FF0000"/>
                </a:solidFill>
              </a:rPr>
              <a:t>招标文件</a:t>
            </a:r>
            <a:r>
              <a:rPr lang="zh-CN" altLang="en-US" dirty="0"/>
              <a:t>提供的</a:t>
            </a:r>
            <a:r>
              <a:rPr lang="zh-CN" altLang="en-US" dirty="0">
                <a:solidFill>
                  <a:srgbClr val="339933"/>
                </a:solidFill>
              </a:rPr>
              <a:t>综合单价分析表</a:t>
            </a:r>
            <a:r>
              <a:rPr lang="zh-CN" altLang="en-US" dirty="0"/>
              <a:t>及其计算办法确定</a:t>
            </a:r>
            <a:r>
              <a:rPr lang="zh-CN" altLang="en-US" dirty="0">
                <a:solidFill>
                  <a:srgbClr val="FF0000"/>
                </a:solidFill>
              </a:rPr>
              <a:t>综合单价</a:t>
            </a:r>
            <a:r>
              <a:rPr lang="zh-CN" altLang="en-US" dirty="0"/>
              <a:t>。</a:t>
            </a:r>
            <a:endParaRPr lang="zh-CN" altLang="en-US" dirty="0"/>
          </a:p>
          <a:p>
            <a:r>
              <a:rPr lang="en-US" altLang="zh-CN" dirty="0"/>
              <a:t>6.2.4 </a:t>
            </a:r>
            <a:r>
              <a:rPr lang="zh-CN" altLang="en-US" dirty="0">
                <a:solidFill>
                  <a:srgbClr val="FF0000"/>
                </a:solidFill>
              </a:rPr>
              <a:t>分部分项</a:t>
            </a:r>
            <a:r>
              <a:rPr lang="zh-CN" altLang="en-US" dirty="0"/>
              <a:t>工程项目、</a:t>
            </a:r>
            <a:r>
              <a:rPr lang="zh-CN" altLang="en-US" dirty="0">
                <a:solidFill>
                  <a:srgbClr val="FF0000"/>
                </a:solidFill>
              </a:rPr>
              <a:t>单价</a:t>
            </a:r>
            <a:r>
              <a:rPr lang="zh-CN" altLang="en-US" dirty="0"/>
              <a:t>计价的</a:t>
            </a:r>
            <a:r>
              <a:rPr lang="zh-CN" altLang="en-US" dirty="0">
                <a:solidFill>
                  <a:srgbClr val="FF0000"/>
                </a:solidFill>
              </a:rPr>
              <a:t>措施</a:t>
            </a:r>
            <a:r>
              <a:rPr lang="zh-CN" altLang="en-US" dirty="0"/>
              <a:t>项目的</a:t>
            </a:r>
            <a:r>
              <a:rPr lang="zh-CN" altLang="en-US" dirty="0">
                <a:solidFill>
                  <a:srgbClr val="339933"/>
                </a:solidFill>
              </a:rPr>
              <a:t>综合单价</a:t>
            </a:r>
            <a:r>
              <a:rPr lang="zh-CN" altLang="en-US" dirty="0"/>
              <a:t>应根据招标文件和招标工程量清单</a:t>
            </a:r>
            <a:r>
              <a:rPr lang="zh-CN" altLang="en-US" dirty="0">
                <a:solidFill>
                  <a:srgbClr val="FF0000"/>
                </a:solidFill>
              </a:rPr>
              <a:t>项目</a:t>
            </a:r>
            <a:r>
              <a:rPr lang="zh-CN" altLang="en-US" dirty="0"/>
              <a:t>中的</a:t>
            </a:r>
            <a:r>
              <a:rPr lang="zh-CN" altLang="en-US" dirty="0">
                <a:solidFill>
                  <a:srgbClr val="FF0000"/>
                </a:solidFill>
              </a:rPr>
              <a:t>特征</a:t>
            </a:r>
            <a:r>
              <a:rPr lang="zh-CN" altLang="en-US" dirty="0"/>
              <a:t>描述</a:t>
            </a:r>
            <a:r>
              <a:rPr lang="zh-CN" altLang="en-US" dirty="0">
                <a:solidFill>
                  <a:srgbClr val="339933"/>
                </a:solidFill>
              </a:rPr>
              <a:t>自主确定</a:t>
            </a:r>
            <a:r>
              <a:rPr lang="zh-CN" altLang="en-US" dirty="0"/>
              <a:t>。</a:t>
            </a:r>
            <a:endParaRPr lang="zh-CN" altLang="en-US" dirty="0"/>
          </a:p>
          <a:p>
            <a:r>
              <a:rPr lang="en-US" altLang="zh-CN" dirty="0"/>
              <a:t>6.2.6 </a:t>
            </a:r>
            <a:r>
              <a:rPr lang="zh-CN" altLang="en-US" dirty="0">
                <a:solidFill>
                  <a:srgbClr val="FF0000"/>
                </a:solidFill>
              </a:rPr>
              <a:t>总价</a:t>
            </a:r>
            <a:r>
              <a:rPr lang="zh-CN" altLang="en-US" dirty="0"/>
              <a:t>计价的</a:t>
            </a:r>
            <a:r>
              <a:rPr lang="zh-CN" altLang="en-US" dirty="0">
                <a:solidFill>
                  <a:srgbClr val="FF0000"/>
                </a:solidFill>
              </a:rPr>
              <a:t>措施</a:t>
            </a:r>
            <a:r>
              <a:rPr lang="zh-CN" altLang="en-US" dirty="0"/>
              <a:t>项目可根据招标文件和投标时拟定的满足项目要求的</a:t>
            </a:r>
            <a:r>
              <a:rPr lang="zh-CN" altLang="en-US" dirty="0">
                <a:solidFill>
                  <a:srgbClr val="339933"/>
                </a:solidFill>
              </a:rPr>
              <a:t>施工方案</a:t>
            </a:r>
            <a:r>
              <a:rPr lang="zh-CN" altLang="en-US" dirty="0">
                <a:solidFill>
                  <a:srgbClr val="FF0000"/>
                </a:solidFill>
              </a:rPr>
              <a:t>自主确定</a:t>
            </a:r>
            <a:r>
              <a:rPr lang="zh-CN" altLang="en-US" dirty="0"/>
              <a:t>费用金额，并列出其计算公式。</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6.2.9 </a:t>
            </a:r>
            <a:r>
              <a:rPr lang="zh-CN" altLang="en-US" dirty="0"/>
              <a:t>招标工程量</a:t>
            </a:r>
            <a:r>
              <a:rPr lang="zh-CN" altLang="en-US" dirty="0">
                <a:solidFill>
                  <a:srgbClr val="339933"/>
                </a:solidFill>
              </a:rPr>
              <a:t>清单与计价表</a:t>
            </a:r>
            <a:r>
              <a:rPr lang="zh-CN" altLang="en-US" dirty="0"/>
              <a:t>中列明的所有需要填写</a:t>
            </a:r>
            <a:r>
              <a:rPr lang="zh-CN" altLang="en-US" dirty="0">
                <a:solidFill>
                  <a:srgbClr val="FF0000"/>
                </a:solidFill>
              </a:rPr>
              <a:t>单价</a:t>
            </a:r>
            <a:r>
              <a:rPr lang="zh-CN" altLang="en-US" dirty="0"/>
              <a:t>和</a:t>
            </a:r>
            <a:r>
              <a:rPr lang="zh-CN" altLang="en-US" dirty="0">
                <a:solidFill>
                  <a:srgbClr val="FF0000"/>
                </a:solidFill>
              </a:rPr>
              <a:t>合价</a:t>
            </a:r>
            <a:r>
              <a:rPr lang="zh-CN" altLang="en-US" dirty="0"/>
              <a:t>的项目，投标人均应填写且只允许有</a:t>
            </a:r>
            <a:r>
              <a:rPr lang="zh-CN" altLang="en-US" dirty="0">
                <a:solidFill>
                  <a:srgbClr val="FF0000"/>
                </a:solidFill>
              </a:rPr>
              <a:t>一个报价</a:t>
            </a:r>
            <a:r>
              <a:rPr lang="zh-CN" altLang="en-US" dirty="0"/>
              <a:t>。</a:t>
            </a:r>
            <a:endParaRPr lang="en-US" altLang="zh-CN" dirty="0"/>
          </a:p>
          <a:p>
            <a:r>
              <a:rPr lang="zh-CN" altLang="en-US" dirty="0">
                <a:solidFill>
                  <a:srgbClr val="FF0000"/>
                </a:solidFill>
              </a:rPr>
              <a:t>未填写</a:t>
            </a:r>
            <a:r>
              <a:rPr lang="zh-CN" altLang="en-US" dirty="0"/>
              <a:t>单价和合价的项目，</a:t>
            </a:r>
            <a:r>
              <a:rPr lang="zh-CN" altLang="en-US" dirty="0">
                <a:solidFill>
                  <a:srgbClr val="FF0000"/>
                </a:solidFill>
              </a:rPr>
              <a:t>可视为</a:t>
            </a:r>
            <a:r>
              <a:rPr lang="zh-CN" altLang="en-US" dirty="0"/>
              <a:t>此项费用</a:t>
            </a:r>
            <a:r>
              <a:rPr lang="zh-CN" altLang="en-US" dirty="0">
                <a:solidFill>
                  <a:srgbClr val="FF0000"/>
                </a:solidFill>
              </a:rPr>
              <a:t>已包含</a:t>
            </a:r>
            <a:r>
              <a:rPr lang="zh-CN" altLang="en-US" dirty="0"/>
              <a:t>在</a:t>
            </a:r>
            <a:r>
              <a:rPr lang="zh-CN" altLang="en-US" dirty="0">
                <a:solidFill>
                  <a:srgbClr val="339933"/>
                </a:solidFill>
              </a:rPr>
              <a:t>已标价</a:t>
            </a:r>
            <a:r>
              <a:rPr lang="zh-CN" altLang="en-US" dirty="0"/>
              <a:t>工程量</a:t>
            </a:r>
            <a:r>
              <a:rPr lang="zh-CN" altLang="en-US" dirty="0">
                <a:solidFill>
                  <a:srgbClr val="339933"/>
                </a:solidFill>
              </a:rPr>
              <a:t>清单</a:t>
            </a:r>
            <a:r>
              <a:rPr lang="zh-CN" altLang="en-US" dirty="0"/>
              <a:t>中其他相关项目的单价和合价之中，结算时，此项目</a:t>
            </a:r>
            <a:r>
              <a:rPr lang="zh-CN" altLang="en-US" dirty="0">
                <a:solidFill>
                  <a:srgbClr val="339933"/>
                </a:solidFill>
              </a:rPr>
              <a:t>不得重新组价或调整</a:t>
            </a:r>
            <a:r>
              <a:rPr lang="zh-CN" altLang="en-US" dirty="0"/>
              <a:t>。</a:t>
            </a:r>
            <a:endParaRPr lang="zh-CN" altLang="en-US" dirty="0"/>
          </a:p>
          <a:p>
            <a:r>
              <a:rPr lang="en-US" altLang="zh-CN" dirty="0"/>
              <a:t>6.2.10 </a:t>
            </a:r>
            <a:r>
              <a:rPr lang="zh-CN" altLang="en-US" dirty="0">
                <a:solidFill>
                  <a:srgbClr val="FF0000"/>
                </a:solidFill>
              </a:rPr>
              <a:t>投标总价</a:t>
            </a:r>
            <a:r>
              <a:rPr lang="zh-CN" altLang="en-US" dirty="0"/>
              <a:t>应当与</a:t>
            </a:r>
            <a:r>
              <a:rPr lang="zh-CN" altLang="en-US" dirty="0">
                <a:solidFill>
                  <a:srgbClr val="FF0000"/>
                </a:solidFill>
              </a:rPr>
              <a:t>扣除</a:t>
            </a:r>
            <a:r>
              <a:rPr lang="zh-CN" altLang="en-US" dirty="0">
                <a:solidFill>
                  <a:srgbClr val="339933"/>
                </a:solidFill>
              </a:rPr>
              <a:t>甲供材</a:t>
            </a:r>
            <a:r>
              <a:rPr lang="zh-CN" altLang="en-US" dirty="0"/>
              <a:t>料后的</a:t>
            </a:r>
            <a:r>
              <a:rPr lang="zh-CN" altLang="en-US" dirty="0">
                <a:solidFill>
                  <a:srgbClr val="FF0000"/>
                </a:solidFill>
              </a:rPr>
              <a:t>分部分项</a:t>
            </a:r>
            <a:r>
              <a:rPr lang="zh-CN" altLang="en-US" dirty="0"/>
              <a:t>工程费、</a:t>
            </a:r>
            <a:r>
              <a:rPr lang="zh-CN" altLang="en-US" dirty="0">
                <a:solidFill>
                  <a:srgbClr val="FF0000"/>
                </a:solidFill>
              </a:rPr>
              <a:t>措施</a:t>
            </a:r>
            <a:r>
              <a:rPr lang="zh-CN" altLang="en-US" dirty="0"/>
              <a:t>项目费、</a:t>
            </a:r>
            <a:r>
              <a:rPr lang="zh-CN" altLang="en-US" dirty="0">
                <a:solidFill>
                  <a:srgbClr val="FF0000"/>
                </a:solidFill>
              </a:rPr>
              <a:t>其他</a:t>
            </a:r>
            <a:r>
              <a:rPr lang="zh-CN" altLang="en-US" dirty="0"/>
              <a:t>项目费和</a:t>
            </a:r>
            <a:r>
              <a:rPr lang="zh-CN" altLang="en-US" dirty="0">
                <a:solidFill>
                  <a:srgbClr val="FF0000"/>
                </a:solidFill>
              </a:rPr>
              <a:t>增值税</a:t>
            </a:r>
            <a:r>
              <a:rPr lang="zh-CN" altLang="en-US" dirty="0"/>
              <a:t>的合计金额一致。</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7 </a:t>
            </a:r>
            <a:r>
              <a:rPr lang="zh-CN" altLang="en-US" dirty="0">
                <a:solidFill>
                  <a:srgbClr val="FF0000"/>
                </a:solidFill>
              </a:rPr>
              <a:t>合同价款</a:t>
            </a:r>
            <a:r>
              <a:rPr lang="zh-CN" altLang="en-US" dirty="0"/>
              <a:t>约定</a:t>
            </a:r>
            <a:endParaRPr lang="zh-CN" altLang="en-US" dirty="0"/>
          </a:p>
          <a:p>
            <a:r>
              <a:rPr lang="en-US" altLang="zh-CN" dirty="0"/>
              <a:t>7.1 </a:t>
            </a:r>
            <a:r>
              <a:rPr lang="zh-CN" altLang="en-US" dirty="0"/>
              <a:t>一般规定</a:t>
            </a:r>
            <a:endParaRPr lang="zh-CN" altLang="en-US" dirty="0"/>
          </a:p>
          <a:p>
            <a:r>
              <a:rPr lang="en-US" altLang="zh-CN" dirty="0"/>
              <a:t>7.1.1 </a:t>
            </a:r>
            <a:r>
              <a:rPr lang="zh-CN" altLang="en-US" dirty="0"/>
              <a:t>实行</a:t>
            </a:r>
            <a:r>
              <a:rPr lang="zh-CN" altLang="en-US" dirty="0">
                <a:solidFill>
                  <a:srgbClr val="339933"/>
                </a:solidFill>
              </a:rPr>
              <a:t>招标</a:t>
            </a:r>
            <a:r>
              <a:rPr lang="zh-CN" altLang="en-US" dirty="0"/>
              <a:t>的工程施工合同价格应在</a:t>
            </a:r>
            <a:r>
              <a:rPr lang="zh-CN" altLang="en-US" dirty="0">
                <a:solidFill>
                  <a:srgbClr val="FF0000"/>
                </a:solidFill>
              </a:rPr>
              <a:t>中标通知书</a:t>
            </a:r>
            <a:r>
              <a:rPr lang="zh-CN" altLang="en-US" dirty="0"/>
              <a:t>发出之日起</a:t>
            </a:r>
            <a:r>
              <a:rPr lang="en-US" altLang="zh-CN" dirty="0">
                <a:solidFill>
                  <a:srgbClr val="FF0000"/>
                </a:solidFill>
              </a:rPr>
              <a:t>30 </a:t>
            </a:r>
            <a:r>
              <a:rPr lang="zh-CN" altLang="en-US" dirty="0">
                <a:solidFill>
                  <a:srgbClr val="FF0000"/>
                </a:solidFill>
              </a:rPr>
              <a:t>天内</a:t>
            </a:r>
            <a:r>
              <a:rPr lang="zh-CN" altLang="en-US" dirty="0"/>
              <a:t>，由发承包双方依据</a:t>
            </a:r>
            <a:r>
              <a:rPr lang="zh-CN" altLang="en-US" dirty="0">
                <a:solidFill>
                  <a:srgbClr val="FF0000"/>
                </a:solidFill>
              </a:rPr>
              <a:t>招标文件</a:t>
            </a:r>
            <a:r>
              <a:rPr lang="zh-CN" altLang="en-US" dirty="0"/>
              <a:t>和中标人的</a:t>
            </a:r>
            <a:r>
              <a:rPr lang="zh-CN" altLang="en-US" dirty="0">
                <a:solidFill>
                  <a:srgbClr val="FF0000"/>
                </a:solidFill>
              </a:rPr>
              <a:t>投标文件</a:t>
            </a:r>
            <a:r>
              <a:rPr lang="zh-CN" altLang="en-US" dirty="0"/>
              <a:t>在书面合同中约定。</a:t>
            </a:r>
            <a:endParaRPr lang="zh-CN" altLang="en-US" dirty="0"/>
          </a:p>
          <a:p>
            <a:r>
              <a:rPr lang="zh-CN" altLang="en-US" dirty="0"/>
              <a:t>合同约定</a:t>
            </a:r>
            <a:r>
              <a:rPr lang="zh-CN" altLang="en-US" dirty="0">
                <a:solidFill>
                  <a:srgbClr val="FF0000"/>
                </a:solidFill>
              </a:rPr>
              <a:t>不得违背</a:t>
            </a:r>
            <a:r>
              <a:rPr lang="zh-CN" altLang="en-US" dirty="0"/>
              <a:t>招标、投标文件中关于</a:t>
            </a:r>
            <a:r>
              <a:rPr lang="zh-CN" altLang="en-US" dirty="0">
                <a:solidFill>
                  <a:srgbClr val="339933"/>
                </a:solidFill>
              </a:rPr>
              <a:t>工期、造价、质量</a:t>
            </a:r>
            <a:r>
              <a:rPr lang="zh-CN" altLang="en-US" dirty="0"/>
              <a:t>等方面的</a:t>
            </a:r>
            <a:r>
              <a:rPr lang="zh-CN" altLang="en-US" dirty="0">
                <a:solidFill>
                  <a:srgbClr val="FF0000"/>
                </a:solidFill>
              </a:rPr>
              <a:t>实质性内容</a:t>
            </a:r>
            <a:r>
              <a:rPr lang="zh-CN" altLang="en-US" dirty="0"/>
              <a:t>。</a:t>
            </a:r>
            <a:endParaRPr lang="zh-CN" altLang="en-US" dirty="0"/>
          </a:p>
          <a:p>
            <a:r>
              <a:rPr lang="en-US" altLang="zh-CN" dirty="0"/>
              <a:t>7.1.2 </a:t>
            </a:r>
            <a:r>
              <a:rPr lang="zh-CN" altLang="en-US" dirty="0">
                <a:solidFill>
                  <a:srgbClr val="339933"/>
                </a:solidFill>
              </a:rPr>
              <a:t>不实行招标</a:t>
            </a:r>
            <a:r>
              <a:rPr lang="zh-CN" altLang="en-US" dirty="0"/>
              <a:t>的工程施工合同价格，应在发承包</a:t>
            </a:r>
            <a:r>
              <a:rPr lang="zh-CN" altLang="en-US" dirty="0">
                <a:solidFill>
                  <a:srgbClr val="339933"/>
                </a:solidFill>
              </a:rPr>
              <a:t>双方认可</a:t>
            </a:r>
            <a:r>
              <a:rPr lang="zh-CN" altLang="en-US" dirty="0"/>
              <a:t>的工程</a:t>
            </a:r>
            <a:r>
              <a:rPr lang="zh-CN" altLang="en-US" dirty="0">
                <a:solidFill>
                  <a:srgbClr val="339933"/>
                </a:solidFill>
              </a:rPr>
              <a:t>价格</a:t>
            </a:r>
            <a:r>
              <a:rPr lang="zh-CN" altLang="en-US" dirty="0"/>
              <a:t>基础上，由发承包双方在</a:t>
            </a:r>
            <a:r>
              <a:rPr lang="zh-CN" altLang="en-US" dirty="0">
                <a:solidFill>
                  <a:srgbClr val="339933"/>
                </a:solidFill>
              </a:rPr>
              <a:t>合同中约定</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7.2 </a:t>
            </a:r>
            <a:r>
              <a:rPr lang="zh-CN" altLang="en-US" dirty="0">
                <a:solidFill>
                  <a:srgbClr val="FF0000"/>
                </a:solidFill>
              </a:rPr>
              <a:t>约定内容</a:t>
            </a:r>
            <a:endParaRPr lang="zh-CN" altLang="en-US" dirty="0">
              <a:solidFill>
                <a:srgbClr val="FF0000"/>
              </a:solidFill>
            </a:endParaRPr>
          </a:p>
          <a:p>
            <a:r>
              <a:rPr lang="en-US" altLang="zh-CN" dirty="0"/>
              <a:t>7.2.1 </a:t>
            </a:r>
            <a:r>
              <a:rPr lang="zh-CN" altLang="en-US" dirty="0"/>
              <a:t>发承包双方应在合同条款中对下列事项进行约定：</a:t>
            </a:r>
            <a:endParaRPr lang="zh-CN" altLang="en-US" dirty="0"/>
          </a:p>
          <a:p>
            <a:r>
              <a:rPr lang="en-US" altLang="zh-CN" dirty="0"/>
              <a:t>1 </a:t>
            </a:r>
            <a:r>
              <a:rPr lang="zh-CN" altLang="en-US" dirty="0">
                <a:solidFill>
                  <a:srgbClr val="FF0000"/>
                </a:solidFill>
              </a:rPr>
              <a:t>人工费</a:t>
            </a:r>
            <a:r>
              <a:rPr lang="zh-CN" altLang="en-US" dirty="0">
                <a:solidFill>
                  <a:srgbClr val="339933"/>
                </a:solidFill>
              </a:rPr>
              <a:t>金额</a:t>
            </a:r>
            <a:r>
              <a:rPr lang="zh-CN" altLang="en-US" dirty="0"/>
              <a:t>及所占的</a:t>
            </a:r>
            <a:r>
              <a:rPr lang="zh-CN" altLang="en-US" dirty="0">
                <a:solidFill>
                  <a:srgbClr val="FF0000"/>
                </a:solidFill>
              </a:rPr>
              <a:t>比例</a:t>
            </a:r>
            <a:r>
              <a:rPr lang="zh-CN" altLang="en-US" dirty="0"/>
              <a:t>、支付方法、支付周期、农民工工资专用账户；</a:t>
            </a:r>
            <a:endParaRPr lang="en-US" altLang="zh-CN" dirty="0"/>
          </a:p>
          <a:p>
            <a:r>
              <a:rPr lang="en-US" altLang="zh-CN" dirty="0"/>
              <a:t>2 </a:t>
            </a:r>
            <a:r>
              <a:rPr lang="zh-CN" altLang="en-US" dirty="0">
                <a:solidFill>
                  <a:srgbClr val="FF0000"/>
                </a:solidFill>
              </a:rPr>
              <a:t>预付</a:t>
            </a:r>
            <a:r>
              <a:rPr lang="zh-CN" altLang="en-US" dirty="0"/>
              <a:t>工程价</a:t>
            </a:r>
            <a:r>
              <a:rPr lang="zh-CN" altLang="en-US" dirty="0">
                <a:solidFill>
                  <a:srgbClr val="FF0000"/>
                </a:solidFill>
              </a:rPr>
              <a:t>款</a:t>
            </a:r>
            <a:r>
              <a:rPr lang="zh-CN" altLang="en-US" dirty="0"/>
              <a:t>的</a:t>
            </a:r>
            <a:r>
              <a:rPr lang="zh-CN" altLang="en-US" dirty="0">
                <a:solidFill>
                  <a:srgbClr val="339933"/>
                </a:solidFill>
              </a:rPr>
              <a:t>比例</a:t>
            </a:r>
            <a:r>
              <a:rPr lang="zh-CN" altLang="en-US" dirty="0"/>
              <a:t>或</a:t>
            </a:r>
            <a:r>
              <a:rPr lang="zh-CN" altLang="en-US" dirty="0">
                <a:solidFill>
                  <a:srgbClr val="339933"/>
                </a:solidFill>
              </a:rPr>
              <a:t>金额</a:t>
            </a:r>
            <a:r>
              <a:rPr lang="zh-CN" altLang="en-US" dirty="0"/>
              <a:t>、支付时间、扣回方式及其时限；</a:t>
            </a:r>
            <a:endParaRPr lang="zh-CN" altLang="en-US" dirty="0"/>
          </a:p>
          <a:p>
            <a:r>
              <a:rPr lang="en-US" altLang="zh-CN" dirty="0"/>
              <a:t>3 </a:t>
            </a:r>
            <a:r>
              <a:rPr lang="zh-CN" altLang="en-US" dirty="0">
                <a:solidFill>
                  <a:srgbClr val="FF0000"/>
                </a:solidFill>
              </a:rPr>
              <a:t>过程结算</a:t>
            </a:r>
            <a:r>
              <a:rPr lang="zh-CN" altLang="en-US" dirty="0"/>
              <a:t>节点的划分，节点对应的分段工期、计量计价方法、风险范围、验收要求以及价款支付时间、程序、方法、比例等内容；</a:t>
            </a:r>
            <a:endParaRPr lang="zh-CN" altLang="en-US" dirty="0"/>
          </a:p>
          <a:p>
            <a:r>
              <a:rPr lang="en-US" altLang="zh-CN" dirty="0"/>
              <a:t>4 </a:t>
            </a:r>
            <a:r>
              <a:rPr lang="zh-CN" altLang="en-US" dirty="0">
                <a:solidFill>
                  <a:srgbClr val="FF0000"/>
                </a:solidFill>
              </a:rPr>
              <a:t>进度款</a:t>
            </a:r>
            <a:r>
              <a:rPr lang="zh-CN" altLang="en-US" dirty="0"/>
              <a:t>计量、计价、支付的依据、程序、方法、比例、时限等内容；</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5 </a:t>
            </a:r>
            <a:r>
              <a:rPr lang="zh-CN" altLang="en-US" dirty="0">
                <a:solidFill>
                  <a:srgbClr val="339933"/>
                </a:solidFill>
              </a:rPr>
              <a:t>措施项目、其他项目</a:t>
            </a:r>
            <a:r>
              <a:rPr lang="zh-CN" altLang="en-US" dirty="0"/>
              <a:t>的费用范围、使用要求、分解支付计划及其时限；</a:t>
            </a:r>
            <a:endParaRPr lang="zh-CN" altLang="en-US" dirty="0"/>
          </a:p>
          <a:p>
            <a:r>
              <a:rPr lang="en-US" altLang="zh-CN" dirty="0"/>
              <a:t>6 </a:t>
            </a:r>
            <a:r>
              <a:rPr lang="zh-CN" altLang="en-US" dirty="0"/>
              <a:t>工程</a:t>
            </a:r>
            <a:r>
              <a:rPr lang="zh-CN" altLang="en-US" dirty="0">
                <a:solidFill>
                  <a:srgbClr val="339933"/>
                </a:solidFill>
              </a:rPr>
              <a:t>质量保证金</a:t>
            </a:r>
            <a:r>
              <a:rPr lang="zh-CN" altLang="en-US" dirty="0"/>
              <a:t>、保函或担保的金额、扣留方式及其时限；</a:t>
            </a:r>
            <a:endParaRPr lang="zh-CN" altLang="en-US" dirty="0"/>
          </a:p>
          <a:p>
            <a:r>
              <a:rPr lang="en-US" altLang="zh-CN" dirty="0"/>
              <a:t>7 </a:t>
            </a:r>
            <a:r>
              <a:rPr lang="zh-CN" altLang="en-US" dirty="0"/>
              <a:t>工程</a:t>
            </a:r>
            <a:r>
              <a:rPr lang="zh-CN" altLang="en-US" dirty="0">
                <a:solidFill>
                  <a:srgbClr val="339933"/>
                </a:solidFill>
              </a:rPr>
              <a:t>保险</a:t>
            </a:r>
            <a:r>
              <a:rPr lang="zh-CN" altLang="en-US" dirty="0"/>
              <a:t>的种类、范围、投保责任、保险费用支付等；</a:t>
            </a:r>
            <a:endParaRPr lang="zh-CN" altLang="en-US" dirty="0"/>
          </a:p>
          <a:p>
            <a:r>
              <a:rPr lang="en-US" altLang="zh-CN" dirty="0"/>
              <a:t>8 </a:t>
            </a:r>
            <a:r>
              <a:rPr lang="zh-CN" altLang="en-US" dirty="0"/>
              <a:t>价款</a:t>
            </a:r>
            <a:r>
              <a:rPr lang="zh-CN" altLang="en-US" dirty="0">
                <a:solidFill>
                  <a:srgbClr val="339933"/>
                </a:solidFill>
              </a:rPr>
              <a:t>风险分担</a:t>
            </a:r>
            <a:r>
              <a:rPr lang="zh-CN" altLang="en-US" dirty="0"/>
              <a:t>的内容、范围（幅度）以及超出时的调整办法；</a:t>
            </a:r>
            <a:endParaRPr lang="zh-CN" altLang="en-US" dirty="0"/>
          </a:p>
          <a:p>
            <a:r>
              <a:rPr lang="en-US" altLang="zh-CN" dirty="0"/>
              <a:t>9 </a:t>
            </a:r>
            <a:r>
              <a:rPr lang="zh-CN" altLang="en-US" dirty="0"/>
              <a:t>工程</a:t>
            </a:r>
            <a:r>
              <a:rPr lang="zh-CN" altLang="en-US" dirty="0">
                <a:solidFill>
                  <a:srgbClr val="339933"/>
                </a:solidFill>
              </a:rPr>
              <a:t>价款的调整</a:t>
            </a:r>
            <a:r>
              <a:rPr lang="zh-CN" altLang="en-US" dirty="0"/>
              <a:t>因素、费用分担说明、调整方法、程序、支付及时限；</a:t>
            </a:r>
            <a:endParaRPr lang="zh-CN" altLang="en-US" dirty="0"/>
          </a:p>
          <a:p>
            <a:r>
              <a:rPr lang="en-US" altLang="zh-CN" dirty="0"/>
              <a:t>10 </a:t>
            </a:r>
            <a:r>
              <a:rPr lang="zh-CN" altLang="en-US" dirty="0"/>
              <a:t>工程</a:t>
            </a:r>
            <a:r>
              <a:rPr lang="zh-CN" altLang="en-US" dirty="0">
                <a:solidFill>
                  <a:srgbClr val="339933"/>
                </a:solidFill>
              </a:rPr>
              <a:t>变更、索赔</a:t>
            </a:r>
            <a:r>
              <a:rPr lang="zh-CN" altLang="en-US" dirty="0"/>
              <a:t>的方式、程序、金额确定与支付时间；</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 </a:t>
            </a:r>
            <a:r>
              <a:rPr lang="zh-CN" altLang="en-US" dirty="0">
                <a:solidFill>
                  <a:srgbClr val="339933"/>
                </a:solidFill>
              </a:rPr>
              <a:t>提前竣工</a:t>
            </a:r>
            <a:r>
              <a:rPr lang="zh-CN" altLang="en-US" dirty="0"/>
              <a:t>奖励和</a:t>
            </a:r>
            <a:r>
              <a:rPr lang="zh-CN" altLang="en-US" dirty="0">
                <a:solidFill>
                  <a:srgbClr val="339933"/>
                </a:solidFill>
              </a:rPr>
              <a:t>误期赔偿</a:t>
            </a:r>
            <a:r>
              <a:rPr lang="zh-CN" altLang="en-US" dirty="0"/>
              <a:t>的计算方法、确认流程及支付或扣减的时间；</a:t>
            </a:r>
            <a:endParaRPr lang="zh-CN" altLang="en-US" dirty="0"/>
          </a:p>
          <a:p>
            <a:r>
              <a:rPr lang="en-US" altLang="zh-CN" dirty="0"/>
              <a:t>12 </a:t>
            </a:r>
            <a:r>
              <a:rPr lang="zh-CN" altLang="en-US" dirty="0">
                <a:solidFill>
                  <a:srgbClr val="339933"/>
                </a:solidFill>
              </a:rPr>
              <a:t>不可抗力</a:t>
            </a:r>
            <a:r>
              <a:rPr lang="zh-CN" altLang="en-US" dirty="0"/>
              <a:t>的事件约定、费用承担说明及计价办法；</a:t>
            </a:r>
            <a:endParaRPr lang="zh-CN" altLang="en-US" dirty="0"/>
          </a:p>
          <a:p>
            <a:r>
              <a:rPr lang="en-US" altLang="zh-CN" dirty="0"/>
              <a:t>13 </a:t>
            </a:r>
            <a:r>
              <a:rPr lang="zh-CN" altLang="en-US" dirty="0">
                <a:solidFill>
                  <a:srgbClr val="339933"/>
                </a:solidFill>
              </a:rPr>
              <a:t>违约</a:t>
            </a:r>
            <a:r>
              <a:rPr lang="zh-CN" altLang="en-US" dirty="0"/>
              <a:t>责任以及发生合同</a:t>
            </a:r>
            <a:r>
              <a:rPr lang="zh-CN" altLang="en-US" dirty="0">
                <a:solidFill>
                  <a:srgbClr val="339933"/>
                </a:solidFill>
              </a:rPr>
              <a:t>价款争议</a:t>
            </a:r>
            <a:r>
              <a:rPr lang="zh-CN" altLang="en-US" dirty="0"/>
              <a:t>的解决方法及时间；</a:t>
            </a:r>
            <a:endParaRPr lang="zh-CN" altLang="en-US" dirty="0"/>
          </a:p>
          <a:p>
            <a:r>
              <a:rPr lang="en-US" altLang="zh-CN" dirty="0"/>
              <a:t>14 </a:t>
            </a:r>
            <a:r>
              <a:rPr lang="zh-CN" altLang="en-US" dirty="0">
                <a:solidFill>
                  <a:srgbClr val="339933"/>
                </a:solidFill>
              </a:rPr>
              <a:t>竣工结算</a:t>
            </a:r>
            <a:r>
              <a:rPr lang="zh-CN" altLang="en-US" dirty="0"/>
              <a:t>计量、计价、支付的依据、程序、时限等内容；</a:t>
            </a:r>
            <a:endParaRPr lang="zh-CN" altLang="en-US" dirty="0"/>
          </a:p>
          <a:p>
            <a:r>
              <a:rPr lang="en-US" altLang="zh-CN" dirty="0"/>
              <a:t>15 </a:t>
            </a:r>
            <a:r>
              <a:rPr lang="zh-CN" altLang="en-US" dirty="0"/>
              <a:t>与履行合同、支付价款的其他相关事项。</a:t>
            </a:r>
            <a:endParaRPr lang="zh-CN" altLang="en-US" dirty="0"/>
          </a:p>
          <a:p>
            <a:r>
              <a:rPr lang="en-US" altLang="zh-CN" dirty="0"/>
              <a:t>7.2.2 </a:t>
            </a:r>
            <a:r>
              <a:rPr lang="zh-CN" altLang="en-US" dirty="0"/>
              <a:t>发承包双方在合同履行中发生争议时，可按本标准的</a:t>
            </a:r>
            <a:r>
              <a:rPr lang="zh-CN" altLang="en-US" dirty="0">
                <a:solidFill>
                  <a:srgbClr val="339933"/>
                </a:solidFill>
              </a:rPr>
              <a:t>争议解决</a:t>
            </a:r>
            <a:r>
              <a:rPr lang="zh-CN" altLang="en-US" dirty="0"/>
              <a:t>方式处理。</a:t>
            </a:r>
            <a:endParaRPr lang="zh-CN" altLang="en-US"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8 </a:t>
            </a:r>
            <a:r>
              <a:rPr lang="zh-CN" altLang="en-US" dirty="0">
                <a:solidFill>
                  <a:srgbClr val="FF0000"/>
                </a:solidFill>
              </a:rPr>
              <a:t>工程计量</a:t>
            </a:r>
            <a:endParaRPr lang="zh-CN" altLang="en-US" dirty="0">
              <a:solidFill>
                <a:srgbClr val="FF0000"/>
              </a:solidFill>
            </a:endParaRPr>
          </a:p>
          <a:p>
            <a:r>
              <a:rPr lang="en-US" altLang="zh-CN" dirty="0"/>
              <a:t>8.1 </a:t>
            </a:r>
            <a:r>
              <a:rPr lang="zh-CN" altLang="en-US" dirty="0"/>
              <a:t>一般规定</a:t>
            </a:r>
            <a:endParaRPr lang="zh-CN" altLang="en-US" dirty="0"/>
          </a:p>
          <a:p>
            <a:r>
              <a:rPr lang="en-US" altLang="zh-CN" dirty="0"/>
              <a:t>8.1.1 </a:t>
            </a:r>
            <a:r>
              <a:rPr lang="zh-CN" altLang="en-US" dirty="0"/>
              <a:t>工程量应以承包人</a:t>
            </a:r>
            <a:r>
              <a:rPr lang="zh-CN" altLang="en-US" dirty="0">
                <a:solidFill>
                  <a:srgbClr val="FF0000"/>
                </a:solidFill>
              </a:rPr>
              <a:t>完成合同</a:t>
            </a:r>
            <a:r>
              <a:rPr lang="zh-CN" altLang="en-US" dirty="0"/>
              <a:t>工程且</a:t>
            </a:r>
            <a:r>
              <a:rPr lang="zh-CN" altLang="en-US" dirty="0">
                <a:solidFill>
                  <a:srgbClr val="FF0000"/>
                </a:solidFill>
              </a:rPr>
              <a:t>应予计量</a:t>
            </a:r>
            <a:r>
              <a:rPr lang="zh-CN" altLang="en-US" dirty="0"/>
              <a:t>的工程数量确定。</a:t>
            </a:r>
            <a:endParaRPr lang="en-US" altLang="zh-CN" dirty="0"/>
          </a:p>
          <a:p>
            <a:r>
              <a:rPr lang="zh-CN" altLang="en-US" dirty="0">
                <a:solidFill>
                  <a:srgbClr val="FF0000"/>
                </a:solidFill>
              </a:rPr>
              <a:t>工程数量</a:t>
            </a:r>
            <a:r>
              <a:rPr lang="zh-CN" altLang="en-US" dirty="0"/>
              <a:t>应按照相关工程现行</a:t>
            </a:r>
            <a:r>
              <a:rPr lang="zh-CN" altLang="en-US" dirty="0">
                <a:solidFill>
                  <a:srgbClr val="FF0000"/>
                </a:solidFill>
              </a:rPr>
              <a:t>国家</a:t>
            </a:r>
            <a:r>
              <a:rPr lang="zh-CN" altLang="en-US" dirty="0"/>
              <a:t>工程量计算</a:t>
            </a:r>
            <a:r>
              <a:rPr lang="zh-CN" altLang="en-US" dirty="0">
                <a:solidFill>
                  <a:srgbClr val="FF0000"/>
                </a:solidFill>
              </a:rPr>
              <a:t>标准</a:t>
            </a:r>
            <a:r>
              <a:rPr lang="zh-CN" altLang="en-US" dirty="0"/>
              <a:t>或发承包双方约定的工程量计算</a:t>
            </a:r>
            <a:r>
              <a:rPr lang="zh-CN" altLang="en-US" dirty="0">
                <a:solidFill>
                  <a:srgbClr val="FF0000"/>
                </a:solidFill>
              </a:rPr>
              <a:t>规则</a:t>
            </a:r>
            <a:r>
              <a:rPr lang="zh-CN" altLang="en-US" dirty="0"/>
              <a:t>计算。</a:t>
            </a:r>
            <a:endParaRPr lang="zh-CN" altLang="en-US" dirty="0"/>
          </a:p>
          <a:p>
            <a:r>
              <a:rPr lang="en-US" altLang="zh-CN" dirty="0"/>
              <a:t>8.1.2 </a:t>
            </a:r>
            <a:r>
              <a:rPr lang="zh-CN" altLang="en-US" dirty="0"/>
              <a:t>工程计量周期一般以月为单位，也可选择按其他</a:t>
            </a:r>
            <a:r>
              <a:rPr lang="zh-CN" altLang="en-US" dirty="0">
                <a:solidFill>
                  <a:srgbClr val="339933"/>
                </a:solidFill>
              </a:rPr>
              <a:t>时间节点</a:t>
            </a:r>
            <a:r>
              <a:rPr lang="zh-CN" altLang="en-US" dirty="0"/>
              <a:t>、工程</a:t>
            </a:r>
            <a:r>
              <a:rPr lang="zh-CN" altLang="en-US" dirty="0">
                <a:solidFill>
                  <a:srgbClr val="339933"/>
                </a:solidFill>
              </a:rPr>
              <a:t>形象进度</a:t>
            </a:r>
            <a:r>
              <a:rPr lang="zh-CN" altLang="en-US" dirty="0"/>
              <a:t>分段计量。</a:t>
            </a:r>
            <a:endParaRPr lang="zh-CN" altLang="en-US" dirty="0"/>
          </a:p>
          <a:p>
            <a:r>
              <a:rPr lang="en-US" altLang="zh-CN" dirty="0"/>
              <a:t>8.1.3 </a:t>
            </a:r>
            <a:r>
              <a:rPr lang="zh-CN" altLang="en-US" dirty="0"/>
              <a:t>因</a:t>
            </a:r>
            <a:r>
              <a:rPr lang="zh-CN" altLang="en-US" dirty="0">
                <a:solidFill>
                  <a:srgbClr val="FF0000"/>
                </a:solidFill>
              </a:rPr>
              <a:t>承包人原因</a:t>
            </a:r>
            <a:r>
              <a:rPr lang="zh-CN" altLang="en-US" dirty="0"/>
              <a:t>造成的</a:t>
            </a:r>
            <a:r>
              <a:rPr lang="zh-CN" altLang="en-US" dirty="0">
                <a:solidFill>
                  <a:srgbClr val="339933"/>
                </a:solidFill>
              </a:rPr>
              <a:t>超出</a:t>
            </a:r>
            <a:r>
              <a:rPr lang="zh-CN" altLang="en-US" dirty="0">
                <a:solidFill>
                  <a:srgbClr val="FF0000"/>
                </a:solidFill>
              </a:rPr>
              <a:t>合同</a:t>
            </a:r>
            <a:r>
              <a:rPr lang="zh-CN" altLang="en-US" dirty="0"/>
              <a:t>工程</a:t>
            </a:r>
            <a:r>
              <a:rPr lang="zh-CN" altLang="en-US" dirty="0">
                <a:solidFill>
                  <a:srgbClr val="FF0000"/>
                </a:solidFill>
              </a:rPr>
              <a:t>范围</a:t>
            </a:r>
            <a:r>
              <a:rPr lang="zh-CN" altLang="en-US" dirty="0"/>
              <a:t>施工或</a:t>
            </a:r>
            <a:r>
              <a:rPr lang="zh-CN" altLang="en-US" dirty="0">
                <a:solidFill>
                  <a:srgbClr val="339933"/>
                </a:solidFill>
              </a:rPr>
              <a:t>返工</a:t>
            </a:r>
            <a:r>
              <a:rPr lang="zh-CN" altLang="en-US" dirty="0"/>
              <a:t>的工程量，发包人</a:t>
            </a:r>
            <a:r>
              <a:rPr lang="zh-CN" altLang="en-US" dirty="0">
                <a:solidFill>
                  <a:srgbClr val="339933"/>
                </a:solidFill>
              </a:rPr>
              <a:t>不予计量</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8.2 </a:t>
            </a:r>
            <a:r>
              <a:rPr lang="zh-CN" altLang="en-US" dirty="0">
                <a:solidFill>
                  <a:srgbClr val="FF0000"/>
                </a:solidFill>
              </a:rPr>
              <a:t>单价合同</a:t>
            </a:r>
            <a:r>
              <a:rPr lang="zh-CN" altLang="en-US" dirty="0"/>
              <a:t>的计量</a:t>
            </a:r>
            <a:endParaRPr lang="zh-CN" altLang="en-US" dirty="0"/>
          </a:p>
          <a:p>
            <a:r>
              <a:rPr lang="en-US" altLang="zh-CN" dirty="0"/>
              <a:t>8.2.1 </a:t>
            </a:r>
            <a:r>
              <a:rPr lang="zh-CN" altLang="en-US" dirty="0">
                <a:solidFill>
                  <a:srgbClr val="FF0000"/>
                </a:solidFill>
              </a:rPr>
              <a:t>单价合同</a:t>
            </a:r>
            <a:r>
              <a:rPr lang="zh-CN" altLang="en-US" dirty="0"/>
              <a:t>进行计量时，当出现工程量</a:t>
            </a:r>
            <a:r>
              <a:rPr lang="zh-CN" altLang="en-US" dirty="0">
                <a:solidFill>
                  <a:srgbClr val="FF0000"/>
                </a:solidFill>
              </a:rPr>
              <a:t>清单缺陷</a:t>
            </a:r>
            <a:r>
              <a:rPr lang="zh-CN" altLang="en-US" dirty="0"/>
              <a:t>引起工程量增减，或因工程</a:t>
            </a:r>
            <a:r>
              <a:rPr lang="zh-CN" altLang="en-US" dirty="0">
                <a:solidFill>
                  <a:srgbClr val="FF0000"/>
                </a:solidFill>
              </a:rPr>
              <a:t>变更</a:t>
            </a:r>
            <a:r>
              <a:rPr lang="zh-CN" altLang="en-US" dirty="0"/>
              <a:t>引起工程量增减时，按承包人在履行合同义务中</a:t>
            </a:r>
            <a:r>
              <a:rPr lang="zh-CN" altLang="en-US" dirty="0">
                <a:solidFill>
                  <a:srgbClr val="FF0000"/>
                </a:solidFill>
              </a:rPr>
              <a:t>实际完成</a:t>
            </a:r>
            <a:r>
              <a:rPr lang="zh-CN" altLang="en-US" dirty="0"/>
              <a:t>的工程量计算。</a:t>
            </a:r>
            <a:endParaRPr lang="zh-CN" altLang="en-US" dirty="0"/>
          </a:p>
          <a:p>
            <a:r>
              <a:rPr lang="en-US" altLang="zh-CN" dirty="0"/>
              <a:t>8.3 </a:t>
            </a:r>
            <a:r>
              <a:rPr lang="zh-CN" altLang="en-US" dirty="0">
                <a:solidFill>
                  <a:srgbClr val="FF0000"/>
                </a:solidFill>
              </a:rPr>
              <a:t>总价合同</a:t>
            </a:r>
            <a:r>
              <a:rPr lang="zh-CN" altLang="en-US" dirty="0"/>
              <a:t>的计量</a:t>
            </a:r>
            <a:endParaRPr lang="zh-CN" altLang="en-US" dirty="0"/>
          </a:p>
          <a:p>
            <a:r>
              <a:rPr lang="en-US" altLang="zh-CN" dirty="0"/>
              <a:t>8.3.1 </a:t>
            </a:r>
            <a:r>
              <a:rPr lang="zh-CN" altLang="en-US" dirty="0">
                <a:solidFill>
                  <a:srgbClr val="FF0000"/>
                </a:solidFill>
              </a:rPr>
              <a:t>总价合同</a:t>
            </a:r>
            <a:r>
              <a:rPr lang="zh-CN" altLang="en-US" dirty="0"/>
              <a:t>工程的工程量应按以下规定计算：</a:t>
            </a:r>
            <a:endParaRPr lang="zh-CN" altLang="en-US" dirty="0"/>
          </a:p>
          <a:p>
            <a:r>
              <a:rPr lang="en-US" altLang="zh-CN" dirty="0"/>
              <a:t>1 </a:t>
            </a:r>
            <a:r>
              <a:rPr lang="zh-CN" altLang="en-US" dirty="0"/>
              <a:t>除工程</a:t>
            </a:r>
            <a:r>
              <a:rPr lang="zh-CN" altLang="en-US" dirty="0">
                <a:solidFill>
                  <a:srgbClr val="339933"/>
                </a:solidFill>
              </a:rPr>
              <a:t>变更</a:t>
            </a:r>
            <a:r>
              <a:rPr lang="zh-CN" altLang="en-US" dirty="0">
                <a:solidFill>
                  <a:srgbClr val="FF0000"/>
                </a:solidFill>
              </a:rPr>
              <a:t>以外</a:t>
            </a:r>
            <a:r>
              <a:rPr lang="zh-CN" altLang="en-US" dirty="0"/>
              <a:t>，总价合同各项目的</a:t>
            </a:r>
            <a:r>
              <a:rPr lang="zh-CN" altLang="en-US" dirty="0">
                <a:solidFill>
                  <a:srgbClr val="FF0000"/>
                </a:solidFill>
              </a:rPr>
              <a:t>工程量</a:t>
            </a:r>
            <a:r>
              <a:rPr lang="zh-CN" altLang="en-US" dirty="0"/>
              <a:t>应为承包人用于结算的</a:t>
            </a:r>
            <a:r>
              <a:rPr lang="zh-CN" altLang="en-US" dirty="0">
                <a:solidFill>
                  <a:srgbClr val="FF0000"/>
                </a:solidFill>
              </a:rPr>
              <a:t>最终</a:t>
            </a:r>
            <a:r>
              <a:rPr lang="zh-CN" altLang="en-US" dirty="0"/>
              <a:t>工程量，由于工程量</a:t>
            </a:r>
            <a:r>
              <a:rPr lang="zh-CN" altLang="en-US" dirty="0">
                <a:solidFill>
                  <a:srgbClr val="FF0000"/>
                </a:solidFill>
              </a:rPr>
              <a:t>清单缺陷</a:t>
            </a:r>
            <a:r>
              <a:rPr lang="zh-CN" altLang="en-US" dirty="0"/>
              <a:t>引起工程量增减的，工程量</a:t>
            </a:r>
            <a:r>
              <a:rPr lang="zh-CN" altLang="en-US" dirty="0">
                <a:solidFill>
                  <a:srgbClr val="FF0000"/>
                </a:solidFill>
              </a:rPr>
              <a:t>不作调整</a:t>
            </a:r>
            <a:r>
              <a:rPr lang="zh-CN" altLang="en-US" dirty="0"/>
              <a:t>；</a:t>
            </a:r>
            <a:endParaRPr lang="zh-CN" altLang="en-US" dirty="0"/>
          </a:p>
          <a:p>
            <a:r>
              <a:rPr lang="en-US" altLang="zh-CN" dirty="0"/>
              <a:t>2 </a:t>
            </a:r>
            <a:r>
              <a:rPr lang="zh-CN" altLang="en-US" dirty="0"/>
              <a:t>工程</a:t>
            </a:r>
            <a:r>
              <a:rPr lang="zh-CN" altLang="en-US" dirty="0">
                <a:solidFill>
                  <a:srgbClr val="FF0000"/>
                </a:solidFill>
              </a:rPr>
              <a:t>变更</a:t>
            </a:r>
            <a:r>
              <a:rPr lang="zh-CN" altLang="en-US" dirty="0"/>
              <a:t>引起工程量增减的，按承包人完成变更工程的</a:t>
            </a:r>
            <a:r>
              <a:rPr lang="zh-CN" altLang="en-US" dirty="0">
                <a:solidFill>
                  <a:srgbClr val="FF0000"/>
                </a:solidFill>
              </a:rPr>
              <a:t>实际</a:t>
            </a:r>
            <a:r>
              <a:rPr lang="zh-CN" altLang="en-US" dirty="0"/>
              <a:t>工程量确定。</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 </a:t>
            </a:r>
            <a:r>
              <a:rPr lang="zh-CN" altLang="en-US" dirty="0">
                <a:solidFill>
                  <a:srgbClr val="FF0000"/>
                </a:solidFill>
              </a:rPr>
              <a:t>合同价格调整</a:t>
            </a:r>
            <a:endParaRPr lang="zh-CN" altLang="en-US" dirty="0">
              <a:solidFill>
                <a:srgbClr val="FF0000"/>
              </a:solidFill>
            </a:endParaRPr>
          </a:p>
          <a:p>
            <a:r>
              <a:rPr lang="en-US" altLang="zh-CN" dirty="0"/>
              <a:t>9.1 </a:t>
            </a:r>
            <a:r>
              <a:rPr lang="zh-CN" altLang="en-US" dirty="0"/>
              <a:t>一般规定</a:t>
            </a:r>
            <a:endParaRPr lang="zh-CN" altLang="en-US" dirty="0"/>
          </a:p>
          <a:p>
            <a:r>
              <a:rPr lang="en-US" altLang="zh-CN" dirty="0"/>
              <a:t>9.1.1 </a:t>
            </a:r>
            <a:r>
              <a:rPr lang="zh-CN" altLang="en-US" dirty="0"/>
              <a:t>下列事项发生，发承包双方可调整合同价格</a:t>
            </a:r>
            <a:endParaRPr lang="zh-CN" altLang="en-US" dirty="0"/>
          </a:p>
          <a:p>
            <a:r>
              <a:rPr lang="en-US" altLang="zh-CN" dirty="0"/>
              <a:t>1 </a:t>
            </a:r>
            <a:r>
              <a:rPr lang="zh-CN" altLang="en-US" dirty="0"/>
              <a:t>工程变更；</a:t>
            </a:r>
            <a:endParaRPr lang="zh-CN" altLang="en-US" dirty="0"/>
          </a:p>
          <a:p>
            <a:r>
              <a:rPr lang="en-US" altLang="zh-CN" dirty="0"/>
              <a:t>2 </a:t>
            </a:r>
            <a:r>
              <a:rPr lang="zh-CN" altLang="en-US" dirty="0"/>
              <a:t>工程量清单缺陷；</a:t>
            </a:r>
            <a:endParaRPr lang="zh-CN" altLang="en-US" dirty="0"/>
          </a:p>
          <a:p>
            <a:r>
              <a:rPr lang="en-US" altLang="zh-CN" dirty="0"/>
              <a:t>3 </a:t>
            </a:r>
            <a:r>
              <a:rPr lang="zh-CN" altLang="en-US" dirty="0"/>
              <a:t>计日工；</a:t>
            </a:r>
            <a:endParaRPr lang="zh-CN" altLang="en-US" dirty="0"/>
          </a:p>
          <a:p>
            <a:r>
              <a:rPr lang="en-US" altLang="zh-CN" dirty="0"/>
              <a:t>4 </a:t>
            </a:r>
            <a:r>
              <a:rPr lang="zh-CN" altLang="en-US" dirty="0"/>
              <a:t>物价变化；</a:t>
            </a:r>
            <a:endParaRPr lang="zh-CN" altLang="en-US" dirty="0"/>
          </a:p>
          <a:p>
            <a:r>
              <a:rPr lang="en-US" altLang="zh-CN" dirty="0"/>
              <a:t>5 </a:t>
            </a:r>
            <a:r>
              <a:rPr lang="zh-CN" altLang="en-US" dirty="0"/>
              <a:t>暂估价；</a:t>
            </a:r>
            <a:endParaRPr lang="zh-CN" altLang="en-US" dirty="0"/>
          </a:p>
          <a:p>
            <a:r>
              <a:rPr lang="en-US" altLang="zh-CN" dirty="0"/>
              <a:t>6 </a:t>
            </a:r>
            <a:r>
              <a:rPr lang="zh-CN" altLang="en-US" dirty="0"/>
              <a:t>工程索赔；</a:t>
            </a:r>
            <a:endParaRPr lang="zh-CN" altLang="en-US" dirty="0"/>
          </a:p>
          <a:p>
            <a:r>
              <a:rPr lang="en-US" altLang="zh-CN" dirty="0"/>
              <a:t>7 </a:t>
            </a:r>
            <a:r>
              <a:rPr lang="zh-CN" altLang="en-US" dirty="0"/>
              <a:t>暂列金额；</a:t>
            </a:r>
            <a:endParaRPr lang="zh-CN" altLang="en-US" dirty="0"/>
          </a:p>
          <a:p>
            <a:r>
              <a:rPr lang="en-US" altLang="zh-CN" dirty="0"/>
              <a:t>8 </a:t>
            </a:r>
            <a:r>
              <a:rPr lang="zh-CN" altLang="en-US" dirty="0"/>
              <a:t>发承包双方约定的其他调整事项。</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800" dirty="0"/>
              <a:t>9.2 </a:t>
            </a:r>
            <a:r>
              <a:rPr lang="zh-CN" altLang="en-US" sz="2800" dirty="0">
                <a:solidFill>
                  <a:srgbClr val="FF0000"/>
                </a:solidFill>
              </a:rPr>
              <a:t>工程变更</a:t>
            </a:r>
            <a:endParaRPr lang="zh-CN" altLang="en-US" sz="2800" dirty="0">
              <a:solidFill>
                <a:srgbClr val="FF0000"/>
              </a:solidFill>
            </a:endParaRPr>
          </a:p>
          <a:p>
            <a:r>
              <a:rPr lang="en-US" altLang="zh-CN" sz="2800" dirty="0"/>
              <a:t>9.2.1 </a:t>
            </a:r>
            <a:r>
              <a:rPr lang="zh-CN" altLang="en-US" sz="2800" dirty="0"/>
              <a:t>因</a:t>
            </a:r>
            <a:r>
              <a:rPr lang="zh-CN" altLang="en-US" sz="2800" dirty="0">
                <a:solidFill>
                  <a:srgbClr val="339933"/>
                </a:solidFill>
              </a:rPr>
              <a:t>工程变更</a:t>
            </a:r>
            <a:r>
              <a:rPr lang="zh-CN" altLang="en-US" sz="2800" dirty="0"/>
              <a:t>引起工程量清单项目或其工程数量发生变化时，可按照下列规定调整：</a:t>
            </a:r>
            <a:endParaRPr lang="zh-CN" altLang="en-US" sz="2800" dirty="0"/>
          </a:p>
          <a:p>
            <a:r>
              <a:rPr lang="en-US" altLang="zh-CN" sz="2800" dirty="0"/>
              <a:t>1 </a:t>
            </a:r>
            <a:r>
              <a:rPr lang="zh-CN" altLang="en-US" sz="2800" dirty="0"/>
              <a:t>已标价工程量清单中</a:t>
            </a:r>
            <a:r>
              <a:rPr lang="zh-CN" altLang="en-US" sz="2800" dirty="0">
                <a:solidFill>
                  <a:srgbClr val="339933"/>
                </a:solidFill>
              </a:rPr>
              <a:t>有适用于</a:t>
            </a:r>
            <a:r>
              <a:rPr lang="zh-CN" altLang="en-US" sz="2800" dirty="0"/>
              <a:t>变更工程项目的，采用该项目的单价；</a:t>
            </a:r>
            <a:endParaRPr lang="en-US" altLang="zh-CN" sz="2800" dirty="0"/>
          </a:p>
          <a:p>
            <a:r>
              <a:rPr lang="zh-CN" altLang="en-US" sz="2800" dirty="0"/>
              <a:t>当工程变更导致该清单项目的工程数量发生变化，且工程量变化超过</a:t>
            </a:r>
            <a:r>
              <a:rPr lang="en-US" altLang="zh-CN" sz="2800" dirty="0"/>
              <a:t>15%</a:t>
            </a:r>
            <a:r>
              <a:rPr lang="zh-CN" altLang="en-US" sz="2800" dirty="0"/>
              <a:t>时，</a:t>
            </a:r>
            <a:r>
              <a:rPr lang="en-US" altLang="zh-CN" sz="2800" dirty="0">
                <a:solidFill>
                  <a:srgbClr val="339933"/>
                </a:solidFill>
              </a:rPr>
              <a:t>15%</a:t>
            </a:r>
            <a:r>
              <a:rPr lang="zh-CN" altLang="en-US" sz="2800" dirty="0">
                <a:solidFill>
                  <a:srgbClr val="339933"/>
                </a:solidFill>
              </a:rPr>
              <a:t>以内</a:t>
            </a:r>
            <a:r>
              <a:rPr lang="zh-CN" altLang="en-US" sz="2800" dirty="0"/>
              <a:t>部分按照清单项目原有的综合单价计算，</a:t>
            </a:r>
            <a:r>
              <a:rPr lang="en-US" altLang="zh-CN" sz="2800" dirty="0"/>
              <a:t>15%</a:t>
            </a:r>
            <a:r>
              <a:rPr lang="zh-CN" altLang="en-US" sz="2800" dirty="0"/>
              <a:t>以外部分由发承包双方根据实施工程的合理</a:t>
            </a:r>
            <a:r>
              <a:rPr lang="zh-CN" altLang="en-US" sz="2800" dirty="0">
                <a:solidFill>
                  <a:srgbClr val="339933"/>
                </a:solidFill>
              </a:rPr>
              <a:t>成本和投标报价利润</a:t>
            </a:r>
            <a:r>
              <a:rPr lang="zh-CN" altLang="en-US" sz="2800" dirty="0"/>
              <a:t>协商确定单价。</a:t>
            </a:r>
            <a:endParaRPr lang="zh-CN" altLang="en-US" sz="2800" dirty="0"/>
          </a:p>
          <a:p>
            <a:r>
              <a:rPr lang="en-US" altLang="zh-CN" sz="2800" dirty="0"/>
              <a:t>2 </a:t>
            </a:r>
            <a:r>
              <a:rPr lang="zh-CN" altLang="en-US" sz="2800" dirty="0"/>
              <a:t>已标价工程量清单中没有适用但</a:t>
            </a:r>
            <a:r>
              <a:rPr lang="zh-CN" altLang="en-US" sz="2800" dirty="0">
                <a:solidFill>
                  <a:srgbClr val="339933"/>
                </a:solidFill>
              </a:rPr>
              <a:t>有类似于</a:t>
            </a:r>
            <a:r>
              <a:rPr lang="zh-CN" altLang="en-US" sz="2800" dirty="0"/>
              <a:t>变更工程项目的，可在合理范围内参照类似项目的单价。</a:t>
            </a:r>
            <a:endParaRPr lang="zh-CN" altLang="en-US" sz="2800" dirty="0"/>
          </a:p>
          <a:p>
            <a:r>
              <a:rPr lang="en-US" altLang="zh-CN" sz="2800" dirty="0"/>
              <a:t>3 </a:t>
            </a:r>
            <a:r>
              <a:rPr lang="zh-CN" altLang="en-US" sz="2800" dirty="0"/>
              <a:t>已标价工程量清单中没有适用也没有类似变更工程项目的，由发承包双方根据实施工程的</a:t>
            </a:r>
            <a:r>
              <a:rPr lang="zh-CN" altLang="en-US" sz="2800" dirty="0">
                <a:solidFill>
                  <a:srgbClr val="339933"/>
                </a:solidFill>
              </a:rPr>
              <a:t>合理成本和投标报价利润</a:t>
            </a:r>
            <a:r>
              <a:rPr lang="zh-CN" altLang="en-US" sz="2800" dirty="0"/>
              <a:t>协商确定单价。</a:t>
            </a:r>
            <a:endParaRPr lang="zh-CN" altLang="en-US" sz="280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1.0.4 </a:t>
            </a:r>
            <a:r>
              <a:rPr lang="zh-CN" altLang="en-US" dirty="0"/>
              <a:t>工程量清单、最高投标限价、投标报价、工程计量、合同价格调整、合同价款结算与支付等工程</a:t>
            </a:r>
            <a:r>
              <a:rPr lang="zh-CN" altLang="en-US" dirty="0">
                <a:solidFill>
                  <a:srgbClr val="339933"/>
                </a:solidFill>
              </a:rPr>
              <a:t>造价成果文件</a:t>
            </a:r>
            <a:r>
              <a:rPr lang="zh-CN" altLang="en-US" dirty="0"/>
              <a:t>，应由</a:t>
            </a:r>
            <a:r>
              <a:rPr lang="zh-CN" altLang="en-US" dirty="0">
                <a:solidFill>
                  <a:srgbClr val="339933"/>
                </a:solidFill>
              </a:rPr>
              <a:t>一级注册造价工程师</a:t>
            </a:r>
            <a:r>
              <a:rPr lang="zh-CN" altLang="en-US" dirty="0"/>
              <a:t>审核签字并加盖执业专用章。</a:t>
            </a:r>
            <a:endParaRPr lang="zh-CN" altLang="en-US" dirty="0"/>
          </a:p>
          <a:p>
            <a:r>
              <a:rPr lang="en-US" altLang="zh-CN" dirty="0"/>
              <a:t>3 </a:t>
            </a:r>
            <a:r>
              <a:rPr lang="zh-CN" altLang="en-US" dirty="0"/>
              <a:t>基本规定</a:t>
            </a:r>
            <a:endParaRPr lang="zh-CN" altLang="en-US" dirty="0"/>
          </a:p>
          <a:p>
            <a:r>
              <a:rPr lang="en-US" altLang="zh-CN" dirty="0"/>
              <a:t>3.1 </a:t>
            </a:r>
            <a:r>
              <a:rPr lang="zh-CN" altLang="en-US" dirty="0"/>
              <a:t>工程量</a:t>
            </a:r>
            <a:r>
              <a:rPr lang="zh-CN" altLang="en-US" dirty="0">
                <a:solidFill>
                  <a:srgbClr val="FF0000"/>
                </a:solidFill>
              </a:rPr>
              <a:t>清单组成</a:t>
            </a:r>
            <a:endParaRPr lang="zh-CN" altLang="en-US" dirty="0">
              <a:solidFill>
                <a:srgbClr val="FF0000"/>
              </a:solidFill>
            </a:endParaRPr>
          </a:p>
          <a:p>
            <a:r>
              <a:rPr lang="en-US" altLang="zh-CN" dirty="0"/>
              <a:t>3.1.1 </a:t>
            </a:r>
            <a:r>
              <a:rPr lang="zh-CN" altLang="en-US" dirty="0"/>
              <a:t>工程量清单可以以分部分项工程项目清单或实物量清单为主要表现形式。</a:t>
            </a:r>
            <a:endParaRPr lang="en-US" altLang="zh-CN" dirty="0"/>
          </a:p>
          <a:p>
            <a:r>
              <a:rPr lang="zh-CN" altLang="en-US" dirty="0"/>
              <a:t>本标准的工程量清单以</a:t>
            </a:r>
            <a:r>
              <a:rPr lang="zh-CN" altLang="en-US" dirty="0">
                <a:solidFill>
                  <a:srgbClr val="FF0000"/>
                </a:solidFill>
              </a:rPr>
              <a:t>分部分项工程项目清单</a:t>
            </a:r>
            <a:r>
              <a:rPr lang="zh-CN" altLang="en-US" dirty="0"/>
              <a:t>为主要表现形式，分部分项工程项目清单项目</a:t>
            </a:r>
            <a:r>
              <a:rPr lang="zh-CN" altLang="en-US" dirty="0">
                <a:solidFill>
                  <a:srgbClr val="FF0000"/>
                </a:solidFill>
              </a:rPr>
              <a:t>以外</a:t>
            </a:r>
            <a:r>
              <a:rPr lang="zh-CN" altLang="en-US" dirty="0"/>
              <a:t>的可在</a:t>
            </a:r>
            <a:r>
              <a:rPr lang="zh-CN" altLang="en-US" dirty="0">
                <a:solidFill>
                  <a:srgbClr val="339933"/>
                </a:solidFill>
              </a:rPr>
              <a:t>措施项目清单</a:t>
            </a:r>
            <a:r>
              <a:rPr lang="zh-CN" altLang="en-US" dirty="0"/>
              <a:t>和</a:t>
            </a:r>
            <a:r>
              <a:rPr lang="zh-CN" altLang="en-US" dirty="0">
                <a:solidFill>
                  <a:srgbClr val="339933"/>
                </a:solidFill>
              </a:rPr>
              <a:t>其他项目清单</a:t>
            </a:r>
            <a:r>
              <a:rPr lang="zh-CN" altLang="en-US" dirty="0"/>
              <a:t>中列项。</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9.2.2 </a:t>
            </a:r>
            <a:r>
              <a:rPr lang="zh-CN" altLang="en-US" dirty="0">
                <a:solidFill>
                  <a:srgbClr val="339933"/>
                </a:solidFill>
              </a:rPr>
              <a:t>工程变更</a:t>
            </a:r>
            <a:r>
              <a:rPr lang="zh-CN" altLang="en-US" dirty="0"/>
              <a:t>引起</a:t>
            </a:r>
            <a:r>
              <a:rPr lang="zh-CN" altLang="en-US" dirty="0">
                <a:solidFill>
                  <a:srgbClr val="FF0000"/>
                </a:solidFill>
              </a:rPr>
              <a:t>施工方案改变</a:t>
            </a:r>
            <a:r>
              <a:rPr lang="zh-CN" altLang="en-US" dirty="0"/>
              <a:t>并使</a:t>
            </a:r>
            <a:r>
              <a:rPr lang="zh-CN" altLang="en-US" dirty="0">
                <a:solidFill>
                  <a:srgbClr val="FF0000"/>
                </a:solidFill>
              </a:rPr>
              <a:t>措施项目</a:t>
            </a:r>
            <a:r>
              <a:rPr lang="zh-CN" altLang="en-US" dirty="0"/>
              <a:t>发生工程</a:t>
            </a:r>
            <a:r>
              <a:rPr lang="zh-CN" altLang="en-US" dirty="0">
                <a:solidFill>
                  <a:srgbClr val="339933"/>
                </a:solidFill>
              </a:rPr>
              <a:t>范围</a:t>
            </a:r>
            <a:r>
              <a:rPr lang="zh-CN" altLang="en-US" dirty="0"/>
              <a:t>、建设</a:t>
            </a:r>
            <a:r>
              <a:rPr lang="zh-CN" altLang="en-US" dirty="0">
                <a:solidFill>
                  <a:srgbClr val="339933"/>
                </a:solidFill>
              </a:rPr>
              <a:t>工期</a:t>
            </a:r>
            <a:r>
              <a:rPr lang="zh-CN" altLang="en-US" dirty="0"/>
              <a:t>、工程</a:t>
            </a:r>
            <a:r>
              <a:rPr lang="zh-CN" altLang="en-US" dirty="0">
                <a:solidFill>
                  <a:srgbClr val="339933"/>
                </a:solidFill>
              </a:rPr>
              <a:t>质量</a:t>
            </a:r>
            <a:r>
              <a:rPr lang="zh-CN" altLang="en-US" dirty="0"/>
              <a:t>、</a:t>
            </a:r>
            <a:r>
              <a:rPr lang="zh-CN" altLang="en-US" dirty="0">
                <a:solidFill>
                  <a:srgbClr val="339933"/>
                </a:solidFill>
              </a:rPr>
              <a:t>技术标准</a:t>
            </a:r>
            <a:r>
              <a:rPr lang="zh-CN" altLang="en-US" dirty="0"/>
              <a:t>等</a:t>
            </a:r>
            <a:r>
              <a:rPr lang="zh-CN" altLang="en-US" dirty="0">
                <a:solidFill>
                  <a:srgbClr val="FF0000"/>
                </a:solidFill>
              </a:rPr>
              <a:t>实质性内容</a:t>
            </a:r>
            <a:r>
              <a:rPr lang="zh-CN" altLang="en-US" dirty="0">
                <a:solidFill>
                  <a:srgbClr val="339933"/>
                </a:solidFill>
              </a:rPr>
              <a:t>变化</a:t>
            </a:r>
            <a:r>
              <a:rPr lang="zh-CN" altLang="en-US" dirty="0"/>
              <a:t>时，合同不利一方提出调整措施项目费的，可事先将拟实施的方案提交合同另一方确认，并应详细说明与原方案措施项目相比的变化情况。拟实施的方案经发承包双方确认后执行，并按照下列规定计量并</a:t>
            </a:r>
            <a:r>
              <a:rPr lang="zh-CN" altLang="en-US" dirty="0">
                <a:solidFill>
                  <a:srgbClr val="FF0000"/>
                </a:solidFill>
              </a:rPr>
              <a:t>调整措施项目费</a:t>
            </a:r>
            <a:r>
              <a:rPr lang="zh-CN" altLang="en-US" dirty="0"/>
              <a:t>：</a:t>
            </a:r>
            <a:endParaRPr lang="zh-CN" altLang="en-US" dirty="0"/>
          </a:p>
          <a:p>
            <a:r>
              <a:rPr lang="en-US" altLang="zh-CN" dirty="0"/>
              <a:t>1 </a:t>
            </a:r>
            <a:r>
              <a:rPr lang="zh-CN" altLang="en-US" dirty="0">
                <a:solidFill>
                  <a:srgbClr val="FF0000"/>
                </a:solidFill>
              </a:rPr>
              <a:t>单价计价</a:t>
            </a:r>
            <a:r>
              <a:rPr lang="zh-CN" altLang="en-US" dirty="0"/>
              <a:t>的措施项目费，按照工程变更引起的实际发生且应予计量的工程数量乘以本标准第</a:t>
            </a:r>
            <a:r>
              <a:rPr lang="en-US" altLang="zh-CN" dirty="0"/>
              <a:t>9.2.1 </a:t>
            </a:r>
            <a:r>
              <a:rPr lang="zh-CN" altLang="en-US" dirty="0"/>
              <a:t>条规定确定的</a:t>
            </a:r>
            <a:r>
              <a:rPr lang="zh-CN" altLang="en-US" dirty="0">
                <a:solidFill>
                  <a:srgbClr val="339933"/>
                </a:solidFill>
              </a:rPr>
              <a:t>单价</a:t>
            </a:r>
            <a:r>
              <a:rPr lang="zh-CN" altLang="en-US" dirty="0"/>
              <a:t>计算；</a:t>
            </a:r>
            <a:endParaRPr lang="zh-CN" altLang="en-US" dirty="0"/>
          </a:p>
          <a:p>
            <a:r>
              <a:rPr lang="en-US" altLang="zh-CN" dirty="0"/>
              <a:t>2 </a:t>
            </a:r>
            <a:r>
              <a:rPr lang="zh-CN" altLang="en-US" dirty="0">
                <a:solidFill>
                  <a:srgbClr val="FF0000"/>
                </a:solidFill>
              </a:rPr>
              <a:t>总价计价</a:t>
            </a:r>
            <a:r>
              <a:rPr lang="zh-CN" altLang="en-US" dirty="0"/>
              <a:t>的措施项目费，</a:t>
            </a:r>
            <a:r>
              <a:rPr lang="zh-CN" altLang="en-US" dirty="0">
                <a:solidFill>
                  <a:srgbClr val="339933"/>
                </a:solidFill>
              </a:rPr>
              <a:t>已有的总价</a:t>
            </a:r>
            <a:r>
              <a:rPr lang="zh-CN" altLang="en-US" dirty="0"/>
              <a:t>计价的措施项目按投标时计算公式的计算基础</a:t>
            </a:r>
            <a:r>
              <a:rPr lang="zh-CN" altLang="en-US" dirty="0">
                <a:solidFill>
                  <a:srgbClr val="339933"/>
                </a:solidFill>
              </a:rPr>
              <a:t>增减比例</a:t>
            </a:r>
            <a:r>
              <a:rPr lang="zh-CN" altLang="en-US" dirty="0"/>
              <a:t>计算，</a:t>
            </a:r>
            <a:r>
              <a:rPr lang="zh-CN" altLang="en-US" dirty="0">
                <a:solidFill>
                  <a:srgbClr val="339933"/>
                </a:solidFill>
              </a:rPr>
              <a:t>新增的总价</a:t>
            </a:r>
            <a:r>
              <a:rPr lang="zh-CN" altLang="en-US" dirty="0"/>
              <a:t>计价的措施项目根据实施工程的合理</a:t>
            </a:r>
            <a:r>
              <a:rPr lang="zh-CN" altLang="en-US" dirty="0">
                <a:solidFill>
                  <a:srgbClr val="339933"/>
                </a:solidFill>
              </a:rPr>
              <a:t>成本和投标报价利润</a:t>
            </a:r>
            <a:r>
              <a:rPr lang="zh-CN" altLang="en-US" dirty="0"/>
              <a:t>协商计算。</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9.2.4 </a:t>
            </a:r>
            <a:r>
              <a:rPr lang="zh-CN" altLang="en-US" dirty="0"/>
              <a:t>当发包人提出的</a:t>
            </a:r>
            <a:r>
              <a:rPr lang="zh-CN" altLang="en-US" dirty="0">
                <a:solidFill>
                  <a:srgbClr val="339933"/>
                </a:solidFill>
              </a:rPr>
              <a:t>工程变更</a:t>
            </a:r>
            <a:r>
              <a:rPr lang="zh-CN" altLang="en-US" dirty="0"/>
              <a:t>因</a:t>
            </a:r>
            <a:r>
              <a:rPr lang="zh-CN" altLang="en-US" dirty="0">
                <a:solidFill>
                  <a:srgbClr val="FF0000"/>
                </a:solidFill>
              </a:rPr>
              <a:t>非承包人原因</a:t>
            </a:r>
            <a:r>
              <a:rPr lang="zh-CN" altLang="en-US" dirty="0">
                <a:solidFill>
                  <a:srgbClr val="339933"/>
                </a:solidFill>
              </a:rPr>
              <a:t>删减</a:t>
            </a:r>
            <a:r>
              <a:rPr lang="zh-CN" altLang="en-US" dirty="0"/>
              <a:t>了合同中的某项原定工作或工程，致使承包人发生的费用或（和）得到的收益不能被包括在其他已支付或应支付的项目中，也未被包含在任何</a:t>
            </a:r>
            <a:r>
              <a:rPr lang="zh-CN" altLang="en-US" dirty="0">
                <a:solidFill>
                  <a:srgbClr val="FF0000"/>
                </a:solidFill>
              </a:rPr>
              <a:t>替代</a:t>
            </a:r>
            <a:r>
              <a:rPr lang="zh-CN" altLang="en-US" dirty="0"/>
              <a:t>的工作或工程中时，承包人有权提出并应得到合理的费用及</a:t>
            </a:r>
            <a:r>
              <a:rPr lang="zh-CN" altLang="en-US" dirty="0">
                <a:solidFill>
                  <a:srgbClr val="339933"/>
                </a:solidFill>
              </a:rPr>
              <a:t>利润补偿</a:t>
            </a:r>
            <a:r>
              <a:rPr lang="zh-CN" altLang="en-US" dirty="0"/>
              <a:t>。</a:t>
            </a:r>
            <a:endParaRPr lang="zh-CN" altLang="en-US" dirty="0"/>
          </a:p>
          <a:p>
            <a:r>
              <a:rPr lang="en-US" altLang="zh-CN" dirty="0"/>
              <a:t>9.3 </a:t>
            </a:r>
            <a:r>
              <a:rPr lang="zh-CN" altLang="en-US" dirty="0"/>
              <a:t>工程量</a:t>
            </a:r>
            <a:r>
              <a:rPr lang="zh-CN" altLang="en-US" dirty="0">
                <a:solidFill>
                  <a:srgbClr val="FF0000"/>
                </a:solidFill>
              </a:rPr>
              <a:t>清单缺陷</a:t>
            </a:r>
            <a:endParaRPr lang="zh-CN" altLang="en-US" dirty="0">
              <a:solidFill>
                <a:srgbClr val="FF0000"/>
              </a:solidFill>
            </a:endParaRPr>
          </a:p>
          <a:p>
            <a:r>
              <a:rPr lang="en-US" altLang="zh-CN" dirty="0"/>
              <a:t>9.3.1 </a:t>
            </a:r>
            <a:r>
              <a:rPr lang="zh-CN" altLang="en-US" dirty="0"/>
              <a:t>采用</a:t>
            </a:r>
            <a:r>
              <a:rPr lang="zh-CN" altLang="en-US" dirty="0">
                <a:solidFill>
                  <a:srgbClr val="FF0000"/>
                </a:solidFill>
              </a:rPr>
              <a:t>单价合同</a:t>
            </a:r>
            <a:r>
              <a:rPr lang="zh-CN" altLang="en-US" dirty="0"/>
              <a:t>的工程，若工程实施过程中</a:t>
            </a:r>
            <a:r>
              <a:rPr lang="zh-CN" altLang="en-US" dirty="0">
                <a:solidFill>
                  <a:srgbClr val="FF0000"/>
                </a:solidFill>
              </a:rPr>
              <a:t>没有</a:t>
            </a:r>
            <a:r>
              <a:rPr lang="zh-CN" altLang="en-US" dirty="0"/>
              <a:t>发生</a:t>
            </a:r>
            <a:r>
              <a:rPr lang="zh-CN" altLang="en-US" dirty="0">
                <a:solidFill>
                  <a:srgbClr val="FF0000"/>
                </a:solidFill>
              </a:rPr>
              <a:t>变更</a:t>
            </a:r>
            <a:r>
              <a:rPr lang="zh-CN" altLang="en-US" dirty="0"/>
              <a:t>，承包人应按照发包人提供的招标时的设计文件和工程量清单等实施合同工程。</a:t>
            </a:r>
            <a:endParaRPr lang="zh-CN" altLang="en-US" dirty="0"/>
          </a:p>
          <a:p>
            <a:r>
              <a:rPr lang="zh-CN" altLang="en-US" dirty="0"/>
              <a:t>采用</a:t>
            </a:r>
            <a:r>
              <a:rPr lang="zh-CN" altLang="en-US" dirty="0">
                <a:solidFill>
                  <a:srgbClr val="FF0000"/>
                </a:solidFill>
              </a:rPr>
              <a:t>总价合同</a:t>
            </a:r>
            <a:r>
              <a:rPr lang="zh-CN" altLang="en-US" dirty="0"/>
              <a:t>的工程，已标价工程量</a:t>
            </a:r>
            <a:r>
              <a:rPr lang="zh-CN" altLang="en-US" dirty="0">
                <a:solidFill>
                  <a:srgbClr val="FF0000"/>
                </a:solidFill>
              </a:rPr>
              <a:t>清单</a:t>
            </a:r>
            <a:r>
              <a:rPr lang="zh-CN" altLang="en-US" dirty="0"/>
              <a:t>只是用作</a:t>
            </a:r>
            <a:r>
              <a:rPr lang="zh-CN" altLang="en-US" dirty="0">
                <a:solidFill>
                  <a:srgbClr val="FF0000"/>
                </a:solidFill>
              </a:rPr>
              <a:t>参考</a:t>
            </a:r>
            <a:r>
              <a:rPr lang="zh-CN" altLang="en-US" dirty="0"/>
              <a:t>，与</a:t>
            </a:r>
            <a:r>
              <a:rPr lang="zh-CN" altLang="en-US" dirty="0">
                <a:solidFill>
                  <a:srgbClr val="339933"/>
                </a:solidFill>
              </a:rPr>
              <a:t>实际施工</a:t>
            </a:r>
            <a:r>
              <a:rPr lang="zh-CN" altLang="en-US" dirty="0"/>
              <a:t>要求并不一定</a:t>
            </a:r>
            <a:r>
              <a:rPr lang="zh-CN" altLang="en-US" dirty="0">
                <a:solidFill>
                  <a:srgbClr val="339933"/>
                </a:solidFill>
              </a:rPr>
              <a:t>相符</a:t>
            </a:r>
            <a:r>
              <a:rPr lang="zh-CN" altLang="en-US" dirty="0"/>
              <a:t>合，承包人应按照发包人提供的招标时的</a:t>
            </a:r>
            <a:r>
              <a:rPr lang="zh-CN" altLang="en-US" dirty="0">
                <a:solidFill>
                  <a:srgbClr val="FF0000"/>
                </a:solidFill>
              </a:rPr>
              <a:t>设计文件</a:t>
            </a:r>
            <a:r>
              <a:rPr lang="zh-CN" altLang="en-US" dirty="0"/>
              <a:t>和相关</a:t>
            </a:r>
            <a:r>
              <a:rPr lang="zh-CN" altLang="en-US" dirty="0">
                <a:solidFill>
                  <a:srgbClr val="FF0000"/>
                </a:solidFill>
              </a:rPr>
              <a:t>标准规范</a:t>
            </a:r>
            <a:r>
              <a:rPr lang="zh-CN" altLang="en-US" dirty="0"/>
              <a:t>实施合同工程。</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9.3.2 </a:t>
            </a:r>
            <a:r>
              <a:rPr lang="zh-CN" altLang="en-US" dirty="0">
                <a:solidFill>
                  <a:srgbClr val="FF0000"/>
                </a:solidFill>
              </a:rPr>
              <a:t>总价合同</a:t>
            </a:r>
            <a:r>
              <a:rPr lang="zh-CN" altLang="en-US" dirty="0"/>
              <a:t>履行期间，合同对应的工程</a:t>
            </a:r>
            <a:r>
              <a:rPr lang="zh-CN" altLang="en-US" dirty="0">
                <a:solidFill>
                  <a:srgbClr val="339933"/>
                </a:solidFill>
              </a:rPr>
              <a:t>范围</a:t>
            </a:r>
            <a:r>
              <a:rPr lang="zh-CN" altLang="en-US" dirty="0"/>
              <a:t>、建设</a:t>
            </a:r>
            <a:r>
              <a:rPr lang="zh-CN" altLang="en-US" dirty="0">
                <a:solidFill>
                  <a:srgbClr val="339933"/>
                </a:solidFill>
              </a:rPr>
              <a:t>工期</a:t>
            </a:r>
            <a:r>
              <a:rPr lang="zh-CN" altLang="en-US" dirty="0"/>
              <a:t>、工程</a:t>
            </a:r>
            <a:r>
              <a:rPr lang="zh-CN" altLang="en-US" dirty="0">
                <a:solidFill>
                  <a:srgbClr val="339933"/>
                </a:solidFill>
              </a:rPr>
              <a:t>质量</a:t>
            </a:r>
            <a:r>
              <a:rPr lang="zh-CN" altLang="en-US" dirty="0"/>
              <a:t>、</a:t>
            </a:r>
            <a:r>
              <a:rPr lang="zh-CN" altLang="en-US" dirty="0">
                <a:solidFill>
                  <a:srgbClr val="339933"/>
                </a:solidFill>
              </a:rPr>
              <a:t>技术标准</a:t>
            </a:r>
            <a:r>
              <a:rPr lang="zh-CN" altLang="en-US" dirty="0"/>
              <a:t>等</a:t>
            </a:r>
            <a:r>
              <a:rPr lang="zh-CN" altLang="en-US" dirty="0">
                <a:solidFill>
                  <a:schemeClr val="tx1"/>
                </a:solidFill>
              </a:rPr>
              <a:t>实质性</a:t>
            </a:r>
            <a:r>
              <a:rPr lang="zh-CN" altLang="en-US" dirty="0">
                <a:solidFill>
                  <a:srgbClr val="339933"/>
                </a:solidFill>
              </a:rPr>
              <a:t>内容</a:t>
            </a:r>
            <a:r>
              <a:rPr lang="zh-CN" altLang="en-US" dirty="0">
                <a:solidFill>
                  <a:srgbClr val="FF0000"/>
                </a:solidFill>
              </a:rPr>
              <a:t>未发生变化</a:t>
            </a:r>
            <a:r>
              <a:rPr lang="zh-CN" altLang="en-US" dirty="0"/>
              <a:t>的，合同价格</a:t>
            </a:r>
            <a:r>
              <a:rPr lang="zh-CN" altLang="en-US" dirty="0">
                <a:solidFill>
                  <a:srgbClr val="FF0000"/>
                </a:solidFill>
              </a:rPr>
              <a:t>不因</a:t>
            </a:r>
            <a:r>
              <a:rPr lang="zh-CN" altLang="en-US" dirty="0"/>
              <a:t>招标工程量</a:t>
            </a:r>
            <a:r>
              <a:rPr lang="zh-CN" altLang="en-US" dirty="0">
                <a:solidFill>
                  <a:srgbClr val="FF0000"/>
                </a:solidFill>
              </a:rPr>
              <a:t>清单缺陷</a:t>
            </a:r>
            <a:r>
              <a:rPr lang="zh-CN" altLang="en-US" dirty="0"/>
              <a:t>而</a:t>
            </a:r>
            <a:r>
              <a:rPr lang="zh-CN" altLang="en-US" dirty="0">
                <a:solidFill>
                  <a:srgbClr val="FF0000"/>
                </a:solidFill>
              </a:rPr>
              <a:t>调整</a:t>
            </a:r>
            <a:r>
              <a:rPr lang="zh-CN" altLang="en-US" dirty="0"/>
              <a:t>。</a:t>
            </a:r>
            <a:endParaRPr lang="zh-CN" altLang="en-US" dirty="0"/>
          </a:p>
          <a:p>
            <a:r>
              <a:rPr lang="en-US" altLang="zh-CN" dirty="0"/>
              <a:t>9.3.3 </a:t>
            </a:r>
            <a:r>
              <a:rPr lang="zh-CN" altLang="en-US" dirty="0">
                <a:solidFill>
                  <a:srgbClr val="FF0000"/>
                </a:solidFill>
              </a:rPr>
              <a:t>单价合同</a:t>
            </a:r>
            <a:r>
              <a:rPr lang="zh-CN" altLang="en-US" dirty="0"/>
              <a:t>履行期间，招标工程量</a:t>
            </a:r>
            <a:r>
              <a:rPr lang="zh-CN" altLang="en-US" dirty="0">
                <a:solidFill>
                  <a:srgbClr val="FF0000"/>
                </a:solidFill>
              </a:rPr>
              <a:t>清单缺陷</a:t>
            </a:r>
            <a:r>
              <a:rPr lang="zh-CN" altLang="en-US" dirty="0"/>
              <a:t>经发承包双方确认后，按本标准第</a:t>
            </a:r>
            <a:r>
              <a:rPr lang="en-US" altLang="zh-CN" dirty="0"/>
              <a:t>9.2.1 </a:t>
            </a:r>
            <a:r>
              <a:rPr lang="zh-CN" altLang="en-US" dirty="0"/>
              <a:t>条和第</a:t>
            </a:r>
            <a:r>
              <a:rPr lang="en-US" altLang="zh-CN" dirty="0"/>
              <a:t>9.2.2 </a:t>
            </a:r>
            <a:r>
              <a:rPr lang="zh-CN" altLang="en-US" dirty="0"/>
              <a:t>条的相关规定</a:t>
            </a:r>
            <a:r>
              <a:rPr lang="zh-CN" altLang="en-US" dirty="0">
                <a:solidFill>
                  <a:srgbClr val="FF0000"/>
                </a:solidFill>
              </a:rPr>
              <a:t>调整</a:t>
            </a:r>
            <a:r>
              <a:rPr lang="zh-CN" altLang="en-US" dirty="0"/>
              <a:t>合同价格。</a:t>
            </a:r>
            <a:endParaRPr lang="zh-CN" altLang="en-US" dirty="0"/>
          </a:p>
          <a:p>
            <a:r>
              <a:rPr lang="en-US" altLang="zh-CN" dirty="0"/>
              <a:t>9.5 </a:t>
            </a:r>
            <a:r>
              <a:rPr lang="zh-CN" altLang="en-US" dirty="0"/>
              <a:t>物价变化</a:t>
            </a:r>
            <a:endParaRPr lang="zh-CN" altLang="en-US" dirty="0"/>
          </a:p>
          <a:p>
            <a:r>
              <a:rPr lang="en-US" altLang="zh-CN" dirty="0"/>
              <a:t>9.5.3 </a:t>
            </a:r>
            <a:r>
              <a:rPr lang="zh-CN" altLang="en-US" dirty="0"/>
              <a:t>当承包人采购的主要材料的</a:t>
            </a:r>
            <a:r>
              <a:rPr lang="zh-CN" altLang="en-US" dirty="0">
                <a:solidFill>
                  <a:srgbClr val="339933"/>
                </a:solidFill>
              </a:rPr>
              <a:t>市场价格</a:t>
            </a:r>
            <a:r>
              <a:rPr lang="zh-CN" altLang="en-US" dirty="0"/>
              <a:t>出现</a:t>
            </a:r>
            <a:r>
              <a:rPr lang="zh-CN" altLang="en-US" dirty="0">
                <a:solidFill>
                  <a:srgbClr val="FF0000"/>
                </a:solidFill>
              </a:rPr>
              <a:t>异常变动</a:t>
            </a:r>
            <a:r>
              <a:rPr lang="zh-CN" altLang="en-US" dirty="0"/>
              <a:t>，且是发承包双方在</a:t>
            </a:r>
            <a:r>
              <a:rPr lang="zh-CN" altLang="en-US" dirty="0">
                <a:solidFill>
                  <a:srgbClr val="FF0000"/>
                </a:solidFill>
              </a:rPr>
              <a:t>合同签订时无法预见</a:t>
            </a:r>
            <a:r>
              <a:rPr lang="zh-CN" altLang="en-US" dirty="0"/>
              <a:t>的情况下，应按</a:t>
            </a:r>
            <a:r>
              <a:rPr lang="zh-CN" altLang="en-US" dirty="0">
                <a:solidFill>
                  <a:srgbClr val="FF0000"/>
                </a:solidFill>
              </a:rPr>
              <a:t>风险合理分担</a:t>
            </a:r>
            <a:r>
              <a:rPr lang="zh-CN" altLang="en-US" dirty="0"/>
              <a:t>原则，由发承包双方再行</a:t>
            </a:r>
            <a:r>
              <a:rPr lang="zh-CN" altLang="en-US" dirty="0">
                <a:solidFill>
                  <a:srgbClr val="339933"/>
                </a:solidFill>
              </a:rPr>
              <a:t>协商</a:t>
            </a:r>
            <a:r>
              <a:rPr lang="zh-CN" altLang="en-US" dirty="0"/>
              <a:t>合同</a:t>
            </a:r>
            <a:r>
              <a:rPr lang="zh-CN" altLang="en-US" dirty="0">
                <a:solidFill>
                  <a:srgbClr val="339933"/>
                </a:solidFill>
              </a:rPr>
              <a:t>风险幅度</a:t>
            </a:r>
            <a:r>
              <a:rPr lang="zh-CN" altLang="en-US" dirty="0"/>
              <a:t>或</a:t>
            </a:r>
            <a:r>
              <a:rPr lang="zh-CN" altLang="en-US" dirty="0">
                <a:solidFill>
                  <a:srgbClr val="339933"/>
                </a:solidFill>
              </a:rPr>
              <a:t>据实调整</a:t>
            </a:r>
            <a:r>
              <a:rPr lang="zh-CN" altLang="en-US" dirty="0"/>
              <a:t>合同价格。</a:t>
            </a:r>
            <a:endParaRPr lang="zh-CN" altLang="en-US" dirty="0"/>
          </a:p>
          <a:p>
            <a:endParaRPr lang="zh-CN" altLang="en-US" sz="28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9.6 </a:t>
            </a:r>
            <a:r>
              <a:rPr lang="zh-CN" altLang="en-US" dirty="0">
                <a:solidFill>
                  <a:srgbClr val="FF0000"/>
                </a:solidFill>
              </a:rPr>
              <a:t>暂估价</a:t>
            </a:r>
            <a:endParaRPr lang="zh-CN" altLang="en-US" dirty="0">
              <a:solidFill>
                <a:srgbClr val="FF0000"/>
              </a:solidFill>
            </a:endParaRPr>
          </a:p>
          <a:p>
            <a:r>
              <a:rPr lang="en-US" altLang="zh-CN" dirty="0"/>
              <a:t>9.6.1 </a:t>
            </a:r>
            <a:r>
              <a:rPr lang="zh-CN" altLang="en-US" dirty="0"/>
              <a:t>发包人在招标工程量清单中给定</a:t>
            </a:r>
            <a:r>
              <a:rPr lang="zh-CN" altLang="en-US" dirty="0">
                <a:solidFill>
                  <a:srgbClr val="FF0000"/>
                </a:solidFill>
              </a:rPr>
              <a:t>材料</a:t>
            </a:r>
            <a:r>
              <a:rPr lang="zh-CN" altLang="en-US" dirty="0"/>
              <a:t>暂估价和</a:t>
            </a:r>
            <a:r>
              <a:rPr lang="zh-CN" altLang="en-US" dirty="0">
                <a:solidFill>
                  <a:srgbClr val="FF0000"/>
                </a:solidFill>
              </a:rPr>
              <a:t>专业工程</a:t>
            </a:r>
            <a:r>
              <a:rPr lang="zh-CN" altLang="en-US" dirty="0"/>
              <a:t>暂估价属于依法必须</a:t>
            </a:r>
            <a:r>
              <a:rPr lang="zh-CN" altLang="en-US" dirty="0">
                <a:solidFill>
                  <a:srgbClr val="FF0000"/>
                </a:solidFill>
              </a:rPr>
              <a:t>招标</a:t>
            </a:r>
            <a:r>
              <a:rPr lang="zh-CN" altLang="en-US" dirty="0"/>
              <a:t>的，应以招标确定的价格为依据</a:t>
            </a:r>
            <a:r>
              <a:rPr lang="zh-CN" altLang="en-US" dirty="0">
                <a:solidFill>
                  <a:srgbClr val="FF0000"/>
                </a:solidFill>
              </a:rPr>
              <a:t>取代</a:t>
            </a:r>
            <a:r>
              <a:rPr lang="zh-CN" altLang="en-US" dirty="0">
                <a:solidFill>
                  <a:srgbClr val="339933"/>
                </a:solidFill>
              </a:rPr>
              <a:t>暂估价</a:t>
            </a:r>
            <a:r>
              <a:rPr lang="zh-CN" altLang="en-US" dirty="0"/>
              <a:t>，调整合同价格。</a:t>
            </a:r>
            <a:endParaRPr lang="zh-CN" altLang="en-US" dirty="0"/>
          </a:p>
          <a:p>
            <a:r>
              <a:rPr lang="en-US" altLang="zh-CN" dirty="0"/>
              <a:t>9.6.2 </a:t>
            </a:r>
            <a:r>
              <a:rPr lang="zh-CN" altLang="en-US" dirty="0"/>
              <a:t>发包人在招标工程量清单中给定</a:t>
            </a:r>
            <a:r>
              <a:rPr lang="zh-CN" altLang="en-US" dirty="0">
                <a:solidFill>
                  <a:srgbClr val="339933"/>
                </a:solidFill>
              </a:rPr>
              <a:t>材料</a:t>
            </a:r>
            <a:r>
              <a:rPr lang="zh-CN" altLang="en-US" dirty="0"/>
              <a:t>暂估价</a:t>
            </a:r>
            <a:r>
              <a:rPr lang="zh-CN" altLang="en-US" dirty="0">
                <a:solidFill>
                  <a:srgbClr val="FF0000"/>
                </a:solidFill>
              </a:rPr>
              <a:t>不</a:t>
            </a:r>
            <a:r>
              <a:rPr lang="zh-CN" altLang="en-US" dirty="0"/>
              <a:t>属于依法必须</a:t>
            </a:r>
            <a:r>
              <a:rPr lang="zh-CN" altLang="en-US" dirty="0">
                <a:solidFill>
                  <a:srgbClr val="FF0000"/>
                </a:solidFill>
              </a:rPr>
              <a:t>招标</a:t>
            </a:r>
            <a:r>
              <a:rPr lang="zh-CN" altLang="en-US" dirty="0"/>
              <a:t>的，应由承包人进行</a:t>
            </a:r>
            <a:r>
              <a:rPr lang="zh-CN" altLang="en-US" dirty="0">
                <a:solidFill>
                  <a:srgbClr val="339933"/>
                </a:solidFill>
              </a:rPr>
              <a:t>采购定价</a:t>
            </a:r>
            <a:r>
              <a:rPr lang="zh-CN" altLang="en-US" dirty="0"/>
              <a:t>或</a:t>
            </a:r>
            <a:r>
              <a:rPr lang="zh-CN" altLang="en-US" dirty="0">
                <a:solidFill>
                  <a:srgbClr val="339933"/>
                </a:solidFill>
              </a:rPr>
              <a:t>自主报价</a:t>
            </a:r>
            <a:r>
              <a:rPr lang="zh-CN" altLang="en-US" dirty="0"/>
              <a:t>（承包人自产自供的），经发包人确认单价后</a:t>
            </a:r>
            <a:r>
              <a:rPr lang="zh-CN" altLang="en-US" dirty="0">
                <a:solidFill>
                  <a:srgbClr val="FF0000"/>
                </a:solidFill>
              </a:rPr>
              <a:t>取代</a:t>
            </a:r>
            <a:r>
              <a:rPr lang="zh-CN" altLang="en-US" dirty="0">
                <a:solidFill>
                  <a:srgbClr val="339933"/>
                </a:solidFill>
              </a:rPr>
              <a:t>暂估价</a:t>
            </a:r>
            <a:r>
              <a:rPr lang="zh-CN" altLang="en-US" dirty="0"/>
              <a:t>，调整合同价格。</a:t>
            </a:r>
            <a:endParaRPr lang="zh-CN" altLang="en-US" dirty="0"/>
          </a:p>
          <a:p>
            <a:r>
              <a:rPr lang="en-US" altLang="zh-CN" dirty="0"/>
              <a:t>9.6.3 </a:t>
            </a:r>
            <a:r>
              <a:rPr lang="zh-CN" altLang="en-US" dirty="0"/>
              <a:t>发包人在招标工程量清单中给定暂估价的</a:t>
            </a:r>
            <a:r>
              <a:rPr lang="zh-CN" altLang="en-US" dirty="0">
                <a:solidFill>
                  <a:srgbClr val="339933"/>
                </a:solidFill>
              </a:rPr>
              <a:t>专业工程</a:t>
            </a:r>
            <a:r>
              <a:rPr lang="zh-CN" altLang="en-US" dirty="0">
                <a:solidFill>
                  <a:srgbClr val="FF0000"/>
                </a:solidFill>
              </a:rPr>
              <a:t>不</a:t>
            </a:r>
            <a:r>
              <a:rPr lang="zh-CN" altLang="en-US" dirty="0"/>
              <a:t>属于依法必须</a:t>
            </a:r>
            <a:r>
              <a:rPr lang="zh-CN" altLang="en-US" dirty="0">
                <a:solidFill>
                  <a:srgbClr val="FF0000"/>
                </a:solidFill>
              </a:rPr>
              <a:t>招标</a:t>
            </a:r>
            <a:r>
              <a:rPr lang="zh-CN" altLang="en-US" dirty="0"/>
              <a:t>的，按照本标准第</a:t>
            </a:r>
            <a:r>
              <a:rPr lang="en-US" altLang="zh-CN" dirty="0"/>
              <a:t>9.2 </a:t>
            </a:r>
            <a:r>
              <a:rPr lang="zh-CN" altLang="en-US" dirty="0"/>
              <a:t>节（</a:t>
            </a:r>
            <a:r>
              <a:rPr lang="en-US" altLang="zh-CN" dirty="0"/>
              <a:t>9.2 </a:t>
            </a:r>
            <a:r>
              <a:rPr lang="zh-CN" altLang="en-US" dirty="0">
                <a:solidFill>
                  <a:srgbClr val="FF0000"/>
                </a:solidFill>
              </a:rPr>
              <a:t>工程变更</a:t>
            </a:r>
            <a:r>
              <a:rPr lang="zh-CN" altLang="en-US" dirty="0"/>
              <a:t>）相关规定确定</a:t>
            </a:r>
            <a:r>
              <a:rPr lang="zh-CN" altLang="en-US" dirty="0">
                <a:solidFill>
                  <a:srgbClr val="339933"/>
                </a:solidFill>
              </a:rPr>
              <a:t>专业工程</a:t>
            </a:r>
            <a:r>
              <a:rPr lang="zh-CN" altLang="en-US" dirty="0"/>
              <a:t>价款，并以此为依据</a:t>
            </a:r>
            <a:r>
              <a:rPr lang="zh-CN" altLang="en-US" dirty="0">
                <a:solidFill>
                  <a:srgbClr val="FF0000"/>
                </a:solidFill>
              </a:rPr>
              <a:t>取代</a:t>
            </a:r>
            <a:r>
              <a:rPr lang="zh-CN" altLang="en-US" dirty="0"/>
              <a:t>专业工程</a:t>
            </a:r>
            <a:r>
              <a:rPr lang="zh-CN" altLang="en-US" dirty="0">
                <a:solidFill>
                  <a:srgbClr val="FF0000"/>
                </a:solidFill>
              </a:rPr>
              <a:t>暂估价</a:t>
            </a:r>
            <a:r>
              <a:rPr lang="zh-CN" altLang="en-US" dirty="0"/>
              <a:t>，调整合同价格。</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9.6.4 </a:t>
            </a:r>
            <a:r>
              <a:rPr lang="zh-CN" altLang="en-US" dirty="0"/>
              <a:t>进行材料、专业工程暂估价</a:t>
            </a:r>
            <a:r>
              <a:rPr lang="zh-CN" altLang="en-US" dirty="0">
                <a:solidFill>
                  <a:srgbClr val="FF0000"/>
                </a:solidFill>
              </a:rPr>
              <a:t>招标</a:t>
            </a:r>
            <a:r>
              <a:rPr lang="zh-CN" altLang="en-US" dirty="0"/>
              <a:t>，由</a:t>
            </a:r>
            <a:r>
              <a:rPr lang="zh-CN" altLang="en-US" dirty="0">
                <a:solidFill>
                  <a:srgbClr val="FF0000"/>
                </a:solidFill>
              </a:rPr>
              <a:t>承包人</a:t>
            </a:r>
            <a:r>
              <a:rPr lang="zh-CN" altLang="en-US" dirty="0"/>
              <a:t>作为</a:t>
            </a:r>
            <a:r>
              <a:rPr lang="zh-CN" altLang="en-US" dirty="0">
                <a:solidFill>
                  <a:srgbClr val="FF0000"/>
                </a:solidFill>
              </a:rPr>
              <a:t>招标人</a:t>
            </a:r>
            <a:r>
              <a:rPr lang="zh-CN" altLang="en-US" dirty="0"/>
              <a:t>时，其组织招标工作有关的</a:t>
            </a:r>
            <a:r>
              <a:rPr lang="zh-CN" altLang="en-US" dirty="0">
                <a:solidFill>
                  <a:srgbClr val="FF0000"/>
                </a:solidFill>
              </a:rPr>
              <a:t>费用</a:t>
            </a:r>
            <a:r>
              <a:rPr lang="zh-CN" altLang="en-US" dirty="0"/>
              <a:t>应当被认为已经包括在承包人的签约合同价（投标总报价）中，需要</a:t>
            </a:r>
            <a:r>
              <a:rPr lang="zh-CN" altLang="en-US" dirty="0">
                <a:solidFill>
                  <a:srgbClr val="339933"/>
                </a:solidFill>
              </a:rPr>
              <a:t>发包人配合</a:t>
            </a:r>
            <a:r>
              <a:rPr lang="zh-CN" altLang="en-US" dirty="0"/>
              <a:t>的费用由</a:t>
            </a:r>
            <a:r>
              <a:rPr lang="zh-CN" altLang="en-US" dirty="0">
                <a:solidFill>
                  <a:srgbClr val="339933"/>
                </a:solidFill>
              </a:rPr>
              <a:t>发包人自行承担</a:t>
            </a:r>
            <a:r>
              <a:rPr lang="zh-CN" altLang="en-US" dirty="0"/>
              <a:t>。</a:t>
            </a:r>
            <a:endParaRPr lang="en-US" altLang="zh-CN" dirty="0"/>
          </a:p>
          <a:p>
            <a:r>
              <a:rPr lang="zh-CN" altLang="en-US" dirty="0"/>
              <a:t>由</a:t>
            </a:r>
            <a:r>
              <a:rPr lang="zh-CN" altLang="en-US" dirty="0">
                <a:solidFill>
                  <a:srgbClr val="FF0000"/>
                </a:solidFill>
              </a:rPr>
              <a:t>发包人</a:t>
            </a:r>
            <a:r>
              <a:rPr lang="zh-CN" altLang="en-US" dirty="0"/>
              <a:t>作为</a:t>
            </a:r>
            <a:r>
              <a:rPr lang="zh-CN" altLang="en-US" dirty="0">
                <a:solidFill>
                  <a:srgbClr val="FF0000"/>
                </a:solidFill>
              </a:rPr>
              <a:t>招标</a:t>
            </a:r>
            <a:r>
              <a:rPr lang="zh-CN" altLang="en-US" dirty="0"/>
              <a:t>人时，与组织招标工作</a:t>
            </a:r>
            <a:r>
              <a:rPr lang="zh-CN" altLang="en-US" dirty="0">
                <a:solidFill>
                  <a:srgbClr val="FF0000"/>
                </a:solidFill>
              </a:rPr>
              <a:t>有关的费用</a:t>
            </a:r>
            <a:r>
              <a:rPr lang="zh-CN" altLang="en-US" dirty="0"/>
              <a:t>由发包人承担，需要</a:t>
            </a:r>
            <a:r>
              <a:rPr lang="zh-CN" altLang="en-US" dirty="0">
                <a:solidFill>
                  <a:srgbClr val="339933"/>
                </a:solidFill>
              </a:rPr>
              <a:t>承包人配合</a:t>
            </a:r>
            <a:r>
              <a:rPr lang="zh-CN" altLang="en-US" dirty="0"/>
              <a:t>的，应在</a:t>
            </a:r>
            <a:r>
              <a:rPr lang="zh-CN" altLang="en-US" dirty="0">
                <a:solidFill>
                  <a:srgbClr val="339933"/>
                </a:solidFill>
              </a:rPr>
              <a:t>总承包服务费</a:t>
            </a:r>
            <a:r>
              <a:rPr lang="zh-CN" altLang="en-US" dirty="0"/>
              <a:t>计列支付给承包人。</a:t>
            </a:r>
            <a:endParaRPr lang="zh-CN" altLang="en-US" dirty="0"/>
          </a:p>
          <a:p>
            <a:r>
              <a:rPr lang="en-US" altLang="zh-CN" dirty="0"/>
              <a:t>9.6.5 </a:t>
            </a:r>
            <a:r>
              <a:rPr lang="zh-CN" altLang="en-US" dirty="0">
                <a:solidFill>
                  <a:srgbClr val="FF0000"/>
                </a:solidFill>
              </a:rPr>
              <a:t>承包人</a:t>
            </a:r>
            <a:r>
              <a:rPr lang="zh-CN" altLang="en-US" dirty="0"/>
              <a:t>参加</a:t>
            </a:r>
            <a:r>
              <a:rPr lang="zh-CN" altLang="en-US" dirty="0">
                <a:solidFill>
                  <a:srgbClr val="339933"/>
                </a:solidFill>
              </a:rPr>
              <a:t>暂估专业工程</a:t>
            </a:r>
            <a:r>
              <a:rPr lang="zh-CN" altLang="en-US" dirty="0"/>
              <a:t>的</a:t>
            </a:r>
            <a:r>
              <a:rPr lang="zh-CN" altLang="en-US" dirty="0">
                <a:solidFill>
                  <a:srgbClr val="FF0000"/>
                </a:solidFill>
              </a:rPr>
              <a:t>投标</a:t>
            </a:r>
            <a:r>
              <a:rPr lang="zh-CN" altLang="en-US" dirty="0"/>
              <a:t>并中标的，对专业工程提供施工</a:t>
            </a:r>
            <a:r>
              <a:rPr lang="zh-CN" altLang="en-US" dirty="0">
                <a:solidFill>
                  <a:srgbClr val="339933"/>
                </a:solidFill>
              </a:rPr>
              <a:t>管理</a:t>
            </a:r>
            <a:r>
              <a:rPr lang="zh-CN" altLang="en-US" dirty="0"/>
              <a:t>、</a:t>
            </a:r>
            <a:r>
              <a:rPr lang="zh-CN" altLang="en-US" dirty="0">
                <a:solidFill>
                  <a:srgbClr val="339933"/>
                </a:solidFill>
              </a:rPr>
              <a:t>协调</a:t>
            </a:r>
            <a:r>
              <a:rPr lang="zh-CN" altLang="en-US" dirty="0"/>
              <a:t>配合、工程</a:t>
            </a:r>
            <a:r>
              <a:rPr lang="zh-CN" altLang="en-US" dirty="0">
                <a:solidFill>
                  <a:srgbClr val="339933"/>
                </a:solidFill>
              </a:rPr>
              <a:t>照管</a:t>
            </a:r>
            <a:r>
              <a:rPr lang="zh-CN" altLang="en-US" dirty="0"/>
              <a:t>、成品</a:t>
            </a:r>
            <a:r>
              <a:rPr lang="zh-CN" altLang="en-US" dirty="0">
                <a:solidFill>
                  <a:srgbClr val="339933"/>
                </a:solidFill>
              </a:rPr>
              <a:t>半成品保护</a:t>
            </a:r>
            <a:r>
              <a:rPr lang="zh-CN" altLang="en-US" dirty="0"/>
              <a:t>、</a:t>
            </a:r>
            <a:r>
              <a:rPr lang="zh-CN" altLang="en-US" dirty="0">
                <a:solidFill>
                  <a:srgbClr val="339933"/>
                </a:solidFill>
              </a:rPr>
              <a:t>竣工资料</a:t>
            </a:r>
            <a:r>
              <a:rPr lang="zh-CN" altLang="en-US" dirty="0"/>
              <a:t>汇总整理等服务所需的费用应</a:t>
            </a:r>
            <a:r>
              <a:rPr lang="zh-CN" altLang="en-US" dirty="0">
                <a:solidFill>
                  <a:srgbClr val="339933"/>
                </a:solidFill>
              </a:rPr>
              <a:t>包含在</a:t>
            </a:r>
            <a:r>
              <a:rPr lang="zh-CN" altLang="en-US" dirty="0">
                <a:solidFill>
                  <a:srgbClr val="FF0000"/>
                </a:solidFill>
              </a:rPr>
              <a:t>中标价格</a:t>
            </a:r>
            <a:r>
              <a:rPr lang="zh-CN" altLang="en-US" dirty="0"/>
              <a:t>中，已经计列在</a:t>
            </a:r>
            <a:r>
              <a:rPr lang="zh-CN" altLang="en-US" dirty="0">
                <a:solidFill>
                  <a:srgbClr val="FF0000"/>
                </a:solidFill>
              </a:rPr>
              <a:t>总承包服务费</a:t>
            </a:r>
            <a:r>
              <a:rPr lang="zh-CN" altLang="en-US" dirty="0">
                <a:solidFill>
                  <a:srgbClr val="339933"/>
                </a:solidFill>
              </a:rPr>
              <a:t>总额</a:t>
            </a:r>
            <a:r>
              <a:rPr lang="zh-CN" altLang="en-US" dirty="0"/>
              <a:t>中的暂估专业工程的</a:t>
            </a:r>
            <a:r>
              <a:rPr lang="zh-CN" altLang="en-US" dirty="0">
                <a:solidFill>
                  <a:srgbClr val="339933"/>
                </a:solidFill>
              </a:rPr>
              <a:t>单项总承包服务费</a:t>
            </a:r>
            <a:r>
              <a:rPr lang="zh-CN" altLang="en-US" dirty="0"/>
              <a:t>应予</a:t>
            </a:r>
            <a:r>
              <a:rPr lang="zh-CN" altLang="en-US" dirty="0">
                <a:solidFill>
                  <a:srgbClr val="FF0000"/>
                </a:solidFill>
              </a:rPr>
              <a:t>扣减</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9.7 </a:t>
            </a:r>
            <a:r>
              <a:rPr lang="zh-CN" altLang="en-US" dirty="0">
                <a:solidFill>
                  <a:srgbClr val="FF0000"/>
                </a:solidFill>
              </a:rPr>
              <a:t>工程索赔</a:t>
            </a:r>
            <a:endParaRPr lang="zh-CN" altLang="en-US" dirty="0">
              <a:solidFill>
                <a:srgbClr val="FF0000"/>
              </a:solidFill>
            </a:endParaRPr>
          </a:p>
          <a:p>
            <a:r>
              <a:rPr lang="en-US" altLang="zh-CN" dirty="0"/>
              <a:t>9.7.1 </a:t>
            </a:r>
            <a:r>
              <a:rPr lang="zh-CN" altLang="en-US" dirty="0"/>
              <a:t>工程索赔事件主要包括</a:t>
            </a:r>
            <a:r>
              <a:rPr lang="zh-CN" altLang="en-US" dirty="0">
                <a:solidFill>
                  <a:srgbClr val="339933"/>
                </a:solidFill>
              </a:rPr>
              <a:t>法律法规与政策变化、不可抗力、提前竣工</a:t>
            </a:r>
            <a:r>
              <a:rPr lang="en-US" altLang="zh-CN" dirty="0">
                <a:solidFill>
                  <a:srgbClr val="339933"/>
                </a:solidFill>
              </a:rPr>
              <a:t>(</a:t>
            </a:r>
            <a:r>
              <a:rPr lang="zh-CN" altLang="en-US" dirty="0">
                <a:solidFill>
                  <a:srgbClr val="339933"/>
                </a:solidFill>
              </a:rPr>
              <a:t>赶工）、工期延误</a:t>
            </a:r>
            <a:r>
              <a:rPr lang="zh-CN" altLang="en-US" dirty="0"/>
              <a:t>等。</a:t>
            </a:r>
            <a:endParaRPr lang="zh-CN" altLang="en-US" dirty="0"/>
          </a:p>
          <a:p>
            <a:r>
              <a:rPr lang="en-US" altLang="zh-CN" dirty="0"/>
              <a:t>9.7.2 </a:t>
            </a:r>
            <a:r>
              <a:rPr lang="zh-CN" altLang="en-US" dirty="0"/>
              <a:t>因法律</a:t>
            </a:r>
            <a:r>
              <a:rPr lang="zh-CN" altLang="en-US" dirty="0">
                <a:solidFill>
                  <a:srgbClr val="339933"/>
                </a:solidFill>
              </a:rPr>
              <a:t>法规与政策</a:t>
            </a:r>
            <a:r>
              <a:rPr lang="zh-CN" altLang="en-US" dirty="0"/>
              <a:t>变化事件导致的工程索赔，发承包双方按下列原则分别承担并调整合同价格</a:t>
            </a:r>
            <a:endParaRPr lang="zh-CN" altLang="en-US" dirty="0"/>
          </a:p>
          <a:p>
            <a:r>
              <a:rPr lang="en-US" altLang="zh-CN" dirty="0"/>
              <a:t>1 </a:t>
            </a:r>
            <a:r>
              <a:rPr lang="zh-CN" altLang="en-US" dirty="0"/>
              <a:t>招标工程以投标截止日前</a:t>
            </a:r>
            <a:r>
              <a:rPr lang="en-US" altLang="zh-CN" dirty="0"/>
              <a:t>28 </a:t>
            </a:r>
            <a:r>
              <a:rPr lang="zh-CN" altLang="en-US" dirty="0"/>
              <a:t>天、非招标工程以合同签订前</a:t>
            </a:r>
            <a:r>
              <a:rPr lang="en-US" altLang="zh-CN" dirty="0"/>
              <a:t>28 </a:t>
            </a:r>
            <a:r>
              <a:rPr lang="zh-CN" altLang="en-US" dirty="0"/>
              <a:t>天为</a:t>
            </a:r>
            <a:r>
              <a:rPr lang="zh-CN" altLang="en-US" dirty="0">
                <a:solidFill>
                  <a:srgbClr val="339933"/>
                </a:solidFill>
              </a:rPr>
              <a:t>基准日</a:t>
            </a:r>
            <a:endParaRPr lang="en-US" altLang="zh-CN" dirty="0"/>
          </a:p>
          <a:p>
            <a:r>
              <a:rPr lang="en-US" altLang="zh-CN" dirty="0"/>
              <a:t>9.7.3 </a:t>
            </a:r>
            <a:r>
              <a:rPr lang="zh-CN" altLang="en-US" dirty="0"/>
              <a:t>因</a:t>
            </a:r>
            <a:r>
              <a:rPr lang="zh-CN" altLang="en-US" dirty="0">
                <a:solidFill>
                  <a:srgbClr val="FF0000"/>
                </a:solidFill>
              </a:rPr>
              <a:t>不可抗力</a:t>
            </a:r>
            <a:r>
              <a:rPr lang="zh-CN" altLang="en-US" dirty="0"/>
              <a:t>事件导致的工程索赔，发承包双方按下列原则分别承担并调整合同价格和工期：</a:t>
            </a:r>
            <a:endParaRPr lang="zh-CN" altLang="en-US" dirty="0"/>
          </a:p>
          <a:p>
            <a:r>
              <a:rPr lang="en-US" altLang="zh-CN" dirty="0"/>
              <a:t>1 </a:t>
            </a:r>
            <a:r>
              <a:rPr lang="zh-CN" altLang="en-US" dirty="0">
                <a:solidFill>
                  <a:srgbClr val="FF0000"/>
                </a:solidFill>
              </a:rPr>
              <a:t>永久工程</a:t>
            </a:r>
            <a:r>
              <a:rPr lang="zh-CN" altLang="en-US" dirty="0"/>
              <a:t>、已运至施工</a:t>
            </a:r>
            <a:r>
              <a:rPr lang="zh-CN" altLang="en-US" dirty="0">
                <a:solidFill>
                  <a:srgbClr val="339933"/>
                </a:solidFill>
              </a:rPr>
              <a:t>现场的材料</a:t>
            </a:r>
            <a:r>
              <a:rPr lang="zh-CN" altLang="en-US" dirty="0"/>
              <a:t>的损坏，以及因工程损坏造成的</a:t>
            </a:r>
            <a:r>
              <a:rPr lang="zh-CN" altLang="en-US" dirty="0">
                <a:solidFill>
                  <a:srgbClr val="FF0000"/>
                </a:solidFill>
              </a:rPr>
              <a:t>第三人</a:t>
            </a:r>
            <a:r>
              <a:rPr lang="zh-CN" altLang="en-US" dirty="0"/>
              <a:t>人员伤亡和财产损失由发包人承担；</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2 </a:t>
            </a:r>
            <a:r>
              <a:rPr lang="zh-CN" altLang="en-US" dirty="0"/>
              <a:t>承包人施工</a:t>
            </a:r>
            <a:r>
              <a:rPr lang="zh-CN" altLang="en-US" dirty="0">
                <a:solidFill>
                  <a:srgbClr val="339933"/>
                </a:solidFill>
              </a:rPr>
              <a:t>设备的损坏</a:t>
            </a:r>
            <a:r>
              <a:rPr lang="zh-CN" altLang="en-US" dirty="0"/>
              <a:t>由承包人承担； </a:t>
            </a:r>
            <a:endParaRPr lang="en-US" altLang="zh-CN" dirty="0"/>
          </a:p>
          <a:p>
            <a:r>
              <a:rPr lang="en-US" altLang="zh-CN" dirty="0"/>
              <a:t>3 </a:t>
            </a:r>
            <a:r>
              <a:rPr lang="zh-CN" altLang="en-US" dirty="0"/>
              <a:t>发包人和承包人承担各自</a:t>
            </a:r>
            <a:r>
              <a:rPr lang="zh-CN" altLang="en-US" dirty="0">
                <a:solidFill>
                  <a:srgbClr val="339933"/>
                </a:solidFill>
              </a:rPr>
              <a:t>人员</a:t>
            </a:r>
            <a:r>
              <a:rPr lang="zh-CN" altLang="en-US" dirty="0"/>
              <a:t>伤亡和财产的损失</a:t>
            </a:r>
            <a:endParaRPr lang="zh-CN" altLang="en-US" dirty="0"/>
          </a:p>
          <a:p>
            <a:r>
              <a:rPr lang="en-US" altLang="zh-CN" dirty="0"/>
              <a:t>4 </a:t>
            </a:r>
            <a:r>
              <a:rPr lang="zh-CN" altLang="en-US" dirty="0"/>
              <a:t>因</a:t>
            </a:r>
            <a:r>
              <a:rPr lang="zh-CN" altLang="en-US" dirty="0">
                <a:solidFill>
                  <a:srgbClr val="339933"/>
                </a:solidFill>
              </a:rPr>
              <a:t>不可抗力</a:t>
            </a:r>
            <a:r>
              <a:rPr lang="zh-CN" altLang="en-US" dirty="0"/>
              <a:t>影响承包人履行合同约定的</a:t>
            </a:r>
            <a:r>
              <a:rPr lang="zh-CN" altLang="en-US" dirty="0">
                <a:solidFill>
                  <a:srgbClr val="FF0000"/>
                </a:solidFill>
              </a:rPr>
              <a:t>义务</a:t>
            </a:r>
            <a:r>
              <a:rPr lang="zh-CN" altLang="en-US" dirty="0"/>
              <a:t>，已经引起或将引起</a:t>
            </a:r>
            <a:r>
              <a:rPr lang="zh-CN" altLang="en-US" dirty="0">
                <a:solidFill>
                  <a:srgbClr val="FF0000"/>
                </a:solidFill>
              </a:rPr>
              <a:t>工期延误</a:t>
            </a:r>
            <a:r>
              <a:rPr lang="zh-CN" altLang="en-US" dirty="0"/>
              <a:t>的，应当</a:t>
            </a:r>
            <a:r>
              <a:rPr lang="zh-CN" altLang="en-US" dirty="0">
                <a:solidFill>
                  <a:srgbClr val="339933"/>
                </a:solidFill>
              </a:rPr>
              <a:t>顺延工期</a:t>
            </a:r>
            <a:r>
              <a:rPr lang="zh-CN" altLang="en-US" dirty="0"/>
              <a:t>，由此导致承包人</a:t>
            </a:r>
            <a:r>
              <a:rPr lang="zh-CN" altLang="en-US" dirty="0">
                <a:solidFill>
                  <a:srgbClr val="FF0000"/>
                </a:solidFill>
              </a:rPr>
              <a:t>停工</a:t>
            </a:r>
            <a:r>
              <a:rPr lang="zh-CN" altLang="en-US" dirty="0"/>
              <a:t>的费用</a:t>
            </a:r>
            <a:r>
              <a:rPr lang="zh-CN" altLang="en-US" dirty="0">
                <a:solidFill>
                  <a:srgbClr val="FF0000"/>
                </a:solidFill>
              </a:rPr>
              <a:t>损失</a:t>
            </a:r>
            <a:r>
              <a:rPr lang="zh-CN" altLang="en-US" dirty="0"/>
              <a:t>由发包人和承包人</a:t>
            </a:r>
            <a:r>
              <a:rPr lang="zh-CN" altLang="en-US" dirty="0">
                <a:solidFill>
                  <a:srgbClr val="339933"/>
                </a:solidFill>
              </a:rPr>
              <a:t>合理分担</a:t>
            </a:r>
            <a:r>
              <a:rPr lang="zh-CN" altLang="en-US" dirty="0"/>
              <a:t>，但</a:t>
            </a:r>
            <a:r>
              <a:rPr lang="zh-CN" altLang="en-US" dirty="0">
                <a:solidFill>
                  <a:srgbClr val="FF0000"/>
                </a:solidFill>
              </a:rPr>
              <a:t>停工</a:t>
            </a:r>
            <a:r>
              <a:rPr lang="zh-CN" altLang="en-US" dirty="0"/>
              <a:t>期间必须支付的</a:t>
            </a:r>
            <a:r>
              <a:rPr lang="zh-CN" altLang="en-US" dirty="0">
                <a:solidFill>
                  <a:srgbClr val="339933"/>
                </a:solidFill>
              </a:rPr>
              <a:t>施工场地</a:t>
            </a:r>
            <a:r>
              <a:rPr lang="zh-CN" altLang="en-US" dirty="0"/>
              <a:t>必要的</a:t>
            </a:r>
            <a:r>
              <a:rPr lang="zh-CN" altLang="en-US" dirty="0">
                <a:solidFill>
                  <a:srgbClr val="FF0000"/>
                </a:solidFill>
              </a:rPr>
              <a:t>人员工资</a:t>
            </a:r>
            <a:r>
              <a:rPr lang="zh-CN" altLang="en-US" dirty="0"/>
              <a:t>由发包人承担；</a:t>
            </a:r>
            <a:endParaRPr lang="zh-CN" altLang="en-US" dirty="0"/>
          </a:p>
          <a:p>
            <a:r>
              <a:rPr lang="en-US" altLang="zh-CN" dirty="0"/>
              <a:t>5 </a:t>
            </a:r>
            <a:r>
              <a:rPr lang="zh-CN" altLang="en-US" dirty="0"/>
              <a:t>因不可抗力引起或将引起</a:t>
            </a:r>
            <a:r>
              <a:rPr lang="zh-CN" altLang="en-US" dirty="0">
                <a:solidFill>
                  <a:srgbClr val="339933"/>
                </a:solidFill>
              </a:rPr>
              <a:t>工期延误</a:t>
            </a:r>
            <a:r>
              <a:rPr lang="zh-CN" altLang="en-US" dirty="0"/>
              <a:t>，发包人要求赶工的，由此增加的</a:t>
            </a:r>
            <a:r>
              <a:rPr lang="zh-CN" altLang="en-US" dirty="0">
                <a:solidFill>
                  <a:srgbClr val="FF0000"/>
                </a:solidFill>
              </a:rPr>
              <a:t>赶工费用</a:t>
            </a:r>
            <a:r>
              <a:rPr lang="zh-CN" altLang="en-US" dirty="0"/>
              <a:t>由发包人承担；</a:t>
            </a:r>
            <a:endParaRPr lang="zh-CN" altLang="en-US" dirty="0"/>
          </a:p>
          <a:p>
            <a:r>
              <a:rPr lang="en-US" altLang="zh-CN" dirty="0"/>
              <a:t>6 </a:t>
            </a:r>
            <a:r>
              <a:rPr lang="zh-CN" altLang="en-US" dirty="0"/>
              <a:t>承包人在停工期间按照发包人要求</a:t>
            </a:r>
            <a:r>
              <a:rPr lang="zh-CN" altLang="en-US" dirty="0">
                <a:solidFill>
                  <a:srgbClr val="339933"/>
                </a:solidFill>
              </a:rPr>
              <a:t>照管、清理</a:t>
            </a:r>
            <a:r>
              <a:rPr lang="zh-CN" altLang="en-US" dirty="0"/>
              <a:t>和</a:t>
            </a:r>
            <a:r>
              <a:rPr lang="zh-CN" altLang="en-US" dirty="0">
                <a:solidFill>
                  <a:srgbClr val="339933"/>
                </a:solidFill>
              </a:rPr>
              <a:t>修复</a:t>
            </a:r>
            <a:r>
              <a:rPr lang="zh-CN" altLang="en-US" dirty="0"/>
              <a:t>工程的费用由发包人承担；</a:t>
            </a:r>
            <a:endParaRPr lang="zh-CN" altLang="en-US" dirty="0"/>
          </a:p>
          <a:p>
            <a:r>
              <a:rPr lang="en-US" altLang="zh-CN" dirty="0"/>
              <a:t>7 </a:t>
            </a:r>
            <a:r>
              <a:rPr lang="zh-CN" altLang="en-US" dirty="0"/>
              <a:t>其他情形按法律法规规定执行。</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9.7.4 </a:t>
            </a:r>
            <a:r>
              <a:rPr lang="zh-CN" altLang="en-US" dirty="0"/>
              <a:t>因发承包</a:t>
            </a:r>
            <a:r>
              <a:rPr lang="zh-CN" altLang="en-US" dirty="0">
                <a:solidFill>
                  <a:srgbClr val="339933"/>
                </a:solidFill>
              </a:rPr>
              <a:t>一方原因</a:t>
            </a:r>
            <a:r>
              <a:rPr lang="zh-CN" altLang="en-US" dirty="0"/>
              <a:t>导致</a:t>
            </a:r>
            <a:r>
              <a:rPr lang="zh-CN" altLang="en-US" dirty="0">
                <a:solidFill>
                  <a:srgbClr val="339933"/>
                </a:solidFill>
              </a:rPr>
              <a:t>工期延误</a:t>
            </a:r>
            <a:r>
              <a:rPr lang="zh-CN" altLang="en-US" dirty="0"/>
              <a:t>，且在延长的工期内遭遇</a:t>
            </a:r>
            <a:r>
              <a:rPr lang="zh-CN" altLang="en-US" dirty="0">
                <a:solidFill>
                  <a:srgbClr val="FF0000"/>
                </a:solidFill>
              </a:rPr>
              <a:t>不可抗力</a:t>
            </a:r>
            <a:r>
              <a:rPr lang="zh-CN" altLang="en-US" dirty="0"/>
              <a:t>的，不可抗力事件产生的损失由</a:t>
            </a:r>
            <a:r>
              <a:rPr lang="zh-CN" altLang="en-US" dirty="0">
                <a:solidFill>
                  <a:srgbClr val="FF0000"/>
                </a:solidFill>
              </a:rPr>
              <a:t>责任方</a:t>
            </a:r>
            <a:r>
              <a:rPr lang="zh-CN" altLang="en-US" dirty="0"/>
              <a:t>负责。</a:t>
            </a:r>
            <a:endParaRPr lang="en-US" altLang="zh-CN" dirty="0"/>
          </a:p>
          <a:p>
            <a:r>
              <a:rPr lang="zh-CN" altLang="en-US" dirty="0"/>
              <a:t>发承包双方对</a:t>
            </a:r>
            <a:r>
              <a:rPr lang="zh-CN" altLang="en-US" dirty="0">
                <a:solidFill>
                  <a:srgbClr val="FF0000"/>
                </a:solidFill>
              </a:rPr>
              <a:t>工期延误</a:t>
            </a:r>
            <a:r>
              <a:rPr lang="zh-CN" altLang="en-US" dirty="0">
                <a:solidFill>
                  <a:srgbClr val="339933"/>
                </a:solidFill>
              </a:rPr>
              <a:t>均有责任</a:t>
            </a:r>
            <a:r>
              <a:rPr lang="zh-CN" altLang="en-US" dirty="0"/>
              <a:t>的，且在延长的工期内遭遇不可抗力的，按双方</a:t>
            </a:r>
            <a:r>
              <a:rPr lang="zh-CN" altLang="en-US" dirty="0">
                <a:solidFill>
                  <a:srgbClr val="FF0000"/>
                </a:solidFill>
              </a:rPr>
              <a:t>过错比例</a:t>
            </a:r>
            <a:r>
              <a:rPr lang="zh-CN" altLang="en-US" dirty="0"/>
              <a:t>另行协商承担责任。</a:t>
            </a:r>
            <a:r>
              <a:rPr lang="zh-CN" altLang="en-US" dirty="0">
                <a:solidFill>
                  <a:srgbClr val="FF0000"/>
                </a:solidFill>
              </a:rPr>
              <a:t>合同工期</a:t>
            </a:r>
            <a:r>
              <a:rPr lang="zh-CN" altLang="en-US" dirty="0"/>
              <a:t>内会遭遇</a:t>
            </a:r>
            <a:r>
              <a:rPr lang="zh-CN" altLang="en-US" dirty="0">
                <a:solidFill>
                  <a:srgbClr val="339933"/>
                </a:solidFill>
              </a:rPr>
              <a:t>不可抗力</a:t>
            </a:r>
            <a:r>
              <a:rPr lang="zh-CN" altLang="en-US" dirty="0"/>
              <a:t>的，按照本标准第</a:t>
            </a:r>
            <a:r>
              <a:rPr lang="en-US" altLang="zh-CN" dirty="0"/>
              <a:t>9.7.3 </a:t>
            </a:r>
            <a:r>
              <a:rPr lang="zh-CN" altLang="en-US" dirty="0"/>
              <a:t>条（</a:t>
            </a:r>
            <a:r>
              <a:rPr lang="en-US" altLang="zh-CN" dirty="0"/>
              <a:t> 9.7.3 </a:t>
            </a:r>
            <a:r>
              <a:rPr lang="zh-CN" altLang="en-US" dirty="0"/>
              <a:t>因不可抗力事件导致的工程索赔）调整合同</a:t>
            </a:r>
            <a:r>
              <a:rPr lang="zh-CN" altLang="en-US" dirty="0">
                <a:solidFill>
                  <a:srgbClr val="339933"/>
                </a:solidFill>
              </a:rPr>
              <a:t>价格和工期</a:t>
            </a:r>
            <a:r>
              <a:rPr lang="zh-CN" altLang="en-US" dirty="0"/>
              <a:t>。</a:t>
            </a:r>
            <a:endParaRPr lang="zh-CN" altLang="en-US" dirty="0"/>
          </a:p>
          <a:p>
            <a:r>
              <a:rPr lang="en-US" altLang="zh-CN" dirty="0"/>
              <a:t>9.7.5 </a:t>
            </a:r>
            <a:r>
              <a:rPr lang="zh-CN" altLang="en-US" dirty="0"/>
              <a:t>因提前竣工</a:t>
            </a:r>
            <a:r>
              <a:rPr lang="en-US" altLang="zh-CN" dirty="0"/>
              <a:t>(</a:t>
            </a:r>
            <a:r>
              <a:rPr lang="zh-CN" altLang="en-US" dirty="0">
                <a:solidFill>
                  <a:srgbClr val="FF0000"/>
                </a:solidFill>
              </a:rPr>
              <a:t>赶工</a:t>
            </a:r>
            <a:r>
              <a:rPr lang="zh-CN" altLang="en-US" dirty="0"/>
              <a:t>）事件导致的工程索赔，发承包双方按下列原则分别承担并调整合同价格和工期：</a:t>
            </a:r>
            <a:endParaRPr lang="zh-CN" altLang="en-US" dirty="0"/>
          </a:p>
          <a:p>
            <a:r>
              <a:rPr lang="en-US" altLang="zh-CN" dirty="0"/>
              <a:t>1 </a:t>
            </a:r>
            <a:r>
              <a:rPr lang="zh-CN" altLang="en-US" dirty="0"/>
              <a:t>发承包双方应约定</a:t>
            </a:r>
            <a:r>
              <a:rPr lang="zh-CN" altLang="en-US" dirty="0">
                <a:solidFill>
                  <a:srgbClr val="339933"/>
                </a:solidFill>
              </a:rPr>
              <a:t>提前竣工</a:t>
            </a:r>
            <a:r>
              <a:rPr lang="zh-CN" altLang="en-US" dirty="0"/>
              <a:t>费用的计算方法或</a:t>
            </a:r>
            <a:r>
              <a:rPr lang="zh-CN" altLang="en-US" dirty="0">
                <a:solidFill>
                  <a:srgbClr val="339933"/>
                </a:solidFill>
              </a:rPr>
              <a:t>金额</a:t>
            </a:r>
            <a:r>
              <a:rPr lang="zh-CN" altLang="en-US" dirty="0"/>
              <a:t>和</a:t>
            </a:r>
            <a:r>
              <a:rPr lang="zh-CN" altLang="en-US" dirty="0">
                <a:solidFill>
                  <a:srgbClr val="339933"/>
                </a:solidFill>
              </a:rPr>
              <a:t>补偿费用</a:t>
            </a:r>
            <a:r>
              <a:rPr lang="zh-CN" altLang="en-US" dirty="0"/>
              <a:t>上限；</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2 </a:t>
            </a:r>
            <a:r>
              <a:rPr lang="zh-CN" altLang="en-US" dirty="0"/>
              <a:t>发包人要求合同工程</a:t>
            </a:r>
            <a:r>
              <a:rPr lang="zh-CN" altLang="en-US" dirty="0">
                <a:solidFill>
                  <a:srgbClr val="339933"/>
                </a:solidFill>
              </a:rPr>
              <a:t>提前竣工</a:t>
            </a:r>
            <a:r>
              <a:rPr lang="zh-CN" altLang="en-US" dirty="0"/>
              <a:t>的，应</a:t>
            </a:r>
            <a:r>
              <a:rPr lang="zh-CN" altLang="en-US" dirty="0">
                <a:solidFill>
                  <a:srgbClr val="339933"/>
                </a:solidFill>
              </a:rPr>
              <a:t>征得</a:t>
            </a:r>
            <a:r>
              <a:rPr lang="zh-CN" altLang="en-US" dirty="0"/>
              <a:t>承包人</a:t>
            </a:r>
            <a:r>
              <a:rPr lang="zh-CN" altLang="en-US" dirty="0">
                <a:solidFill>
                  <a:srgbClr val="339933"/>
                </a:solidFill>
              </a:rPr>
              <a:t>同意</a:t>
            </a:r>
            <a:r>
              <a:rPr lang="zh-CN" altLang="en-US" dirty="0"/>
              <a:t>后与承包人商定采取</a:t>
            </a:r>
            <a:r>
              <a:rPr lang="zh-CN" altLang="en-US" dirty="0">
                <a:solidFill>
                  <a:srgbClr val="339933"/>
                </a:solidFill>
              </a:rPr>
              <a:t>加快</a:t>
            </a:r>
            <a:r>
              <a:rPr lang="zh-CN" altLang="en-US" dirty="0"/>
              <a:t>工程</a:t>
            </a:r>
            <a:r>
              <a:rPr lang="zh-CN" altLang="en-US" dirty="0">
                <a:solidFill>
                  <a:srgbClr val="339933"/>
                </a:solidFill>
              </a:rPr>
              <a:t>进度</a:t>
            </a:r>
            <a:r>
              <a:rPr lang="zh-CN" altLang="en-US" dirty="0"/>
              <a:t>的</a:t>
            </a:r>
            <a:r>
              <a:rPr lang="zh-CN" altLang="en-US" dirty="0">
                <a:solidFill>
                  <a:srgbClr val="339933"/>
                </a:solidFill>
              </a:rPr>
              <a:t>措施</a:t>
            </a:r>
            <a:r>
              <a:rPr lang="zh-CN" altLang="en-US" dirty="0"/>
              <a:t>，并应</a:t>
            </a:r>
            <a:r>
              <a:rPr lang="zh-CN" altLang="en-US" dirty="0">
                <a:solidFill>
                  <a:srgbClr val="339933"/>
                </a:solidFill>
              </a:rPr>
              <a:t>修订</a:t>
            </a:r>
            <a:r>
              <a:rPr lang="zh-CN" altLang="en-US" dirty="0"/>
              <a:t>合同工程进度计划。发包人应承担承包人由此增加的提前竣工</a:t>
            </a:r>
            <a:r>
              <a:rPr lang="en-US" altLang="zh-CN" dirty="0"/>
              <a:t>(</a:t>
            </a:r>
            <a:r>
              <a:rPr lang="zh-CN" altLang="en-US" dirty="0">
                <a:solidFill>
                  <a:srgbClr val="339933"/>
                </a:solidFill>
              </a:rPr>
              <a:t>赶工补偿</a:t>
            </a:r>
            <a:r>
              <a:rPr lang="zh-CN" altLang="en-US" dirty="0"/>
              <a:t>）费用。</a:t>
            </a:r>
            <a:endParaRPr lang="zh-CN" altLang="en-US" dirty="0"/>
          </a:p>
          <a:p>
            <a:r>
              <a:rPr lang="en-US" altLang="zh-CN" dirty="0"/>
              <a:t>9.7.6 </a:t>
            </a:r>
            <a:r>
              <a:rPr lang="zh-CN" altLang="en-US" dirty="0"/>
              <a:t>当发生</a:t>
            </a:r>
            <a:r>
              <a:rPr lang="zh-CN" altLang="en-US" dirty="0">
                <a:solidFill>
                  <a:srgbClr val="FF0000"/>
                </a:solidFill>
              </a:rPr>
              <a:t>工期延误</a:t>
            </a:r>
            <a:r>
              <a:rPr lang="zh-CN" altLang="en-US" dirty="0"/>
              <a:t>事件时，应判断该事件是否发生在</a:t>
            </a:r>
            <a:r>
              <a:rPr lang="zh-CN" altLang="en-US" dirty="0">
                <a:solidFill>
                  <a:srgbClr val="FF0000"/>
                </a:solidFill>
              </a:rPr>
              <a:t>关键线路</a:t>
            </a:r>
            <a:r>
              <a:rPr lang="zh-CN" altLang="en-US" dirty="0"/>
              <a:t>上，按以下方式计算索赔的工期：</a:t>
            </a:r>
            <a:endParaRPr lang="zh-CN" altLang="en-US" dirty="0"/>
          </a:p>
          <a:p>
            <a:r>
              <a:rPr lang="en-US" altLang="zh-CN" dirty="0"/>
              <a:t>1 </a:t>
            </a:r>
            <a:r>
              <a:rPr lang="zh-CN" altLang="en-US" dirty="0"/>
              <a:t>延误的工作为</a:t>
            </a:r>
            <a:r>
              <a:rPr lang="zh-CN" altLang="en-US" dirty="0">
                <a:solidFill>
                  <a:srgbClr val="339933"/>
                </a:solidFill>
              </a:rPr>
              <a:t>关键</a:t>
            </a:r>
            <a:r>
              <a:rPr lang="zh-CN" altLang="en-US" dirty="0"/>
              <a:t>工作，则延误的时间为索赔的工期；</a:t>
            </a:r>
            <a:endParaRPr lang="zh-CN" altLang="en-US" dirty="0"/>
          </a:p>
          <a:p>
            <a:r>
              <a:rPr lang="en-US" altLang="zh-CN" dirty="0"/>
              <a:t>2 </a:t>
            </a:r>
            <a:r>
              <a:rPr lang="zh-CN" altLang="en-US" dirty="0"/>
              <a:t>延误的工作为</a:t>
            </a:r>
            <a:r>
              <a:rPr lang="zh-CN" altLang="en-US" dirty="0">
                <a:solidFill>
                  <a:srgbClr val="339933"/>
                </a:solidFill>
              </a:rPr>
              <a:t>非关键</a:t>
            </a:r>
            <a:r>
              <a:rPr lang="zh-CN" altLang="en-US" dirty="0"/>
              <a:t>工作，当该工作由于延误超过时差限制而成为</a:t>
            </a:r>
            <a:r>
              <a:rPr lang="zh-CN" altLang="en-US" dirty="0">
                <a:solidFill>
                  <a:srgbClr val="FF0000"/>
                </a:solidFill>
              </a:rPr>
              <a:t>关键</a:t>
            </a:r>
            <a:r>
              <a:rPr lang="zh-CN" altLang="en-US" dirty="0"/>
              <a:t>工作时，可索赔延误时间与时差的</a:t>
            </a:r>
            <a:r>
              <a:rPr lang="zh-CN" altLang="en-US" dirty="0">
                <a:solidFill>
                  <a:srgbClr val="FF0000"/>
                </a:solidFill>
              </a:rPr>
              <a:t>差值</a:t>
            </a:r>
            <a:r>
              <a:rPr lang="zh-CN" altLang="en-US" dirty="0"/>
              <a:t>；</a:t>
            </a:r>
            <a:endParaRPr lang="zh-CN" altLang="en-US" dirty="0"/>
          </a:p>
          <a:p>
            <a:r>
              <a:rPr lang="en-US" altLang="zh-CN" dirty="0"/>
              <a:t>3 </a:t>
            </a:r>
            <a:r>
              <a:rPr lang="zh-CN" altLang="en-US" dirty="0"/>
              <a:t>工作延误后仍为</a:t>
            </a:r>
            <a:r>
              <a:rPr lang="zh-CN" altLang="en-US" dirty="0">
                <a:solidFill>
                  <a:srgbClr val="339933"/>
                </a:solidFill>
              </a:rPr>
              <a:t>非关键</a:t>
            </a:r>
            <a:r>
              <a:rPr lang="zh-CN" altLang="en-US" dirty="0"/>
              <a:t>工作，则不存在工期索赔。</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900" dirty="0"/>
              <a:t>9.7.7 </a:t>
            </a:r>
            <a:r>
              <a:rPr lang="zh-CN" altLang="en-US" sz="2900" dirty="0"/>
              <a:t>因</a:t>
            </a:r>
            <a:r>
              <a:rPr lang="zh-CN" altLang="en-US" sz="2900" dirty="0">
                <a:solidFill>
                  <a:srgbClr val="FF0000"/>
                </a:solidFill>
              </a:rPr>
              <a:t>承包人原因</a:t>
            </a:r>
            <a:r>
              <a:rPr lang="zh-CN" altLang="en-US" sz="2900" dirty="0">
                <a:solidFill>
                  <a:srgbClr val="339933"/>
                </a:solidFill>
              </a:rPr>
              <a:t>延误工期</a:t>
            </a:r>
            <a:r>
              <a:rPr lang="zh-CN" altLang="en-US" sz="2900" dirty="0"/>
              <a:t>导致的工程索赔，发承包双方按下列原则分别承担并调整合同价格和工期：</a:t>
            </a:r>
            <a:endParaRPr lang="zh-CN" altLang="en-US" sz="2900" dirty="0"/>
          </a:p>
          <a:p>
            <a:r>
              <a:rPr lang="en-US" altLang="zh-CN" sz="2900" dirty="0"/>
              <a:t>1 </a:t>
            </a:r>
            <a:r>
              <a:rPr lang="zh-CN" altLang="en-US" sz="2900" dirty="0"/>
              <a:t>发承包双方应约定</a:t>
            </a:r>
            <a:r>
              <a:rPr lang="zh-CN" altLang="en-US" sz="2900" dirty="0">
                <a:solidFill>
                  <a:srgbClr val="339933"/>
                </a:solidFill>
              </a:rPr>
              <a:t>误期赔偿费</a:t>
            </a:r>
            <a:r>
              <a:rPr lang="zh-CN" altLang="en-US" sz="2900" dirty="0"/>
              <a:t>的计算方法或金额和赔偿费用上限；</a:t>
            </a:r>
            <a:endParaRPr lang="zh-CN" altLang="en-US" sz="2900" dirty="0"/>
          </a:p>
          <a:p>
            <a:r>
              <a:rPr lang="en-US" altLang="zh-CN" sz="2900" dirty="0"/>
              <a:t>2 </a:t>
            </a:r>
            <a:r>
              <a:rPr lang="zh-CN" altLang="en-US" sz="2900" dirty="0"/>
              <a:t>合同工程发生误期，承包人应赔偿发包人由此造成的损失，并应向发包人支付误期赔偿费。即使承包人支付</a:t>
            </a:r>
            <a:r>
              <a:rPr lang="zh-CN" altLang="en-US" sz="2900" dirty="0">
                <a:solidFill>
                  <a:srgbClr val="339933"/>
                </a:solidFill>
              </a:rPr>
              <a:t>误期赔偿费</a:t>
            </a:r>
            <a:r>
              <a:rPr lang="zh-CN" altLang="en-US" sz="2900" dirty="0"/>
              <a:t>，也</a:t>
            </a:r>
            <a:r>
              <a:rPr lang="zh-CN" altLang="en-US" sz="2900" dirty="0">
                <a:solidFill>
                  <a:srgbClr val="FF0000"/>
                </a:solidFill>
              </a:rPr>
              <a:t>不能免除</a:t>
            </a:r>
            <a:r>
              <a:rPr lang="zh-CN" altLang="en-US" sz="2900" dirty="0"/>
              <a:t>承包人应承担的责任和</a:t>
            </a:r>
            <a:r>
              <a:rPr lang="zh-CN" altLang="en-US" sz="2900" dirty="0">
                <a:solidFill>
                  <a:srgbClr val="FF0000"/>
                </a:solidFill>
              </a:rPr>
              <a:t>应履行的义务</a:t>
            </a:r>
            <a:r>
              <a:rPr lang="zh-CN" altLang="en-US" sz="2900" dirty="0"/>
              <a:t>。</a:t>
            </a:r>
            <a:endParaRPr lang="zh-CN" altLang="en-US" sz="2900" dirty="0"/>
          </a:p>
          <a:p>
            <a:r>
              <a:rPr lang="en-US" altLang="zh-CN" sz="2900" dirty="0"/>
              <a:t>3 </a:t>
            </a:r>
            <a:r>
              <a:rPr lang="zh-CN" altLang="en-US" sz="2900" dirty="0"/>
              <a:t>在</a:t>
            </a:r>
            <a:r>
              <a:rPr lang="zh-CN" altLang="en-US" sz="2900" dirty="0">
                <a:solidFill>
                  <a:srgbClr val="339933"/>
                </a:solidFill>
              </a:rPr>
              <a:t>工程竣工</a:t>
            </a:r>
            <a:r>
              <a:rPr lang="zh-CN" altLang="en-US" sz="2900" dirty="0"/>
              <a:t>之前，合同工程内的某</a:t>
            </a:r>
            <a:r>
              <a:rPr lang="zh-CN" altLang="en-US" sz="2900" dirty="0">
                <a:solidFill>
                  <a:srgbClr val="FF0000"/>
                </a:solidFill>
              </a:rPr>
              <a:t>单项（位）工程</a:t>
            </a:r>
            <a:r>
              <a:rPr lang="zh-CN" altLang="en-US" sz="2900" dirty="0"/>
              <a:t>已通过了</a:t>
            </a:r>
            <a:r>
              <a:rPr lang="zh-CN" altLang="en-US" sz="2900" dirty="0">
                <a:solidFill>
                  <a:srgbClr val="FF0000"/>
                </a:solidFill>
              </a:rPr>
              <a:t>竣工验收</a:t>
            </a:r>
            <a:r>
              <a:rPr lang="zh-CN" altLang="en-US" sz="2900" dirty="0"/>
              <a:t>，且该单项（位）</a:t>
            </a:r>
            <a:r>
              <a:rPr lang="zh-CN" altLang="en-US" sz="2900" dirty="0">
                <a:solidFill>
                  <a:srgbClr val="FF0000"/>
                </a:solidFill>
              </a:rPr>
              <a:t>工程接收证书</a:t>
            </a:r>
            <a:r>
              <a:rPr lang="zh-CN" altLang="en-US" sz="2900" dirty="0"/>
              <a:t>中表明的竣工日期并</a:t>
            </a:r>
            <a:r>
              <a:rPr lang="zh-CN" altLang="en-US" sz="2900" dirty="0">
                <a:solidFill>
                  <a:srgbClr val="FF0000"/>
                </a:solidFill>
              </a:rPr>
              <a:t>未延误</a:t>
            </a:r>
            <a:r>
              <a:rPr lang="zh-CN" altLang="en-US" sz="2900" dirty="0"/>
              <a:t>，而是合同工程的</a:t>
            </a:r>
            <a:r>
              <a:rPr lang="zh-CN" altLang="en-US" sz="2900" dirty="0">
                <a:solidFill>
                  <a:srgbClr val="339933"/>
                </a:solidFill>
              </a:rPr>
              <a:t>其他部分</a:t>
            </a:r>
            <a:r>
              <a:rPr lang="zh-CN" altLang="en-US" sz="2900" dirty="0"/>
              <a:t>产生了</a:t>
            </a:r>
            <a:r>
              <a:rPr lang="zh-CN" altLang="en-US" sz="2900" dirty="0">
                <a:solidFill>
                  <a:srgbClr val="339933"/>
                </a:solidFill>
              </a:rPr>
              <a:t>工期延误</a:t>
            </a:r>
            <a:r>
              <a:rPr lang="zh-CN" altLang="en-US" sz="2900" dirty="0"/>
              <a:t>时，</a:t>
            </a:r>
            <a:r>
              <a:rPr lang="zh-CN" altLang="en-US" sz="2900" dirty="0">
                <a:solidFill>
                  <a:srgbClr val="339933"/>
                </a:solidFill>
              </a:rPr>
              <a:t>误期赔偿费</a:t>
            </a:r>
            <a:r>
              <a:rPr lang="zh-CN" altLang="en-US" sz="2900" dirty="0"/>
              <a:t>按照已颁发</a:t>
            </a:r>
            <a:r>
              <a:rPr lang="zh-CN" altLang="en-US" sz="2900" dirty="0">
                <a:solidFill>
                  <a:srgbClr val="FF0000"/>
                </a:solidFill>
              </a:rPr>
              <a:t>工程接收证书</a:t>
            </a:r>
            <a:r>
              <a:rPr lang="zh-CN" altLang="en-US" sz="2900" dirty="0"/>
              <a:t>的单项（位）工程造价占合同价格的</a:t>
            </a:r>
            <a:r>
              <a:rPr lang="zh-CN" altLang="en-US" sz="2900" dirty="0">
                <a:solidFill>
                  <a:srgbClr val="FF0000"/>
                </a:solidFill>
              </a:rPr>
              <a:t>比例</a:t>
            </a:r>
            <a:r>
              <a:rPr lang="zh-CN" altLang="en-US" sz="2900" dirty="0"/>
              <a:t>幅度予以</a:t>
            </a:r>
            <a:r>
              <a:rPr lang="zh-CN" altLang="en-US" sz="2900" dirty="0">
                <a:solidFill>
                  <a:srgbClr val="FF0000"/>
                </a:solidFill>
              </a:rPr>
              <a:t>扣减</a:t>
            </a:r>
            <a:r>
              <a:rPr lang="zh-CN" altLang="en-US" sz="2900" dirty="0"/>
              <a:t>。</a:t>
            </a:r>
            <a:endParaRPr lang="zh-CN" altLang="en-US" sz="2900" dirty="0"/>
          </a:p>
          <a:p>
            <a:endParaRPr lang="zh-CN" altLang="en-US" sz="29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3.2 </a:t>
            </a:r>
            <a:r>
              <a:rPr lang="zh-CN" altLang="en-US" dirty="0">
                <a:solidFill>
                  <a:srgbClr val="FF0000"/>
                </a:solidFill>
              </a:rPr>
              <a:t>计价方式</a:t>
            </a:r>
            <a:endParaRPr lang="zh-CN" altLang="en-US" dirty="0">
              <a:solidFill>
                <a:srgbClr val="FF0000"/>
              </a:solidFill>
            </a:endParaRPr>
          </a:p>
          <a:p>
            <a:r>
              <a:rPr lang="en-US" altLang="zh-CN" dirty="0"/>
              <a:t>3.2.1 </a:t>
            </a:r>
            <a:r>
              <a:rPr lang="zh-CN" altLang="en-US" dirty="0"/>
              <a:t>建设工程施工发承包应采用工程量</a:t>
            </a:r>
            <a:r>
              <a:rPr lang="zh-CN" altLang="en-US" dirty="0">
                <a:solidFill>
                  <a:srgbClr val="FF0000"/>
                </a:solidFill>
              </a:rPr>
              <a:t>清单计价</a:t>
            </a:r>
            <a:r>
              <a:rPr lang="zh-CN" altLang="en-US" dirty="0"/>
              <a:t>。</a:t>
            </a:r>
            <a:endParaRPr lang="zh-CN" altLang="en-US" dirty="0"/>
          </a:p>
          <a:p>
            <a:r>
              <a:rPr lang="en-US" altLang="zh-CN" dirty="0"/>
              <a:t>3.2.2 </a:t>
            </a:r>
            <a:r>
              <a:rPr lang="zh-CN" altLang="en-US" dirty="0"/>
              <a:t>实行工程量清单计价的工程可采用</a:t>
            </a:r>
            <a:r>
              <a:rPr lang="zh-CN" altLang="en-US" dirty="0">
                <a:solidFill>
                  <a:srgbClr val="FF0000"/>
                </a:solidFill>
              </a:rPr>
              <a:t>总价</a:t>
            </a:r>
            <a:r>
              <a:rPr lang="zh-CN" altLang="en-US" dirty="0"/>
              <a:t>合同、</a:t>
            </a:r>
            <a:r>
              <a:rPr lang="zh-CN" altLang="en-US" dirty="0">
                <a:solidFill>
                  <a:srgbClr val="FF0000"/>
                </a:solidFill>
              </a:rPr>
              <a:t>单价</a:t>
            </a:r>
            <a:r>
              <a:rPr lang="zh-CN" altLang="en-US" dirty="0"/>
              <a:t>合同或</a:t>
            </a:r>
            <a:r>
              <a:rPr lang="zh-CN" altLang="en-US" dirty="0">
                <a:solidFill>
                  <a:srgbClr val="FF0000"/>
                </a:solidFill>
              </a:rPr>
              <a:t>成本加酬金</a:t>
            </a:r>
            <a:r>
              <a:rPr lang="zh-CN" altLang="en-US" dirty="0"/>
              <a:t>合同。</a:t>
            </a:r>
            <a:endParaRPr lang="zh-CN" altLang="en-US" dirty="0"/>
          </a:p>
          <a:p>
            <a:r>
              <a:rPr lang="en-US" altLang="zh-CN" dirty="0"/>
              <a:t>3.2.3 </a:t>
            </a:r>
            <a:r>
              <a:rPr lang="zh-CN" altLang="en-US" dirty="0"/>
              <a:t>工程量清单计价可采用</a:t>
            </a:r>
            <a:r>
              <a:rPr lang="zh-CN" altLang="en-US" dirty="0">
                <a:solidFill>
                  <a:srgbClr val="339933"/>
                </a:solidFill>
              </a:rPr>
              <a:t>单价计价</a:t>
            </a:r>
            <a:r>
              <a:rPr lang="zh-CN" altLang="en-US" dirty="0"/>
              <a:t>和</a:t>
            </a:r>
            <a:r>
              <a:rPr lang="zh-CN" altLang="en-US" dirty="0">
                <a:solidFill>
                  <a:srgbClr val="339933"/>
                </a:solidFill>
              </a:rPr>
              <a:t>总价计价</a:t>
            </a:r>
            <a:r>
              <a:rPr lang="zh-CN" altLang="en-US" dirty="0"/>
              <a:t>两种方式进行计价。</a:t>
            </a:r>
            <a:endParaRPr lang="zh-CN" altLang="en-US" dirty="0"/>
          </a:p>
          <a:p>
            <a:r>
              <a:rPr lang="en-US" altLang="zh-CN" dirty="0"/>
              <a:t>3.2.4 </a:t>
            </a:r>
            <a:r>
              <a:rPr lang="zh-CN" altLang="en-US" dirty="0">
                <a:solidFill>
                  <a:srgbClr val="FF0000"/>
                </a:solidFill>
              </a:rPr>
              <a:t>综合单价</a:t>
            </a:r>
            <a:r>
              <a:rPr lang="zh-CN" altLang="en-US" dirty="0"/>
              <a:t>包括人工费、材料费、施工机具使用费、企业管理费和利润，</a:t>
            </a:r>
            <a:r>
              <a:rPr lang="zh-CN" altLang="en-US" dirty="0">
                <a:solidFill>
                  <a:srgbClr val="FF0000"/>
                </a:solidFill>
              </a:rPr>
              <a:t>综合单价分析表</a:t>
            </a:r>
            <a:r>
              <a:rPr lang="zh-CN" altLang="en-US" dirty="0"/>
              <a:t>应明确各项费用的计算</a:t>
            </a:r>
            <a:r>
              <a:rPr lang="zh-CN" altLang="en-US" dirty="0">
                <a:solidFill>
                  <a:srgbClr val="339933"/>
                </a:solidFill>
              </a:rPr>
              <a:t>基础、费率</a:t>
            </a:r>
            <a:r>
              <a:rPr lang="zh-CN" altLang="en-US" dirty="0"/>
              <a:t>和计算方法。</a:t>
            </a:r>
            <a:endParaRPr lang="en-US" altLang="zh-CN" dirty="0"/>
          </a:p>
          <a:p>
            <a:r>
              <a:rPr lang="en-US" altLang="zh-CN" dirty="0"/>
              <a:t>6.1.6 </a:t>
            </a:r>
            <a:r>
              <a:rPr lang="zh-CN" altLang="en-US" dirty="0"/>
              <a:t>投标工程量清单</a:t>
            </a:r>
            <a:r>
              <a:rPr lang="zh-CN" altLang="en-US" dirty="0">
                <a:solidFill>
                  <a:srgbClr val="FF0000"/>
                </a:solidFill>
              </a:rPr>
              <a:t>综合单价</a:t>
            </a:r>
            <a:r>
              <a:rPr lang="zh-CN" altLang="en-US" dirty="0"/>
              <a:t>以其</a:t>
            </a:r>
            <a:r>
              <a:rPr lang="zh-CN" altLang="en-US" dirty="0">
                <a:solidFill>
                  <a:srgbClr val="FF0000"/>
                </a:solidFill>
              </a:rPr>
              <a:t>相应组成</a:t>
            </a:r>
            <a:r>
              <a:rPr lang="zh-CN" altLang="en-US" dirty="0">
                <a:solidFill>
                  <a:srgbClr val="339933"/>
                </a:solidFill>
              </a:rPr>
              <a:t>项目价格</a:t>
            </a:r>
            <a:r>
              <a:rPr lang="zh-CN" altLang="en-US" dirty="0"/>
              <a:t>为准。</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9.7.8 </a:t>
            </a:r>
            <a:r>
              <a:rPr lang="zh-CN" altLang="en-US" dirty="0"/>
              <a:t>因</a:t>
            </a:r>
            <a:r>
              <a:rPr lang="zh-CN" altLang="en-US" dirty="0">
                <a:solidFill>
                  <a:srgbClr val="FF0000"/>
                </a:solidFill>
              </a:rPr>
              <a:t>非承包人原因</a:t>
            </a:r>
            <a:r>
              <a:rPr lang="zh-CN" altLang="en-US" dirty="0">
                <a:solidFill>
                  <a:srgbClr val="339933"/>
                </a:solidFill>
              </a:rPr>
              <a:t>延误工期</a:t>
            </a:r>
            <a:r>
              <a:rPr lang="zh-CN" altLang="en-US" dirty="0"/>
              <a:t>导致的工程索赔，除</a:t>
            </a:r>
            <a:r>
              <a:rPr lang="zh-CN" altLang="en-US" dirty="0">
                <a:solidFill>
                  <a:srgbClr val="339933"/>
                </a:solidFill>
              </a:rPr>
              <a:t>工期</a:t>
            </a:r>
            <a:r>
              <a:rPr lang="zh-CN" altLang="en-US" dirty="0"/>
              <a:t>可以</a:t>
            </a:r>
            <a:r>
              <a:rPr lang="zh-CN" altLang="en-US" dirty="0">
                <a:solidFill>
                  <a:srgbClr val="339933"/>
                </a:solidFill>
              </a:rPr>
              <a:t>顺延</a:t>
            </a:r>
            <a:r>
              <a:rPr lang="zh-CN" altLang="en-US" dirty="0"/>
              <a:t>外，承包人可根据费用损失情况向发包人提出以下费用索赔：</a:t>
            </a:r>
            <a:endParaRPr lang="zh-CN" altLang="en-US" dirty="0"/>
          </a:p>
          <a:p>
            <a:r>
              <a:rPr lang="en-US" altLang="zh-CN" dirty="0"/>
              <a:t>1 </a:t>
            </a:r>
            <a:r>
              <a:rPr lang="zh-CN" altLang="en-US" dirty="0"/>
              <a:t>已进场人员无法进行施工的</a:t>
            </a:r>
            <a:r>
              <a:rPr lang="zh-CN" altLang="en-US" dirty="0">
                <a:solidFill>
                  <a:srgbClr val="339933"/>
                </a:solidFill>
              </a:rPr>
              <a:t>人员</a:t>
            </a:r>
            <a:r>
              <a:rPr lang="zh-CN" altLang="en-US" dirty="0"/>
              <a:t>窝工费用：</a:t>
            </a:r>
            <a:endParaRPr lang="zh-CN" altLang="en-US" dirty="0"/>
          </a:p>
          <a:p>
            <a:r>
              <a:rPr lang="en-US" altLang="zh-CN" dirty="0"/>
              <a:t>2 </a:t>
            </a:r>
            <a:r>
              <a:rPr lang="zh-CN" altLang="en-US" dirty="0"/>
              <a:t>已进场无法投入使用的</a:t>
            </a:r>
            <a:r>
              <a:rPr lang="zh-CN" altLang="en-US" dirty="0">
                <a:solidFill>
                  <a:srgbClr val="339933"/>
                </a:solidFill>
              </a:rPr>
              <a:t>材料</a:t>
            </a:r>
            <a:r>
              <a:rPr lang="zh-CN" altLang="en-US" dirty="0">
                <a:solidFill>
                  <a:srgbClr val="FF0000"/>
                </a:solidFill>
              </a:rPr>
              <a:t>损失</a:t>
            </a:r>
            <a:r>
              <a:rPr lang="zh-CN" altLang="en-US" dirty="0"/>
              <a:t>费用；</a:t>
            </a:r>
            <a:endParaRPr lang="zh-CN" altLang="en-US" dirty="0"/>
          </a:p>
          <a:p>
            <a:r>
              <a:rPr lang="en-US" altLang="zh-CN" dirty="0"/>
              <a:t>3 </a:t>
            </a:r>
            <a:r>
              <a:rPr lang="zh-CN" altLang="en-US" dirty="0"/>
              <a:t>已进场无法进行施工的</a:t>
            </a:r>
            <a:r>
              <a:rPr lang="zh-CN" altLang="en-US" dirty="0">
                <a:solidFill>
                  <a:srgbClr val="339933"/>
                </a:solidFill>
              </a:rPr>
              <a:t>机械</a:t>
            </a:r>
            <a:r>
              <a:rPr lang="zh-CN" altLang="en-US" dirty="0"/>
              <a:t>设备停滞费用；</a:t>
            </a:r>
            <a:endParaRPr lang="zh-CN" altLang="en-US" dirty="0"/>
          </a:p>
          <a:p>
            <a:r>
              <a:rPr lang="en-US" altLang="zh-CN" dirty="0"/>
              <a:t>4 </a:t>
            </a:r>
            <a:r>
              <a:rPr lang="zh-CN" altLang="en-US" dirty="0"/>
              <a:t>由于工期延长增加的</a:t>
            </a:r>
            <a:r>
              <a:rPr lang="zh-CN" altLang="en-US" dirty="0">
                <a:solidFill>
                  <a:srgbClr val="339933"/>
                </a:solidFill>
              </a:rPr>
              <a:t>措施</a:t>
            </a:r>
            <a:r>
              <a:rPr lang="zh-CN" altLang="en-US" dirty="0"/>
              <a:t>项目费；</a:t>
            </a:r>
            <a:endParaRPr lang="zh-CN" altLang="en-US" dirty="0"/>
          </a:p>
          <a:p>
            <a:r>
              <a:rPr lang="en-US" altLang="zh-CN" dirty="0"/>
              <a:t>5 </a:t>
            </a:r>
            <a:r>
              <a:rPr lang="zh-CN" altLang="en-US" dirty="0"/>
              <a:t>由于工期延长增加的</a:t>
            </a:r>
            <a:r>
              <a:rPr lang="zh-CN" altLang="en-US" dirty="0">
                <a:solidFill>
                  <a:srgbClr val="339933"/>
                </a:solidFill>
              </a:rPr>
              <a:t>管理费</a:t>
            </a:r>
            <a:r>
              <a:rPr lang="zh-CN" altLang="en-US" dirty="0"/>
              <a:t>用。</a:t>
            </a:r>
            <a:endParaRPr lang="zh-CN" altLang="en-US" dirty="0"/>
          </a:p>
          <a:p>
            <a:r>
              <a:rPr lang="en-US" altLang="zh-CN" dirty="0"/>
              <a:t>9.7.11 </a:t>
            </a:r>
            <a:r>
              <a:rPr lang="zh-CN" altLang="en-US" dirty="0"/>
              <a:t>发生工程</a:t>
            </a:r>
            <a:r>
              <a:rPr lang="zh-CN" altLang="en-US" dirty="0">
                <a:solidFill>
                  <a:srgbClr val="339933"/>
                </a:solidFill>
              </a:rPr>
              <a:t>索赔事件</a:t>
            </a:r>
            <a:r>
              <a:rPr lang="zh-CN" altLang="en-US" dirty="0"/>
              <a:t>后，合同当事人均应</a:t>
            </a:r>
            <a:r>
              <a:rPr lang="zh-CN" altLang="en-US" dirty="0">
                <a:solidFill>
                  <a:srgbClr val="FF0000"/>
                </a:solidFill>
              </a:rPr>
              <a:t>采取措施</a:t>
            </a:r>
            <a:r>
              <a:rPr lang="zh-CN" altLang="en-US" dirty="0"/>
              <a:t>尽量避免和</a:t>
            </a:r>
            <a:r>
              <a:rPr lang="zh-CN" altLang="en-US" dirty="0">
                <a:solidFill>
                  <a:srgbClr val="FF0000"/>
                </a:solidFill>
              </a:rPr>
              <a:t>减少损失的扩大</a:t>
            </a:r>
            <a:r>
              <a:rPr lang="zh-CN" altLang="en-US" dirty="0"/>
              <a:t>，任何一方当事人没有采取有效措施导致损失扩大的，应对扩大的损失承担责任。</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9.7.12 </a:t>
            </a:r>
            <a:r>
              <a:rPr lang="zh-CN" altLang="en-US" dirty="0">
                <a:solidFill>
                  <a:srgbClr val="FF0000"/>
                </a:solidFill>
              </a:rPr>
              <a:t>非承包人原因</a:t>
            </a:r>
            <a:r>
              <a:rPr lang="zh-CN" altLang="en-US" dirty="0"/>
              <a:t>发生的事件造成承包人损失时，承包人可按下列</a:t>
            </a:r>
            <a:r>
              <a:rPr lang="zh-CN" altLang="en-US" dirty="0">
                <a:solidFill>
                  <a:srgbClr val="339933"/>
                </a:solidFill>
              </a:rPr>
              <a:t>程序</a:t>
            </a:r>
            <a:r>
              <a:rPr lang="zh-CN" altLang="en-US" dirty="0"/>
              <a:t>向发包人提出工程</a:t>
            </a:r>
            <a:r>
              <a:rPr lang="zh-CN" altLang="en-US" dirty="0">
                <a:solidFill>
                  <a:srgbClr val="339933"/>
                </a:solidFill>
              </a:rPr>
              <a:t>索赔</a:t>
            </a:r>
            <a:r>
              <a:rPr lang="zh-CN" altLang="en-US" dirty="0"/>
              <a:t>：</a:t>
            </a:r>
            <a:endParaRPr lang="zh-CN" altLang="en-US" dirty="0"/>
          </a:p>
          <a:p>
            <a:r>
              <a:rPr lang="en-US" altLang="zh-CN" dirty="0"/>
              <a:t>1 </a:t>
            </a:r>
            <a:r>
              <a:rPr lang="zh-CN" altLang="en-US" dirty="0"/>
              <a:t>承包人应在知道或应当知道工程索赔事件发生后</a:t>
            </a:r>
            <a:r>
              <a:rPr lang="en-US" altLang="zh-CN" dirty="0">
                <a:solidFill>
                  <a:srgbClr val="339933"/>
                </a:solidFill>
              </a:rPr>
              <a:t>28 </a:t>
            </a:r>
            <a:r>
              <a:rPr lang="zh-CN" altLang="en-US" dirty="0">
                <a:solidFill>
                  <a:srgbClr val="339933"/>
                </a:solidFill>
              </a:rPr>
              <a:t>天内</a:t>
            </a:r>
            <a:r>
              <a:rPr lang="zh-CN" altLang="en-US" dirty="0"/>
              <a:t>，向发包人提交工程</a:t>
            </a:r>
            <a:r>
              <a:rPr lang="zh-CN" altLang="en-US" dirty="0">
                <a:solidFill>
                  <a:srgbClr val="339933"/>
                </a:solidFill>
              </a:rPr>
              <a:t>索赔意向通知书</a:t>
            </a:r>
            <a:r>
              <a:rPr lang="zh-CN" altLang="en-US" dirty="0"/>
              <a:t>，说明发生工程索赔事件的事由。</a:t>
            </a:r>
            <a:endParaRPr lang="en-US" altLang="zh-CN" dirty="0"/>
          </a:p>
          <a:p>
            <a:r>
              <a:rPr lang="zh-CN" altLang="en-US" dirty="0"/>
              <a:t>承包人</a:t>
            </a:r>
            <a:r>
              <a:rPr lang="zh-CN" altLang="en-US" dirty="0">
                <a:solidFill>
                  <a:srgbClr val="339933"/>
                </a:solidFill>
              </a:rPr>
              <a:t>逾期</a:t>
            </a:r>
            <a:r>
              <a:rPr lang="zh-CN" altLang="en-US" dirty="0"/>
              <a:t>未发出工程索赔意向通知书的，</a:t>
            </a:r>
            <a:r>
              <a:rPr lang="zh-CN" altLang="en-US" dirty="0">
                <a:solidFill>
                  <a:srgbClr val="339933"/>
                </a:solidFill>
              </a:rPr>
              <a:t>丧失</a:t>
            </a:r>
            <a:r>
              <a:rPr lang="zh-CN" altLang="en-US" dirty="0"/>
              <a:t>索赔的权利；</a:t>
            </a:r>
            <a:endParaRPr lang="en-US" altLang="zh-CN" dirty="0"/>
          </a:p>
          <a:p>
            <a:r>
              <a:rPr lang="en-US" altLang="zh-CN" dirty="0"/>
              <a:t>3 </a:t>
            </a:r>
            <a:r>
              <a:rPr lang="zh-CN" altLang="en-US" dirty="0"/>
              <a:t>工程索赔事件具有</a:t>
            </a:r>
            <a:r>
              <a:rPr lang="zh-CN" altLang="en-US" dirty="0">
                <a:solidFill>
                  <a:srgbClr val="339933"/>
                </a:solidFill>
              </a:rPr>
              <a:t>连续影响</a:t>
            </a:r>
            <a:r>
              <a:rPr lang="zh-CN" altLang="en-US" dirty="0"/>
              <a:t>的，承包人应按合理</a:t>
            </a:r>
            <a:r>
              <a:rPr lang="zh-CN" altLang="en-US" dirty="0">
                <a:solidFill>
                  <a:srgbClr val="339933"/>
                </a:solidFill>
              </a:rPr>
              <a:t>时间间隔</a:t>
            </a:r>
            <a:r>
              <a:rPr lang="zh-CN" altLang="en-US" dirty="0"/>
              <a:t>继续提交</a:t>
            </a:r>
            <a:r>
              <a:rPr lang="zh-CN" altLang="en-US" dirty="0">
                <a:solidFill>
                  <a:srgbClr val="339933"/>
                </a:solidFill>
              </a:rPr>
              <a:t>延续</a:t>
            </a:r>
            <a:r>
              <a:rPr lang="zh-CN" altLang="en-US" dirty="0"/>
              <a:t>工程</a:t>
            </a:r>
            <a:r>
              <a:rPr lang="zh-CN" altLang="en-US" dirty="0">
                <a:solidFill>
                  <a:srgbClr val="339933"/>
                </a:solidFill>
              </a:rPr>
              <a:t>索赔通知</a:t>
            </a:r>
            <a:r>
              <a:rPr lang="zh-CN" altLang="en-US" dirty="0"/>
              <a:t>，说明</a:t>
            </a:r>
            <a:r>
              <a:rPr lang="zh-CN" altLang="en-US" dirty="0">
                <a:solidFill>
                  <a:srgbClr val="339933"/>
                </a:solidFill>
              </a:rPr>
              <a:t>连续影响</a:t>
            </a:r>
            <a:r>
              <a:rPr lang="zh-CN" altLang="en-US" dirty="0"/>
              <a:t>的实际情况和记录以及要求；</a:t>
            </a:r>
            <a:endParaRPr lang="zh-CN" altLang="en-US" dirty="0"/>
          </a:p>
          <a:p>
            <a:r>
              <a:rPr lang="en-US" altLang="zh-CN" dirty="0"/>
              <a:t>4 </a:t>
            </a:r>
            <a:r>
              <a:rPr lang="zh-CN" altLang="en-US" dirty="0"/>
              <a:t>在工程索赔事件影响</a:t>
            </a:r>
            <a:r>
              <a:rPr lang="zh-CN" altLang="en-US" dirty="0">
                <a:solidFill>
                  <a:srgbClr val="339933"/>
                </a:solidFill>
              </a:rPr>
              <a:t>结束</a:t>
            </a:r>
            <a:r>
              <a:rPr lang="zh-CN" altLang="en-US" dirty="0"/>
              <a:t>后的</a:t>
            </a:r>
            <a:r>
              <a:rPr lang="en-US" altLang="zh-CN" dirty="0">
                <a:solidFill>
                  <a:srgbClr val="339933"/>
                </a:solidFill>
              </a:rPr>
              <a:t>28 </a:t>
            </a:r>
            <a:r>
              <a:rPr lang="zh-CN" altLang="en-US" dirty="0">
                <a:solidFill>
                  <a:srgbClr val="339933"/>
                </a:solidFill>
              </a:rPr>
              <a:t>天内</a:t>
            </a:r>
            <a:r>
              <a:rPr lang="zh-CN" altLang="en-US" dirty="0"/>
              <a:t>，承包人应向发包人提交</a:t>
            </a:r>
            <a:r>
              <a:rPr lang="zh-CN" altLang="en-US" dirty="0">
                <a:solidFill>
                  <a:srgbClr val="FF0000"/>
                </a:solidFill>
              </a:rPr>
              <a:t>最终</a:t>
            </a:r>
            <a:r>
              <a:rPr lang="zh-CN" altLang="en-US" dirty="0"/>
              <a:t>工程</a:t>
            </a:r>
            <a:r>
              <a:rPr lang="zh-CN" altLang="en-US" dirty="0">
                <a:solidFill>
                  <a:srgbClr val="FF0000"/>
                </a:solidFill>
              </a:rPr>
              <a:t>索赔报告</a:t>
            </a:r>
            <a:r>
              <a:rPr lang="zh-CN" altLang="en-US" dirty="0"/>
              <a:t>，说明最终工程索赔要求，并附必要的记录和证明材料。</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9.7.14 </a:t>
            </a:r>
            <a:r>
              <a:rPr lang="zh-CN" altLang="en-US" dirty="0">
                <a:solidFill>
                  <a:srgbClr val="FF0000"/>
                </a:solidFill>
              </a:rPr>
              <a:t>承包人</a:t>
            </a:r>
            <a:r>
              <a:rPr lang="zh-CN" altLang="en-US" dirty="0">
                <a:solidFill>
                  <a:srgbClr val="339933"/>
                </a:solidFill>
              </a:rPr>
              <a:t>要求赔偿</a:t>
            </a:r>
            <a:r>
              <a:rPr lang="zh-CN" altLang="en-US" dirty="0"/>
              <a:t>时，可以选择下列一项或几项方式获得赔偿：</a:t>
            </a:r>
            <a:endParaRPr lang="zh-CN" altLang="en-US" dirty="0"/>
          </a:p>
          <a:p>
            <a:r>
              <a:rPr lang="en-US" altLang="zh-CN" dirty="0"/>
              <a:t>1 </a:t>
            </a:r>
            <a:r>
              <a:rPr lang="zh-CN" altLang="en-US" dirty="0"/>
              <a:t>延长</a:t>
            </a:r>
            <a:r>
              <a:rPr lang="zh-CN" altLang="en-US" dirty="0">
                <a:solidFill>
                  <a:srgbClr val="339933"/>
                </a:solidFill>
              </a:rPr>
              <a:t>工期</a:t>
            </a:r>
            <a:r>
              <a:rPr lang="zh-CN" altLang="en-US" dirty="0"/>
              <a:t>；</a:t>
            </a:r>
            <a:endParaRPr lang="zh-CN" altLang="en-US" dirty="0"/>
          </a:p>
          <a:p>
            <a:r>
              <a:rPr lang="en-US" altLang="zh-CN" dirty="0"/>
              <a:t>2 </a:t>
            </a:r>
            <a:r>
              <a:rPr lang="zh-CN" altLang="en-US" dirty="0"/>
              <a:t>要求发包人支付实际发生的额外</a:t>
            </a:r>
            <a:r>
              <a:rPr lang="zh-CN" altLang="en-US" dirty="0">
                <a:solidFill>
                  <a:srgbClr val="339933"/>
                </a:solidFill>
              </a:rPr>
              <a:t>费用</a:t>
            </a:r>
            <a:r>
              <a:rPr lang="zh-CN" altLang="en-US" dirty="0"/>
              <a:t>；</a:t>
            </a:r>
            <a:endParaRPr lang="zh-CN" altLang="en-US" dirty="0"/>
          </a:p>
          <a:p>
            <a:r>
              <a:rPr lang="en-US" altLang="zh-CN" dirty="0"/>
              <a:t>3 </a:t>
            </a:r>
            <a:r>
              <a:rPr lang="zh-CN" altLang="en-US" dirty="0"/>
              <a:t>要求发包人支付合理的预期</a:t>
            </a:r>
            <a:r>
              <a:rPr lang="zh-CN" altLang="en-US" dirty="0">
                <a:solidFill>
                  <a:srgbClr val="339933"/>
                </a:solidFill>
              </a:rPr>
              <a:t>利润</a:t>
            </a:r>
            <a:r>
              <a:rPr lang="zh-CN" altLang="en-US" dirty="0"/>
              <a:t>；</a:t>
            </a:r>
            <a:endParaRPr lang="zh-CN" altLang="en-US" dirty="0"/>
          </a:p>
          <a:p>
            <a:r>
              <a:rPr lang="en-US" altLang="zh-CN" dirty="0"/>
              <a:t>4 </a:t>
            </a:r>
            <a:r>
              <a:rPr lang="zh-CN" altLang="en-US" dirty="0"/>
              <a:t>要求发包人按合同的约定支付</a:t>
            </a:r>
            <a:r>
              <a:rPr lang="zh-CN" altLang="en-US" dirty="0">
                <a:solidFill>
                  <a:srgbClr val="339933"/>
                </a:solidFill>
              </a:rPr>
              <a:t>违约金</a:t>
            </a:r>
            <a:r>
              <a:rPr lang="zh-CN" altLang="en-US" dirty="0"/>
              <a:t>。</a:t>
            </a:r>
            <a:endParaRPr lang="zh-CN" altLang="en-US" dirty="0"/>
          </a:p>
          <a:p>
            <a:r>
              <a:rPr lang="en-US" altLang="zh-CN" dirty="0"/>
              <a:t>9.7.16 </a:t>
            </a:r>
            <a:r>
              <a:rPr lang="zh-CN" altLang="en-US" dirty="0"/>
              <a:t>发承包双方在办理了</a:t>
            </a:r>
            <a:r>
              <a:rPr lang="zh-CN" altLang="en-US" dirty="0">
                <a:solidFill>
                  <a:srgbClr val="FF0000"/>
                </a:solidFill>
              </a:rPr>
              <a:t>竣工结算</a:t>
            </a:r>
            <a:r>
              <a:rPr lang="zh-CN" altLang="en-US" dirty="0"/>
              <a:t>后，应被认为承包人已</a:t>
            </a:r>
            <a:r>
              <a:rPr lang="zh-CN" altLang="en-US" dirty="0">
                <a:solidFill>
                  <a:srgbClr val="FF0000"/>
                </a:solidFill>
              </a:rPr>
              <a:t>无权</a:t>
            </a:r>
            <a:r>
              <a:rPr lang="zh-CN" altLang="en-US" dirty="0"/>
              <a:t>再提出</a:t>
            </a:r>
            <a:r>
              <a:rPr lang="zh-CN" altLang="en-US" dirty="0">
                <a:solidFill>
                  <a:srgbClr val="FF0000"/>
                </a:solidFill>
              </a:rPr>
              <a:t>竣工结算前</a:t>
            </a:r>
            <a:r>
              <a:rPr lang="zh-CN" altLang="en-US" dirty="0"/>
              <a:t>所发生的任何工程索赔。</a:t>
            </a:r>
            <a:endParaRPr lang="en-US" altLang="zh-CN" dirty="0"/>
          </a:p>
          <a:p>
            <a:r>
              <a:rPr lang="zh-CN" altLang="en-US" dirty="0"/>
              <a:t>承包人在提交的</a:t>
            </a:r>
            <a:r>
              <a:rPr lang="zh-CN" altLang="en-US" dirty="0">
                <a:solidFill>
                  <a:srgbClr val="FF0000"/>
                </a:solidFill>
              </a:rPr>
              <a:t>最终结清</a:t>
            </a:r>
            <a:r>
              <a:rPr lang="zh-CN" altLang="en-US" dirty="0"/>
              <a:t>申请中，只限于提出</a:t>
            </a:r>
            <a:r>
              <a:rPr lang="zh-CN" altLang="en-US" dirty="0">
                <a:solidFill>
                  <a:srgbClr val="339933"/>
                </a:solidFill>
              </a:rPr>
              <a:t>竣工结算</a:t>
            </a:r>
            <a:r>
              <a:rPr lang="zh-CN" altLang="en-US" dirty="0">
                <a:solidFill>
                  <a:srgbClr val="FF0000"/>
                </a:solidFill>
              </a:rPr>
              <a:t>后</a:t>
            </a:r>
            <a:r>
              <a:rPr lang="zh-CN" altLang="en-US" dirty="0"/>
              <a:t>的工程索赔，提出工程</a:t>
            </a:r>
            <a:r>
              <a:rPr lang="zh-CN" altLang="en-US" dirty="0">
                <a:solidFill>
                  <a:srgbClr val="339933"/>
                </a:solidFill>
              </a:rPr>
              <a:t>索赔的期限</a:t>
            </a:r>
            <a:r>
              <a:rPr lang="zh-CN" altLang="en-US" dirty="0"/>
              <a:t>应自发承包双方</a:t>
            </a:r>
            <a:r>
              <a:rPr lang="zh-CN" altLang="en-US" dirty="0">
                <a:solidFill>
                  <a:srgbClr val="339933"/>
                </a:solidFill>
              </a:rPr>
              <a:t>最终结清</a:t>
            </a:r>
            <a:r>
              <a:rPr lang="zh-CN" altLang="en-US" dirty="0"/>
              <a:t>时终止。</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9.7.18 </a:t>
            </a:r>
            <a:r>
              <a:rPr lang="zh-CN" altLang="en-US" dirty="0">
                <a:solidFill>
                  <a:srgbClr val="FF0000"/>
                </a:solidFill>
              </a:rPr>
              <a:t>发包人</a:t>
            </a:r>
            <a:r>
              <a:rPr lang="zh-CN" altLang="en-US" dirty="0">
                <a:solidFill>
                  <a:srgbClr val="339933"/>
                </a:solidFill>
              </a:rPr>
              <a:t>要求赔偿</a:t>
            </a:r>
            <a:r>
              <a:rPr lang="zh-CN" altLang="en-US" dirty="0"/>
              <a:t>时，可以选择下列一项或几项方式获得赔偿：</a:t>
            </a:r>
            <a:endParaRPr lang="zh-CN" altLang="en-US" dirty="0"/>
          </a:p>
          <a:p>
            <a:r>
              <a:rPr lang="en-US" altLang="zh-CN" dirty="0"/>
              <a:t>1 </a:t>
            </a:r>
            <a:r>
              <a:rPr lang="zh-CN" altLang="en-US" dirty="0">
                <a:solidFill>
                  <a:srgbClr val="339933"/>
                </a:solidFill>
              </a:rPr>
              <a:t>延长</a:t>
            </a:r>
            <a:r>
              <a:rPr lang="zh-CN" altLang="en-US" dirty="0"/>
              <a:t>质量缺陷修复期限；</a:t>
            </a:r>
            <a:endParaRPr lang="zh-CN" altLang="en-US" dirty="0"/>
          </a:p>
          <a:p>
            <a:r>
              <a:rPr lang="en-US" altLang="zh-CN" dirty="0"/>
              <a:t>2 </a:t>
            </a:r>
            <a:r>
              <a:rPr lang="zh-CN" altLang="en-US" dirty="0"/>
              <a:t>要求承包人支付实际发生的额外</a:t>
            </a:r>
            <a:r>
              <a:rPr lang="zh-CN" altLang="en-US" dirty="0">
                <a:solidFill>
                  <a:srgbClr val="339933"/>
                </a:solidFill>
              </a:rPr>
              <a:t>费用</a:t>
            </a:r>
            <a:r>
              <a:rPr lang="zh-CN" altLang="en-US" dirty="0"/>
              <a:t>；</a:t>
            </a:r>
            <a:endParaRPr lang="zh-CN" altLang="en-US" dirty="0"/>
          </a:p>
          <a:p>
            <a:r>
              <a:rPr lang="en-US" altLang="zh-CN" dirty="0"/>
              <a:t>3 </a:t>
            </a:r>
            <a:r>
              <a:rPr lang="zh-CN" altLang="en-US" dirty="0"/>
              <a:t>要求承包人按合同的约定支付</a:t>
            </a:r>
            <a:r>
              <a:rPr lang="zh-CN" altLang="en-US" dirty="0">
                <a:solidFill>
                  <a:srgbClr val="339933"/>
                </a:solidFill>
              </a:rPr>
              <a:t>违约金</a:t>
            </a:r>
            <a:r>
              <a:rPr lang="zh-CN" altLang="en-US" dirty="0"/>
              <a:t>。</a:t>
            </a:r>
            <a:endParaRPr lang="zh-CN" altLang="en-US" dirty="0"/>
          </a:p>
          <a:p>
            <a:r>
              <a:rPr lang="en-US" altLang="zh-CN" dirty="0"/>
              <a:t>9.7.19 </a:t>
            </a:r>
            <a:r>
              <a:rPr lang="zh-CN" altLang="en-US" dirty="0"/>
              <a:t>承包人应付给发包人的工程索赔金额可从拟支付给承包人的</a:t>
            </a:r>
            <a:r>
              <a:rPr lang="zh-CN" altLang="en-US" dirty="0">
                <a:solidFill>
                  <a:srgbClr val="339933"/>
                </a:solidFill>
              </a:rPr>
              <a:t>合同价款中</a:t>
            </a:r>
            <a:r>
              <a:rPr lang="zh-CN" altLang="en-US" dirty="0">
                <a:solidFill>
                  <a:srgbClr val="FF0000"/>
                </a:solidFill>
              </a:rPr>
              <a:t>扣除</a:t>
            </a:r>
            <a:r>
              <a:rPr lang="zh-CN" altLang="en-US" dirty="0"/>
              <a:t>，或由承包人以其他方式支付给发包人。</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10 </a:t>
            </a:r>
            <a:r>
              <a:rPr lang="zh-CN" altLang="en-US" dirty="0"/>
              <a:t>合同价款</a:t>
            </a:r>
            <a:r>
              <a:rPr lang="zh-CN" altLang="en-US" dirty="0">
                <a:solidFill>
                  <a:srgbClr val="FF0000"/>
                </a:solidFill>
              </a:rPr>
              <a:t>期中支付</a:t>
            </a:r>
            <a:endParaRPr lang="zh-CN" altLang="en-US" dirty="0">
              <a:solidFill>
                <a:srgbClr val="FF0000"/>
              </a:solidFill>
            </a:endParaRPr>
          </a:p>
          <a:p>
            <a:r>
              <a:rPr lang="en-US" altLang="zh-CN" dirty="0"/>
              <a:t>10.1 </a:t>
            </a:r>
            <a:r>
              <a:rPr lang="zh-CN" altLang="en-US" dirty="0">
                <a:solidFill>
                  <a:srgbClr val="FF0000"/>
                </a:solidFill>
              </a:rPr>
              <a:t>预付款</a:t>
            </a:r>
            <a:endParaRPr lang="zh-CN" altLang="en-US" dirty="0">
              <a:solidFill>
                <a:srgbClr val="FF0000"/>
              </a:solidFill>
            </a:endParaRPr>
          </a:p>
          <a:p>
            <a:r>
              <a:rPr lang="en-US" altLang="zh-CN" dirty="0"/>
              <a:t>10.1.1 </a:t>
            </a:r>
            <a:r>
              <a:rPr lang="zh-CN" altLang="en-US" dirty="0"/>
              <a:t>承包人应将预付款专用于</a:t>
            </a:r>
            <a:r>
              <a:rPr lang="zh-CN" altLang="en-US" dirty="0">
                <a:solidFill>
                  <a:srgbClr val="FF0000"/>
                </a:solidFill>
              </a:rPr>
              <a:t>施工前</a:t>
            </a:r>
            <a:r>
              <a:rPr lang="zh-CN" altLang="en-US" dirty="0"/>
              <a:t>发生的</a:t>
            </a:r>
            <a:r>
              <a:rPr lang="zh-CN" altLang="en-US" dirty="0">
                <a:solidFill>
                  <a:srgbClr val="FF0000"/>
                </a:solidFill>
              </a:rPr>
              <a:t>必要费用</a:t>
            </a:r>
            <a:r>
              <a:rPr lang="zh-CN" altLang="en-US" dirty="0"/>
              <a:t>。</a:t>
            </a:r>
            <a:endParaRPr lang="en-US" altLang="zh-CN" dirty="0"/>
          </a:p>
          <a:p>
            <a:r>
              <a:rPr lang="zh-CN" altLang="en-US" dirty="0"/>
              <a:t>发包人</a:t>
            </a:r>
            <a:r>
              <a:rPr lang="zh-CN" altLang="en-US" dirty="0">
                <a:solidFill>
                  <a:srgbClr val="FF0000"/>
                </a:solidFill>
              </a:rPr>
              <a:t>不得</a:t>
            </a:r>
            <a:r>
              <a:rPr lang="zh-CN" altLang="en-US" dirty="0"/>
              <a:t>向承包人</a:t>
            </a:r>
            <a:r>
              <a:rPr lang="zh-CN" altLang="en-US" dirty="0">
                <a:solidFill>
                  <a:srgbClr val="FF0000"/>
                </a:solidFill>
              </a:rPr>
              <a:t>收取</a:t>
            </a:r>
            <a:r>
              <a:rPr lang="zh-CN" altLang="en-US" dirty="0"/>
              <a:t>预付款的</a:t>
            </a:r>
            <a:r>
              <a:rPr lang="zh-CN" altLang="en-US" dirty="0">
                <a:solidFill>
                  <a:srgbClr val="FF0000"/>
                </a:solidFill>
              </a:rPr>
              <a:t>利息</a:t>
            </a:r>
            <a:r>
              <a:rPr lang="zh-CN" altLang="en-US" dirty="0"/>
              <a:t>。</a:t>
            </a:r>
            <a:endParaRPr lang="zh-CN" altLang="en-US" dirty="0"/>
          </a:p>
          <a:p>
            <a:r>
              <a:rPr lang="en-US" altLang="zh-CN" dirty="0"/>
              <a:t>10.1.2 </a:t>
            </a:r>
            <a:r>
              <a:rPr lang="zh-CN" altLang="en-US" dirty="0"/>
              <a:t>预付款</a:t>
            </a:r>
            <a:r>
              <a:rPr lang="zh-CN" altLang="en-US" dirty="0">
                <a:solidFill>
                  <a:srgbClr val="FF0000"/>
                </a:solidFill>
              </a:rPr>
              <a:t>支付比例</a:t>
            </a:r>
            <a:r>
              <a:rPr lang="zh-CN" altLang="en-US" dirty="0"/>
              <a:t>不应低于</a:t>
            </a:r>
            <a:r>
              <a:rPr lang="zh-CN" altLang="en-US" dirty="0">
                <a:solidFill>
                  <a:srgbClr val="339933"/>
                </a:solidFill>
              </a:rPr>
              <a:t>国家</a:t>
            </a:r>
            <a:r>
              <a:rPr lang="zh-CN" altLang="en-US" dirty="0"/>
              <a:t>有关部门发布的建设工程价款</a:t>
            </a:r>
            <a:r>
              <a:rPr lang="zh-CN" altLang="en-US" dirty="0">
                <a:solidFill>
                  <a:srgbClr val="339933"/>
                </a:solidFill>
              </a:rPr>
              <a:t>结算办法</a:t>
            </a:r>
            <a:r>
              <a:rPr lang="zh-CN" altLang="en-US" dirty="0"/>
              <a:t>规定的</a:t>
            </a:r>
            <a:r>
              <a:rPr lang="zh-CN" altLang="en-US" dirty="0">
                <a:solidFill>
                  <a:srgbClr val="339933"/>
                </a:solidFill>
              </a:rPr>
              <a:t>比例</a:t>
            </a:r>
            <a:r>
              <a:rPr lang="zh-CN" altLang="en-US" dirty="0"/>
              <a:t>。</a:t>
            </a:r>
            <a:endParaRPr lang="en-US" altLang="zh-CN" dirty="0"/>
          </a:p>
          <a:p>
            <a:r>
              <a:rPr lang="zh-CN" altLang="en-US" dirty="0"/>
              <a:t>对</a:t>
            </a:r>
            <a:r>
              <a:rPr lang="zh-CN" altLang="en-US" dirty="0">
                <a:solidFill>
                  <a:srgbClr val="339933"/>
                </a:solidFill>
              </a:rPr>
              <a:t>重大工程</a:t>
            </a:r>
            <a:r>
              <a:rPr lang="zh-CN" altLang="en-US" dirty="0"/>
              <a:t>项目，应</a:t>
            </a:r>
            <a:r>
              <a:rPr lang="zh-CN" altLang="en-US" dirty="0">
                <a:solidFill>
                  <a:srgbClr val="339933"/>
                </a:solidFill>
              </a:rPr>
              <a:t>按年度</a:t>
            </a:r>
            <a:r>
              <a:rPr lang="zh-CN" altLang="en-US" dirty="0">
                <a:solidFill>
                  <a:srgbClr val="FF0000"/>
                </a:solidFill>
              </a:rPr>
              <a:t>工程进度</a:t>
            </a:r>
            <a:r>
              <a:rPr lang="zh-CN" altLang="en-US" dirty="0"/>
              <a:t>计划</a:t>
            </a:r>
            <a:r>
              <a:rPr lang="zh-CN" altLang="en-US" dirty="0">
                <a:solidFill>
                  <a:srgbClr val="FF0000"/>
                </a:solidFill>
              </a:rPr>
              <a:t>逐年预付</a:t>
            </a:r>
            <a:r>
              <a:rPr lang="zh-CN" altLang="en-US" dirty="0"/>
              <a:t>。</a:t>
            </a:r>
            <a:endParaRPr lang="zh-CN" altLang="en-US" dirty="0"/>
          </a:p>
          <a:p>
            <a:r>
              <a:rPr lang="en-US" altLang="zh-CN" dirty="0"/>
              <a:t>10.1.4 </a:t>
            </a:r>
            <a:r>
              <a:rPr lang="zh-CN" altLang="en-US" dirty="0"/>
              <a:t>预付款的</a:t>
            </a:r>
            <a:r>
              <a:rPr lang="zh-CN" altLang="en-US" dirty="0">
                <a:solidFill>
                  <a:srgbClr val="FF0000"/>
                </a:solidFill>
              </a:rPr>
              <a:t>抵扣</a:t>
            </a:r>
            <a:r>
              <a:rPr lang="zh-CN" altLang="en-US" dirty="0"/>
              <a:t>，可选择当累计支付达到合同总价的一定比例后一次扣回或分次扣回的方式。</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10.2 </a:t>
            </a:r>
            <a:r>
              <a:rPr lang="zh-CN" altLang="en-US" dirty="0">
                <a:solidFill>
                  <a:srgbClr val="FF0000"/>
                </a:solidFill>
              </a:rPr>
              <a:t>安全文明</a:t>
            </a:r>
            <a:r>
              <a:rPr lang="zh-CN" altLang="en-US" dirty="0"/>
              <a:t>施工费</a:t>
            </a:r>
            <a:endParaRPr lang="zh-CN" altLang="en-US" dirty="0"/>
          </a:p>
          <a:p>
            <a:r>
              <a:rPr lang="en-US" altLang="zh-CN" dirty="0"/>
              <a:t>10.2.1 </a:t>
            </a:r>
            <a:r>
              <a:rPr lang="zh-CN" altLang="en-US" dirty="0"/>
              <a:t>安全文明施工费包括的内容和使用范围，应符合</a:t>
            </a:r>
            <a:r>
              <a:rPr lang="zh-CN" altLang="en-US" dirty="0">
                <a:solidFill>
                  <a:srgbClr val="339933"/>
                </a:solidFill>
              </a:rPr>
              <a:t>国家、省级、行业</a:t>
            </a:r>
            <a:r>
              <a:rPr lang="zh-CN" altLang="en-US" dirty="0"/>
              <a:t>建设主管部门有关文件和工程量</a:t>
            </a:r>
            <a:r>
              <a:rPr lang="zh-CN" altLang="en-US" dirty="0">
                <a:solidFill>
                  <a:srgbClr val="FF0000"/>
                </a:solidFill>
              </a:rPr>
              <a:t>计算标准</a:t>
            </a:r>
            <a:r>
              <a:rPr lang="zh-CN" altLang="en-US" dirty="0"/>
              <a:t>的规定。</a:t>
            </a:r>
            <a:endParaRPr lang="zh-CN" altLang="en-US" dirty="0"/>
          </a:p>
          <a:p>
            <a:r>
              <a:rPr lang="en-US" altLang="zh-CN" dirty="0"/>
              <a:t>10.2.2 </a:t>
            </a:r>
            <a:r>
              <a:rPr lang="zh-CN" altLang="en-US" dirty="0"/>
              <a:t>发包人应在</a:t>
            </a:r>
            <a:r>
              <a:rPr lang="zh-CN" altLang="en-US" dirty="0">
                <a:solidFill>
                  <a:srgbClr val="339933"/>
                </a:solidFill>
              </a:rPr>
              <a:t>开工后</a:t>
            </a:r>
            <a:r>
              <a:rPr lang="en-US" altLang="zh-CN" dirty="0">
                <a:solidFill>
                  <a:srgbClr val="339933"/>
                </a:solidFill>
              </a:rPr>
              <a:t>28 </a:t>
            </a:r>
            <a:r>
              <a:rPr lang="zh-CN" altLang="en-US" dirty="0">
                <a:solidFill>
                  <a:srgbClr val="339933"/>
                </a:solidFill>
              </a:rPr>
              <a:t>天内</a:t>
            </a:r>
            <a:r>
              <a:rPr lang="zh-CN" altLang="en-US" dirty="0"/>
              <a:t>预付安全文明施工费</a:t>
            </a:r>
            <a:r>
              <a:rPr lang="zh-CN" altLang="en-US" dirty="0">
                <a:solidFill>
                  <a:srgbClr val="FF0000"/>
                </a:solidFill>
              </a:rPr>
              <a:t>总额的</a:t>
            </a:r>
            <a:r>
              <a:rPr lang="en-US" altLang="zh-CN" dirty="0">
                <a:solidFill>
                  <a:srgbClr val="FF0000"/>
                </a:solidFill>
              </a:rPr>
              <a:t>50%</a:t>
            </a:r>
            <a:r>
              <a:rPr lang="zh-CN" altLang="en-US" dirty="0"/>
              <a:t>给承包人，</a:t>
            </a:r>
            <a:r>
              <a:rPr lang="zh-CN" altLang="en-US" dirty="0">
                <a:solidFill>
                  <a:srgbClr val="339933"/>
                </a:solidFill>
              </a:rPr>
              <a:t>其余</a:t>
            </a:r>
            <a:r>
              <a:rPr lang="zh-CN" altLang="en-US" dirty="0"/>
              <a:t>部分应按照提前安排的原则进行</a:t>
            </a:r>
            <a:r>
              <a:rPr lang="zh-CN" altLang="en-US" dirty="0">
                <a:solidFill>
                  <a:srgbClr val="339933"/>
                </a:solidFill>
              </a:rPr>
              <a:t>分解</a:t>
            </a:r>
            <a:r>
              <a:rPr lang="zh-CN" altLang="en-US" dirty="0"/>
              <a:t>，并与工程</a:t>
            </a:r>
            <a:r>
              <a:rPr lang="zh-CN" altLang="en-US" dirty="0">
                <a:solidFill>
                  <a:srgbClr val="339933"/>
                </a:solidFill>
              </a:rPr>
              <a:t>进度款</a:t>
            </a:r>
            <a:r>
              <a:rPr lang="zh-CN" altLang="en-US" dirty="0"/>
              <a:t>同期支付。</a:t>
            </a:r>
            <a:endParaRPr lang="zh-CN" altLang="en-US" dirty="0"/>
          </a:p>
          <a:p>
            <a:r>
              <a:rPr lang="en-US" altLang="zh-CN" dirty="0"/>
              <a:t>10.2.3 </a:t>
            </a:r>
            <a:r>
              <a:rPr lang="zh-CN" altLang="en-US" dirty="0"/>
              <a:t>发包人</a:t>
            </a:r>
            <a:r>
              <a:rPr lang="zh-CN" altLang="en-US" dirty="0">
                <a:solidFill>
                  <a:srgbClr val="339933"/>
                </a:solidFill>
              </a:rPr>
              <a:t>没有按时</a:t>
            </a:r>
            <a:r>
              <a:rPr lang="zh-CN" altLang="en-US" dirty="0"/>
              <a:t>支付安全文明施工费的，承包人可</a:t>
            </a:r>
            <a:r>
              <a:rPr lang="zh-CN" altLang="en-US" dirty="0">
                <a:solidFill>
                  <a:srgbClr val="339933"/>
                </a:solidFill>
              </a:rPr>
              <a:t>催告</a:t>
            </a:r>
            <a:r>
              <a:rPr lang="zh-CN" altLang="en-US" dirty="0"/>
              <a:t>发包人支付；</a:t>
            </a:r>
            <a:endParaRPr lang="en-US" altLang="zh-CN" dirty="0"/>
          </a:p>
          <a:p>
            <a:r>
              <a:rPr lang="zh-CN" altLang="en-US" dirty="0"/>
              <a:t>发包人在</a:t>
            </a:r>
            <a:r>
              <a:rPr lang="zh-CN" altLang="en-US" dirty="0">
                <a:solidFill>
                  <a:srgbClr val="FF0000"/>
                </a:solidFill>
              </a:rPr>
              <a:t>付款期满</a:t>
            </a:r>
            <a:r>
              <a:rPr lang="zh-CN" altLang="en-US" dirty="0"/>
              <a:t>后的</a:t>
            </a:r>
            <a:r>
              <a:rPr lang="en-US" altLang="zh-CN" dirty="0">
                <a:solidFill>
                  <a:srgbClr val="339933"/>
                </a:solidFill>
              </a:rPr>
              <a:t>7 </a:t>
            </a:r>
            <a:r>
              <a:rPr lang="zh-CN" altLang="en-US" dirty="0">
                <a:solidFill>
                  <a:srgbClr val="339933"/>
                </a:solidFill>
              </a:rPr>
              <a:t>天内</a:t>
            </a:r>
            <a:r>
              <a:rPr lang="zh-CN" altLang="en-US" dirty="0"/>
              <a:t>仍未支付的，承包人有权</a:t>
            </a:r>
            <a:r>
              <a:rPr lang="zh-CN" altLang="en-US" dirty="0">
                <a:solidFill>
                  <a:srgbClr val="339933"/>
                </a:solidFill>
              </a:rPr>
              <a:t>暂停施工</a:t>
            </a:r>
            <a:r>
              <a:rPr lang="zh-CN" altLang="en-US" dirty="0"/>
              <a:t>，发包人应承担</a:t>
            </a:r>
            <a:r>
              <a:rPr lang="zh-CN" altLang="en-US" dirty="0">
                <a:solidFill>
                  <a:srgbClr val="339933"/>
                </a:solidFill>
              </a:rPr>
              <a:t>违约责任</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10.3.3 </a:t>
            </a:r>
            <a:r>
              <a:rPr lang="zh-CN" altLang="en-US" dirty="0">
                <a:solidFill>
                  <a:srgbClr val="FF0000"/>
                </a:solidFill>
              </a:rPr>
              <a:t>单价合同</a:t>
            </a:r>
            <a:r>
              <a:rPr lang="zh-CN" altLang="en-US" dirty="0"/>
              <a:t>工程，其</a:t>
            </a:r>
            <a:r>
              <a:rPr lang="zh-CN" altLang="en-US" dirty="0">
                <a:solidFill>
                  <a:srgbClr val="FF0000"/>
                </a:solidFill>
              </a:rPr>
              <a:t>分部分项</a:t>
            </a:r>
            <a:r>
              <a:rPr lang="zh-CN" altLang="en-US" dirty="0"/>
              <a:t>工程项目和</a:t>
            </a:r>
            <a:r>
              <a:rPr lang="zh-CN" altLang="en-US" dirty="0">
                <a:solidFill>
                  <a:srgbClr val="FF0000"/>
                </a:solidFill>
              </a:rPr>
              <a:t>单价</a:t>
            </a:r>
            <a:r>
              <a:rPr lang="zh-CN" altLang="en-US" dirty="0"/>
              <a:t>计价的</a:t>
            </a:r>
            <a:r>
              <a:rPr lang="zh-CN" altLang="en-US" dirty="0">
                <a:solidFill>
                  <a:srgbClr val="FF0000"/>
                </a:solidFill>
              </a:rPr>
              <a:t>措施</a:t>
            </a:r>
            <a:r>
              <a:rPr lang="zh-CN" altLang="en-US" dirty="0"/>
              <a:t>项目应按照工程计量确认的</a:t>
            </a:r>
            <a:r>
              <a:rPr lang="zh-CN" altLang="en-US" dirty="0">
                <a:solidFill>
                  <a:srgbClr val="339933"/>
                </a:solidFill>
              </a:rPr>
              <a:t>工程量</a:t>
            </a:r>
            <a:r>
              <a:rPr lang="zh-CN" altLang="en-US" dirty="0"/>
              <a:t>与</a:t>
            </a:r>
            <a:r>
              <a:rPr lang="zh-CN" altLang="en-US" dirty="0">
                <a:solidFill>
                  <a:srgbClr val="339933"/>
                </a:solidFill>
              </a:rPr>
              <a:t>综合单价</a:t>
            </a:r>
            <a:r>
              <a:rPr lang="zh-CN" altLang="en-US" dirty="0"/>
              <a:t>计算，列入本期应支付的</a:t>
            </a:r>
            <a:r>
              <a:rPr lang="zh-CN" altLang="en-US" dirty="0">
                <a:solidFill>
                  <a:srgbClr val="339933"/>
                </a:solidFill>
              </a:rPr>
              <a:t>进度款</a:t>
            </a:r>
            <a:r>
              <a:rPr lang="zh-CN" altLang="en-US" dirty="0"/>
              <a:t>中。</a:t>
            </a:r>
            <a:endParaRPr lang="en-US" altLang="zh-CN" dirty="0"/>
          </a:p>
          <a:p>
            <a:r>
              <a:rPr lang="zh-CN" altLang="en-US" dirty="0">
                <a:solidFill>
                  <a:srgbClr val="339933"/>
                </a:solidFill>
              </a:rPr>
              <a:t>综合单价</a:t>
            </a:r>
            <a:r>
              <a:rPr lang="zh-CN" altLang="en-US" dirty="0"/>
              <a:t>发生调整的，以发承包双方确认的综合单价计算进度款。</a:t>
            </a:r>
            <a:endParaRPr lang="zh-CN" altLang="en-US" dirty="0"/>
          </a:p>
          <a:p>
            <a:r>
              <a:rPr lang="en-US" altLang="zh-CN" dirty="0"/>
              <a:t>10.3.4 </a:t>
            </a:r>
            <a:r>
              <a:rPr lang="zh-CN" altLang="en-US" dirty="0">
                <a:solidFill>
                  <a:srgbClr val="FF0000"/>
                </a:solidFill>
              </a:rPr>
              <a:t>总价合同</a:t>
            </a:r>
            <a:r>
              <a:rPr lang="zh-CN" altLang="en-US" dirty="0"/>
              <a:t>工程，应按照约定的</a:t>
            </a:r>
            <a:r>
              <a:rPr lang="zh-CN" altLang="en-US" dirty="0">
                <a:solidFill>
                  <a:srgbClr val="FF0000"/>
                </a:solidFill>
              </a:rPr>
              <a:t>时间</a:t>
            </a:r>
            <a:r>
              <a:rPr lang="zh-CN" altLang="en-US" dirty="0"/>
              <a:t>或</a:t>
            </a:r>
            <a:r>
              <a:rPr lang="zh-CN" altLang="en-US" dirty="0">
                <a:solidFill>
                  <a:srgbClr val="FF0000"/>
                </a:solidFill>
              </a:rPr>
              <a:t>形象</a:t>
            </a:r>
            <a:r>
              <a:rPr lang="zh-CN" altLang="en-US" dirty="0"/>
              <a:t>进度节点及其支付分解方式支付进度款。</a:t>
            </a:r>
            <a:endParaRPr lang="en-US" altLang="zh-CN" dirty="0"/>
          </a:p>
          <a:p>
            <a:r>
              <a:rPr lang="en-US" altLang="zh-CN" dirty="0"/>
              <a:t>10.3.10 </a:t>
            </a:r>
            <a:r>
              <a:rPr lang="zh-CN" altLang="en-US" dirty="0"/>
              <a:t>发包人支付</a:t>
            </a:r>
            <a:r>
              <a:rPr lang="zh-CN" altLang="en-US" dirty="0">
                <a:solidFill>
                  <a:srgbClr val="339933"/>
                </a:solidFill>
              </a:rPr>
              <a:t>进度款</a:t>
            </a:r>
            <a:r>
              <a:rPr lang="zh-CN" altLang="en-US" dirty="0"/>
              <a:t>的</a:t>
            </a:r>
            <a:r>
              <a:rPr lang="zh-CN" altLang="en-US" dirty="0">
                <a:solidFill>
                  <a:srgbClr val="339933"/>
                </a:solidFill>
              </a:rPr>
              <a:t>比例</a:t>
            </a:r>
            <a:r>
              <a:rPr lang="zh-CN" altLang="en-US" dirty="0"/>
              <a:t>，按进度价款</a:t>
            </a:r>
            <a:r>
              <a:rPr lang="zh-CN" altLang="en-US" dirty="0">
                <a:solidFill>
                  <a:srgbClr val="339933"/>
                </a:solidFill>
              </a:rPr>
              <a:t>总额</a:t>
            </a:r>
            <a:r>
              <a:rPr lang="zh-CN" altLang="en-US" dirty="0"/>
              <a:t>计，不应低于</a:t>
            </a:r>
            <a:r>
              <a:rPr lang="en-US" altLang="zh-CN" dirty="0">
                <a:solidFill>
                  <a:srgbClr val="339933"/>
                </a:solidFill>
              </a:rPr>
              <a:t>80%</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10.3.12</a:t>
            </a:r>
            <a:r>
              <a:rPr lang="zh-CN" altLang="en-US" dirty="0"/>
              <a:t>若发承包双方对部分清单项目的计量结果出现</a:t>
            </a:r>
            <a:r>
              <a:rPr lang="zh-CN" altLang="en-US" dirty="0">
                <a:solidFill>
                  <a:srgbClr val="FF0000"/>
                </a:solidFill>
              </a:rPr>
              <a:t>争议</a:t>
            </a:r>
            <a:r>
              <a:rPr lang="zh-CN" altLang="en-US" dirty="0"/>
              <a:t>，发包人应对</a:t>
            </a:r>
            <a:r>
              <a:rPr lang="zh-CN" altLang="en-US" dirty="0">
                <a:solidFill>
                  <a:srgbClr val="FF0000"/>
                </a:solidFill>
              </a:rPr>
              <a:t>无争议部分</a:t>
            </a:r>
            <a:r>
              <a:rPr lang="zh-CN" altLang="en-US" dirty="0"/>
              <a:t>的工程计量结果向承包人出具</a:t>
            </a:r>
            <a:r>
              <a:rPr lang="zh-CN" altLang="en-US" dirty="0">
                <a:solidFill>
                  <a:srgbClr val="FF0000"/>
                </a:solidFill>
              </a:rPr>
              <a:t>进度款</a:t>
            </a:r>
            <a:r>
              <a:rPr lang="zh-CN" altLang="en-US" dirty="0"/>
              <a:t>支付证书并支付进度款。</a:t>
            </a:r>
            <a:endParaRPr lang="zh-CN" altLang="en-US" dirty="0"/>
          </a:p>
          <a:p>
            <a:r>
              <a:rPr lang="en-US" altLang="zh-CN" dirty="0"/>
              <a:t>10.3.13 </a:t>
            </a:r>
            <a:r>
              <a:rPr lang="zh-CN" altLang="en-US" dirty="0"/>
              <a:t>发包人</a:t>
            </a:r>
            <a:r>
              <a:rPr lang="zh-CN" altLang="en-US" dirty="0">
                <a:solidFill>
                  <a:srgbClr val="339933"/>
                </a:solidFill>
              </a:rPr>
              <a:t>逾期不支付</a:t>
            </a:r>
            <a:r>
              <a:rPr lang="zh-CN" altLang="en-US" dirty="0"/>
              <a:t>工程进度款，承包人应及时向发包人发出</a:t>
            </a:r>
            <a:r>
              <a:rPr lang="zh-CN" altLang="en-US" dirty="0">
                <a:solidFill>
                  <a:srgbClr val="339933"/>
                </a:solidFill>
              </a:rPr>
              <a:t>要求付款</a:t>
            </a:r>
            <a:r>
              <a:rPr lang="zh-CN" altLang="en-US" dirty="0"/>
              <a:t>的通知，</a:t>
            </a:r>
            <a:endParaRPr lang="en-US" altLang="zh-CN" dirty="0"/>
          </a:p>
          <a:p>
            <a:r>
              <a:rPr lang="zh-CN" altLang="en-US" dirty="0">
                <a:solidFill>
                  <a:srgbClr val="339933"/>
                </a:solidFill>
              </a:rPr>
              <a:t>发包人</a:t>
            </a:r>
            <a:r>
              <a:rPr lang="zh-CN" altLang="en-US" dirty="0"/>
              <a:t>收到承包人通知后</a:t>
            </a:r>
            <a:r>
              <a:rPr lang="zh-CN" altLang="en-US" dirty="0">
                <a:solidFill>
                  <a:srgbClr val="339933"/>
                </a:solidFill>
              </a:rPr>
              <a:t>仍不能</a:t>
            </a:r>
            <a:r>
              <a:rPr lang="zh-CN" altLang="en-US" dirty="0"/>
              <a:t>按要求付款，可与承包人协调签订</a:t>
            </a:r>
            <a:r>
              <a:rPr lang="zh-CN" altLang="en-US" dirty="0">
                <a:solidFill>
                  <a:srgbClr val="FF0000"/>
                </a:solidFill>
              </a:rPr>
              <a:t>延期付款协议</a:t>
            </a:r>
            <a:r>
              <a:rPr lang="zh-CN" altLang="en-US" dirty="0"/>
              <a:t>，经承包人同意后可延期付款，</a:t>
            </a:r>
            <a:endParaRPr lang="en-US" altLang="zh-CN" dirty="0"/>
          </a:p>
          <a:p>
            <a:r>
              <a:rPr lang="zh-CN" altLang="en-US" dirty="0"/>
              <a:t>协议应明确延期支付的时间和在应付期限逾期之日起计算应付的</a:t>
            </a:r>
            <a:r>
              <a:rPr lang="zh-CN" altLang="en-US" dirty="0">
                <a:solidFill>
                  <a:srgbClr val="FF0000"/>
                </a:solidFill>
              </a:rPr>
              <a:t>利息</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 </a:t>
            </a:r>
            <a:r>
              <a:rPr lang="zh-CN" altLang="en-US" dirty="0">
                <a:solidFill>
                  <a:srgbClr val="FF0000"/>
                </a:solidFill>
              </a:rPr>
              <a:t>结算与支付</a:t>
            </a:r>
            <a:endParaRPr lang="en-US" altLang="zh-CN" dirty="0">
              <a:solidFill>
                <a:srgbClr val="FF0000"/>
              </a:solidFill>
            </a:endParaRPr>
          </a:p>
          <a:p>
            <a:r>
              <a:rPr lang="en-US" altLang="zh-CN" dirty="0"/>
              <a:t>11.2 </a:t>
            </a:r>
            <a:r>
              <a:rPr lang="zh-CN" altLang="en-US" dirty="0">
                <a:solidFill>
                  <a:srgbClr val="FF0000"/>
                </a:solidFill>
              </a:rPr>
              <a:t>施工过程结算</a:t>
            </a:r>
            <a:endParaRPr lang="zh-CN" altLang="en-US" dirty="0">
              <a:solidFill>
                <a:srgbClr val="FF0000"/>
              </a:solidFill>
            </a:endParaRPr>
          </a:p>
          <a:p>
            <a:r>
              <a:rPr lang="en-US" altLang="zh-CN" dirty="0"/>
              <a:t>11.2.2 </a:t>
            </a:r>
            <a:r>
              <a:rPr lang="zh-CN" altLang="en-US" dirty="0"/>
              <a:t>发承包</a:t>
            </a:r>
            <a:r>
              <a:rPr lang="zh-CN" altLang="en-US" dirty="0">
                <a:solidFill>
                  <a:srgbClr val="339933"/>
                </a:solidFill>
              </a:rPr>
              <a:t>双方已确认</a:t>
            </a:r>
            <a:r>
              <a:rPr lang="zh-CN" altLang="en-US" dirty="0"/>
              <a:t>应计入当期施工过程结算的</a:t>
            </a:r>
            <a:r>
              <a:rPr lang="zh-CN" altLang="en-US" dirty="0">
                <a:solidFill>
                  <a:srgbClr val="339933"/>
                </a:solidFill>
              </a:rPr>
              <a:t>合同价格调整</a:t>
            </a:r>
            <a:r>
              <a:rPr lang="zh-CN" altLang="en-US" dirty="0"/>
              <a:t>金额应列入</a:t>
            </a:r>
            <a:r>
              <a:rPr lang="zh-CN" altLang="en-US" dirty="0">
                <a:solidFill>
                  <a:srgbClr val="339933"/>
                </a:solidFill>
              </a:rPr>
              <a:t>施工过程结算款</a:t>
            </a:r>
            <a:r>
              <a:rPr lang="zh-CN" altLang="en-US" dirty="0"/>
              <a:t>，并同期支付。</a:t>
            </a:r>
            <a:endParaRPr lang="zh-CN" altLang="en-US" dirty="0"/>
          </a:p>
          <a:p>
            <a:r>
              <a:rPr lang="en-US" altLang="zh-CN" dirty="0"/>
              <a:t>11.2.3 </a:t>
            </a:r>
            <a:r>
              <a:rPr lang="zh-CN" altLang="en-US" dirty="0"/>
              <a:t>经发承包双方签署认可的</a:t>
            </a:r>
            <a:r>
              <a:rPr lang="zh-CN" altLang="en-US" dirty="0">
                <a:solidFill>
                  <a:srgbClr val="FF0000"/>
                </a:solidFill>
              </a:rPr>
              <a:t>施工过程结算文件</a:t>
            </a:r>
            <a:r>
              <a:rPr lang="zh-CN" altLang="en-US" dirty="0"/>
              <a:t>，应作为</a:t>
            </a:r>
            <a:r>
              <a:rPr lang="zh-CN" altLang="en-US" dirty="0">
                <a:solidFill>
                  <a:srgbClr val="FF0000"/>
                </a:solidFill>
              </a:rPr>
              <a:t>竣工结算文件</a:t>
            </a:r>
            <a:r>
              <a:rPr lang="zh-CN" altLang="en-US" dirty="0"/>
              <a:t>的组成部分，</a:t>
            </a:r>
            <a:r>
              <a:rPr lang="zh-CN" altLang="en-US" dirty="0">
                <a:solidFill>
                  <a:srgbClr val="339933"/>
                </a:solidFill>
              </a:rPr>
              <a:t>竣工结算</a:t>
            </a:r>
            <a:r>
              <a:rPr lang="zh-CN" altLang="en-US" dirty="0">
                <a:solidFill>
                  <a:srgbClr val="FF0000"/>
                </a:solidFill>
              </a:rPr>
              <a:t>不应再</a:t>
            </a:r>
            <a:r>
              <a:rPr lang="zh-CN" altLang="en-US" dirty="0">
                <a:solidFill>
                  <a:srgbClr val="339933"/>
                </a:solidFill>
              </a:rPr>
              <a:t>重新</a:t>
            </a:r>
            <a:r>
              <a:rPr lang="zh-CN" altLang="en-US" dirty="0"/>
              <a:t>对该部分工程内容进行</a:t>
            </a:r>
            <a:r>
              <a:rPr lang="zh-CN" altLang="en-US" dirty="0">
                <a:solidFill>
                  <a:srgbClr val="FF0000"/>
                </a:solidFill>
              </a:rPr>
              <a:t>计量计价</a:t>
            </a:r>
            <a:r>
              <a:rPr lang="zh-CN" altLang="en-US" dirty="0"/>
              <a:t>。</a:t>
            </a:r>
            <a:endParaRPr lang="zh-CN" altLang="en-US" dirty="0"/>
          </a:p>
          <a:p>
            <a:r>
              <a:rPr lang="en-US" altLang="zh-CN" dirty="0"/>
              <a:t>11.2.4 </a:t>
            </a:r>
            <a:r>
              <a:rPr lang="zh-CN" altLang="en-US" dirty="0"/>
              <a:t>施工</a:t>
            </a:r>
            <a:r>
              <a:rPr lang="zh-CN" altLang="en-US" dirty="0">
                <a:solidFill>
                  <a:srgbClr val="FF0000"/>
                </a:solidFill>
              </a:rPr>
              <a:t>过程结算</a:t>
            </a:r>
            <a:r>
              <a:rPr lang="zh-CN" altLang="en-US" dirty="0"/>
              <a:t>款的支付</a:t>
            </a:r>
            <a:r>
              <a:rPr lang="zh-CN" altLang="en-US" dirty="0">
                <a:solidFill>
                  <a:srgbClr val="FF0000"/>
                </a:solidFill>
              </a:rPr>
              <a:t>最低比例</a:t>
            </a:r>
            <a:r>
              <a:rPr lang="zh-CN" altLang="en-US" dirty="0"/>
              <a:t>应在合同中予以约定。</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11.2.7 </a:t>
            </a:r>
            <a:r>
              <a:rPr lang="zh-CN" altLang="en-US" dirty="0"/>
              <a:t>承包人提交施工</a:t>
            </a:r>
            <a:r>
              <a:rPr lang="zh-CN" altLang="en-US" dirty="0">
                <a:solidFill>
                  <a:srgbClr val="FF0000"/>
                </a:solidFill>
              </a:rPr>
              <a:t>过程结算</a:t>
            </a:r>
            <a:r>
              <a:rPr lang="zh-CN" altLang="en-US" dirty="0"/>
              <a:t>文件时，应同时提交计量、计价工程相应的</a:t>
            </a:r>
            <a:r>
              <a:rPr lang="zh-CN" altLang="en-US" dirty="0">
                <a:solidFill>
                  <a:srgbClr val="FF0000"/>
                </a:solidFill>
              </a:rPr>
              <a:t>自检质量合格</a:t>
            </a:r>
            <a:r>
              <a:rPr lang="zh-CN" altLang="en-US" dirty="0"/>
              <a:t>证明材料和满足合同要求的相应</a:t>
            </a:r>
            <a:r>
              <a:rPr lang="zh-CN" altLang="en-US" dirty="0">
                <a:solidFill>
                  <a:srgbClr val="FF0000"/>
                </a:solidFill>
              </a:rPr>
              <a:t>验收资料</a:t>
            </a:r>
            <a:r>
              <a:rPr lang="zh-CN" altLang="en-US" dirty="0"/>
              <a:t>。</a:t>
            </a:r>
            <a:endParaRPr lang="en-US" altLang="zh-CN" dirty="0"/>
          </a:p>
          <a:p>
            <a:r>
              <a:rPr lang="zh-CN" altLang="en-US" dirty="0"/>
              <a:t>施工</a:t>
            </a:r>
            <a:r>
              <a:rPr lang="zh-CN" altLang="en-US" dirty="0">
                <a:solidFill>
                  <a:srgbClr val="339933"/>
                </a:solidFill>
              </a:rPr>
              <a:t>过程验收</a:t>
            </a:r>
            <a:r>
              <a:rPr lang="zh-CN" altLang="en-US" dirty="0">
                <a:solidFill>
                  <a:srgbClr val="FF0000"/>
                </a:solidFill>
              </a:rPr>
              <a:t>不代替</a:t>
            </a:r>
            <a:r>
              <a:rPr lang="zh-CN" altLang="en-US" dirty="0">
                <a:solidFill>
                  <a:srgbClr val="339933"/>
                </a:solidFill>
              </a:rPr>
              <a:t>竣工验收</a:t>
            </a:r>
            <a:r>
              <a:rPr lang="zh-CN" altLang="en-US" dirty="0"/>
              <a:t>，</a:t>
            </a:r>
            <a:r>
              <a:rPr lang="zh-CN" altLang="en-US" dirty="0">
                <a:solidFill>
                  <a:srgbClr val="FF0000"/>
                </a:solidFill>
              </a:rPr>
              <a:t>不能免除</a:t>
            </a:r>
            <a:r>
              <a:rPr lang="zh-CN" altLang="en-US" dirty="0"/>
              <a:t>或减轻</a:t>
            </a:r>
            <a:r>
              <a:rPr lang="zh-CN" altLang="en-US" dirty="0">
                <a:solidFill>
                  <a:srgbClr val="FF0000"/>
                </a:solidFill>
              </a:rPr>
              <a:t>竣工验收</a:t>
            </a:r>
            <a:r>
              <a:rPr lang="zh-CN" altLang="en-US" dirty="0"/>
              <a:t>时发现因承包人原因导致工程</a:t>
            </a:r>
            <a:r>
              <a:rPr lang="zh-CN" altLang="en-US" dirty="0">
                <a:solidFill>
                  <a:srgbClr val="339933"/>
                </a:solidFill>
              </a:rPr>
              <a:t>质量不合格</a:t>
            </a:r>
            <a:r>
              <a:rPr lang="zh-CN" altLang="en-US" dirty="0"/>
              <a:t>承包人应予以</a:t>
            </a:r>
            <a:r>
              <a:rPr lang="zh-CN" altLang="en-US" dirty="0">
                <a:solidFill>
                  <a:srgbClr val="339933"/>
                </a:solidFill>
              </a:rPr>
              <a:t>整改</a:t>
            </a:r>
            <a:r>
              <a:rPr lang="zh-CN" altLang="en-US" dirty="0"/>
              <a:t>的义务，也</a:t>
            </a:r>
            <a:r>
              <a:rPr lang="zh-CN" altLang="en-US" dirty="0">
                <a:solidFill>
                  <a:srgbClr val="FF0000"/>
                </a:solidFill>
              </a:rPr>
              <a:t>不影响</a:t>
            </a:r>
            <a:r>
              <a:rPr lang="zh-CN" altLang="en-US" dirty="0">
                <a:solidFill>
                  <a:srgbClr val="339933"/>
                </a:solidFill>
              </a:rPr>
              <a:t>缺陷责任期</a:t>
            </a:r>
            <a:r>
              <a:rPr lang="zh-CN" altLang="en-US" dirty="0"/>
              <a:t>周期及</a:t>
            </a:r>
            <a:r>
              <a:rPr lang="zh-CN" altLang="en-US" dirty="0">
                <a:solidFill>
                  <a:srgbClr val="339933"/>
                </a:solidFill>
              </a:rPr>
              <a:t>质量保修期</a:t>
            </a:r>
            <a:r>
              <a:rPr lang="zh-CN" altLang="en-US" dirty="0"/>
              <a:t>周期。</a:t>
            </a:r>
            <a:endParaRPr lang="en-US" altLang="zh-CN" dirty="0"/>
          </a:p>
          <a:p>
            <a:r>
              <a:rPr lang="en-US" altLang="zh-CN" dirty="0"/>
              <a:t>11.3 </a:t>
            </a:r>
            <a:r>
              <a:rPr lang="zh-CN" altLang="en-US" dirty="0">
                <a:solidFill>
                  <a:srgbClr val="FF0000"/>
                </a:solidFill>
              </a:rPr>
              <a:t>竣工结算</a:t>
            </a:r>
            <a:endParaRPr lang="zh-CN" altLang="en-US" dirty="0">
              <a:solidFill>
                <a:srgbClr val="FF0000"/>
              </a:solidFill>
            </a:endParaRPr>
          </a:p>
          <a:p>
            <a:r>
              <a:rPr lang="en-US" altLang="zh-CN" dirty="0"/>
              <a:t>11.3.3 </a:t>
            </a:r>
            <a:r>
              <a:rPr lang="zh-CN" altLang="en-US" dirty="0"/>
              <a:t>合同工程完工后，承包人应在经发承包双方确认的施工</a:t>
            </a:r>
            <a:r>
              <a:rPr lang="zh-CN" altLang="en-US" dirty="0">
                <a:solidFill>
                  <a:srgbClr val="339933"/>
                </a:solidFill>
              </a:rPr>
              <a:t>过程结算</a:t>
            </a:r>
            <a:r>
              <a:rPr lang="zh-CN" altLang="en-US" dirty="0"/>
              <a:t>的基础上，</a:t>
            </a:r>
            <a:r>
              <a:rPr lang="zh-CN" altLang="en-US" dirty="0">
                <a:solidFill>
                  <a:srgbClr val="339933"/>
                </a:solidFill>
              </a:rPr>
              <a:t>补充完善</a:t>
            </a:r>
            <a:r>
              <a:rPr lang="zh-CN" altLang="en-US" dirty="0"/>
              <a:t>相关</a:t>
            </a:r>
            <a:r>
              <a:rPr lang="zh-CN" altLang="en-US" dirty="0">
                <a:solidFill>
                  <a:srgbClr val="FF0000"/>
                </a:solidFill>
              </a:rPr>
              <a:t>质量合格证明</a:t>
            </a:r>
            <a:r>
              <a:rPr lang="zh-CN" altLang="en-US" dirty="0"/>
              <a:t>等资料，汇总编制完成</a:t>
            </a:r>
            <a:r>
              <a:rPr lang="zh-CN" altLang="en-US" dirty="0">
                <a:solidFill>
                  <a:srgbClr val="FF0000"/>
                </a:solidFill>
              </a:rPr>
              <a:t>竣工结算文件</a:t>
            </a:r>
            <a:r>
              <a:rPr lang="zh-CN" altLang="en-US" dirty="0"/>
              <a:t>，在提交竣工</a:t>
            </a:r>
            <a:r>
              <a:rPr lang="zh-CN" altLang="en-US" dirty="0">
                <a:solidFill>
                  <a:srgbClr val="339933"/>
                </a:solidFill>
              </a:rPr>
              <a:t>验收申请</a:t>
            </a:r>
            <a:r>
              <a:rPr lang="zh-CN" altLang="en-US" dirty="0"/>
              <a:t>的同时向发包人提交竣工</a:t>
            </a:r>
            <a:r>
              <a:rPr lang="zh-CN" altLang="en-US" dirty="0">
                <a:solidFill>
                  <a:srgbClr val="339933"/>
                </a:solidFill>
              </a:rPr>
              <a:t>结算文件</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3.2.5 </a:t>
            </a:r>
            <a:r>
              <a:rPr lang="zh-CN" altLang="en-US" dirty="0"/>
              <a:t>下列因素产生的费用均列入相应工程量清单的</a:t>
            </a:r>
            <a:r>
              <a:rPr lang="zh-CN" altLang="en-US" dirty="0">
                <a:solidFill>
                  <a:srgbClr val="FF0000"/>
                </a:solidFill>
              </a:rPr>
              <a:t>综合单价</a:t>
            </a:r>
            <a:r>
              <a:rPr lang="zh-CN" altLang="en-US" dirty="0"/>
              <a:t>中：</a:t>
            </a:r>
            <a:endParaRPr lang="zh-CN" altLang="en-US" dirty="0"/>
          </a:p>
          <a:p>
            <a:r>
              <a:rPr lang="en-US" altLang="zh-CN" dirty="0"/>
              <a:t>1 </a:t>
            </a:r>
            <a:r>
              <a:rPr lang="zh-CN" altLang="en-US" dirty="0"/>
              <a:t>满足国家现行</a:t>
            </a:r>
            <a:r>
              <a:rPr lang="zh-CN" altLang="en-US" dirty="0">
                <a:solidFill>
                  <a:srgbClr val="339933"/>
                </a:solidFill>
              </a:rPr>
              <a:t>产品标准、设计规范、施工验收规范、质量评定标准、安全操作规程</a:t>
            </a:r>
            <a:r>
              <a:rPr lang="zh-CN" altLang="en-US" dirty="0"/>
              <a:t>等要求施工的费用；</a:t>
            </a:r>
            <a:endParaRPr lang="zh-CN" altLang="en-US" dirty="0"/>
          </a:p>
          <a:p>
            <a:r>
              <a:rPr lang="en-US" altLang="zh-CN" dirty="0"/>
              <a:t>2 </a:t>
            </a:r>
            <a:r>
              <a:rPr lang="zh-CN" altLang="en-US" dirty="0"/>
              <a:t>完成一个符合</a:t>
            </a:r>
            <a:r>
              <a:rPr lang="zh-CN" altLang="en-US" dirty="0">
                <a:solidFill>
                  <a:srgbClr val="339933"/>
                </a:solidFill>
              </a:rPr>
              <a:t>完工交付</a:t>
            </a:r>
            <a:r>
              <a:rPr lang="zh-CN" altLang="en-US" dirty="0"/>
              <a:t>要求的工程量清单必需的</a:t>
            </a:r>
            <a:r>
              <a:rPr lang="zh-CN" altLang="en-US" dirty="0">
                <a:solidFill>
                  <a:srgbClr val="339933"/>
                </a:solidFill>
              </a:rPr>
              <a:t>施工任务</a:t>
            </a:r>
            <a:r>
              <a:rPr lang="zh-CN" altLang="en-US" dirty="0"/>
              <a:t>及其辅助工作产生的必要费用；</a:t>
            </a:r>
            <a:endParaRPr lang="zh-CN" altLang="en-US" dirty="0"/>
          </a:p>
          <a:p>
            <a:r>
              <a:rPr lang="en-US" altLang="zh-CN" dirty="0"/>
              <a:t>3 </a:t>
            </a:r>
            <a:r>
              <a:rPr lang="zh-CN" altLang="en-US" dirty="0"/>
              <a:t>受</a:t>
            </a:r>
            <a:r>
              <a:rPr lang="zh-CN" altLang="en-US" dirty="0">
                <a:solidFill>
                  <a:srgbClr val="339933"/>
                </a:solidFill>
              </a:rPr>
              <a:t>施工条件、一般气温气候</a:t>
            </a:r>
            <a:r>
              <a:rPr lang="zh-CN" altLang="en-US" dirty="0"/>
              <a:t>等影响因素发生的费用；</a:t>
            </a:r>
            <a:endParaRPr lang="zh-CN" altLang="en-US" dirty="0"/>
          </a:p>
          <a:p>
            <a:r>
              <a:rPr lang="en-US" altLang="zh-CN" dirty="0"/>
              <a:t>4 </a:t>
            </a:r>
            <a:r>
              <a:rPr lang="zh-CN" altLang="en-US" dirty="0"/>
              <a:t>一定范围与幅度内的</a:t>
            </a:r>
            <a:r>
              <a:rPr lang="zh-CN" altLang="en-US" dirty="0">
                <a:solidFill>
                  <a:srgbClr val="339933"/>
                </a:solidFill>
              </a:rPr>
              <a:t>风险费用</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11.3.10 </a:t>
            </a:r>
            <a:r>
              <a:rPr lang="zh-CN" altLang="en-US" dirty="0"/>
              <a:t>合同工程竣工结算</a:t>
            </a:r>
            <a:r>
              <a:rPr lang="zh-CN" altLang="en-US" dirty="0">
                <a:solidFill>
                  <a:srgbClr val="339933"/>
                </a:solidFill>
              </a:rPr>
              <a:t>核对完成</a:t>
            </a:r>
            <a:r>
              <a:rPr lang="zh-CN" altLang="en-US" dirty="0"/>
              <a:t>，发承包双方</a:t>
            </a:r>
            <a:r>
              <a:rPr lang="zh-CN" altLang="en-US" dirty="0">
                <a:solidFill>
                  <a:srgbClr val="339933"/>
                </a:solidFill>
              </a:rPr>
              <a:t>签字</a:t>
            </a:r>
            <a:r>
              <a:rPr lang="zh-CN" altLang="en-US" dirty="0"/>
              <a:t>并</a:t>
            </a:r>
            <a:r>
              <a:rPr lang="zh-CN" altLang="en-US" dirty="0">
                <a:solidFill>
                  <a:srgbClr val="339933"/>
                </a:solidFill>
              </a:rPr>
              <a:t>盖章</a:t>
            </a:r>
            <a:r>
              <a:rPr lang="zh-CN" altLang="en-US" dirty="0"/>
              <a:t>确认后，发包人不得要求承包人与另一个或多个工程造价咨询人</a:t>
            </a:r>
            <a:r>
              <a:rPr lang="zh-CN" altLang="en-US" dirty="0">
                <a:solidFill>
                  <a:srgbClr val="FF0000"/>
                </a:solidFill>
              </a:rPr>
              <a:t>重复核对</a:t>
            </a:r>
            <a:r>
              <a:rPr lang="zh-CN" altLang="en-US" dirty="0"/>
              <a:t>竣工结算。</a:t>
            </a:r>
            <a:endParaRPr lang="en-US" altLang="zh-CN" dirty="0"/>
          </a:p>
          <a:p>
            <a:r>
              <a:rPr lang="zh-CN" altLang="en-US" dirty="0"/>
              <a:t>不得以工程</a:t>
            </a:r>
            <a:r>
              <a:rPr lang="zh-CN" altLang="en-US" dirty="0">
                <a:solidFill>
                  <a:srgbClr val="FF0000"/>
                </a:solidFill>
              </a:rPr>
              <a:t>审计为由</a:t>
            </a:r>
            <a:r>
              <a:rPr lang="zh-CN" altLang="en-US" dirty="0">
                <a:solidFill>
                  <a:srgbClr val="339933"/>
                </a:solidFill>
              </a:rPr>
              <a:t>拖延</a:t>
            </a:r>
            <a:r>
              <a:rPr lang="zh-CN" altLang="en-US" dirty="0"/>
              <a:t>竣工结算时间，不得以</a:t>
            </a:r>
            <a:r>
              <a:rPr lang="zh-CN" altLang="en-US" dirty="0">
                <a:solidFill>
                  <a:srgbClr val="FF0000"/>
                </a:solidFill>
              </a:rPr>
              <a:t>审计结果</a:t>
            </a:r>
            <a:r>
              <a:rPr lang="zh-CN" altLang="en-US" dirty="0"/>
              <a:t>作为竣工结算依据。</a:t>
            </a:r>
            <a:endParaRPr lang="en-US" altLang="zh-CN" dirty="0"/>
          </a:p>
          <a:p>
            <a:r>
              <a:rPr lang="en-US" altLang="zh-CN" dirty="0"/>
              <a:t>11.3.11 </a:t>
            </a:r>
            <a:r>
              <a:rPr lang="zh-CN" altLang="en-US" dirty="0"/>
              <a:t>因承包人原因导致工程</a:t>
            </a:r>
            <a:r>
              <a:rPr lang="zh-CN" altLang="en-US" dirty="0">
                <a:solidFill>
                  <a:srgbClr val="FF0000"/>
                </a:solidFill>
              </a:rPr>
              <a:t>质量不合格</a:t>
            </a:r>
            <a:r>
              <a:rPr lang="zh-CN" altLang="en-US" dirty="0"/>
              <a:t>的，发包人可要求承包人</a:t>
            </a:r>
            <a:r>
              <a:rPr lang="zh-CN" altLang="en-US" dirty="0">
                <a:solidFill>
                  <a:srgbClr val="FF0000"/>
                </a:solidFill>
              </a:rPr>
              <a:t>整改</a:t>
            </a:r>
            <a:r>
              <a:rPr lang="zh-CN" altLang="en-US" dirty="0"/>
              <a:t>合格；</a:t>
            </a:r>
            <a:endParaRPr lang="en-US" altLang="zh-CN" dirty="0"/>
          </a:p>
          <a:p>
            <a:r>
              <a:rPr lang="zh-CN" altLang="en-US" dirty="0"/>
              <a:t>承包人经整改不合格或</a:t>
            </a:r>
            <a:r>
              <a:rPr lang="zh-CN" altLang="en-US" dirty="0">
                <a:solidFill>
                  <a:srgbClr val="FF0000"/>
                </a:solidFill>
              </a:rPr>
              <a:t>不整改</a:t>
            </a:r>
            <a:r>
              <a:rPr lang="zh-CN" altLang="en-US" dirty="0"/>
              <a:t>的，发包人可要求承包人支付</a:t>
            </a:r>
            <a:r>
              <a:rPr lang="zh-CN" altLang="en-US" dirty="0">
                <a:solidFill>
                  <a:srgbClr val="FF0000"/>
                </a:solidFill>
              </a:rPr>
              <a:t>违约金</a:t>
            </a:r>
            <a:r>
              <a:rPr lang="zh-CN" altLang="en-US" dirty="0"/>
              <a:t>或者</a:t>
            </a:r>
            <a:r>
              <a:rPr lang="zh-CN" altLang="en-US" dirty="0">
                <a:solidFill>
                  <a:srgbClr val="FF0000"/>
                </a:solidFill>
              </a:rPr>
              <a:t>赔偿</a:t>
            </a:r>
            <a:r>
              <a:rPr lang="zh-CN" altLang="en-US" dirty="0">
                <a:solidFill>
                  <a:srgbClr val="339933"/>
                </a:solidFill>
              </a:rPr>
              <a:t>修理、返工、改建</a:t>
            </a:r>
            <a:r>
              <a:rPr lang="zh-CN" altLang="en-US" dirty="0"/>
              <a:t>的合理费用。</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发包人对工程</a:t>
            </a:r>
            <a:r>
              <a:rPr lang="zh-CN" altLang="en-US" dirty="0">
                <a:solidFill>
                  <a:srgbClr val="FF0000"/>
                </a:solidFill>
              </a:rPr>
              <a:t>质量有异议</a:t>
            </a:r>
            <a:r>
              <a:rPr lang="zh-CN" altLang="en-US" dirty="0"/>
              <a:t>，</a:t>
            </a:r>
            <a:r>
              <a:rPr lang="zh-CN" altLang="en-US" dirty="0">
                <a:solidFill>
                  <a:srgbClr val="FF0000"/>
                </a:solidFill>
              </a:rPr>
              <a:t>拒绝办理</a:t>
            </a:r>
            <a:r>
              <a:rPr lang="zh-CN" altLang="en-US" dirty="0"/>
              <a:t>工程竣工结算的，已竣工</a:t>
            </a:r>
            <a:r>
              <a:rPr lang="zh-CN" altLang="en-US" dirty="0">
                <a:solidFill>
                  <a:srgbClr val="FF0000"/>
                </a:solidFill>
              </a:rPr>
              <a:t>验收</a:t>
            </a:r>
            <a:r>
              <a:rPr lang="zh-CN" altLang="en-US" dirty="0"/>
              <a:t>或已竣工</a:t>
            </a:r>
            <a:r>
              <a:rPr lang="zh-CN" altLang="en-US" dirty="0">
                <a:solidFill>
                  <a:srgbClr val="FF0000"/>
                </a:solidFill>
              </a:rPr>
              <a:t>未验收</a:t>
            </a:r>
            <a:r>
              <a:rPr lang="zh-CN" altLang="en-US" dirty="0"/>
              <a:t>但发包人</a:t>
            </a:r>
            <a:r>
              <a:rPr lang="zh-CN" altLang="en-US" dirty="0">
                <a:solidFill>
                  <a:srgbClr val="FF0000"/>
                </a:solidFill>
              </a:rPr>
              <a:t>擅自使用</a:t>
            </a:r>
            <a:r>
              <a:rPr lang="zh-CN" altLang="en-US" dirty="0"/>
              <a:t>的工程，其</a:t>
            </a:r>
            <a:r>
              <a:rPr lang="zh-CN" altLang="en-US" dirty="0">
                <a:solidFill>
                  <a:srgbClr val="339933"/>
                </a:solidFill>
              </a:rPr>
              <a:t>质量争议</a:t>
            </a:r>
            <a:r>
              <a:rPr lang="zh-CN" altLang="en-US" dirty="0"/>
              <a:t>应按该工程保修合同或合同中有关</a:t>
            </a:r>
            <a:r>
              <a:rPr lang="zh-CN" altLang="en-US" dirty="0">
                <a:solidFill>
                  <a:srgbClr val="339933"/>
                </a:solidFill>
              </a:rPr>
              <a:t>保修条款</a:t>
            </a:r>
            <a:r>
              <a:rPr lang="zh-CN" altLang="en-US" dirty="0"/>
              <a:t>执行，</a:t>
            </a:r>
            <a:r>
              <a:rPr lang="zh-CN" altLang="en-US" dirty="0">
                <a:solidFill>
                  <a:srgbClr val="339933"/>
                </a:solidFill>
              </a:rPr>
              <a:t>竣工结算</a:t>
            </a:r>
            <a:r>
              <a:rPr lang="zh-CN" altLang="en-US" dirty="0"/>
              <a:t>应按</a:t>
            </a:r>
            <a:r>
              <a:rPr lang="zh-CN" altLang="en-US" dirty="0">
                <a:solidFill>
                  <a:srgbClr val="339933"/>
                </a:solidFill>
              </a:rPr>
              <a:t>合同约定</a:t>
            </a:r>
            <a:r>
              <a:rPr lang="zh-CN" altLang="en-US" dirty="0"/>
              <a:t>办理；</a:t>
            </a:r>
            <a:endParaRPr lang="en-US" altLang="zh-CN" dirty="0"/>
          </a:p>
          <a:p>
            <a:r>
              <a:rPr lang="zh-CN" altLang="en-US" dirty="0"/>
              <a:t>已竣工</a:t>
            </a:r>
            <a:r>
              <a:rPr lang="zh-CN" altLang="en-US" dirty="0">
                <a:solidFill>
                  <a:srgbClr val="339933"/>
                </a:solidFill>
              </a:rPr>
              <a:t>未验收</a:t>
            </a:r>
            <a:r>
              <a:rPr lang="zh-CN" altLang="en-US" dirty="0"/>
              <a:t>且</a:t>
            </a:r>
            <a:r>
              <a:rPr lang="zh-CN" altLang="en-US" dirty="0">
                <a:solidFill>
                  <a:srgbClr val="339933"/>
                </a:solidFill>
              </a:rPr>
              <a:t>未</a:t>
            </a:r>
            <a:r>
              <a:rPr lang="zh-CN" altLang="en-US" dirty="0"/>
              <a:t>实际</a:t>
            </a:r>
            <a:r>
              <a:rPr lang="zh-CN" altLang="en-US" dirty="0">
                <a:solidFill>
                  <a:srgbClr val="339933"/>
                </a:solidFill>
              </a:rPr>
              <a:t>投入使用</a:t>
            </a:r>
            <a:r>
              <a:rPr lang="zh-CN" altLang="en-US" dirty="0"/>
              <a:t>的工程以及</a:t>
            </a:r>
            <a:r>
              <a:rPr lang="zh-CN" altLang="en-US" dirty="0">
                <a:solidFill>
                  <a:srgbClr val="339933"/>
                </a:solidFill>
              </a:rPr>
              <a:t>停工、停建</a:t>
            </a:r>
            <a:r>
              <a:rPr lang="zh-CN" altLang="en-US" dirty="0"/>
              <a:t>工程的</a:t>
            </a:r>
            <a:r>
              <a:rPr lang="zh-CN" altLang="en-US" dirty="0">
                <a:solidFill>
                  <a:srgbClr val="FF0000"/>
                </a:solidFill>
              </a:rPr>
              <a:t>质量争议</a:t>
            </a:r>
            <a:r>
              <a:rPr lang="zh-CN" altLang="en-US" dirty="0"/>
              <a:t>，双方应就</a:t>
            </a:r>
            <a:r>
              <a:rPr lang="zh-CN" altLang="en-US" dirty="0">
                <a:solidFill>
                  <a:srgbClr val="FF0000"/>
                </a:solidFill>
              </a:rPr>
              <a:t>有争议的部分</a:t>
            </a:r>
            <a:r>
              <a:rPr lang="zh-CN" altLang="en-US" dirty="0"/>
              <a:t>委托有资质的</a:t>
            </a:r>
            <a:r>
              <a:rPr lang="zh-CN" altLang="en-US" dirty="0">
                <a:solidFill>
                  <a:srgbClr val="FF0000"/>
                </a:solidFill>
              </a:rPr>
              <a:t>检测鉴定机构</a:t>
            </a:r>
            <a:r>
              <a:rPr lang="zh-CN" altLang="en-US" dirty="0"/>
              <a:t>进行检测，并应根据</a:t>
            </a:r>
            <a:r>
              <a:rPr lang="zh-CN" altLang="en-US" dirty="0">
                <a:solidFill>
                  <a:srgbClr val="339933"/>
                </a:solidFill>
              </a:rPr>
              <a:t>检测结果</a:t>
            </a:r>
            <a:r>
              <a:rPr lang="zh-CN" altLang="en-US" dirty="0"/>
              <a:t>确定解决方案，或按工程</a:t>
            </a:r>
            <a:r>
              <a:rPr lang="zh-CN" altLang="en-US" dirty="0">
                <a:solidFill>
                  <a:srgbClr val="339933"/>
                </a:solidFill>
              </a:rPr>
              <a:t>质量监督</a:t>
            </a:r>
            <a:r>
              <a:rPr lang="zh-CN" altLang="en-US" dirty="0"/>
              <a:t>机构的处理决定执行后办理竣工结算，</a:t>
            </a:r>
            <a:r>
              <a:rPr lang="zh-CN" altLang="en-US" dirty="0">
                <a:solidFill>
                  <a:srgbClr val="339933"/>
                </a:solidFill>
              </a:rPr>
              <a:t>无争议部分</a:t>
            </a:r>
            <a:r>
              <a:rPr lang="zh-CN" altLang="en-US" dirty="0"/>
              <a:t>的竣工结算应按合同约定办理。</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11.3.16 </a:t>
            </a:r>
            <a:r>
              <a:rPr lang="zh-CN" altLang="en-US" dirty="0"/>
              <a:t>发包人</a:t>
            </a:r>
            <a:r>
              <a:rPr lang="zh-CN" altLang="en-US" dirty="0">
                <a:solidFill>
                  <a:srgbClr val="FF0000"/>
                </a:solidFill>
              </a:rPr>
              <a:t>未按照</a:t>
            </a:r>
            <a:r>
              <a:rPr lang="zh-CN" altLang="en-US" dirty="0"/>
              <a:t>合同约定支付竣工结算款的，承包人可</a:t>
            </a:r>
            <a:r>
              <a:rPr lang="zh-CN" altLang="en-US" dirty="0">
                <a:solidFill>
                  <a:srgbClr val="FF0000"/>
                </a:solidFill>
              </a:rPr>
              <a:t>催告</a:t>
            </a:r>
            <a:r>
              <a:rPr lang="zh-CN" altLang="en-US" dirty="0"/>
              <a:t>发包人支付，并有权获得延迟支付的</a:t>
            </a:r>
            <a:r>
              <a:rPr lang="zh-CN" altLang="en-US" dirty="0">
                <a:solidFill>
                  <a:srgbClr val="FF0000"/>
                </a:solidFill>
              </a:rPr>
              <a:t>利息</a:t>
            </a:r>
            <a:r>
              <a:rPr lang="zh-CN" altLang="en-US" dirty="0"/>
              <a:t>。</a:t>
            </a:r>
            <a:endParaRPr lang="zh-CN" altLang="en-US" dirty="0"/>
          </a:p>
          <a:p>
            <a:r>
              <a:rPr lang="zh-CN" altLang="en-US" dirty="0"/>
              <a:t>发包人在竣工结算支付证书签发后或者在收到承包人提交的竣工结算款</a:t>
            </a:r>
            <a:r>
              <a:rPr lang="zh-CN" altLang="en-US" dirty="0">
                <a:solidFill>
                  <a:srgbClr val="339933"/>
                </a:solidFill>
              </a:rPr>
              <a:t>支付申请</a:t>
            </a:r>
            <a:r>
              <a:rPr lang="en-US" altLang="zh-CN" dirty="0">
                <a:solidFill>
                  <a:srgbClr val="339933"/>
                </a:solidFill>
              </a:rPr>
              <a:t>7 </a:t>
            </a:r>
            <a:r>
              <a:rPr lang="zh-CN" altLang="en-US" dirty="0">
                <a:solidFill>
                  <a:srgbClr val="339933"/>
                </a:solidFill>
              </a:rPr>
              <a:t>天后</a:t>
            </a:r>
            <a:r>
              <a:rPr lang="zh-CN" altLang="en-US" dirty="0"/>
              <a:t>的</a:t>
            </a:r>
            <a:r>
              <a:rPr lang="en-US" altLang="zh-CN" dirty="0">
                <a:solidFill>
                  <a:srgbClr val="FF0000"/>
                </a:solidFill>
              </a:rPr>
              <a:t>56</a:t>
            </a:r>
            <a:r>
              <a:rPr lang="zh-CN" altLang="en-US" dirty="0">
                <a:solidFill>
                  <a:srgbClr val="FF0000"/>
                </a:solidFill>
              </a:rPr>
              <a:t>天内</a:t>
            </a:r>
            <a:r>
              <a:rPr lang="zh-CN" altLang="en-US" dirty="0"/>
              <a:t>仍未支付的，除法律法规另有规定外，承包人可与发包人协商将该</a:t>
            </a:r>
            <a:r>
              <a:rPr lang="zh-CN" altLang="en-US" dirty="0">
                <a:solidFill>
                  <a:srgbClr val="FF0000"/>
                </a:solidFill>
              </a:rPr>
              <a:t>工程折价</a:t>
            </a:r>
            <a:r>
              <a:rPr lang="zh-CN" altLang="en-US" dirty="0"/>
              <a:t>，也可直接向</a:t>
            </a:r>
            <a:r>
              <a:rPr lang="zh-CN" altLang="en-US" dirty="0">
                <a:solidFill>
                  <a:srgbClr val="FF0000"/>
                </a:solidFill>
              </a:rPr>
              <a:t>人民法院</a:t>
            </a:r>
            <a:r>
              <a:rPr lang="zh-CN" altLang="en-US" dirty="0"/>
              <a:t>申请将该工程依法</a:t>
            </a:r>
            <a:r>
              <a:rPr lang="zh-CN" altLang="en-US" dirty="0">
                <a:solidFill>
                  <a:srgbClr val="FF0000"/>
                </a:solidFill>
              </a:rPr>
              <a:t>拍卖</a:t>
            </a:r>
            <a:r>
              <a:rPr lang="zh-CN" altLang="en-US" dirty="0"/>
              <a:t>。承包人有权就该工程折价或拍卖的价款</a:t>
            </a:r>
            <a:r>
              <a:rPr lang="zh-CN" altLang="en-US" dirty="0">
                <a:solidFill>
                  <a:srgbClr val="FF0000"/>
                </a:solidFill>
              </a:rPr>
              <a:t>优先受偿</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11.4 </a:t>
            </a:r>
            <a:r>
              <a:rPr lang="zh-CN" altLang="en-US" dirty="0">
                <a:solidFill>
                  <a:srgbClr val="FF0000"/>
                </a:solidFill>
              </a:rPr>
              <a:t>合同解除</a:t>
            </a:r>
            <a:r>
              <a:rPr lang="zh-CN" altLang="en-US" dirty="0"/>
              <a:t>结算</a:t>
            </a:r>
            <a:endParaRPr lang="zh-CN" altLang="en-US" dirty="0"/>
          </a:p>
          <a:p>
            <a:r>
              <a:rPr lang="en-US" altLang="zh-CN" dirty="0"/>
              <a:t>11.4.2 </a:t>
            </a:r>
            <a:r>
              <a:rPr lang="zh-CN" altLang="en-US" dirty="0"/>
              <a:t>因</a:t>
            </a:r>
            <a:r>
              <a:rPr lang="zh-CN" altLang="en-US" dirty="0">
                <a:solidFill>
                  <a:srgbClr val="FF0000"/>
                </a:solidFill>
              </a:rPr>
              <a:t>不可抗力</a:t>
            </a:r>
            <a:r>
              <a:rPr lang="zh-CN" altLang="en-US" dirty="0"/>
              <a:t>导致合同无法履行</a:t>
            </a:r>
            <a:r>
              <a:rPr lang="zh-CN" altLang="en-US" dirty="0">
                <a:solidFill>
                  <a:srgbClr val="339933"/>
                </a:solidFill>
              </a:rPr>
              <a:t>连续超过</a:t>
            </a:r>
            <a:r>
              <a:rPr lang="en-US" altLang="zh-CN" dirty="0">
                <a:solidFill>
                  <a:srgbClr val="339933"/>
                </a:solidFill>
              </a:rPr>
              <a:t>84 </a:t>
            </a:r>
            <a:r>
              <a:rPr lang="zh-CN" altLang="en-US" dirty="0">
                <a:solidFill>
                  <a:srgbClr val="339933"/>
                </a:solidFill>
              </a:rPr>
              <a:t>天</a:t>
            </a:r>
            <a:r>
              <a:rPr lang="zh-CN" altLang="en-US" dirty="0"/>
              <a:t>或</a:t>
            </a:r>
            <a:r>
              <a:rPr lang="zh-CN" altLang="en-US" dirty="0">
                <a:solidFill>
                  <a:srgbClr val="339933"/>
                </a:solidFill>
              </a:rPr>
              <a:t>累计超过</a:t>
            </a:r>
            <a:r>
              <a:rPr lang="en-US" altLang="zh-CN" dirty="0">
                <a:solidFill>
                  <a:srgbClr val="339933"/>
                </a:solidFill>
              </a:rPr>
              <a:t>140 </a:t>
            </a:r>
            <a:r>
              <a:rPr lang="zh-CN" altLang="en-US" dirty="0">
                <a:solidFill>
                  <a:srgbClr val="339933"/>
                </a:solidFill>
              </a:rPr>
              <a:t>天</a:t>
            </a:r>
            <a:r>
              <a:rPr lang="zh-CN" altLang="en-US" dirty="0"/>
              <a:t>的，发包人和承包</a:t>
            </a:r>
            <a:r>
              <a:rPr lang="zh-CN" altLang="en-US" dirty="0">
                <a:solidFill>
                  <a:srgbClr val="FF0000"/>
                </a:solidFill>
              </a:rPr>
              <a:t>人均有权解除</a:t>
            </a:r>
            <a:r>
              <a:rPr lang="zh-CN" altLang="en-US" dirty="0"/>
              <a:t>合同。合同解除后，发承包人应商定或确定发包人应当支付的款项，该款项包括：</a:t>
            </a:r>
            <a:endParaRPr lang="zh-CN" altLang="en-US" dirty="0"/>
          </a:p>
          <a:p>
            <a:r>
              <a:rPr lang="en-US" altLang="zh-CN" dirty="0"/>
              <a:t>1 </a:t>
            </a:r>
            <a:r>
              <a:rPr lang="zh-CN" altLang="en-US" dirty="0"/>
              <a:t>合同解除前承包人已完成工作的价款；</a:t>
            </a:r>
            <a:endParaRPr lang="zh-CN" altLang="en-US" dirty="0"/>
          </a:p>
          <a:p>
            <a:r>
              <a:rPr lang="en-US" altLang="zh-CN" dirty="0"/>
              <a:t>2 </a:t>
            </a:r>
            <a:r>
              <a:rPr lang="zh-CN" altLang="en-US" dirty="0"/>
              <a:t>承包人为合同工程合理</a:t>
            </a:r>
            <a:r>
              <a:rPr lang="zh-CN" altLang="en-US" dirty="0">
                <a:solidFill>
                  <a:srgbClr val="FF0000"/>
                </a:solidFill>
              </a:rPr>
              <a:t>订购</a:t>
            </a:r>
            <a:r>
              <a:rPr lang="zh-CN" altLang="en-US" dirty="0"/>
              <a:t>的并已</a:t>
            </a:r>
            <a:r>
              <a:rPr lang="zh-CN" altLang="en-US" dirty="0">
                <a:solidFill>
                  <a:srgbClr val="FF0000"/>
                </a:solidFill>
              </a:rPr>
              <a:t>交付</a:t>
            </a:r>
            <a:r>
              <a:rPr lang="zh-CN" altLang="en-US" dirty="0"/>
              <a:t>的，或承包人有责任接受交付的</a:t>
            </a:r>
            <a:r>
              <a:rPr lang="zh-CN" altLang="en-US" dirty="0">
                <a:solidFill>
                  <a:srgbClr val="339933"/>
                </a:solidFill>
              </a:rPr>
              <a:t>材料</a:t>
            </a:r>
            <a:r>
              <a:rPr lang="zh-CN" altLang="en-US" dirty="0"/>
              <a:t>和其他</a:t>
            </a:r>
            <a:r>
              <a:rPr lang="zh-CN" altLang="en-US" dirty="0">
                <a:solidFill>
                  <a:srgbClr val="339933"/>
                </a:solidFill>
              </a:rPr>
              <a:t>物品</a:t>
            </a:r>
            <a:r>
              <a:rPr lang="zh-CN" altLang="en-US" dirty="0"/>
              <a:t>的价款；</a:t>
            </a:r>
            <a:endParaRPr lang="zh-CN" altLang="en-US" dirty="0"/>
          </a:p>
          <a:p>
            <a:r>
              <a:rPr lang="en-US" altLang="zh-CN" dirty="0"/>
              <a:t>3 </a:t>
            </a:r>
            <a:r>
              <a:rPr lang="zh-CN" altLang="en-US" dirty="0"/>
              <a:t>发包人要求承包人</a:t>
            </a:r>
            <a:r>
              <a:rPr lang="zh-CN" altLang="en-US" dirty="0">
                <a:solidFill>
                  <a:srgbClr val="339933"/>
                </a:solidFill>
              </a:rPr>
              <a:t>退货</a:t>
            </a:r>
            <a:r>
              <a:rPr lang="zh-CN" altLang="en-US" dirty="0"/>
              <a:t>或</a:t>
            </a:r>
            <a:r>
              <a:rPr lang="zh-CN" altLang="en-US" dirty="0">
                <a:solidFill>
                  <a:srgbClr val="339933"/>
                </a:solidFill>
              </a:rPr>
              <a:t>解除订货合同</a:t>
            </a:r>
            <a:r>
              <a:rPr lang="zh-CN" altLang="en-US" dirty="0"/>
              <a:t>而产生的</a:t>
            </a:r>
            <a:r>
              <a:rPr lang="zh-CN" altLang="en-US" dirty="0">
                <a:solidFill>
                  <a:srgbClr val="339933"/>
                </a:solidFill>
              </a:rPr>
              <a:t>费用</a:t>
            </a:r>
            <a:r>
              <a:rPr lang="zh-CN" altLang="en-US" dirty="0"/>
              <a:t>，或因</a:t>
            </a:r>
            <a:r>
              <a:rPr lang="zh-CN" altLang="en-US" dirty="0">
                <a:solidFill>
                  <a:srgbClr val="339933"/>
                </a:solidFill>
              </a:rPr>
              <a:t>不能退货</a:t>
            </a:r>
            <a:r>
              <a:rPr lang="zh-CN" altLang="en-US" dirty="0"/>
              <a:t>或</a:t>
            </a:r>
            <a:r>
              <a:rPr lang="zh-CN" altLang="en-US" dirty="0">
                <a:solidFill>
                  <a:srgbClr val="339933"/>
                </a:solidFill>
              </a:rPr>
              <a:t>解除合同</a:t>
            </a:r>
            <a:r>
              <a:rPr lang="zh-CN" altLang="en-US" dirty="0"/>
              <a:t>而产生的</a:t>
            </a:r>
            <a:r>
              <a:rPr lang="zh-CN" altLang="en-US" dirty="0">
                <a:solidFill>
                  <a:srgbClr val="339933"/>
                </a:solidFill>
              </a:rPr>
              <a:t>损失</a:t>
            </a:r>
            <a:r>
              <a:rPr lang="zh-CN" altLang="en-US" dirty="0"/>
              <a:t>；</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11.5 </a:t>
            </a:r>
            <a:r>
              <a:rPr lang="zh-CN" altLang="en-US" dirty="0">
                <a:solidFill>
                  <a:srgbClr val="FF0000"/>
                </a:solidFill>
              </a:rPr>
              <a:t>质量保证金</a:t>
            </a:r>
            <a:endParaRPr lang="zh-CN" altLang="en-US" dirty="0">
              <a:solidFill>
                <a:srgbClr val="FF0000"/>
              </a:solidFill>
            </a:endParaRPr>
          </a:p>
          <a:p>
            <a:r>
              <a:rPr lang="en-US" altLang="zh-CN" dirty="0"/>
              <a:t>11.5.1 </a:t>
            </a:r>
            <a:r>
              <a:rPr lang="zh-CN" altLang="en-US" dirty="0"/>
              <a:t>发包人应按照承包人提供质量保证金的方式和质量保证金预留方式预留质量保证金，累计预留的</a:t>
            </a:r>
            <a:r>
              <a:rPr lang="zh-CN" altLang="en-US" dirty="0">
                <a:solidFill>
                  <a:srgbClr val="FF0000"/>
                </a:solidFill>
              </a:rPr>
              <a:t>质量保证金</a:t>
            </a:r>
            <a:r>
              <a:rPr lang="zh-CN" altLang="en-US" dirty="0"/>
              <a:t>和以</a:t>
            </a:r>
            <a:r>
              <a:rPr lang="zh-CN" altLang="en-US" dirty="0">
                <a:solidFill>
                  <a:srgbClr val="FF0000"/>
                </a:solidFill>
              </a:rPr>
              <a:t>银行保函</a:t>
            </a:r>
            <a:r>
              <a:rPr lang="zh-CN" altLang="en-US" dirty="0"/>
              <a:t>替代保证金的保函金额不得超过工程</a:t>
            </a:r>
            <a:r>
              <a:rPr lang="zh-CN" altLang="en-US" dirty="0">
                <a:solidFill>
                  <a:srgbClr val="339933"/>
                </a:solidFill>
              </a:rPr>
              <a:t>价款结算总额</a:t>
            </a:r>
            <a:r>
              <a:rPr lang="zh-CN" altLang="en-US" dirty="0"/>
              <a:t>的</a:t>
            </a:r>
            <a:r>
              <a:rPr lang="en-US" altLang="zh-CN" dirty="0">
                <a:solidFill>
                  <a:srgbClr val="FF0000"/>
                </a:solidFill>
              </a:rPr>
              <a:t>3%</a:t>
            </a:r>
            <a:r>
              <a:rPr lang="zh-CN" altLang="en-US" dirty="0"/>
              <a:t>。</a:t>
            </a:r>
            <a:endParaRPr lang="en-US" altLang="zh-CN" dirty="0"/>
          </a:p>
          <a:p>
            <a:r>
              <a:rPr lang="zh-CN" altLang="en-US" dirty="0"/>
              <a:t>承包人已经提供</a:t>
            </a:r>
            <a:r>
              <a:rPr lang="zh-CN" altLang="en-US" dirty="0">
                <a:solidFill>
                  <a:srgbClr val="339933"/>
                </a:solidFill>
              </a:rPr>
              <a:t>履约担保</a:t>
            </a:r>
            <a:r>
              <a:rPr lang="zh-CN" altLang="en-US" dirty="0"/>
              <a:t>的，在工程项目竣工前发包人</a:t>
            </a:r>
            <a:r>
              <a:rPr lang="zh-CN" altLang="en-US" dirty="0">
                <a:solidFill>
                  <a:srgbClr val="339933"/>
                </a:solidFill>
              </a:rPr>
              <a:t>不得同时预留</a:t>
            </a:r>
            <a:r>
              <a:rPr lang="zh-CN" altLang="en-US" dirty="0"/>
              <a:t>工程质量保证金。</a:t>
            </a:r>
            <a:endParaRPr lang="en-US" altLang="zh-CN" dirty="0"/>
          </a:p>
          <a:p>
            <a:r>
              <a:rPr lang="zh-CN" altLang="en-US" dirty="0"/>
              <a:t>采用工程</a:t>
            </a:r>
            <a:r>
              <a:rPr lang="zh-CN" altLang="en-US" dirty="0">
                <a:solidFill>
                  <a:srgbClr val="339933"/>
                </a:solidFill>
              </a:rPr>
              <a:t>质量保证担保</a:t>
            </a:r>
            <a:r>
              <a:rPr lang="zh-CN" altLang="en-US" dirty="0"/>
              <a:t>、工程</a:t>
            </a:r>
            <a:r>
              <a:rPr lang="zh-CN" altLang="en-US" dirty="0">
                <a:solidFill>
                  <a:srgbClr val="339933"/>
                </a:solidFill>
              </a:rPr>
              <a:t>质量保险</a:t>
            </a:r>
            <a:r>
              <a:rPr lang="zh-CN" altLang="en-US" dirty="0"/>
              <a:t>等其他保证方式的，发包人</a:t>
            </a:r>
            <a:r>
              <a:rPr lang="zh-CN" altLang="en-US" dirty="0">
                <a:solidFill>
                  <a:srgbClr val="339933"/>
                </a:solidFill>
              </a:rPr>
              <a:t>不得再预留</a:t>
            </a:r>
            <a:r>
              <a:rPr lang="zh-CN" altLang="en-US" dirty="0"/>
              <a:t>保证金。</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11.5.2 </a:t>
            </a:r>
            <a:r>
              <a:rPr lang="zh-CN" altLang="en-US" dirty="0"/>
              <a:t>缺陷责任期内，由</a:t>
            </a:r>
            <a:r>
              <a:rPr lang="zh-CN" altLang="en-US" dirty="0">
                <a:solidFill>
                  <a:srgbClr val="FF0000"/>
                </a:solidFill>
              </a:rPr>
              <a:t>承包人原因</a:t>
            </a:r>
            <a:r>
              <a:rPr lang="zh-CN" altLang="en-US" dirty="0"/>
              <a:t>造成的缺陷，承包人应负责</a:t>
            </a:r>
            <a:r>
              <a:rPr lang="zh-CN" altLang="en-US" dirty="0">
                <a:solidFill>
                  <a:srgbClr val="339933"/>
                </a:solidFill>
              </a:rPr>
              <a:t>维修</a:t>
            </a:r>
            <a:r>
              <a:rPr lang="zh-CN" altLang="en-US" dirty="0"/>
              <a:t>，并承担鉴定及维修费用。</a:t>
            </a:r>
            <a:endParaRPr lang="en-US" altLang="zh-CN" dirty="0"/>
          </a:p>
          <a:p>
            <a:r>
              <a:rPr lang="zh-CN" altLang="en-US" dirty="0"/>
              <a:t>如承包人</a:t>
            </a:r>
            <a:r>
              <a:rPr lang="zh-CN" altLang="en-US" dirty="0">
                <a:solidFill>
                  <a:srgbClr val="339933"/>
                </a:solidFill>
              </a:rPr>
              <a:t>不维修</a:t>
            </a:r>
            <a:r>
              <a:rPr lang="zh-CN" altLang="en-US" dirty="0"/>
              <a:t>也不承担费用，发包人可从</a:t>
            </a:r>
            <a:r>
              <a:rPr lang="zh-CN" altLang="en-US" dirty="0">
                <a:solidFill>
                  <a:srgbClr val="339933"/>
                </a:solidFill>
              </a:rPr>
              <a:t>质量保证金</a:t>
            </a:r>
            <a:r>
              <a:rPr lang="zh-CN" altLang="en-US" dirty="0"/>
              <a:t>或质量担保保函中</a:t>
            </a:r>
            <a:r>
              <a:rPr lang="zh-CN" altLang="en-US" dirty="0">
                <a:solidFill>
                  <a:srgbClr val="339933"/>
                </a:solidFill>
              </a:rPr>
              <a:t>扣除</a:t>
            </a:r>
            <a:r>
              <a:rPr lang="zh-CN" altLang="en-US" dirty="0"/>
              <a:t>，</a:t>
            </a:r>
            <a:r>
              <a:rPr lang="zh-CN" altLang="en-US" dirty="0">
                <a:solidFill>
                  <a:srgbClr val="FF0000"/>
                </a:solidFill>
              </a:rPr>
              <a:t>费用超出</a:t>
            </a:r>
            <a:r>
              <a:rPr lang="zh-CN" altLang="en-US" dirty="0"/>
              <a:t>保证金额的，发包人可向承包人进行</a:t>
            </a:r>
            <a:r>
              <a:rPr lang="zh-CN" altLang="en-US" dirty="0">
                <a:solidFill>
                  <a:srgbClr val="339933"/>
                </a:solidFill>
              </a:rPr>
              <a:t>索赔</a:t>
            </a:r>
            <a:r>
              <a:rPr lang="zh-CN" altLang="en-US" dirty="0"/>
              <a:t>。</a:t>
            </a:r>
            <a:endParaRPr lang="en-US" altLang="zh-CN" dirty="0"/>
          </a:p>
          <a:p>
            <a:r>
              <a:rPr lang="zh-CN" altLang="en-US" dirty="0"/>
              <a:t>承包人</a:t>
            </a:r>
            <a:r>
              <a:rPr lang="zh-CN" altLang="en-US" dirty="0">
                <a:solidFill>
                  <a:srgbClr val="FF0000"/>
                </a:solidFill>
              </a:rPr>
              <a:t>维修</a:t>
            </a:r>
            <a:r>
              <a:rPr lang="zh-CN" altLang="en-US" dirty="0"/>
              <a:t>并承担相应费用后，</a:t>
            </a:r>
            <a:r>
              <a:rPr lang="zh-CN" altLang="en-US" dirty="0">
                <a:solidFill>
                  <a:srgbClr val="FF0000"/>
                </a:solidFill>
              </a:rPr>
              <a:t>不免除</a:t>
            </a:r>
            <a:r>
              <a:rPr lang="zh-CN" altLang="en-US" dirty="0"/>
              <a:t>对工程的</a:t>
            </a:r>
            <a:r>
              <a:rPr lang="zh-CN" altLang="en-US" dirty="0">
                <a:solidFill>
                  <a:srgbClr val="339933"/>
                </a:solidFill>
              </a:rPr>
              <a:t>损失赔偿</a:t>
            </a:r>
            <a:r>
              <a:rPr lang="zh-CN" altLang="en-US" dirty="0"/>
              <a:t>责任。</a:t>
            </a:r>
            <a:endParaRPr lang="zh-CN" altLang="en-US" dirty="0"/>
          </a:p>
          <a:p>
            <a:r>
              <a:rPr lang="zh-CN" altLang="en-US" dirty="0"/>
              <a:t>由</a:t>
            </a:r>
            <a:r>
              <a:rPr lang="zh-CN" altLang="en-US" dirty="0">
                <a:solidFill>
                  <a:srgbClr val="FF0000"/>
                </a:solidFill>
              </a:rPr>
              <a:t>他人原因</a:t>
            </a:r>
            <a:r>
              <a:rPr lang="zh-CN" altLang="en-US" dirty="0"/>
              <a:t>造成的缺陷，</a:t>
            </a:r>
            <a:r>
              <a:rPr lang="zh-CN" altLang="en-US" dirty="0">
                <a:solidFill>
                  <a:srgbClr val="FF0000"/>
                </a:solidFill>
              </a:rPr>
              <a:t>发包人</a:t>
            </a:r>
            <a:r>
              <a:rPr lang="zh-CN" altLang="en-US" dirty="0"/>
              <a:t>负责组织维修，承包人不承担费用，且发包人不得从保证金中扣除费用。</a:t>
            </a:r>
            <a:endParaRPr lang="zh-CN" altLang="en-US" dirty="0"/>
          </a:p>
          <a:p>
            <a:r>
              <a:rPr lang="en-US" altLang="zh-CN" dirty="0"/>
              <a:t>11.5.3 </a:t>
            </a:r>
            <a:r>
              <a:rPr lang="zh-CN" altLang="en-US" dirty="0"/>
              <a:t>在</a:t>
            </a:r>
            <a:r>
              <a:rPr lang="zh-CN" altLang="en-US" dirty="0">
                <a:solidFill>
                  <a:srgbClr val="FF0000"/>
                </a:solidFill>
              </a:rPr>
              <a:t>缺陷责任期</a:t>
            </a:r>
            <a:r>
              <a:rPr lang="zh-CN" altLang="en-US" dirty="0"/>
              <a:t>终止后，发包人应按合同约定将质量担保保函或剩余的质量保证金</a:t>
            </a:r>
            <a:r>
              <a:rPr lang="zh-CN" altLang="en-US" dirty="0">
                <a:solidFill>
                  <a:srgbClr val="FF0000"/>
                </a:solidFill>
              </a:rPr>
              <a:t>返还</a:t>
            </a:r>
            <a:r>
              <a:rPr lang="zh-CN" altLang="en-US" dirty="0"/>
              <a:t>给承包人，</a:t>
            </a:r>
            <a:r>
              <a:rPr lang="zh-CN" altLang="en-US" dirty="0">
                <a:solidFill>
                  <a:srgbClr val="339933"/>
                </a:solidFill>
              </a:rPr>
              <a:t>不得计算利息</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12.1 </a:t>
            </a:r>
            <a:r>
              <a:rPr lang="zh-CN" altLang="en-US" dirty="0">
                <a:solidFill>
                  <a:srgbClr val="FF0000"/>
                </a:solidFill>
              </a:rPr>
              <a:t>争议的暂定</a:t>
            </a:r>
            <a:endParaRPr lang="zh-CN" altLang="en-US" dirty="0">
              <a:solidFill>
                <a:srgbClr val="FF0000"/>
              </a:solidFill>
            </a:endParaRPr>
          </a:p>
          <a:p>
            <a:r>
              <a:rPr lang="en-US" altLang="zh-CN" dirty="0"/>
              <a:t>12.1.1 </a:t>
            </a:r>
            <a:r>
              <a:rPr lang="zh-CN" altLang="en-US" dirty="0"/>
              <a:t>若发包人和承包人之间就工程</a:t>
            </a:r>
            <a:r>
              <a:rPr lang="zh-CN" altLang="en-US" dirty="0">
                <a:solidFill>
                  <a:srgbClr val="339933"/>
                </a:solidFill>
              </a:rPr>
              <a:t>质量、进度、价款支付与扣除、工期延期、索赔、价款</a:t>
            </a:r>
            <a:r>
              <a:rPr lang="zh-CN" altLang="en-US" dirty="0"/>
              <a:t>调整等发生争议，首先应提交合同约定的</a:t>
            </a:r>
            <a:r>
              <a:rPr lang="zh-CN" altLang="en-US" dirty="0">
                <a:solidFill>
                  <a:srgbClr val="FF0000"/>
                </a:solidFill>
              </a:rPr>
              <a:t>总监理</a:t>
            </a:r>
            <a:r>
              <a:rPr lang="zh-CN" altLang="en-US" dirty="0"/>
              <a:t>工程师或</a:t>
            </a:r>
            <a:r>
              <a:rPr lang="zh-CN" altLang="en-US" dirty="0">
                <a:solidFill>
                  <a:srgbClr val="FF0000"/>
                </a:solidFill>
              </a:rPr>
              <a:t>造价</a:t>
            </a:r>
            <a:r>
              <a:rPr lang="zh-CN" altLang="en-US" dirty="0"/>
              <a:t>工程师解决，并应抄送另一方。</a:t>
            </a:r>
            <a:endParaRPr lang="en-US" altLang="zh-CN" dirty="0"/>
          </a:p>
          <a:p>
            <a:r>
              <a:rPr lang="zh-CN" altLang="en-US" dirty="0"/>
              <a:t>总监理工程师或造价工程师应会同发承包双方进行协商，总监理工程师或造价工程师可按</a:t>
            </a:r>
            <a:r>
              <a:rPr lang="zh-CN" altLang="en-US" dirty="0">
                <a:solidFill>
                  <a:srgbClr val="339933"/>
                </a:solidFill>
              </a:rPr>
              <a:t>协商结果</a:t>
            </a:r>
            <a:r>
              <a:rPr lang="zh-CN" altLang="en-US" dirty="0"/>
              <a:t>审慎、公正地做出</a:t>
            </a:r>
            <a:r>
              <a:rPr lang="zh-CN" altLang="en-US" dirty="0">
                <a:solidFill>
                  <a:srgbClr val="FF0000"/>
                </a:solidFill>
              </a:rPr>
              <a:t>暂定结果</a:t>
            </a:r>
            <a:r>
              <a:rPr lang="zh-CN" altLang="en-US" dirty="0"/>
              <a:t>。</a:t>
            </a:r>
            <a:endParaRPr lang="zh-CN" altLang="en-US" dirty="0"/>
          </a:p>
          <a:p>
            <a:r>
              <a:rPr lang="en-US" altLang="zh-CN" dirty="0"/>
              <a:t>12.1.5 </a:t>
            </a:r>
            <a:r>
              <a:rPr lang="zh-CN" altLang="en-US" dirty="0"/>
              <a:t>争议解决前，只要对合同履行不产生</a:t>
            </a:r>
            <a:r>
              <a:rPr lang="zh-CN" altLang="en-US" dirty="0">
                <a:solidFill>
                  <a:srgbClr val="339933"/>
                </a:solidFill>
              </a:rPr>
              <a:t>实质性影响</a:t>
            </a:r>
            <a:r>
              <a:rPr lang="zh-CN" altLang="en-US" dirty="0"/>
              <a:t>，可</a:t>
            </a:r>
            <a:r>
              <a:rPr lang="zh-CN" altLang="en-US" dirty="0">
                <a:solidFill>
                  <a:srgbClr val="FF0000"/>
                </a:solidFill>
              </a:rPr>
              <a:t>暂按</a:t>
            </a:r>
            <a:r>
              <a:rPr lang="zh-CN" altLang="en-US" dirty="0"/>
              <a:t>发承包双方中</a:t>
            </a:r>
            <a:r>
              <a:rPr lang="zh-CN" altLang="en-US" dirty="0">
                <a:solidFill>
                  <a:srgbClr val="FF0000"/>
                </a:solidFill>
              </a:rPr>
              <a:t>较低价格</a:t>
            </a:r>
            <a:r>
              <a:rPr lang="zh-CN" altLang="en-US" dirty="0"/>
              <a:t>方案执行；</a:t>
            </a:r>
            <a:endParaRPr lang="en-US" altLang="zh-CN" dirty="0"/>
          </a:p>
          <a:p>
            <a:r>
              <a:rPr lang="zh-CN" altLang="en-US" dirty="0"/>
              <a:t>争议解决后，</a:t>
            </a:r>
            <a:r>
              <a:rPr lang="zh-CN" altLang="en-US" dirty="0">
                <a:solidFill>
                  <a:srgbClr val="FF0000"/>
                </a:solidFill>
              </a:rPr>
              <a:t>争议</a:t>
            </a:r>
            <a:r>
              <a:rPr lang="zh-CN" altLang="en-US" dirty="0"/>
              <a:t>解决的结果与</a:t>
            </a:r>
            <a:r>
              <a:rPr lang="zh-CN" altLang="en-US" dirty="0">
                <a:solidFill>
                  <a:srgbClr val="339933"/>
                </a:solidFill>
              </a:rPr>
              <a:t>较低价格</a:t>
            </a:r>
            <a:r>
              <a:rPr lang="zh-CN" altLang="en-US" dirty="0"/>
              <a:t>方案</a:t>
            </a:r>
            <a:r>
              <a:rPr lang="zh-CN" altLang="en-US" dirty="0">
                <a:solidFill>
                  <a:srgbClr val="FF0000"/>
                </a:solidFill>
              </a:rPr>
              <a:t>不一致</a:t>
            </a:r>
            <a:r>
              <a:rPr lang="zh-CN" altLang="en-US" dirty="0"/>
              <a:t>的，应按照</a:t>
            </a:r>
            <a:r>
              <a:rPr lang="zh-CN" altLang="en-US" dirty="0">
                <a:solidFill>
                  <a:srgbClr val="339933"/>
                </a:solidFill>
              </a:rPr>
              <a:t>争议解决</a:t>
            </a:r>
            <a:r>
              <a:rPr lang="zh-CN" altLang="en-US" dirty="0"/>
              <a:t>的结果执行，由此造成的</a:t>
            </a:r>
            <a:r>
              <a:rPr lang="zh-CN" altLang="en-US" dirty="0">
                <a:solidFill>
                  <a:srgbClr val="339933"/>
                </a:solidFill>
              </a:rPr>
              <a:t>损失</a:t>
            </a:r>
            <a:r>
              <a:rPr lang="zh-CN" altLang="en-US" dirty="0"/>
              <a:t>由责任人承担。</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13.1 </a:t>
            </a:r>
            <a:r>
              <a:rPr lang="zh-CN" altLang="en-US" dirty="0">
                <a:solidFill>
                  <a:srgbClr val="FF0000"/>
                </a:solidFill>
              </a:rPr>
              <a:t>计价资料</a:t>
            </a:r>
            <a:endParaRPr lang="zh-CN" altLang="en-US" dirty="0">
              <a:solidFill>
                <a:srgbClr val="FF0000"/>
              </a:solidFill>
            </a:endParaRPr>
          </a:p>
          <a:p>
            <a:r>
              <a:rPr lang="en-US" altLang="zh-CN" dirty="0"/>
              <a:t>13.1.1 </a:t>
            </a:r>
            <a:r>
              <a:rPr lang="zh-CN" altLang="en-US" dirty="0"/>
              <a:t>发承包双方应当约定各自在合同工程中</a:t>
            </a:r>
            <a:r>
              <a:rPr lang="zh-CN" altLang="en-US" dirty="0">
                <a:solidFill>
                  <a:srgbClr val="339933"/>
                </a:solidFill>
              </a:rPr>
              <a:t>现场管理人员</a:t>
            </a:r>
            <a:r>
              <a:rPr lang="zh-CN" altLang="en-US" dirty="0"/>
              <a:t>的</a:t>
            </a:r>
            <a:r>
              <a:rPr lang="zh-CN" altLang="en-US" dirty="0">
                <a:solidFill>
                  <a:srgbClr val="339933"/>
                </a:solidFill>
              </a:rPr>
              <a:t>职责范围</a:t>
            </a:r>
            <a:r>
              <a:rPr lang="zh-CN" altLang="en-US" dirty="0"/>
              <a:t>，双方现场管理人员在职责范围内</a:t>
            </a:r>
            <a:r>
              <a:rPr lang="zh-CN" altLang="en-US" dirty="0">
                <a:solidFill>
                  <a:srgbClr val="339933"/>
                </a:solidFill>
              </a:rPr>
              <a:t>签字确认</a:t>
            </a:r>
            <a:r>
              <a:rPr lang="zh-CN" altLang="en-US" dirty="0"/>
              <a:t>的书面文件是工程计价的</a:t>
            </a:r>
            <a:r>
              <a:rPr lang="zh-CN" altLang="en-US" dirty="0">
                <a:solidFill>
                  <a:srgbClr val="339933"/>
                </a:solidFill>
              </a:rPr>
              <a:t>有效凭证</a:t>
            </a:r>
            <a:r>
              <a:rPr lang="zh-CN" altLang="en-US" dirty="0"/>
              <a:t>，但如有其他有效证据或经实证证明其是虚假的除外。</a:t>
            </a:r>
            <a:endParaRPr lang="zh-CN" altLang="en-US" dirty="0"/>
          </a:p>
          <a:p>
            <a:r>
              <a:rPr lang="en-US" altLang="zh-CN" dirty="0"/>
              <a:t>13.1.2 </a:t>
            </a:r>
            <a:r>
              <a:rPr lang="zh-CN" altLang="en-US" dirty="0"/>
              <a:t>发承包双方不论在何种场合对与</a:t>
            </a:r>
            <a:r>
              <a:rPr lang="zh-CN" altLang="en-US" dirty="0">
                <a:solidFill>
                  <a:srgbClr val="FF0000"/>
                </a:solidFill>
              </a:rPr>
              <a:t>工程计价</a:t>
            </a:r>
            <a:r>
              <a:rPr lang="zh-CN" altLang="en-US" dirty="0"/>
              <a:t>有关的</a:t>
            </a:r>
            <a:r>
              <a:rPr lang="zh-CN" altLang="en-US" dirty="0">
                <a:solidFill>
                  <a:srgbClr val="339933"/>
                </a:solidFill>
              </a:rPr>
              <a:t>通知、批准、证明、证书、指示、指令、要求、请求、同意、意见、确定</a:t>
            </a:r>
            <a:r>
              <a:rPr lang="zh-CN" altLang="en-US" dirty="0"/>
              <a:t>和决定等，均应采用</a:t>
            </a:r>
            <a:r>
              <a:rPr lang="zh-CN" altLang="en-US" dirty="0">
                <a:solidFill>
                  <a:srgbClr val="FF0000"/>
                </a:solidFill>
              </a:rPr>
              <a:t>书面形式</a:t>
            </a:r>
            <a:r>
              <a:rPr lang="zh-CN" altLang="en-US" dirty="0"/>
              <a:t>，并应在</a:t>
            </a:r>
            <a:r>
              <a:rPr lang="zh-CN" altLang="en-US" dirty="0">
                <a:solidFill>
                  <a:srgbClr val="FF0000"/>
                </a:solidFill>
              </a:rPr>
              <a:t>合理期限</a:t>
            </a:r>
            <a:r>
              <a:rPr lang="zh-CN" altLang="en-US" dirty="0"/>
              <a:t>内送达接收人和送达地点。</a:t>
            </a:r>
            <a:r>
              <a:rPr lang="zh-CN" altLang="en-US" dirty="0">
                <a:solidFill>
                  <a:srgbClr val="339933"/>
                </a:solidFill>
              </a:rPr>
              <a:t>口头指令</a:t>
            </a:r>
            <a:r>
              <a:rPr lang="zh-CN" altLang="en-US" dirty="0">
                <a:solidFill>
                  <a:srgbClr val="FF0000"/>
                </a:solidFill>
              </a:rPr>
              <a:t>不得作为</a:t>
            </a:r>
            <a:r>
              <a:rPr lang="zh-CN" altLang="en-US" dirty="0"/>
              <a:t>计价凭证，但有</a:t>
            </a:r>
            <a:r>
              <a:rPr lang="zh-CN" altLang="en-US" dirty="0">
                <a:solidFill>
                  <a:srgbClr val="339933"/>
                </a:solidFill>
              </a:rPr>
              <a:t>证据证明</a:t>
            </a:r>
            <a:r>
              <a:rPr lang="zh-CN" altLang="en-US" dirty="0"/>
              <a:t>承包人已按</a:t>
            </a:r>
            <a:r>
              <a:rPr lang="zh-CN" altLang="en-US" dirty="0">
                <a:solidFill>
                  <a:srgbClr val="339933"/>
                </a:solidFill>
              </a:rPr>
              <a:t>口头指令</a:t>
            </a:r>
            <a:r>
              <a:rPr lang="zh-CN" altLang="en-US" dirty="0"/>
              <a:t>完成施工的</a:t>
            </a:r>
            <a:r>
              <a:rPr lang="zh-CN" altLang="en-US" dirty="0">
                <a:solidFill>
                  <a:srgbClr val="FF0000"/>
                </a:solidFill>
              </a:rPr>
              <a:t>除外</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13.1.5 </a:t>
            </a:r>
            <a:r>
              <a:rPr lang="zh-CN" altLang="en-US" dirty="0"/>
              <a:t>发承包双方均应当</a:t>
            </a:r>
            <a:r>
              <a:rPr lang="zh-CN" altLang="en-US" dirty="0">
                <a:solidFill>
                  <a:srgbClr val="339933"/>
                </a:solidFill>
              </a:rPr>
              <a:t>及时签收</a:t>
            </a:r>
            <a:r>
              <a:rPr lang="zh-CN" altLang="en-US" dirty="0"/>
              <a:t>另一方送达其指定接收地点和指定接收人的来往</a:t>
            </a:r>
            <a:r>
              <a:rPr lang="zh-CN" altLang="en-US" dirty="0">
                <a:solidFill>
                  <a:srgbClr val="339933"/>
                </a:solidFill>
              </a:rPr>
              <a:t>信函</a:t>
            </a:r>
            <a:r>
              <a:rPr lang="zh-CN" altLang="en-US" dirty="0"/>
              <a:t>，</a:t>
            </a:r>
            <a:r>
              <a:rPr lang="zh-CN" altLang="en-US" dirty="0">
                <a:solidFill>
                  <a:srgbClr val="FF0000"/>
                </a:solidFill>
              </a:rPr>
              <a:t>拒不签收</a:t>
            </a:r>
            <a:r>
              <a:rPr lang="zh-CN" altLang="en-US" dirty="0"/>
              <a:t>的，</a:t>
            </a:r>
            <a:r>
              <a:rPr lang="zh-CN" altLang="en-US" dirty="0">
                <a:solidFill>
                  <a:srgbClr val="339933"/>
                </a:solidFill>
              </a:rPr>
              <a:t>送达信函</a:t>
            </a:r>
            <a:r>
              <a:rPr lang="zh-CN" altLang="en-US" dirty="0"/>
              <a:t>的一方可以采用</a:t>
            </a:r>
            <a:r>
              <a:rPr lang="zh-CN" altLang="en-US" dirty="0">
                <a:solidFill>
                  <a:srgbClr val="339933"/>
                </a:solidFill>
              </a:rPr>
              <a:t>特快专递</a:t>
            </a:r>
            <a:r>
              <a:rPr lang="zh-CN" altLang="en-US" dirty="0"/>
              <a:t>或者</a:t>
            </a:r>
            <a:r>
              <a:rPr lang="zh-CN" altLang="en-US" dirty="0">
                <a:solidFill>
                  <a:srgbClr val="FF0000"/>
                </a:solidFill>
              </a:rPr>
              <a:t>公证方式送达</a:t>
            </a:r>
            <a:r>
              <a:rPr lang="zh-CN" altLang="en-US" dirty="0"/>
              <a:t>，所造成的费用增加（包括被迫采用特殊送达方式所发生的费用）和（或）延误的工期由拒绝签收一方承担。</a:t>
            </a:r>
            <a:endParaRPr lang="zh-CN" altLang="en-US" dirty="0"/>
          </a:p>
          <a:p>
            <a:r>
              <a:rPr lang="en-US" altLang="zh-CN" dirty="0"/>
              <a:t>13.1.6 </a:t>
            </a:r>
            <a:r>
              <a:rPr lang="zh-CN" altLang="en-US" dirty="0"/>
              <a:t>书面文件和通知</a:t>
            </a:r>
            <a:r>
              <a:rPr lang="zh-CN" altLang="en-US" dirty="0">
                <a:solidFill>
                  <a:srgbClr val="FF0000"/>
                </a:solidFill>
              </a:rPr>
              <a:t>不得扣压</a:t>
            </a:r>
            <a:r>
              <a:rPr lang="zh-CN" altLang="en-US" dirty="0"/>
              <a:t>，一方能够提供证据证明另一方</a:t>
            </a:r>
            <a:r>
              <a:rPr lang="zh-CN" altLang="en-US" dirty="0">
                <a:solidFill>
                  <a:srgbClr val="FF0000"/>
                </a:solidFill>
              </a:rPr>
              <a:t>拒绝签收</a:t>
            </a:r>
            <a:r>
              <a:rPr lang="zh-CN" altLang="en-US" dirty="0"/>
              <a:t>或已送达的，应</a:t>
            </a:r>
            <a:r>
              <a:rPr lang="zh-CN" altLang="en-US" dirty="0">
                <a:solidFill>
                  <a:srgbClr val="FF0000"/>
                </a:solidFill>
              </a:rPr>
              <a:t>视为</a:t>
            </a:r>
            <a:r>
              <a:rPr lang="zh-CN" altLang="en-US" dirty="0"/>
              <a:t>对方</a:t>
            </a:r>
            <a:r>
              <a:rPr lang="zh-CN" altLang="en-US" dirty="0">
                <a:solidFill>
                  <a:srgbClr val="FF0000"/>
                </a:solidFill>
              </a:rPr>
              <a:t>已签收</a:t>
            </a:r>
            <a:r>
              <a:rPr lang="zh-CN" altLang="en-US" dirty="0"/>
              <a:t>并应承担相应责任。</a:t>
            </a:r>
            <a:endParaRPr lang="zh-CN" altLang="en-US" dirty="0"/>
          </a:p>
          <a:p>
            <a:r>
              <a:rPr lang="en-US" altLang="zh-CN" dirty="0"/>
              <a:t>13.2 </a:t>
            </a:r>
            <a:r>
              <a:rPr lang="zh-CN" altLang="en-US" dirty="0">
                <a:solidFill>
                  <a:srgbClr val="FF0000"/>
                </a:solidFill>
              </a:rPr>
              <a:t>计价档案</a:t>
            </a:r>
            <a:endParaRPr lang="zh-CN" altLang="en-US" dirty="0">
              <a:solidFill>
                <a:srgbClr val="FF0000"/>
              </a:solidFill>
            </a:endParaRPr>
          </a:p>
          <a:p>
            <a:r>
              <a:rPr lang="en-US" altLang="zh-CN" dirty="0"/>
              <a:t>13.2.3 </a:t>
            </a:r>
            <a:r>
              <a:rPr lang="zh-CN" altLang="en-US" dirty="0"/>
              <a:t>工程造价咨询人归档的计价文件，</a:t>
            </a:r>
            <a:r>
              <a:rPr lang="zh-CN" altLang="en-US" dirty="0">
                <a:solidFill>
                  <a:srgbClr val="339933"/>
                </a:solidFill>
              </a:rPr>
              <a:t>保存期</a:t>
            </a:r>
            <a:r>
              <a:rPr lang="zh-CN" altLang="en-US" dirty="0"/>
              <a:t>不宜少于</a:t>
            </a:r>
            <a:r>
              <a:rPr lang="zh-CN" altLang="en-US" dirty="0">
                <a:solidFill>
                  <a:srgbClr val="339933"/>
                </a:solidFill>
              </a:rPr>
              <a:t>五年</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spcAft>
                <a:spcPts val="0"/>
              </a:spcAft>
            </a:pPr>
            <a:r>
              <a:rPr lang="en-US" altLang="zh-CN" dirty="0"/>
              <a:t> </a:t>
            </a:r>
            <a:r>
              <a:rPr lang="zh-CN" altLang="en-US" dirty="0">
                <a:solidFill>
                  <a:srgbClr val="FF0000"/>
                </a:solidFill>
              </a:rPr>
              <a:t>重点：</a:t>
            </a:r>
            <a:r>
              <a:rPr lang="zh-CN" altLang="zh-CN" dirty="0"/>
              <a:t>施工总包</a:t>
            </a:r>
            <a:r>
              <a:rPr lang="zh-CN" altLang="en-US" dirty="0"/>
              <a:t>，</a:t>
            </a:r>
            <a:r>
              <a:rPr lang="zh-CN" altLang="zh-CN" dirty="0"/>
              <a:t>清单计价</a:t>
            </a:r>
            <a:r>
              <a:rPr lang="zh-CN" altLang="en-US" dirty="0"/>
              <a:t>，</a:t>
            </a:r>
            <a:r>
              <a:rPr lang="zh-CN" altLang="zh-CN" dirty="0"/>
              <a:t>管道工程沟槽土方开挖工程量没有考虑</a:t>
            </a:r>
            <a:r>
              <a:rPr lang="zh-CN" altLang="zh-CN" dirty="0">
                <a:solidFill>
                  <a:srgbClr val="339933"/>
                </a:solidFill>
              </a:rPr>
              <a:t>放坡</a:t>
            </a:r>
            <a:r>
              <a:rPr lang="zh-CN" altLang="zh-CN" dirty="0"/>
              <a:t>，</a:t>
            </a:r>
            <a:r>
              <a:rPr lang="zh-CN" altLang="zh-CN" dirty="0">
                <a:solidFill>
                  <a:srgbClr val="FF0000"/>
                </a:solidFill>
              </a:rPr>
              <a:t>施工方进场后在方案</a:t>
            </a:r>
            <a:r>
              <a:rPr lang="zh-CN" altLang="zh-CN" dirty="0"/>
              <a:t>中写明按</a:t>
            </a:r>
            <a:r>
              <a:rPr lang="en-US" altLang="zh-CN" dirty="0"/>
              <a:t>1</a:t>
            </a:r>
            <a:r>
              <a:rPr lang="zh-CN" altLang="zh-CN" dirty="0"/>
              <a:t>：</a:t>
            </a:r>
            <a:r>
              <a:rPr lang="en-US" altLang="zh-CN" dirty="0"/>
              <a:t>1</a:t>
            </a:r>
            <a:r>
              <a:rPr lang="zh-CN" altLang="zh-CN" dirty="0"/>
              <a:t>放坡，甲方签章了，结算是可以按照放坡算工程量吗？</a:t>
            </a:r>
            <a:r>
              <a:rPr lang="zh-CN" altLang="zh-CN" dirty="0">
                <a:solidFill>
                  <a:srgbClr val="339933"/>
                </a:solidFill>
              </a:rPr>
              <a:t>清单描述中没有写明计算规则</a:t>
            </a:r>
            <a:r>
              <a:rPr lang="zh-CN" altLang="zh-CN" dirty="0"/>
              <a:t>要求。</a:t>
            </a:r>
            <a:endParaRPr lang="zh-CN" altLang="zh-CN" dirty="0"/>
          </a:p>
          <a:p>
            <a:pPr>
              <a:spcAft>
                <a:spcPts val="0"/>
              </a:spcAft>
            </a:pPr>
            <a:r>
              <a:rPr lang="zh-CN" altLang="zh-CN" dirty="0"/>
              <a:t>清单量通常是净量，放坡和工作面，应报入综合单价</a:t>
            </a:r>
            <a:endParaRPr lang="zh-CN" altLang="zh-CN" dirty="0"/>
          </a:p>
          <a:p>
            <a:pPr>
              <a:spcAft>
                <a:spcPts val="0"/>
              </a:spcAft>
            </a:pPr>
            <a:r>
              <a:rPr lang="zh-CN" altLang="zh-CN" dirty="0"/>
              <a:t>走签证，很难通过审计</a:t>
            </a:r>
            <a:endParaRPr lang="zh-CN" altLang="zh-CN" dirty="0"/>
          </a:p>
          <a:p>
            <a:r>
              <a:rPr lang="zh-CN" altLang="en-US" dirty="0"/>
              <a:t>（</a:t>
            </a:r>
            <a:r>
              <a:rPr lang="zh-CN" altLang="en-US" dirty="0">
                <a:solidFill>
                  <a:srgbClr val="FF0000"/>
                </a:solidFill>
              </a:rPr>
              <a:t>含量变</a:t>
            </a:r>
            <a:r>
              <a:rPr lang="zh-CN" altLang="en-US" dirty="0"/>
              <a:t>）</a:t>
            </a:r>
            <a:endParaRPr lang="zh-CN" altLang="en-US" dirty="0"/>
          </a:p>
          <a:p>
            <a:r>
              <a:rPr lang="zh-CN" altLang="en-US" dirty="0">
                <a:solidFill>
                  <a:srgbClr val="FF0000"/>
                </a:solidFill>
              </a:rPr>
              <a:t>重点：</a:t>
            </a:r>
            <a:r>
              <a:rPr lang="zh-CN" altLang="en-US" dirty="0"/>
              <a:t>单价合同，</a:t>
            </a:r>
            <a:r>
              <a:rPr lang="en-US" altLang="zh-CN" dirty="0"/>
              <a:t>10</a:t>
            </a:r>
            <a:r>
              <a:rPr lang="zh-CN" altLang="en-US" dirty="0"/>
              <a:t>栋楼，招标清单，</a:t>
            </a:r>
            <a:r>
              <a:rPr lang="en-US" altLang="zh-CN" dirty="0"/>
              <a:t>6</a:t>
            </a:r>
            <a:r>
              <a:rPr lang="zh-CN" altLang="en-US" dirty="0"/>
              <a:t>栋楼有车库入口，</a:t>
            </a:r>
            <a:r>
              <a:rPr lang="en-US" altLang="zh-CN" dirty="0"/>
              <a:t>4</a:t>
            </a:r>
            <a:r>
              <a:rPr lang="zh-CN" altLang="en-US" dirty="0"/>
              <a:t>栋没有，图都有。乙方报价都报了车库入口，后，清单漏项索赔。招标文件要求，招标答疑，不提，视为让利。     </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3.2.6 </a:t>
            </a:r>
            <a:r>
              <a:rPr lang="zh-CN" altLang="en-US" dirty="0">
                <a:solidFill>
                  <a:srgbClr val="FF0000"/>
                </a:solidFill>
              </a:rPr>
              <a:t>分部分项</a:t>
            </a:r>
            <a:r>
              <a:rPr lang="zh-CN" altLang="en-US" dirty="0"/>
              <a:t>工程项目清单应按</a:t>
            </a:r>
            <a:r>
              <a:rPr lang="zh-CN" altLang="en-US" dirty="0">
                <a:solidFill>
                  <a:srgbClr val="FF0000"/>
                </a:solidFill>
              </a:rPr>
              <a:t>单价计价</a:t>
            </a:r>
            <a:r>
              <a:rPr lang="zh-CN" altLang="en-US" dirty="0"/>
              <a:t>方式计算费用，</a:t>
            </a:r>
            <a:r>
              <a:rPr lang="zh-CN" altLang="en-US" dirty="0">
                <a:solidFill>
                  <a:srgbClr val="339933"/>
                </a:solidFill>
              </a:rPr>
              <a:t>发包人提供的材料</a:t>
            </a:r>
            <a:r>
              <a:rPr lang="zh-CN" altLang="en-US" dirty="0"/>
              <a:t>应列入</a:t>
            </a:r>
            <a:r>
              <a:rPr lang="zh-CN" altLang="en-US" dirty="0">
                <a:solidFill>
                  <a:srgbClr val="339933"/>
                </a:solidFill>
              </a:rPr>
              <a:t>分部分项</a:t>
            </a:r>
            <a:r>
              <a:rPr lang="zh-CN" altLang="en-US" dirty="0"/>
              <a:t>工程项目清单。</a:t>
            </a:r>
            <a:endParaRPr lang="zh-CN" altLang="en-US" dirty="0"/>
          </a:p>
          <a:p>
            <a:r>
              <a:rPr lang="en-US" altLang="zh-CN" dirty="0"/>
              <a:t>3.2.7 </a:t>
            </a:r>
            <a:r>
              <a:rPr lang="zh-CN" altLang="en-US" dirty="0">
                <a:solidFill>
                  <a:srgbClr val="FF0000"/>
                </a:solidFill>
              </a:rPr>
              <a:t>措施项目</a:t>
            </a:r>
            <a:r>
              <a:rPr lang="zh-CN" altLang="en-US" dirty="0"/>
              <a:t>清单应依据经济合理的</a:t>
            </a:r>
            <a:r>
              <a:rPr lang="zh-CN" altLang="en-US" dirty="0">
                <a:solidFill>
                  <a:srgbClr val="339933"/>
                </a:solidFill>
              </a:rPr>
              <a:t>施工方案</a:t>
            </a:r>
            <a:r>
              <a:rPr lang="zh-CN" altLang="en-US" dirty="0"/>
              <a:t>以</a:t>
            </a:r>
            <a:r>
              <a:rPr lang="zh-CN" altLang="en-US" dirty="0">
                <a:solidFill>
                  <a:srgbClr val="339933"/>
                </a:solidFill>
              </a:rPr>
              <a:t>单价或总价</a:t>
            </a:r>
            <a:r>
              <a:rPr lang="zh-CN" altLang="en-US" dirty="0"/>
              <a:t>计价方式确定费用，其中</a:t>
            </a:r>
            <a:r>
              <a:rPr lang="zh-CN" altLang="en-US" dirty="0">
                <a:solidFill>
                  <a:srgbClr val="339933"/>
                </a:solidFill>
              </a:rPr>
              <a:t>安全文明施工</a:t>
            </a:r>
            <a:r>
              <a:rPr lang="zh-CN" altLang="en-US" dirty="0"/>
              <a:t>措施项目应按国家或省级、行业建设</a:t>
            </a:r>
            <a:r>
              <a:rPr lang="zh-CN" altLang="en-US" dirty="0">
                <a:solidFill>
                  <a:srgbClr val="339933"/>
                </a:solidFill>
              </a:rPr>
              <a:t>主管部门</a:t>
            </a:r>
            <a:r>
              <a:rPr lang="zh-CN" altLang="en-US" dirty="0"/>
              <a:t>的规定确定费用。（</a:t>
            </a:r>
            <a:r>
              <a:rPr lang="zh-CN" altLang="en-US" dirty="0">
                <a:solidFill>
                  <a:schemeClr val="tx1"/>
                </a:solidFill>
              </a:rPr>
              <a:t>产值</a:t>
            </a:r>
            <a:r>
              <a:rPr lang="zh-CN" altLang="en-US" dirty="0"/>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调差的问题，合同，砂碎石可以调差，那石屑可以调吗？</a:t>
            </a:r>
            <a:endParaRPr lang="zh-CN" altLang="en-US" dirty="0"/>
          </a:p>
          <a:p>
            <a:r>
              <a:rPr lang="zh-CN" altLang="en-US" dirty="0"/>
              <a:t>甲方</a:t>
            </a:r>
            <a:r>
              <a:rPr lang="zh-CN" altLang="en-US" dirty="0">
                <a:solidFill>
                  <a:srgbClr val="339933"/>
                </a:solidFill>
              </a:rPr>
              <a:t>拖延</a:t>
            </a:r>
            <a:r>
              <a:rPr lang="zh-CN" altLang="en-US" dirty="0"/>
              <a:t>了工期</a:t>
            </a:r>
            <a:endParaRPr lang="zh-CN" altLang="en-US" dirty="0"/>
          </a:p>
          <a:p>
            <a:r>
              <a:rPr lang="zh-CN" altLang="en-US" dirty="0"/>
              <a:t>调差合同，按照</a:t>
            </a:r>
            <a:r>
              <a:rPr lang="zh-CN" altLang="en-US" dirty="0">
                <a:solidFill>
                  <a:srgbClr val="339933"/>
                </a:solidFill>
              </a:rPr>
              <a:t>月量</a:t>
            </a:r>
            <a:r>
              <a:rPr lang="zh-CN" altLang="en-US" dirty="0"/>
              <a:t>调差，施工期间的数量现在没有资料，没有做数据出来</a:t>
            </a:r>
            <a:endParaRPr lang="zh-CN" altLang="en-US" dirty="0"/>
          </a:p>
          <a:p>
            <a:r>
              <a:rPr lang="zh-CN" altLang="en-US" dirty="0"/>
              <a:t>第三方审核公司就按照</a:t>
            </a:r>
            <a:r>
              <a:rPr lang="zh-CN" altLang="en-US" dirty="0">
                <a:solidFill>
                  <a:srgbClr val="339933"/>
                </a:solidFill>
              </a:rPr>
              <a:t>施工期间</a:t>
            </a:r>
            <a:r>
              <a:rPr lang="zh-CN" altLang="en-US" dirty="0"/>
              <a:t>的信息价</a:t>
            </a:r>
            <a:r>
              <a:rPr lang="zh-CN" altLang="en-US" dirty="0">
                <a:solidFill>
                  <a:srgbClr val="339933"/>
                </a:solidFill>
              </a:rPr>
              <a:t>平均价</a:t>
            </a:r>
            <a:r>
              <a:rPr lang="zh-CN" altLang="en-US" dirty="0"/>
              <a:t>来调</a:t>
            </a:r>
            <a:endParaRPr lang="zh-CN" altLang="en-US" dirty="0"/>
          </a:p>
          <a:p>
            <a:r>
              <a:rPr lang="zh-CN" altLang="en-US" dirty="0"/>
              <a:t>甲方提出，施工期间，桥的</a:t>
            </a:r>
            <a:r>
              <a:rPr lang="zh-CN" altLang="en-US" dirty="0">
                <a:solidFill>
                  <a:srgbClr val="339933"/>
                </a:solidFill>
              </a:rPr>
              <a:t>混凝土</a:t>
            </a:r>
            <a:r>
              <a:rPr lang="zh-CN" altLang="en-US" dirty="0"/>
              <a:t>量不可能</a:t>
            </a:r>
            <a:r>
              <a:rPr lang="zh-CN" altLang="en-US" dirty="0">
                <a:solidFill>
                  <a:srgbClr val="339933"/>
                </a:solidFill>
              </a:rPr>
              <a:t>三年</a:t>
            </a:r>
            <a:r>
              <a:rPr lang="zh-CN" altLang="en-US" dirty="0"/>
              <a:t>跨度</a:t>
            </a:r>
            <a:endParaRPr lang="zh-CN" altLang="en-US" dirty="0"/>
          </a:p>
          <a:p>
            <a:r>
              <a:rPr lang="zh-CN" altLang="en-US" dirty="0"/>
              <a:t>桥按照</a:t>
            </a:r>
            <a:r>
              <a:rPr lang="zh-CN" altLang="en-US" dirty="0">
                <a:solidFill>
                  <a:srgbClr val="339933"/>
                </a:solidFill>
              </a:rPr>
              <a:t>施工期间</a:t>
            </a:r>
            <a:r>
              <a:rPr lang="zh-CN" altLang="en-US" dirty="0"/>
              <a:t>就</a:t>
            </a:r>
            <a:r>
              <a:rPr lang="zh-CN" altLang="en-US" dirty="0">
                <a:solidFill>
                  <a:srgbClr val="339933"/>
                </a:solidFill>
              </a:rPr>
              <a:t>一年</a:t>
            </a:r>
            <a:r>
              <a:rPr lang="zh-CN" altLang="en-US" dirty="0"/>
              <a:t>不能按照</a:t>
            </a:r>
            <a:r>
              <a:rPr lang="zh-CN" altLang="en-US" dirty="0">
                <a:solidFill>
                  <a:srgbClr val="339933"/>
                </a:solidFill>
              </a:rPr>
              <a:t>三年</a:t>
            </a:r>
            <a:r>
              <a:rPr lang="en-US" dirty="0"/>
              <a:t> </a:t>
            </a:r>
            <a:endParaRPr lang="zh-CN" altLang="en-US" dirty="0"/>
          </a:p>
          <a:p>
            <a:r>
              <a:rPr lang="zh-CN" altLang="en-US" dirty="0">
                <a:solidFill>
                  <a:srgbClr val="FF0000"/>
                </a:solidFill>
              </a:rPr>
              <a:t>重点：</a:t>
            </a:r>
            <a:r>
              <a:rPr lang="zh-CN" altLang="en-US" dirty="0"/>
              <a:t>施工期间与</a:t>
            </a:r>
            <a:r>
              <a:rPr lang="zh-CN" altLang="en-US" dirty="0">
                <a:solidFill>
                  <a:srgbClr val="339933"/>
                </a:solidFill>
              </a:rPr>
              <a:t>基期</a:t>
            </a:r>
            <a:r>
              <a:rPr lang="zh-CN" altLang="en-US" dirty="0"/>
              <a:t>，对调，乙方材料，</a:t>
            </a:r>
            <a:r>
              <a:rPr lang="zh-CN" altLang="en-US" dirty="0">
                <a:solidFill>
                  <a:srgbClr val="339933"/>
                </a:solidFill>
              </a:rPr>
              <a:t>消耗量报低</a:t>
            </a:r>
            <a:r>
              <a:rPr lang="zh-CN" altLang="en-US" dirty="0"/>
              <a:t>，</a:t>
            </a:r>
            <a:r>
              <a:rPr lang="zh-CN" altLang="en-US" dirty="0">
                <a:solidFill>
                  <a:srgbClr val="FF0000"/>
                </a:solidFill>
              </a:rPr>
              <a:t>材料报高</a:t>
            </a:r>
            <a:r>
              <a:rPr lang="zh-CN" altLang="en-US" dirty="0"/>
              <a:t>，综合单价，符合市场价</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rPr>
              <a:t>重点</a:t>
            </a:r>
            <a:r>
              <a:rPr lang="zh-CN" altLang="en-US" dirty="0">
                <a:solidFill>
                  <a:srgbClr val="FF0000"/>
                </a:solidFill>
              </a:rPr>
              <a:t>：</a:t>
            </a:r>
            <a:r>
              <a:rPr lang="zh-CN" altLang="en-US" dirty="0"/>
              <a:t>合同约定工程量</a:t>
            </a:r>
            <a:r>
              <a:rPr lang="zh-CN" altLang="en-US" dirty="0">
                <a:solidFill>
                  <a:srgbClr val="FF0000"/>
                </a:solidFill>
              </a:rPr>
              <a:t>偏差</a:t>
            </a:r>
            <a:r>
              <a:rPr lang="en-US" dirty="0">
                <a:solidFill>
                  <a:srgbClr val="FF0000"/>
                </a:solidFill>
              </a:rPr>
              <a:t>5%</a:t>
            </a:r>
            <a:r>
              <a:rPr lang="zh-CN" altLang="en-US" dirty="0"/>
              <a:t>以内，</a:t>
            </a:r>
            <a:r>
              <a:rPr lang="zh-CN" altLang="en-US" dirty="0">
                <a:solidFill>
                  <a:srgbClr val="339933"/>
                </a:solidFill>
              </a:rPr>
              <a:t>不调整</a:t>
            </a:r>
            <a:r>
              <a:rPr lang="zh-CN" altLang="en-US" dirty="0"/>
              <a:t>合同价，结算时，</a:t>
            </a:r>
            <a:r>
              <a:rPr lang="zh-CN" altLang="en-US" dirty="0">
                <a:solidFill>
                  <a:srgbClr val="339933"/>
                </a:solidFill>
              </a:rPr>
              <a:t>工程量偏差</a:t>
            </a:r>
            <a:r>
              <a:rPr lang="zh-CN" altLang="en-US" dirty="0"/>
              <a:t>包括</a:t>
            </a:r>
            <a:r>
              <a:rPr lang="zh-CN" altLang="en-US" dirty="0">
                <a:solidFill>
                  <a:srgbClr val="339933"/>
                </a:solidFill>
              </a:rPr>
              <a:t>工程变更</a:t>
            </a:r>
            <a:r>
              <a:rPr lang="zh-CN" altLang="en-US" dirty="0"/>
              <a:t>产生的工程量不</a:t>
            </a:r>
            <a:endParaRPr lang="zh-CN" altLang="en-US" dirty="0"/>
          </a:p>
          <a:p>
            <a:r>
              <a:rPr lang="zh-CN" altLang="en-US" dirty="0">
                <a:solidFill>
                  <a:srgbClr val="FF0000"/>
                </a:solidFill>
              </a:rPr>
              <a:t>重点：</a:t>
            </a:r>
            <a:r>
              <a:rPr lang="zh-CN" altLang="en-US" dirty="0">
                <a:solidFill>
                  <a:srgbClr val="339933"/>
                </a:solidFill>
              </a:rPr>
              <a:t>总价合同</a:t>
            </a:r>
            <a:r>
              <a:rPr lang="zh-CN" altLang="en-US" dirty="0"/>
              <a:t>，预算采用</a:t>
            </a:r>
            <a:r>
              <a:rPr lang="zh-CN" altLang="en-US" dirty="0">
                <a:solidFill>
                  <a:srgbClr val="339933"/>
                </a:solidFill>
              </a:rPr>
              <a:t>商混</a:t>
            </a:r>
            <a:r>
              <a:rPr lang="zh-CN" altLang="en-US" dirty="0"/>
              <a:t>，实际采用</a:t>
            </a:r>
            <a:r>
              <a:rPr lang="zh-CN" altLang="en-US" dirty="0">
                <a:solidFill>
                  <a:srgbClr val="339933"/>
                </a:solidFill>
              </a:rPr>
              <a:t>集中搅拌</a:t>
            </a:r>
            <a:r>
              <a:rPr lang="zh-CN" altLang="en-US" dirty="0"/>
              <a:t>，合同没明确</a:t>
            </a:r>
            <a:r>
              <a:rPr lang="zh-CN" altLang="en-US" dirty="0">
                <a:solidFill>
                  <a:srgbClr val="339933"/>
                </a:solidFill>
              </a:rPr>
              <a:t>项目特征</a:t>
            </a:r>
            <a:r>
              <a:rPr lang="zh-CN" altLang="en-US" dirty="0"/>
              <a:t>不符调整合同价，结算</a:t>
            </a:r>
            <a:r>
              <a:rPr lang="zh-CN" altLang="en-US" dirty="0">
                <a:solidFill>
                  <a:srgbClr val="339933"/>
                </a:solidFill>
              </a:rPr>
              <a:t>能否按</a:t>
            </a:r>
            <a:r>
              <a:rPr lang="zh-CN" altLang="en-US" dirty="0"/>
              <a:t>商混</a:t>
            </a:r>
            <a:endParaRPr lang="zh-CN" altLang="en-US" dirty="0"/>
          </a:p>
          <a:p>
            <a:r>
              <a:rPr lang="zh-CN" altLang="en-US" dirty="0">
                <a:solidFill>
                  <a:srgbClr val="FF0000"/>
                </a:solidFill>
              </a:rPr>
              <a:t>重点：</a:t>
            </a:r>
            <a:r>
              <a:rPr lang="zh-CN" altLang="en-US" dirty="0">
                <a:solidFill>
                  <a:srgbClr val="339933"/>
                </a:solidFill>
              </a:rPr>
              <a:t>总价包干</a:t>
            </a:r>
            <a:r>
              <a:rPr lang="zh-CN" altLang="en-US" dirty="0"/>
              <a:t>合同的项目，没有变更，然后结算审核，部分</a:t>
            </a:r>
            <a:r>
              <a:rPr lang="zh-CN" altLang="en-US" dirty="0">
                <a:solidFill>
                  <a:srgbClr val="339933"/>
                </a:solidFill>
              </a:rPr>
              <a:t>现场收方量</a:t>
            </a:r>
            <a:r>
              <a:rPr lang="zh-CN" altLang="en-US" dirty="0"/>
              <a:t>和</a:t>
            </a:r>
            <a:r>
              <a:rPr lang="zh-CN" altLang="en-US" dirty="0">
                <a:solidFill>
                  <a:srgbClr val="339933"/>
                </a:solidFill>
              </a:rPr>
              <a:t>图纸量</a:t>
            </a:r>
            <a:r>
              <a:rPr lang="zh-CN" altLang="en-US" dirty="0">
                <a:solidFill>
                  <a:srgbClr val="FF0000"/>
                </a:solidFill>
              </a:rPr>
              <a:t>少于</a:t>
            </a:r>
            <a:r>
              <a:rPr lang="zh-CN" altLang="en-US" dirty="0">
                <a:solidFill>
                  <a:srgbClr val="339933"/>
                </a:solidFill>
              </a:rPr>
              <a:t>中标量</a:t>
            </a:r>
            <a:r>
              <a:rPr lang="zh-CN" altLang="en-US" dirty="0"/>
              <a:t>，这种工程量可以</a:t>
            </a:r>
            <a:r>
              <a:rPr lang="zh-CN" altLang="en-US" dirty="0">
                <a:solidFill>
                  <a:srgbClr val="339933"/>
                </a:solidFill>
              </a:rPr>
              <a:t>扣减</a:t>
            </a:r>
            <a:r>
              <a:rPr lang="zh-CN" altLang="en-US" dirty="0"/>
              <a:t>吗？</a:t>
            </a:r>
            <a:endParaRPr lang="zh-CN" altLang="en-US" dirty="0"/>
          </a:p>
          <a:p>
            <a:r>
              <a:rPr lang="zh-CN" altLang="en-US" dirty="0">
                <a:solidFill>
                  <a:srgbClr val="FF0000"/>
                </a:solidFill>
              </a:rPr>
              <a:t>重点：</a:t>
            </a:r>
            <a:r>
              <a:rPr lang="zh-CN" altLang="en-US" dirty="0"/>
              <a:t>甲供材，甲方</a:t>
            </a:r>
            <a:r>
              <a:rPr lang="zh-CN" altLang="en-US" dirty="0">
                <a:solidFill>
                  <a:srgbClr val="339933"/>
                </a:solidFill>
              </a:rPr>
              <a:t>出库单</a:t>
            </a:r>
            <a:r>
              <a:rPr lang="zh-CN" altLang="en-US" dirty="0"/>
              <a:t>量，大于，</a:t>
            </a:r>
            <a:r>
              <a:rPr lang="zh-CN" altLang="en-US" dirty="0">
                <a:solidFill>
                  <a:srgbClr val="339933"/>
                </a:solidFill>
              </a:rPr>
              <a:t>竣工图</a:t>
            </a:r>
            <a:r>
              <a:rPr lang="zh-CN" altLang="en-US" dirty="0"/>
              <a:t>量，</a:t>
            </a:r>
            <a:r>
              <a:rPr lang="zh-CN" altLang="en-US" dirty="0">
                <a:solidFill>
                  <a:srgbClr val="339933"/>
                </a:solidFill>
              </a:rPr>
              <a:t>损耗，浪费</a:t>
            </a:r>
            <a:endParaRPr lang="zh-CN" altLang="en-US" dirty="0">
              <a:solidFill>
                <a:srgbClr val="339933"/>
              </a:solidFill>
            </a:endParaRPr>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招标清单，边坡</a:t>
            </a:r>
            <a:r>
              <a:rPr lang="zh-CN" altLang="en-US" dirty="0">
                <a:solidFill>
                  <a:srgbClr val="339933"/>
                </a:solidFill>
              </a:rPr>
              <a:t>岩石开挖</a:t>
            </a:r>
            <a:r>
              <a:rPr lang="zh-CN" altLang="en-US" dirty="0"/>
              <a:t>，</a:t>
            </a:r>
            <a:r>
              <a:rPr lang="zh-CN" altLang="en-US" dirty="0">
                <a:solidFill>
                  <a:srgbClr val="339933"/>
                </a:solidFill>
              </a:rPr>
              <a:t>钻爆法</a:t>
            </a:r>
            <a:endParaRPr lang="en-US" altLang="zh-CN" dirty="0"/>
          </a:p>
          <a:p>
            <a:r>
              <a:rPr lang="zh-CN" altLang="en-US" dirty="0"/>
              <a:t>乙方投标，按</a:t>
            </a:r>
            <a:r>
              <a:rPr lang="zh-CN" altLang="en-US" dirty="0">
                <a:solidFill>
                  <a:srgbClr val="339933"/>
                </a:solidFill>
              </a:rPr>
              <a:t>静爆法</a:t>
            </a:r>
            <a:r>
              <a:rPr lang="zh-CN" altLang="en-US" dirty="0"/>
              <a:t>报价。</a:t>
            </a:r>
            <a:r>
              <a:rPr lang="zh-CN" altLang="en-US" dirty="0">
                <a:solidFill>
                  <a:srgbClr val="FF0000"/>
                </a:solidFill>
              </a:rPr>
              <a:t>施工按钻爆法</a:t>
            </a:r>
            <a:r>
              <a:rPr lang="zh-CN" altLang="en-US" dirty="0"/>
              <a:t>。静爆法比钻爆法，市场价，高出</a:t>
            </a:r>
            <a:r>
              <a:rPr lang="en-US" dirty="0"/>
              <a:t>600</a:t>
            </a:r>
            <a:r>
              <a:rPr lang="zh-CN" altLang="en-US" dirty="0"/>
              <a:t>万。结算能否扣除。</a:t>
            </a:r>
            <a:endParaRPr lang="zh-CN" altLang="en-US" dirty="0"/>
          </a:p>
          <a:p>
            <a:r>
              <a:rPr lang="zh-CN" altLang="en-US" dirty="0"/>
              <a:t>招投标法</a:t>
            </a:r>
            <a:r>
              <a:rPr lang="en-US" dirty="0"/>
              <a:t>27</a:t>
            </a:r>
            <a:r>
              <a:rPr lang="zh-CN" altLang="en-US" dirty="0"/>
              <a:t>条，以</a:t>
            </a:r>
            <a:r>
              <a:rPr lang="zh-CN" altLang="en-US" dirty="0">
                <a:solidFill>
                  <a:srgbClr val="339933"/>
                </a:solidFill>
              </a:rPr>
              <a:t>招标文件</a:t>
            </a:r>
            <a:r>
              <a:rPr lang="zh-CN" altLang="en-US" dirty="0"/>
              <a:t>为准，否则，改正，</a:t>
            </a:r>
            <a:r>
              <a:rPr lang="zh-CN" altLang="en-US" dirty="0">
                <a:solidFill>
                  <a:srgbClr val="339933"/>
                </a:solidFill>
              </a:rPr>
              <a:t>视为响应</a:t>
            </a:r>
            <a:r>
              <a:rPr lang="zh-CN" altLang="en-US" dirty="0"/>
              <a:t>，应按</a:t>
            </a:r>
            <a:r>
              <a:rPr lang="zh-CN" altLang="en-US" dirty="0">
                <a:solidFill>
                  <a:srgbClr val="339933"/>
                </a:solidFill>
              </a:rPr>
              <a:t>钻爆法</a:t>
            </a:r>
            <a:r>
              <a:rPr lang="zh-CN" altLang="en-US" dirty="0"/>
              <a:t>施工，不能扣除。</a:t>
            </a:r>
            <a:endParaRPr lang="zh-CN" altLang="en-US" dirty="0"/>
          </a:p>
          <a:p>
            <a:r>
              <a:rPr lang="zh-CN" altLang="en-US" dirty="0"/>
              <a:t>民法典，以</a:t>
            </a:r>
            <a:r>
              <a:rPr lang="zh-CN" altLang="en-US" dirty="0">
                <a:solidFill>
                  <a:srgbClr val="339933"/>
                </a:solidFill>
              </a:rPr>
              <a:t>投标文件</a:t>
            </a:r>
            <a:r>
              <a:rPr lang="zh-CN" altLang="en-US" dirty="0"/>
              <a:t>为准，静爆法，签合同，钻爆法施工，</a:t>
            </a:r>
            <a:r>
              <a:rPr lang="zh-CN" altLang="en-US" dirty="0">
                <a:solidFill>
                  <a:srgbClr val="339933"/>
                </a:solidFill>
              </a:rPr>
              <a:t>违约</a:t>
            </a:r>
            <a:r>
              <a:rPr lang="zh-CN" altLang="en-US" dirty="0"/>
              <a:t>，扣除。</a:t>
            </a:r>
            <a:r>
              <a:rPr lang="en-US" dirty="0"/>
              <a:t> </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市政道路，招标清单，对采用，自拌混凝土、商混没有规定。自拌混凝土，投标</a:t>
            </a:r>
            <a:endParaRPr lang="en-US" altLang="zh-CN" dirty="0"/>
          </a:p>
          <a:p>
            <a:r>
              <a:rPr lang="zh-CN" altLang="en-US" dirty="0"/>
              <a:t>政府政策，县城周边</a:t>
            </a:r>
            <a:r>
              <a:rPr lang="en-US" dirty="0"/>
              <a:t>30</a:t>
            </a:r>
            <a:r>
              <a:rPr lang="zh-CN" altLang="en-US" dirty="0"/>
              <a:t>千米范围内，必须用商混</a:t>
            </a:r>
            <a:endParaRPr lang="en-US" altLang="zh-CN" dirty="0"/>
          </a:p>
          <a:p>
            <a:r>
              <a:rPr lang="zh-CN" altLang="en-US" dirty="0"/>
              <a:t>业主，要求使用，商混</a:t>
            </a:r>
            <a:endParaRPr lang="en-US" altLang="zh-CN" dirty="0"/>
          </a:p>
          <a:p>
            <a:r>
              <a:rPr lang="zh-CN" altLang="en-US" dirty="0"/>
              <a:t>施工方，要求，按商混，认价</a:t>
            </a:r>
            <a:endParaRPr lang="zh-CN" altLang="en-US" dirty="0"/>
          </a:p>
          <a:p>
            <a:r>
              <a:rPr lang="zh-CN" altLang="en-US" dirty="0"/>
              <a:t>结算审计，按自拌混凝土，认价</a:t>
            </a:r>
            <a:endParaRPr lang="en-US" altLang="zh-CN" dirty="0"/>
          </a:p>
          <a:p>
            <a:r>
              <a:rPr lang="zh-CN" altLang="en-US" dirty="0"/>
              <a:t>乙方，为</a:t>
            </a:r>
            <a:r>
              <a:rPr lang="zh-CN" altLang="zh-CN" dirty="0"/>
              <a:t>当地企业，商混厂</a:t>
            </a:r>
            <a:r>
              <a:rPr lang="zh-CN" altLang="en-US" dirty="0"/>
              <a:t>，</a:t>
            </a:r>
            <a:r>
              <a:rPr lang="zh-CN" altLang="zh-CN" dirty="0"/>
              <a:t>是</a:t>
            </a:r>
            <a:r>
              <a:rPr lang="zh-CN" altLang="en-US" dirty="0"/>
              <a:t>乙方</a:t>
            </a:r>
            <a:r>
              <a:rPr lang="zh-CN" altLang="zh-CN" dirty="0"/>
              <a:t>子公司，应该熟知政府</a:t>
            </a:r>
            <a:r>
              <a:rPr lang="zh-CN" altLang="en-US" dirty="0"/>
              <a:t>要求</a:t>
            </a:r>
            <a:r>
              <a:rPr lang="zh-CN" altLang="zh-CN" dirty="0"/>
              <a:t>使用商品混凝土</a:t>
            </a:r>
            <a:r>
              <a:rPr lang="zh-CN" altLang="en-US" dirty="0"/>
              <a:t>政策</a:t>
            </a:r>
            <a:endParaRPr lang="en-US" altLang="zh-CN" dirty="0"/>
          </a:p>
          <a:p>
            <a:r>
              <a:rPr lang="zh-CN" altLang="zh-CN" dirty="0"/>
              <a:t>投标</a:t>
            </a:r>
            <a:r>
              <a:rPr lang="zh-CN" altLang="en-US" dirty="0"/>
              <a:t>，</a:t>
            </a:r>
            <a:r>
              <a:rPr lang="zh-CN" altLang="zh-CN" dirty="0"/>
              <a:t>应按商混报价，应视为商混报价</a:t>
            </a:r>
            <a:endParaRPr lang="en-US" altLang="zh-CN" dirty="0"/>
          </a:p>
          <a:p>
            <a:r>
              <a:rPr lang="zh-CN" altLang="zh-CN" dirty="0"/>
              <a:t>按自拌</a:t>
            </a:r>
            <a:r>
              <a:rPr lang="zh-CN" altLang="en-US" dirty="0"/>
              <a:t>，</a:t>
            </a:r>
            <a:r>
              <a:rPr lang="zh-CN" altLang="zh-CN" dirty="0"/>
              <a:t>投标</a:t>
            </a:r>
            <a:r>
              <a:rPr lang="zh-CN" altLang="en-US" dirty="0"/>
              <a:t>，</a:t>
            </a:r>
            <a:r>
              <a:rPr lang="zh-CN" altLang="zh-CN" dirty="0"/>
              <a:t>增加中标概率，而采取策略，其风险应由</a:t>
            </a:r>
            <a:r>
              <a:rPr lang="zh-CN" altLang="en-US" dirty="0"/>
              <a:t>乙方</a:t>
            </a:r>
            <a:r>
              <a:rPr lang="zh-CN" altLang="zh-CN" dirty="0"/>
              <a:t>承担</a:t>
            </a:r>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总包与分包，合同约定，清单中无单价，按定额组价后下浮结算</a:t>
            </a:r>
            <a:endParaRPr lang="en-US" altLang="zh-CN" dirty="0"/>
          </a:p>
          <a:p>
            <a:r>
              <a:rPr lang="zh-CN" altLang="en-US" dirty="0"/>
              <a:t>施工中遇到石方，施工方上报施工方案，组价中遇到以下争议：</a:t>
            </a:r>
            <a:endParaRPr lang="en-US" altLang="zh-CN" dirty="0"/>
          </a:p>
          <a:p>
            <a:r>
              <a:rPr lang="zh-CN" altLang="en-US" dirty="0"/>
              <a:t>石方按照定额，是不考虑放坡系数的。但是施工方的施工方案中考虑了放坡，施工中也按照放坡进行施工，施工方诉求工程量，应该考虑放坡，如何处理</a:t>
            </a:r>
            <a:endParaRPr lang="zh-CN" altLang="en-US" dirty="0"/>
          </a:p>
          <a:p>
            <a:r>
              <a:rPr lang="zh-CN" altLang="en-US">
                <a:solidFill>
                  <a:srgbClr val="FF0000"/>
                </a:solidFill>
              </a:rPr>
              <a:t>重点：</a:t>
            </a:r>
            <a:r>
              <a:rPr lang="zh-CN" altLang="en-US"/>
              <a:t>需专家论证的专项方案，有设计院出具设计方案，该增加的费用审计是否能认可</a:t>
            </a:r>
            <a:endParaRPr lang="zh-CN" altLang="en-US"/>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清单招标，高大支模，计量和计价，定额缺项，招标清单，没有描述，梁板标高或轴线位置，乙方按常规满膛架进行报价</a:t>
            </a:r>
            <a:endParaRPr lang="en-US" altLang="zh-CN" dirty="0"/>
          </a:p>
          <a:p>
            <a:r>
              <a:rPr lang="zh-CN" altLang="en-US" dirty="0"/>
              <a:t>实际施工，按专家论证专项方案施工，结算审计，不同意给高支模架费用</a:t>
            </a:r>
            <a:endParaRPr lang="zh-CN" altLang="en-US" dirty="0"/>
          </a:p>
          <a:p>
            <a:r>
              <a:rPr lang="zh-CN" altLang="en-US" dirty="0"/>
              <a:t>高支模，投标，没有自行考虑计取，视为已考虑在投标报价中</a:t>
            </a:r>
            <a:endParaRPr lang="en-US" altLang="zh-CN" dirty="0"/>
          </a:p>
          <a:p>
            <a:r>
              <a:rPr lang="zh-CN" altLang="en-US" dirty="0"/>
              <a:t>乙方认为，清单描述不清，定额缺项，高支模架没计费约定，乙方只从常规建筑，</a:t>
            </a:r>
            <a:r>
              <a:rPr lang="en-US" dirty="0"/>
              <a:t>8</a:t>
            </a:r>
            <a:r>
              <a:rPr lang="zh-CN" altLang="en-US" dirty="0"/>
              <a:t>米内支撑架报价</a:t>
            </a:r>
            <a:endParaRPr lang="en-US" altLang="zh-CN" dirty="0"/>
          </a:p>
          <a:p>
            <a:r>
              <a:rPr lang="zh-CN" altLang="en-US" dirty="0"/>
              <a:t>投标方案为满膛架，立杆间矩</a:t>
            </a:r>
            <a:r>
              <a:rPr lang="en-US" dirty="0"/>
              <a:t>1200</a:t>
            </a:r>
            <a:r>
              <a:rPr lang="zh-CN" altLang="en-US" dirty="0"/>
              <a:t>，专项方案立杆间矩</a:t>
            </a:r>
            <a:r>
              <a:rPr lang="en-US" dirty="0"/>
              <a:t>300-600</a:t>
            </a:r>
            <a:endParaRPr lang="en-US"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某项目，招标清单，包含厂房地面，回填级配碎石垫层，</a:t>
            </a:r>
            <a:r>
              <a:rPr lang="en-US" dirty="0"/>
              <a:t>20000M2</a:t>
            </a:r>
            <a:r>
              <a:rPr lang="zh-CN" altLang="en-US" dirty="0"/>
              <a:t>，厚度</a:t>
            </a:r>
            <a:r>
              <a:rPr lang="en-US" dirty="0"/>
              <a:t>30CM</a:t>
            </a:r>
            <a:r>
              <a:rPr lang="zh-CN" altLang="en-US" dirty="0"/>
              <a:t>。</a:t>
            </a:r>
            <a:endParaRPr lang="en-US" altLang="zh-CN" dirty="0"/>
          </a:p>
          <a:p>
            <a:r>
              <a:rPr lang="zh-CN" altLang="en-US" dirty="0"/>
              <a:t>施工方投标时，按人工夯填，级配碎石，报价，</a:t>
            </a:r>
            <a:r>
              <a:rPr lang="en-US" dirty="0"/>
              <a:t>230</a:t>
            </a:r>
            <a:r>
              <a:rPr lang="zh-CN" altLang="en-US" dirty="0"/>
              <a:t>元</a:t>
            </a:r>
            <a:r>
              <a:rPr lang="en-US" dirty="0"/>
              <a:t>/M3</a:t>
            </a:r>
            <a:r>
              <a:rPr lang="zh-CN" altLang="en-US" dirty="0"/>
              <a:t>。</a:t>
            </a:r>
            <a:endParaRPr lang="en-US" altLang="zh-CN" dirty="0"/>
          </a:p>
          <a:p>
            <a:r>
              <a:rPr lang="zh-CN" altLang="en-US" dirty="0"/>
              <a:t>施工过程中，产生设计变更，厂房地面回填级配碎石，变为，天然砂石，面积、厚度均无变化。</a:t>
            </a:r>
            <a:endParaRPr lang="en-US" altLang="zh-CN" dirty="0"/>
          </a:p>
          <a:p>
            <a:r>
              <a:rPr lang="zh-CN" altLang="en-US" dirty="0"/>
              <a:t>实际施工为机械夯填。</a:t>
            </a:r>
            <a:endParaRPr lang="en-US" altLang="zh-CN" dirty="0"/>
          </a:p>
          <a:p>
            <a:r>
              <a:rPr lang="zh-CN" altLang="en-US" dirty="0"/>
              <a:t>结算时施工方，可否依据合同变更估价，关于“类似项目”的约定，仅变更材料费，人工、机械不变进行组价。</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设计院给了钢筋损耗，结算时，审计单位说钢筋损耗计入定额里。我们能计钢筋损耗吗？</a:t>
            </a:r>
            <a:r>
              <a:rPr lang="en-US" dirty="0"/>
              <a:t> </a:t>
            </a:r>
            <a:endParaRPr lang="zh-CN" altLang="en-US" dirty="0"/>
          </a:p>
          <a:p>
            <a:r>
              <a:rPr lang="zh-CN" altLang="en-US" dirty="0"/>
              <a:t>不能。按工程量计算规则计算钢筋工程量。</a:t>
            </a:r>
            <a:endParaRPr lang="zh-CN" altLang="en-US" dirty="0"/>
          </a:p>
          <a:p>
            <a:r>
              <a:rPr lang="zh-CN" altLang="en-US" dirty="0"/>
              <a:t>肯定不能。定额里面已经综合考虑了损耗了。按清单计算的就行了。</a:t>
            </a:r>
            <a:endParaRPr lang="zh-CN" altLang="en-US" dirty="0"/>
          </a:p>
          <a:p>
            <a:r>
              <a:rPr lang="zh-CN" altLang="en-US" dirty="0"/>
              <a:t>可以计算。设计有单独要求的设计搭接，可以单独计算，施工搭接不能计算。</a:t>
            </a:r>
            <a:endParaRPr lang="zh-CN" altLang="en-US" dirty="0"/>
          </a:p>
          <a:p>
            <a:r>
              <a:rPr lang="zh-CN" altLang="en-US" dirty="0"/>
              <a:t>这种情况要及时做签证认定，不然损耗再大审计也不会认。</a:t>
            </a:r>
            <a:endParaRPr lang="zh-CN" altLang="en-US" dirty="0"/>
          </a:p>
          <a:p>
            <a:r>
              <a:rPr lang="zh-CN" altLang="en-US" dirty="0"/>
              <a:t>定额损耗只包括常规的施工搭接，若设计另外有要求的另外计算。</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铝合金栏杆，招标控制价异常偏低，组价不合理，只有市场价的一半不到</a:t>
            </a:r>
            <a:endParaRPr lang="en-US" altLang="zh-CN" dirty="0"/>
          </a:p>
          <a:p>
            <a:r>
              <a:rPr lang="zh-CN" altLang="en-US" dirty="0"/>
              <a:t>投标人不懂市场价格，按照所给区间报价</a:t>
            </a:r>
            <a:endParaRPr lang="en-US" altLang="zh-CN" dirty="0"/>
          </a:p>
          <a:p>
            <a:r>
              <a:rPr lang="zh-CN" altLang="en-US" dirty="0"/>
              <a:t>施工过程中发现这个问题，亏损，想调整综合单价，依据</a:t>
            </a:r>
            <a:endParaRPr lang="zh-CN" altLang="en-US" dirty="0"/>
          </a:p>
          <a:p>
            <a:r>
              <a:rPr lang="zh-CN" altLang="en-US" dirty="0"/>
              <a:t>法院，公平公正原则，举证证明招标限价错误</a:t>
            </a:r>
            <a:endParaRPr lang="zh-CN" altLang="en-US" dirty="0"/>
          </a:p>
          <a:p>
            <a:r>
              <a:rPr lang="en-US" altLang="zh-CN" dirty="0">
                <a:solidFill>
                  <a:srgbClr val="339933"/>
                </a:solidFill>
              </a:rPr>
              <a:t>《</a:t>
            </a:r>
            <a:r>
              <a:rPr lang="zh-CN" altLang="en-US" dirty="0">
                <a:solidFill>
                  <a:srgbClr val="339933"/>
                </a:solidFill>
              </a:rPr>
              <a:t>民法典</a:t>
            </a:r>
            <a:r>
              <a:rPr lang="en-US" altLang="zh-CN" dirty="0">
                <a:solidFill>
                  <a:srgbClr val="339933"/>
                </a:solidFill>
              </a:rPr>
              <a:t>》</a:t>
            </a:r>
            <a:r>
              <a:rPr lang="zh-CN" altLang="en-US" dirty="0">
                <a:solidFill>
                  <a:srgbClr val="FF0000"/>
                </a:solidFill>
              </a:rPr>
              <a:t>第</a:t>
            </a:r>
            <a:r>
              <a:rPr lang="en-US" altLang="zh-CN" dirty="0">
                <a:solidFill>
                  <a:srgbClr val="FF0000"/>
                </a:solidFill>
              </a:rPr>
              <a:t>506</a:t>
            </a:r>
            <a:r>
              <a:rPr lang="zh-CN" altLang="en-US" dirty="0">
                <a:solidFill>
                  <a:srgbClr val="FF0000"/>
                </a:solidFill>
              </a:rPr>
              <a:t>条　</a:t>
            </a:r>
            <a:r>
              <a:rPr lang="zh-CN" altLang="en-US" dirty="0"/>
              <a:t>合同中的下列免责条款无效</a:t>
            </a:r>
            <a:endParaRPr lang="zh-CN" altLang="en-US" dirty="0"/>
          </a:p>
          <a:p>
            <a:r>
              <a:rPr lang="zh-CN" altLang="en-US" dirty="0"/>
              <a:t>（一）造成对方人身损害的；</a:t>
            </a:r>
            <a:endParaRPr lang="zh-CN" altLang="en-US" dirty="0"/>
          </a:p>
          <a:p>
            <a:r>
              <a:rPr lang="zh-CN" altLang="en-US" dirty="0"/>
              <a:t>（二）因故意或者重大过失造成对方财产损失的。</a:t>
            </a:r>
            <a:endParaRPr lang="zh-CN" altLang="en-US"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结算审核，综合单价包干合同，招标清单“人行道混凝土垫层”清单，施工单位报价的时候子目套用的是混凝土路面的子目，单价要比混凝土垫层高，审核的时候，可以调整清单综合单价吗？</a:t>
            </a:r>
            <a:endParaRPr lang="en-US" altLang="zh-CN" dirty="0"/>
          </a:p>
          <a:p>
            <a:r>
              <a:rPr lang="zh-CN" altLang="en-US" dirty="0">
                <a:solidFill>
                  <a:srgbClr val="FF0000"/>
                </a:solidFill>
              </a:rPr>
              <a:t>重点：</a:t>
            </a:r>
            <a:r>
              <a:rPr lang="zh-CN" altLang="en-US" dirty="0"/>
              <a:t>结算审核，综合单价包干合同，招标清单“混凝土路面”清单，清单项目特征包含伸缩缝内容。施工单位报价的时候伸缩缝子目工程量没有依据设计施工图纸计算，工程量计算有误，远大于图纸工程量。审核的时候，可以审减伸缩缝工程量，调整清单综合单价吗？</a:t>
            </a:r>
            <a:endParaRPr lang="en-US" altLang="zh-CN" dirty="0"/>
          </a:p>
          <a:p>
            <a:r>
              <a:rPr lang="zh-CN" altLang="en-US" dirty="0">
                <a:solidFill>
                  <a:srgbClr val="FF0000"/>
                </a:solidFill>
              </a:rPr>
              <a:t>重点：</a:t>
            </a:r>
            <a:r>
              <a:rPr lang="zh-CN" altLang="en-US" dirty="0"/>
              <a:t>环保税和水资源保护税该由谁承担？施工单位交了，业主不认，怎么办？</a:t>
            </a:r>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3.2.8 </a:t>
            </a:r>
            <a:r>
              <a:rPr lang="zh-CN" altLang="en-US" dirty="0">
                <a:solidFill>
                  <a:srgbClr val="FF0000"/>
                </a:solidFill>
              </a:rPr>
              <a:t>其他项目</a:t>
            </a:r>
            <a:r>
              <a:rPr lang="zh-CN" altLang="en-US" dirty="0"/>
              <a:t>清单应按照工程要求以</a:t>
            </a:r>
            <a:r>
              <a:rPr lang="zh-CN" altLang="en-US" dirty="0">
                <a:solidFill>
                  <a:srgbClr val="339933"/>
                </a:solidFill>
              </a:rPr>
              <a:t>单价或总价</a:t>
            </a:r>
            <a:r>
              <a:rPr lang="zh-CN" altLang="en-US" dirty="0"/>
              <a:t>计价方式确定费用。</a:t>
            </a:r>
            <a:endParaRPr lang="zh-CN" altLang="en-US" dirty="0"/>
          </a:p>
          <a:p>
            <a:r>
              <a:rPr lang="en-US" altLang="zh-CN" dirty="0"/>
              <a:t>4.2.6 </a:t>
            </a:r>
            <a:r>
              <a:rPr lang="zh-CN" altLang="en-US" dirty="0">
                <a:solidFill>
                  <a:srgbClr val="FF0000"/>
                </a:solidFill>
              </a:rPr>
              <a:t>其他项目清单</a:t>
            </a:r>
            <a:r>
              <a:rPr lang="zh-CN" altLang="en-US" dirty="0"/>
              <a:t>应按照下列内容列项：</a:t>
            </a:r>
            <a:endParaRPr lang="zh-CN" altLang="en-US" dirty="0"/>
          </a:p>
          <a:p>
            <a:r>
              <a:rPr lang="en-US" altLang="zh-CN" dirty="0"/>
              <a:t>1 </a:t>
            </a:r>
            <a:r>
              <a:rPr lang="zh-CN" altLang="en-US" dirty="0">
                <a:solidFill>
                  <a:srgbClr val="FF0000"/>
                </a:solidFill>
              </a:rPr>
              <a:t>暂列金额</a:t>
            </a:r>
            <a:r>
              <a:rPr lang="zh-CN" altLang="en-US" dirty="0"/>
              <a:t>应根据工程特点按招标文件的要求列项并</a:t>
            </a:r>
            <a:r>
              <a:rPr lang="zh-CN" altLang="en-US" dirty="0">
                <a:solidFill>
                  <a:srgbClr val="339933"/>
                </a:solidFill>
              </a:rPr>
              <a:t>估算</a:t>
            </a:r>
            <a:r>
              <a:rPr lang="zh-CN" altLang="en-US" dirty="0"/>
              <a:t>；</a:t>
            </a:r>
            <a:endParaRPr lang="zh-CN" altLang="en-US" dirty="0"/>
          </a:p>
          <a:p>
            <a:r>
              <a:rPr lang="en-US" altLang="zh-CN" dirty="0"/>
              <a:t>2 </a:t>
            </a:r>
            <a:r>
              <a:rPr lang="zh-CN" altLang="en-US" dirty="0">
                <a:solidFill>
                  <a:srgbClr val="FF0000"/>
                </a:solidFill>
              </a:rPr>
              <a:t>专业工程暂估价</a:t>
            </a:r>
            <a:r>
              <a:rPr lang="zh-CN" altLang="en-US" dirty="0"/>
              <a:t>应分不同专业估算，列出</a:t>
            </a:r>
            <a:r>
              <a:rPr lang="zh-CN" altLang="en-US" dirty="0">
                <a:solidFill>
                  <a:srgbClr val="339933"/>
                </a:solidFill>
              </a:rPr>
              <a:t>明细</a:t>
            </a:r>
            <a:r>
              <a:rPr lang="zh-CN" altLang="en-US" dirty="0"/>
              <a:t>表及其包含内容等；</a:t>
            </a:r>
            <a:endParaRPr lang="zh-CN" altLang="en-US" dirty="0"/>
          </a:p>
          <a:p>
            <a:r>
              <a:rPr lang="en-US" altLang="zh-CN" dirty="0"/>
              <a:t>3 </a:t>
            </a:r>
            <a:r>
              <a:rPr lang="zh-CN" altLang="en-US" dirty="0">
                <a:solidFill>
                  <a:srgbClr val="FF0000"/>
                </a:solidFill>
              </a:rPr>
              <a:t>计日工</a:t>
            </a:r>
            <a:r>
              <a:rPr lang="zh-CN" altLang="en-US" dirty="0"/>
              <a:t>应列出项目名称、计量单位和暂估</a:t>
            </a:r>
            <a:r>
              <a:rPr lang="zh-CN" altLang="en-US" dirty="0">
                <a:solidFill>
                  <a:srgbClr val="339933"/>
                </a:solidFill>
              </a:rPr>
              <a:t>数量</a:t>
            </a:r>
            <a:r>
              <a:rPr lang="zh-CN" altLang="en-US" dirty="0"/>
              <a:t>；</a:t>
            </a:r>
            <a:endParaRPr lang="zh-CN" altLang="en-US" dirty="0"/>
          </a:p>
          <a:p>
            <a:r>
              <a:rPr lang="en-US" altLang="zh-CN" dirty="0"/>
              <a:t>4 </a:t>
            </a:r>
            <a:r>
              <a:rPr lang="zh-CN" altLang="en-US" dirty="0">
                <a:solidFill>
                  <a:srgbClr val="FF0000"/>
                </a:solidFill>
              </a:rPr>
              <a:t>总承包服务费</a:t>
            </a:r>
            <a:r>
              <a:rPr lang="zh-CN" altLang="en-US" dirty="0"/>
              <a:t>应列出服务项目及其内容、要求、</a:t>
            </a:r>
            <a:r>
              <a:rPr lang="zh-CN" altLang="en-US" dirty="0">
                <a:solidFill>
                  <a:srgbClr val="339933"/>
                </a:solidFill>
              </a:rPr>
              <a:t>计算方式</a:t>
            </a:r>
            <a:r>
              <a:rPr lang="zh-CN" altLang="en-US" dirty="0"/>
              <a:t>等。</a:t>
            </a:r>
            <a:endParaRPr lang="en-US" altLang="zh-CN" dirty="0"/>
          </a:p>
          <a:p>
            <a:r>
              <a:rPr lang="en-US" altLang="zh-CN" dirty="0"/>
              <a:t>3.2.9 </a:t>
            </a:r>
            <a:r>
              <a:rPr lang="zh-CN" altLang="en-US" dirty="0">
                <a:solidFill>
                  <a:srgbClr val="FF0000"/>
                </a:solidFill>
              </a:rPr>
              <a:t>增值税</a:t>
            </a:r>
            <a:r>
              <a:rPr lang="zh-CN" altLang="en-US" dirty="0"/>
              <a:t>应按政府有关</a:t>
            </a:r>
            <a:r>
              <a:rPr lang="zh-CN" altLang="en-US" dirty="0">
                <a:solidFill>
                  <a:srgbClr val="339933"/>
                </a:solidFill>
              </a:rPr>
              <a:t>主管部门</a:t>
            </a:r>
            <a:r>
              <a:rPr lang="zh-CN" altLang="en-US" dirty="0"/>
              <a:t>的规定计算费用。</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清单招标，加气混凝土砌块墙体，承包商投标时报价很低，并且已中标；评标清标发现此项综合单价低于成本价，投标人使用广联达套定额组清单综合单价，把材料单价调的很低，把人工含量调的很低，招标人让投标人澄清，投标人承诺后期按此价格结算没问题，且承诺并不低于本单位的成本。后期施工过程中，加气混凝土砌块墙全部改为</a:t>
            </a:r>
            <a:r>
              <a:rPr lang="en-US" altLang="zh-CN" dirty="0"/>
              <a:t>ALC</a:t>
            </a:r>
            <a:r>
              <a:rPr lang="zh-CN" altLang="en-US" dirty="0"/>
              <a:t>板墙，由于</a:t>
            </a:r>
            <a:r>
              <a:rPr lang="en-US" altLang="zh-CN" dirty="0"/>
              <a:t>ALC</a:t>
            </a:r>
            <a:r>
              <a:rPr lang="zh-CN" altLang="en-US" dirty="0"/>
              <a:t>板墙属于新工艺，没有定额可套，甲乙双方共同询价并确定综合单价。请问：</a:t>
            </a:r>
            <a:r>
              <a:rPr lang="en-US" altLang="zh-CN" dirty="0"/>
              <a:t>1</a:t>
            </a:r>
            <a:r>
              <a:rPr lang="zh-CN" altLang="en-US" dirty="0"/>
              <a:t>、加气混凝土砌块墙怎么扣减？如果按中标综合单价扣减，招标人会有损失。</a:t>
            </a:r>
            <a:r>
              <a:rPr lang="en-US" altLang="zh-CN" dirty="0"/>
              <a:t>2</a:t>
            </a:r>
            <a:r>
              <a:rPr lang="zh-CN" altLang="en-US" dirty="0"/>
              <a:t>、</a:t>
            </a:r>
            <a:r>
              <a:rPr lang="en-US" altLang="zh-CN" dirty="0"/>
              <a:t>ALC</a:t>
            </a:r>
            <a:r>
              <a:rPr lang="zh-CN" altLang="en-US" dirty="0"/>
              <a:t>板墙的综合单价怎么确定最好？</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旋挖钻孔泥浆护壁灌注混凝土桩，清单招标，未提供组价明细，施工过程中，实际干孔成孔，无泥浆护壁。请问：是否扣减泥浆护壁的费用？怎样扣减？</a:t>
            </a:r>
            <a:endParaRPr lang="en-US" altLang="zh-CN" dirty="0"/>
          </a:p>
          <a:p>
            <a:r>
              <a:rPr lang="zh-CN" altLang="en-US" dirty="0">
                <a:solidFill>
                  <a:srgbClr val="FF0000"/>
                </a:solidFill>
              </a:rPr>
              <a:t>重点：</a:t>
            </a:r>
            <a:r>
              <a:rPr lang="zh-CN" altLang="en-US" dirty="0"/>
              <a:t>清单招标，清标时发现投标人</a:t>
            </a:r>
            <a:r>
              <a:rPr lang="en-US" altLang="zh-CN" dirty="0"/>
              <a:t>200mm</a:t>
            </a:r>
            <a:r>
              <a:rPr lang="zh-CN" altLang="en-US" dirty="0"/>
              <a:t>厚</a:t>
            </a:r>
            <a:r>
              <a:rPr lang="en-US" altLang="zh-CN" dirty="0"/>
              <a:t>PRF</a:t>
            </a:r>
            <a:r>
              <a:rPr lang="zh-CN" altLang="en-US" dirty="0"/>
              <a:t>岩棉复合聚氨酯防火保温板材料单价为</a:t>
            </a:r>
            <a:r>
              <a:rPr lang="en-US" altLang="zh-CN" dirty="0"/>
              <a:t>270</a:t>
            </a:r>
            <a:r>
              <a:rPr lang="zh-CN" altLang="en-US" dirty="0"/>
              <a:t>元</a:t>
            </a:r>
            <a:r>
              <a:rPr lang="en-US" altLang="zh-CN" dirty="0"/>
              <a:t>/㎡</a:t>
            </a:r>
            <a:r>
              <a:rPr lang="zh-CN" altLang="en-US" dirty="0"/>
              <a:t>，市场价为</a:t>
            </a:r>
            <a:r>
              <a:rPr lang="en-US" altLang="zh-CN" dirty="0"/>
              <a:t>110-130</a:t>
            </a:r>
            <a:r>
              <a:rPr lang="zh-CN" altLang="en-US" dirty="0"/>
              <a:t>元</a:t>
            </a:r>
            <a:r>
              <a:rPr lang="en-US" altLang="zh-CN" dirty="0"/>
              <a:t>/㎡</a:t>
            </a:r>
            <a:r>
              <a:rPr lang="zh-CN" altLang="en-US" dirty="0"/>
              <a:t>，明显高于市场价，还在清标过程中。请问：怎么调整综合单价？怎样说服潜在中标单位接受调减？</a:t>
            </a:r>
            <a:endParaRPr lang="en-US" altLang="zh-CN" dirty="0"/>
          </a:p>
          <a:p>
            <a:r>
              <a:rPr lang="zh-CN" altLang="en-US" dirty="0">
                <a:solidFill>
                  <a:srgbClr val="FF0000"/>
                </a:solidFill>
              </a:rPr>
              <a:t>重点：</a:t>
            </a:r>
            <a:r>
              <a:rPr lang="zh-CN" altLang="en-US" dirty="0"/>
              <a:t>暂估价由发包人另外招标，原中标人未中标，对该暂估价能否收取管理费、配合费及其他费用，计提利润？因为原中标人承担了总价部分的保险、</a:t>
            </a:r>
            <a:r>
              <a:rPr lang="zh-CN" altLang="en-US"/>
              <a:t>交易费、履约</a:t>
            </a:r>
            <a:r>
              <a:rPr lang="zh-CN" altLang="en-US" dirty="0"/>
              <a:t>保证金等各项费用</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路灯，钢结构，投标制作安装，结算审计，成品，非成品，卸货费</a:t>
            </a:r>
            <a:endParaRPr lang="zh-CN" altLang="en-US" dirty="0"/>
          </a:p>
          <a:p>
            <a:r>
              <a:rPr lang="zh-CN" altLang="en-US" dirty="0">
                <a:solidFill>
                  <a:srgbClr val="FF0000"/>
                </a:solidFill>
              </a:rPr>
              <a:t>重点：</a:t>
            </a:r>
            <a:r>
              <a:rPr lang="zh-CN" altLang="en-US" dirty="0"/>
              <a:t>钢结构，实验费，初设，合同加上试验费</a:t>
            </a:r>
            <a:endParaRPr lang="zh-CN" altLang="en-US" dirty="0"/>
          </a:p>
          <a:p>
            <a:r>
              <a:rPr lang="zh-CN" altLang="en-US" dirty="0">
                <a:solidFill>
                  <a:srgbClr val="FF0000"/>
                </a:solidFill>
              </a:rPr>
              <a:t>重点：</a:t>
            </a:r>
            <a:r>
              <a:rPr lang="zh-CN" altLang="en-US" dirty="0"/>
              <a:t>模拟清单招标，下浮率，铆钢，每米</a:t>
            </a:r>
            <a:r>
              <a:rPr lang="en-US" altLang="zh-CN" dirty="0"/>
              <a:t>100</a:t>
            </a:r>
            <a:r>
              <a:rPr lang="zh-CN" altLang="en-US" dirty="0"/>
              <a:t>，写成每米</a:t>
            </a:r>
            <a:r>
              <a:rPr lang="en-US" altLang="zh-CN" dirty="0"/>
              <a:t>10000</a:t>
            </a:r>
            <a:r>
              <a:rPr lang="zh-CN" altLang="en-US" dirty="0"/>
              <a:t>，变更增加发现，</a:t>
            </a:r>
            <a:r>
              <a:rPr lang="en-US" altLang="zh-CN" dirty="0"/>
              <a:t>15</a:t>
            </a:r>
            <a:r>
              <a:rPr lang="zh-CN" altLang="en-US" dirty="0"/>
              <a:t>以上组价调低</a:t>
            </a:r>
            <a:endParaRPr lang="zh-CN" altLang="en-US" dirty="0"/>
          </a:p>
          <a:p>
            <a:pPr>
              <a:spcAft>
                <a:spcPts val="0"/>
              </a:spcAft>
            </a:pPr>
            <a:r>
              <a:rPr lang="zh-CN" altLang="en-US" dirty="0">
                <a:solidFill>
                  <a:srgbClr val="FF0000"/>
                </a:solidFill>
                <a:sym typeface="+mn-ea"/>
              </a:rPr>
              <a:t>重点：</a:t>
            </a:r>
            <a:r>
              <a:rPr lang="zh-CN" altLang="zh-CN" dirty="0">
                <a:sym typeface="+mn-ea"/>
              </a:rPr>
              <a:t>总价合同，材料含税报价，结算，扣材料税。营改增后，材料设备，</a:t>
            </a:r>
            <a:r>
              <a:rPr lang="zh-CN" altLang="zh-CN" dirty="0">
                <a:solidFill>
                  <a:srgbClr val="339933"/>
                </a:solidFill>
                <a:sym typeface="+mn-ea"/>
              </a:rPr>
              <a:t>不含税报价</a:t>
            </a:r>
            <a:endParaRPr lang="zh-CN" altLang="zh-CN" dirty="0">
              <a:solidFill>
                <a:srgbClr val="339933"/>
              </a:solidFill>
            </a:endParaRPr>
          </a:p>
          <a:p>
            <a:pPr>
              <a:spcAft>
                <a:spcPts val="0"/>
              </a:spcAft>
            </a:pPr>
            <a:r>
              <a:rPr lang="zh-CN" altLang="en-US" dirty="0">
                <a:solidFill>
                  <a:srgbClr val="FF0000"/>
                </a:solidFill>
                <a:sym typeface="+mn-ea"/>
              </a:rPr>
              <a:t>重点：</a:t>
            </a:r>
            <a:r>
              <a:rPr lang="zh-CN" altLang="zh-CN" dirty="0">
                <a:sym typeface="+mn-ea"/>
              </a:rPr>
              <a:t>甲供材</a:t>
            </a:r>
            <a:r>
              <a:rPr lang="zh-CN" altLang="en-US" dirty="0">
                <a:sym typeface="+mn-ea"/>
              </a:rPr>
              <a:t>，</a:t>
            </a:r>
            <a:r>
              <a:rPr lang="zh-CN" altLang="zh-CN" dirty="0">
                <a:sym typeface="+mn-ea"/>
              </a:rPr>
              <a:t>由甲方提供的材料，是和总承包方约定并与第三方供应商签订的采购合同。</a:t>
            </a:r>
            <a:endParaRPr lang="en-US" altLang="zh-CN" dirty="0"/>
          </a:p>
          <a:p>
            <a:pPr>
              <a:spcAft>
                <a:spcPts val="0"/>
              </a:spcAft>
            </a:pPr>
            <a:r>
              <a:rPr lang="zh-CN" altLang="zh-CN" dirty="0">
                <a:sym typeface="+mn-ea"/>
              </a:rPr>
              <a:t>采购合同是</a:t>
            </a:r>
            <a:r>
              <a:rPr lang="zh-CN" altLang="zh-CN" dirty="0">
                <a:solidFill>
                  <a:srgbClr val="339933"/>
                </a:solidFill>
                <a:sym typeface="+mn-ea"/>
              </a:rPr>
              <a:t>含税的</a:t>
            </a:r>
            <a:r>
              <a:rPr lang="zh-CN" altLang="zh-CN" dirty="0">
                <a:sym typeface="+mn-ea"/>
              </a:rPr>
              <a:t>，是需</a:t>
            </a:r>
            <a:r>
              <a:rPr lang="zh-CN" altLang="zh-CN" dirty="0">
                <a:solidFill>
                  <a:srgbClr val="339933"/>
                </a:solidFill>
                <a:sym typeface="+mn-ea"/>
              </a:rPr>
              <a:t>扣除税金</a:t>
            </a:r>
            <a:r>
              <a:rPr lang="zh-CN" altLang="zh-CN" dirty="0">
                <a:sym typeface="+mn-ea"/>
              </a:rPr>
              <a:t>才能纳入到总价合同内的</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商混，信息价，泵送费</a:t>
            </a:r>
            <a:endParaRPr lang="zh-CN" altLang="en-US" dirty="0"/>
          </a:p>
          <a:p>
            <a:pPr>
              <a:spcAft>
                <a:spcPts val="0"/>
              </a:spcAft>
            </a:pPr>
            <a:r>
              <a:rPr lang="zh-CN" altLang="en-US" dirty="0">
                <a:solidFill>
                  <a:srgbClr val="FF0000"/>
                </a:solidFill>
                <a:sym typeface="+mn-ea"/>
              </a:rPr>
              <a:t>重点：</a:t>
            </a:r>
            <a:r>
              <a:rPr lang="zh-CN" altLang="zh-CN" dirty="0">
                <a:sym typeface="+mn-ea"/>
              </a:rPr>
              <a:t>外运土方，含有沙砾，沙砾可以出售，限价</a:t>
            </a:r>
            <a:r>
              <a:rPr lang="en-US" altLang="zh-CN" dirty="0">
                <a:sym typeface="+mn-ea"/>
              </a:rPr>
              <a:t>60</a:t>
            </a:r>
            <a:r>
              <a:rPr lang="zh-CN" altLang="zh-CN" dirty="0">
                <a:sym typeface="+mn-ea"/>
              </a:rPr>
              <a:t>，</a:t>
            </a:r>
            <a:r>
              <a:rPr lang="en-US" altLang="zh-CN" dirty="0">
                <a:sym typeface="+mn-ea"/>
              </a:rPr>
              <a:t>30</a:t>
            </a:r>
            <a:r>
              <a:rPr lang="zh-CN" altLang="zh-CN" dirty="0">
                <a:sym typeface="+mn-ea"/>
              </a:rPr>
              <a:t>中标，考虑沙砾出售，结算，依据地勘报告扣除沙砾</a:t>
            </a:r>
            <a:endParaRPr lang="zh-CN" altLang="zh-CN" dirty="0"/>
          </a:p>
          <a:p>
            <a:r>
              <a:rPr lang="zh-CN" altLang="en-US" dirty="0">
                <a:solidFill>
                  <a:srgbClr val="FF0000"/>
                </a:solidFill>
              </a:rPr>
              <a:t>重点：</a:t>
            </a:r>
            <a:r>
              <a:rPr lang="zh-CN" altLang="en-US" dirty="0"/>
              <a:t>移栽</a:t>
            </a:r>
            <a:r>
              <a:rPr lang="zh-CN" altLang="en-US" dirty="0">
                <a:solidFill>
                  <a:srgbClr val="00B050"/>
                </a:solidFill>
              </a:rPr>
              <a:t>树木</a:t>
            </a:r>
            <a:r>
              <a:rPr lang="zh-CN" altLang="en-US" dirty="0"/>
              <a:t>，项目特征，</a:t>
            </a:r>
            <a:r>
              <a:rPr lang="zh-CN" altLang="en-US" dirty="0">
                <a:solidFill>
                  <a:srgbClr val="00B050"/>
                </a:solidFill>
              </a:rPr>
              <a:t>带土球</a:t>
            </a:r>
            <a:endParaRPr lang="en-US" altLang="zh-CN" dirty="0">
              <a:solidFill>
                <a:srgbClr val="00B050"/>
              </a:solidFill>
            </a:endParaRPr>
          </a:p>
          <a:p>
            <a:r>
              <a:rPr lang="zh-CN" altLang="en-US" dirty="0"/>
              <a:t>现场，没带土球，保证</a:t>
            </a:r>
            <a:r>
              <a:rPr lang="zh-CN" altLang="en-US" dirty="0">
                <a:solidFill>
                  <a:srgbClr val="00B050"/>
                </a:solidFill>
              </a:rPr>
              <a:t>成活</a:t>
            </a:r>
            <a:endParaRPr lang="en-US" altLang="zh-CN" dirty="0">
              <a:solidFill>
                <a:srgbClr val="00B050"/>
              </a:solidFill>
            </a:endParaRPr>
          </a:p>
          <a:p>
            <a:r>
              <a:rPr lang="zh-CN" altLang="en-US" dirty="0"/>
              <a:t>树木移栽</a:t>
            </a:r>
            <a:r>
              <a:rPr lang="zh-CN" altLang="en-US" dirty="0">
                <a:solidFill>
                  <a:srgbClr val="00B050"/>
                </a:solidFill>
              </a:rPr>
              <a:t>单价</a:t>
            </a:r>
            <a:r>
              <a:rPr lang="zh-CN" altLang="en-US" dirty="0"/>
              <a:t>，扣除带土球的费用</a:t>
            </a:r>
            <a:endParaRPr lang="zh-CN" altLang="en-US" dirty="0"/>
          </a:p>
          <a:p>
            <a:r>
              <a:rPr lang="zh-CN" altLang="en-US" dirty="0">
                <a:solidFill>
                  <a:srgbClr val="FF0000"/>
                </a:solidFill>
              </a:rPr>
              <a:t>重点：</a:t>
            </a:r>
            <a:r>
              <a:rPr lang="zh-CN" altLang="en-US" dirty="0"/>
              <a:t>施工单位</a:t>
            </a:r>
            <a:r>
              <a:rPr lang="zh-CN" altLang="en-US" dirty="0">
                <a:solidFill>
                  <a:srgbClr val="00B050"/>
                </a:solidFill>
              </a:rPr>
              <a:t>履行合同</a:t>
            </a:r>
            <a:r>
              <a:rPr lang="zh-CN" altLang="en-US" dirty="0"/>
              <a:t>的方式与合同</a:t>
            </a:r>
            <a:r>
              <a:rPr lang="zh-CN" altLang="en-US" dirty="0">
                <a:solidFill>
                  <a:srgbClr val="00B050"/>
                </a:solidFill>
              </a:rPr>
              <a:t>约定不符</a:t>
            </a:r>
            <a:r>
              <a:rPr lang="zh-CN" altLang="en-US" dirty="0"/>
              <a:t>，但不影响</a:t>
            </a:r>
            <a:r>
              <a:rPr lang="zh-CN" altLang="en-US" dirty="0">
                <a:solidFill>
                  <a:schemeClr val="tx1"/>
                </a:solidFill>
              </a:rPr>
              <a:t>合同目的</a:t>
            </a:r>
            <a:r>
              <a:rPr lang="zh-CN" altLang="en-US" dirty="0"/>
              <a:t>实现的，一般</a:t>
            </a:r>
            <a:r>
              <a:rPr lang="zh-CN" altLang="en-US" dirty="0">
                <a:solidFill>
                  <a:srgbClr val="00B050"/>
                </a:solidFill>
              </a:rPr>
              <a:t>不调整</a:t>
            </a:r>
            <a:r>
              <a:rPr lang="zh-CN" altLang="en-US" dirty="0"/>
              <a:t>合同价款。</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ym typeface="+mn-ea"/>
              </a:rPr>
              <a:t>疑难问题</a:t>
            </a:r>
            <a:endParaRPr lang="zh-CN" altLang="en-US" dirty="0">
              <a:solidFill>
                <a:srgbClr val="FF0000"/>
              </a:solidFill>
              <a:sym typeface="+mn-ea"/>
            </a:endParaRPr>
          </a:p>
          <a:p>
            <a:r>
              <a:rPr lang="zh-CN" altLang="en-US" dirty="0">
                <a:solidFill>
                  <a:srgbClr val="FF0000"/>
                </a:solidFill>
                <a:sym typeface="+mn-ea"/>
              </a:rPr>
              <a:t>重点：</a:t>
            </a:r>
            <a:r>
              <a:rPr lang="zh-CN" altLang="en-US" dirty="0"/>
              <a:t>如何认定变更方案不合理或过度变更？变更单价如何确定？是否受</a:t>
            </a:r>
            <a:r>
              <a:rPr lang="en-US" altLang="zh-CN" dirty="0"/>
              <a:t>13</a:t>
            </a:r>
            <a:r>
              <a:rPr lang="zh-CN" altLang="en-US" dirty="0"/>
              <a:t>清单规范之</a:t>
            </a:r>
            <a:r>
              <a:rPr lang="en-US" altLang="zh-CN" dirty="0"/>
              <a:t>15%</a:t>
            </a:r>
            <a:r>
              <a:rPr lang="zh-CN" altLang="en-US" dirty="0"/>
              <a:t>约束？如某清单计价项目，施工图量与招标清单数量负量差超</a:t>
            </a:r>
            <a:r>
              <a:rPr lang="en-US" altLang="zh-CN" dirty="0"/>
              <a:t>40%</a:t>
            </a:r>
            <a:r>
              <a:rPr lang="zh-CN" altLang="en-US" dirty="0"/>
              <a:t>，但施工合同中约定“承包人不得因设计优化提出任何索赔”，承包人该如何解决？</a:t>
            </a:r>
            <a:endParaRPr lang="zh-CN" altLang="en-US" dirty="0"/>
          </a:p>
          <a:p>
            <a:r>
              <a:rPr lang="zh-CN" altLang="en-US" dirty="0">
                <a:solidFill>
                  <a:srgbClr val="FF0000"/>
                </a:solidFill>
                <a:sym typeface="+mn-ea"/>
              </a:rPr>
              <a:t>重点：</a:t>
            </a:r>
            <a:r>
              <a:rPr lang="zh-CN" altLang="en-US" dirty="0"/>
              <a:t>已经过监理、建设单位签字确认的签证单，审计方认为工程量虚大，如何结算</a:t>
            </a:r>
            <a:r>
              <a:rPr lang="en-US" altLang="zh-CN" dirty="0"/>
              <a:t>?</a:t>
            </a:r>
            <a:endParaRPr lang="en-US" altLang="zh-CN" dirty="0"/>
          </a:p>
          <a:p>
            <a:r>
              <a:rPr lang="zh-CN" altLang="en-US" dirty="0">
                <a:solidFill>
                  <a:srgbClr val="FF0000"/>
                </a:solidFill>
                <a:sym typeface="+mn-ea"/>
              </a:rPr>
              <a:t>重点：</a:t>
            </a:r>
            <a:r>
              <a:rPr lang="zh-CN" altLang="en-US" dirty="0"/>
              <a:t>人工消耗量的不平衡报价，如何处理？是采用招标控制价的人工消耗量，还是按投标报价的人工消耗量？</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受征地影响的施工降效费用，如何处理</a:t>
            </a:r>
            <a:r>
              <a:rPr lang="en-US" altLang="zh-CN" dirty="0"/>
              <a:t>?</a:t>
            </a:r>
            <a:endParaRPr lang="en-US" altLang="zh-CN" dirty="0"/>
          </a:p>
          <a:p>
            <a:r>
              <a:rPr lang="zh-CN" altLang="en-US" dirty="0">
                <a:solidFill>
                  <a:srgbClr val="FF0000"/>
                </a:solidFill>
                <a:sym typeface="+mn-ea"/>
              </a:rPr>
              <a:t>重点：</a:t>
            </a:r>
            <a:r>
              <a:rPr lang="zh-CN" altLang="en-US" dirty="0"/>
              <a:t>不可抗力因素，如高温、防疫等，如何索要赔偿？</a:t>
            </a:r>
            <a:endParaRPr lang="zh-CN" altLang="en-US" dirty="0"/>
          </a:p>
          <a:p>
            <a:r>
              <a:rPr lang="zh-CN" altLang="en-US" dirty="0">
                <a:solidFill>
                  <a:srgbClr val="FF0000"/>
                </a:solidFill>
                <a:sym typeface="+mn-ea"/>
              </a:rPr>
              <a:t>重点：</a:t>
            </a:r>
            <a:r>
              <a:rPr lang="zh-CN" altLang="en-US" dirty="0"/>
              <a:t>固定总价合同，因施工区临近居民区，投诉多，不能连续施工，导致施工费用及工期增加，如何处理？</a:t>
            </a:r>
            <a:endParaRPr lang="zh-CN" altLang="en-US" dirty="0"/>
          </a:p>
          <a:p>
            <a:r>
              <a:rPr lang="zh-CN" altLang="en-US" dirty="0">
                <a:solidFill>
                  <a:srgbClr val="FF0000"/>
                </a:solidFill>
                <a:sym typeface="+mn-ea"/>
              </a:rPr>
              <a:t>重点：</a:t>
            </a:r>
            <a:r>
              <a:rPr lang="zh-CN" altLang="en-US" dirty="0"/>
              <a:t>总价包干合同存在漏项？</a:t>
            </a:r>
            <a:endParaRPr lang="zh-CN" altLang="en-US" dirty="0"/>
          </a:p>
          <a:p>
            <a:r>
              <a:rPr lang="zh-CN" altLang="en-US" dirty="0">
                <a:solidFill>
                  <a:srgbClr val="FF0000"/>
                </a:solidFill>
                <a:sym typeface="+mn-ea"/>
              </a:rPr>
              <a:t>重点：</a:t>
            </a:r>
            <a:r>
              <a:rPr lang="zh-CN" altLang="en-US" dirty="0"/>
              <a:t>总价包干合同模式，采用概算下浮招标，施工过程中对初步设计进行优化，施工图有分部分项工程取消或减少概算量的情况，存在结算时财评审减风险。如何规避此类风险，财评对该类项目审核的一般标准、原则是什么？</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概算总价包干合同，因政府原因造成道路恢复实际面积超初步设计道路红线，如何解决（有政府出具的纪要）？</a:t>
            </a:r>
            <a:endParaRPr lang="zh-CN" altLang="en-US" dirty="0"/>
          </a:p>
          <a:p>
            <a:r>
              <a:rPr lang="zh-CN" altLang="en-US" dirty="0">
                <a:solidFill>
                  <a:srgbClr val="FF0000"/>
                </a:solidFill>
                <a:sym typeface="+mn-ea"/>
              </a:rPr>
              <a:t>重点：</a:t>
            </a:r>
            <a:r>
              <a:rPr lang="zh-CN" altLang="en-US" dirty="0"/>
              <a:t>总承包项目审计时，措施费项目是否需要提供相应支撑资料，提供金额小于合同额是否存在审减？</a:t>
            </a:r>
            <a:endParaRPr lang="zh-CN" altLang="en-US" dirty="0"/>
          </a:p>
          <a:p>
            <a:r>
              <a:rPr lang="zh-CN" altLang="en-US" dirty="0">
                <a:solidFill>
                  <a:srgbClr val="FF0000"/>
                </a:solidFill>
                <a:sym typeface="+mn-ea"/>
              </a:rPr>
              <a:t>重点：</a:t>
            </a:r>
            <a:r>
              <a:rPr lang="zh-CN" altLang="en-US" dirty="0"/>
              <a:t>单价包干合同，施工图与招标图不符，针对前期费用包干使用的情况下怎么去增加前期费用？</a:t>
            </a:r>
            <a:endParaRPr lang="zh-CN" altLang="en-US" dirty="0"/>
          </a:p>
          <a:p>
            <a:r>
              <a:rPr lang="zh-CN" altLang="en-US" dirty="0">
                <a:solidFill>
                  <a:srgbClr val="FF0000"/>
                </a:solidFill>
                <a:sym typeface="+mn-ea"/>
              </a:rPr>
              <a:t>重点：</a:t>
            </a:r>
            <a:r>
              <a:rPr lang="zh-CN" altLang="en-US" dirty="0"/>
              <a:t>合同约定由业主进行征地拆迁任务，实际由项目部实施，怎么解决？</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单价包干合同，招标前后业主管理办法变更引起的费用增加如何索赔？如项目管线探挖措施，招标清单说明中明确管线探挖综合考虑。但是招标阶段业主要求管线探挖深度不低于</a:t>
            </a:r>
            <a:r>
              <a:rPr lang="en-US" altLang="zh-CN" dirty="0"/>
              <a:t>3</a:t>
            </a:r>
            <a:r>
              <a:rPr lang="zh-CN" altLang="en-US" dirty="0"/>
              <a:t>米，招标后业主更新管理办法，要求探挖深度不低于</a:t>
            </a:r>
            <a:r>
              <a:rPr lang="en-US" altLang="zh-CN" dirty="0"/>
              <a:t>6</a:t>
            </a:r>
            <a:r>
              <a:rPr lang="zh-CN" altLang="en-US" dirty="0"/>
              <a:t>米。该变化属于有经验的承包人不可预见的合同风险，如何索赔？</a:t>
            </a:r>
            <a:endParaRPr lang="zh-CN" altLang="en-US" dirty="0"/>
          </a:p>
          <a:p>
            <a:r>
              <a:rPr lang="zh-CN" altLang="en-US" dirty="0">
                <a:solidFill>
                  <a:srgbClr val="FF0000"/>
                </a:solidFill>
                <a:sym typeface="+mn-ea"/>
              </a:rPr>
              <a:t>重点：</a:t>
            </a:r>
            <a:r>
              <a:rPr lang="zh-CN" altLang="en-US" dirty="0">
                <a:sym typeface="+mn-ea"/>
              </a:rPr>
              <a:t>合同中无明确约定，业主口头提出而增加的施工措施如何解决？</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单价包干合同，清单项目特征描述了相关工作内容，单价中明显未包含该费用如何索赔？如项目施工监测费用，项目特征中描述包括施工监测及既有线监测，但是费用指标均为一般车站施工监测费用指标，未包含既有线监测费用。</a:t>
            </a:r>
            <a:endParaRPr lang="zh-CN" altLang="en-US" dirty="0"/>
          </a:p>
          <a:p>
            <a:r>
              <a:rPr lang="zh-CN" altLang="en-US" dirty="0">
                <a:solidFill>
                  <a:srgbClr val="FF0000"/>
                </a:solidFill>
                <a:sym typeface="+mn-ea"/>
              </a:rPr>
              <a:t>重点：</a:t>
            </a:r>
            <a:r>
              <a:rPr lang="zh-CN" altLang="en-US" dirty="0">
                <a:sym typeface="+mn-ea"/>
              </a:rPr>
              <a:t>业主合同约定安全文明施工费，分为基本费及考核费，且各占</a:t>
            </a:r>
            <a:r>
              <a:rPr lang="en-US" altLang="zh-CN" dirty="0">
                <a:sym typeface="+mn-ea"/>
              </a:rPr>
              <a:t>50%</a:t>
            </a:r>
            <a:r>
              <a:rPr lang="zh-CN" altLang="en-US" dirty="0">
                <a:sym typeface="+mn-ea"/>
              </a:rPr>
              <a:t>。过程中计价方式为：基本费随施工进度验工，咨询单位答复为，考核费待竣工后根据安监部门对项目安全文明施工评分进行验工。过程中</a:t>
            </a:r>
            <a:r>
              <a:rPr lang="en-US" altLang="zh-CN" dirty="0">
                <a:sym typeface="+mn-ea"/>
              </a:rPr>
              <a:t>50%</a:t>
            </a:r>
            <a:r>
              <a:rPr lang="zh-CN" altLang="en-US" dirty="0">
                <a:sym typeface="+mn-ea"/>
              </a:rPr>
              <a:t>的安全文明施工考核费用无法验工，无法保障项目安全生产正常投入，没有足够的安全投入又如何在考核中取得高分？如何解决该问题？</a:t>
            </a:r>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合同单价包干项目中，如拔出桩基，项目特种描述中规格按照“直径综合考虑”，但实际施工规格偏大，合同单价偏低，如何按照实际规格通过重新组价的形式向业主进行变更？</a:t>
            </a:r>
            <a:endParaRPr lang="zh-CN" altLang="en-US" dirty="0"/>
          </a:p>
          <a:p>
            <a:r>
              <a:rPr lang="zh-CN" altLang="en-US" dirty="0">
                <a:solidFill>
                  <a:srgbClr val="FF0000"/>
                </a:solidFill>
                <a:sym typeface="+mn-ea"/>
              </a:rPr>
              <a:t>重点：</a:t>
            </a:r>
            <a:r>
              <a:rPr lang="zh-CN" altLang="en-US" dirty="0"/>
              <a:t>业主合同规定材料费用编制依据，按照当地信息价，但我方项目业主资金来源为银行贷款，很有可能会进行财评，据了解，在财评时材料价格不会按照信息价来评审，会基于财评部门得到的材料价格来进行评审，财政部门得到的价格远远低于材料信息价，这该如何处理。</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3.3 </a:t>
            </a:r>
            <a:r>
              <a:rPr lang="zh-CN" altLang="en-US" dirty="0">
                <a:solidFill>
                  <a:srgbClr val="FF0000"/>
                </a:solidFill>
              </a:rPr>
              <a:t>计量计价</a:t>
            </a:r>
            <a:r>
              <a:rPr lang="zh-CN" altLang="en-US" dirty="0"/>
              <a:t>风险</a:t>
            </a:r>
            <a:endParaRPr lang="zh-CN" altLang="en-US" dirty="0"/>
          </a:p>
          <a:p>
            <a:r>
              <a:rPr lang="en-US" altLang="zh-CN" dirty="0"/>
              <a:t>3.3.1 </a:t>
            </a:r>
            <a:r>
              <a:rPr lang="zh-CN" altLang="en-US" dirty="0"/>
              <a:t>建设工程施工发承包计价应在招标文件、合同中明确计量计价中的</a:t>
            </a:r>
            <a:r>
              <a:rPr lang="zh-CN" altLang="en-US" dirty="0">
                <a:solidFill>
                  <a:srgbClr val="339933"/>
                </a:solidFill>
              </a:rPr>
              <a:t>风险内容及其范围</a:t>
            </a:r>
            <a:r>
              <a:rPr lang="zh-CN" altLang="en-US" dirty="0"/>
              <a:t>，不得采用</a:t>
            </a:r>
            <a:r>
              <a:rPr lang="zh-CN" altLang="en-US" dirty="0">
                <a:solidFill>
                  <a:srgbClr val="FF0000"/>
                </a:solidFill>
              </a:rPr>
              <a:t>无限风险</a:t>
            </a:r>
            <a:r>
              <a:rPr lang="zh-CN" altLang="en-US" dirty="0"/>
              <a:t>、所有风险或类似语句约定计量计价中的风险内容及范围。</a:t>
            </a:r>
            <a:endParaRPr lang="zh-CN" altLang="en-US" dirty="0"/>
          </a:p>
          <a:p>
            <a:r>
              <a:rPr lang="en-US" altLang="zh-CN" dirty="0"/>
              <a:t>3.3.2 </a:t>
            </a:r>
            <a:r>
              <a:rPr lang="zh-CN" altLang="en-US" dirty="0">
                <a:solidFill>
                  <a:srgbClr val="FF0000"/>
                </a:solidFill>
              </a:rPr>
              <a:t>清单工程量</a:t>
            </a:r>
            <a:r>
              <a:rPr lang="zh-CN" altLang="en-US" dirty="0"/>
              <a:t>应按现行国家或行业计算标准以设计</a:t>
            </a:r>
            <a:r>
              <a:rPr lang="zh-CN" altLang="en-US" dirty="0">
                <a:solidFill>
                  <a:srgbClr val="FF0000"/>
                </a:solidFill>
              </a:rPr>
              <a:t>图示尺寸</a:t>
            </a:r>
            <a:r>
              <a:rPr lang="zh-CN" altLang="en-US" dirty="0"/>
              <a:t>计算。工程量发生</a:t>
            </a:r>
            <a:r>
              <a:rPr lang="zh-CN" altLang="en-US" dirty="0">
                <a:solidFill>
                  <a:srgbClr val="339933"/>
                </a:solidFill>
              </a:rPr>
              <a:t>偏差</a:t>
            </a:r>
            <a:r>
              <a:rPr lang="zh-CN" altLang="en-US" dirty="0"/>
              <a:t>的，应按发承包双方</a:t>
            </a:r>
            <a:r>
              <a:rPr lang="zh-CN" altLang="en-US" dirty="0">
                <a:solidFill>
                  <a:srgbClr val="339933"/>
                </a:solidFill>
              </a:rPr>
              <a:t>约定</a:t>
            </a:r>
            <a:r>
              <a:rPr lang="zh-CN" altLang="en-US" dirty="0"/>
              <a:t>调整。</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en-US" altLang="zh-CN" dirty="0"/>
              <a:t>EPC</a:t>
            </a:r>
            <a:r>
              <a:rPr lang="zh-CN" altLang="en-US" dirty="0"/>
              <a:t>项目，施工图与初设图比较负量差较大，过程中某业主计价子目在施工图中没有体现，如何规避审减风险？</a:t>
            </a:r>
            <a:endParaRPr lang="zh-CN" altLang="en-US" dirty="0"/>
          </a:p>
          <a:p>
            <a:r>
              <a:rPr lang="zh-CN" altLang="en-US" dirty="0">
                <a:solidFill>
                  <a:srgbClr val="FF0000"/>
                </a:solidFill>
                <a:sym typeface="+mn-ea"/>
              </a:rPr>
              <a:t>重点：</a:t>
            </a:r>
            <a:r>
              <a:rPr lang="zh-CN" altLang="en-US" dirty="0"/>
              <a:t>业主合同材料调差约定：“编制期除税信息价”，是指投标截至日前</a:t>
            </a:r>
            <a:r>
              <a:rPr lang="en-US" altLang="zh-CN" dirty="0"/>
              <a:t>28</a:t>
            </a:r>
            <a:r>
              <a:rPr lang="zh-CN" altLang="en-US" dirty="0"/>
              <a:t>日历天所在月份，由工程造价管理部门造价信息正刊发布的除税信息价，信息价没有的材料，其“除税信息价”套用与其规格最相近规格的“除税信息价”。</a:t>
            </a:r>
            <a:endParaRPr lang="zh-CN" altLang="en-US" dirty="0"/>
          </a:p>
          <a:p>
            <a:r>
              <a:rPr lang="zh-CN" altLang="en-US" dirty="0"/>
              <a:t>问题：合同约定与实际编制期金额浮动大，过程结算审减金额较多，最终财审如何进行评定，减少材差亏损？</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招标控制价单价措施项目清单中，有一项“投标人认为应该增加的措施费”价格留白，但招标文件对报价下浮有明确要求，标段、工区及单位工程，报价下浮率均要求小于等于</a:t>
            </a:r>
            <a:r>
              <a:rPr lang="en-US" altLang="zh-CN" dirty="0"/>
              <a:t>3%</a:t>
            </a:r>
            <a:r>
              <a:rPr lang="zh-CN" altLang="en-US" dirty="0"/>
              <a:t>，否则废标，那么，受总体报价下浮率的要求限制，假若投标人认为有应该增加的措施费</a:t>
            </a:r>
            <a:r>
              <a:rPr lang="en-US" altLang="zh-CN" dirty="0"/>
              <a:t>1000</a:t>
            </a:r>
            <a:r>
              <a:rPr lang="zh-CN" altLang="en-US" dirty="0"/>
              <a:t>万，填写后其他子目就需要进行下浮，以达到总体下浮率要求，实质上将无意义。对此投标人该如何应对和将认为增加的措施费列入报价中呢？</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招标文件清单编制说明，扩大化的将各类风险纳入，要求投标人报价时综合考虑，标后不作任何调整，而招标控制价单价明显不含，同样受要求的下浮率限制，若考虑则超限额，报价实质上无法考虑进去，霸王条款，有失公平，该如何应对？后续施工过程中，若这些实质上无法考虑进去的“风险”出现大额费用，有什么好的方式去发起索赔？</a:t>
            </a:r>
            <a:endParaRPr lang="zh-CN" altLang="en-US" dirty="0"/>
          </a:p>
          <a:p>
            <a:r>
              <a:rPr lang="zh-CN" altLang="en-US" dirty="0">
                <a:solidFill>
                  <a:srgbClr val="FF0000"/>
                </a:solidFill>
                <a:sym typeface="+mn-ea"/>
              </a:rPr>
              <a:t>重点：</a:t>
            </a:r>
            <a:r>
              <a:rPr lang="en-US" altLang="zh-CN" dirty="0"/>
              <a:t>"</a:t>
            </a:r>
            <a:r>
              <a:rPr lang="zh-CN" altLang="en-US" dirty="0"/>
              <a:t>三超</a:t>
            </a:r>
            <a:r>
              <a:rPr lang="en-US" altLang="zh-CN" dirty="0"/>
              <a:t>"</a:t>
            </a:r>
            <a:r>
              <a:rPr lang="zh-CN" altLang="en-US" dirty="0"/>
              <a:t>超规模、超范围、超标准，具体是如何量化界定的？比如</a:t>
            </a:r>
            <a:r>
              <a:rPr lang="en-US" altLang="zh-CN" dirty="0"/>
              <a:t>200m</a:t>
            </a:r>
            <a:r>
              <a:rPr lang="zh-CN" altLang="en-US" dirty="0"/>
              <a:t>长的地下车站，</a:t>
            </a:r>
            <a:r>
              <a:rPr lang="en-US" altLang="zh-CN" dirty="0"/>
              <a:t>201m</a:t>
            </a:r>
            <a:r>
              <a:rPr lang="zh-CN" altLang="en-US" dirty="0"/>
              <a:t>算不算超规模？</a:t>
            </a:r>
            <a:r>
              <a:rPr lang="en-US" altLang="zh-CN" dirty="0"/>
              <a:t>210m</a:t>
            </a:r>
            <a:r>
              <a:rPr lang="zh-CN" altLang="en-US" dirty="0"/>
              <a:t>、</a:t>
            </a:r>
            <a:r>
              <a:rPr lang="en-US" altLang="zh-CN" dirty="0"/>
              <a:t>200.5m</a:t>
            </a:r>
            <a:r>
              <a:rPr lang="zh-CN" altLang="en-US" dirty="0"/>
              <a:t>呢？有无具体权威的界定说明。</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合同中通常对停工、窝工、赶工等，有明确累计超过多少天才增加费用，但实际操作较为困难，一是引起的时间天数较难举证，过程零碎时间影响无签证，往往是承包人最后阶段才进行清理，难以拿出佐证资料；二是增加的费用计算较难，费用增加是一个综合的内容，除了人工、材料、机械，也会增加临时设施、措施、管理费、工效降低等等费用增加。业主通常也不予受理，如何有效解决？或者有无成功案例的具体操作借鉴？</a:t>
            </a:r>
            <a:endParaRPr lang="zh-CN" altLang="en-US" dirty="0"/>
          </a:p>
          <a:p>
            <a:r>
              <a:rPr lang="zh-CN" altLang="en-US" dirty="0">
                <a:solidFill>
                  <a:srgbClr val="FF0000"/>
                </a:solidFill>
                <a:sym typeface="+mn-ea"/>
              </a:rPr>
              <a:t>重点：</a:t>
            </a:r>
            <a:r>
              <a:rPr lang="zh-CN" altLang="en-US" dirty="0"/>
              <a:t>若合同约定中，施工工艺、工法变化，不能进行变更，除项目特征、材质变化外，有无其他方式、规定或管理办法可进行变更？</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工程量核算或者组价中，涉及钢筋等核算、组价中定额选用时，存在的模棱两可的核算及组价案例（人工核算或者采用软件核算，哪些规定会导致工程量核算结果发生变化，组价过程中，哪些定额选用是属于可有可无都有一定道理）？</a:t>
            </a:r>
            <a:endParaRPr lang="zh-CN" altLang="en-US" dirty="0"/>
          </a:p>
          <a:p>
            <a:r>
              <a:rPr lang="zh-CN" altLang="en-US" dirty="0">
                <a:solidFill>
                  <a:srgbClr val="FF0000"/>
                </a:solidFill>
                <a:sym typeface="+mn-ea"/>
              </a:rPr>
              <a:t>重点：</a:t>
            </a:r>
            <a:r>
              <a:rPr lang="zh-CN" altLang="en-US" dirty="0"/>
              <a:t>某项目车站围护结构为地连墙，地连墙采用双轮铣施工，地质情况为上层淤泥，下层硬岩，组价定额选用时，本地轨道定额只根据地连墙施工工艺差异分别设置定额（即定额分普通抓斗成槽及双轮铣成槽），其他省份存在将双轮铣施工岩石、施工土层的细分定额，且选用其他省份定额组价更高。问在组价时，应当从哪些方面说明或找到依据，以便能选用其他省份定额。</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en-US" altLang="zh-CN" dirty="0"/>
              <a:t>“</a:t>
            </a:r>
            <a:r>
              <a:rPr lang="zh-CN" altLang="en-US" dirty="0"/>
              <a:t>新冠”防疫费用签证，河南省豫建科</a:t>
            </a:r>
            <a:r>
              <a:rPr lang="en-US" altLang="zh-CN" dirty="0"/>
              <a:t>[2020]63</a:t>
            </a:r>
            <a:r>
              <a:rPr lang="zh-CN" altLang="en-US" dirty="0"/>
              <a:t>号文，明确“因疫情防控期间造成工程造价增加的费用计入税前工程造价并及时支付”，且明确未开工、开复工人工补偿标准，但未明确时间范围。</a:t>
            </a:r>
            <a:endParaRPr lang="zh-CN" altLang="en-US" dirty="0"/>
          </a:p>
          <a:p>
            <a:r>
              <a:rPr lang="zh-CN" altLang="en-US" dirty="0"/>
              <a:t>问：业主仅对</a:t>
            </a:r>
            <a:r>
              <a:rPr lang="en-US" altLang="zh-CN" dirty="0"/>
              <a:t>2019</a:t>
            </a:r>
            <a:r>
              <a:rPr lang="zh-CN" altLang="en-US" dirty="0"/>
              <a:t>年</a:t>
            </a:r>
            <a:r>
              <a:rPr lang="en-US" altLang="zh-CN" dirty="0"/>
              <a:t>-2020</a:t>
            </a:r>
            <a:r>
              <a:rPr lang="zh-CN" altLang="en-US" dirty="0"/>
              <a:t>年期间发生费用进行签证，此外</a:t>
            </a:r>
            <a:r>
              <a:rPr lang="en-US" altLang="zh-CN" dirty="0"/>
              <a:t>2021</a:t>
            </a:r>
            <a:r>
              <a:rPr lang="zh-CN" altLang="en-US" dirty="0"/>
              <a:t>年、</a:t>
            </a:r>
            <a:r>
              <a:rPr lang="en-US" altLang="zh-CN" dirty="0"/>
              <a:t>2022</a:t>
            </a:r>
            <a:r>
              <a:rPr lang="zh-CN" altLang="en-US" dirty="0"/>
              <a:t>年等疫情费用不予签证，如何打破业主“霸王”约定？</a:t>
            </a:r>
            <a:endParaRPr lang="zh-CN" altLang="en-US" dirty="0"/>
          </a:p>
          <a:p>
            <a:r>
              <a:rPr lang="zh-CN" altLang="en-US" dirty="0">
                <a:solidFill>
                  <a:srgbClr val="FF0000"/>
                </a:solidFill>
                <a:sym typeface="+mn-ea"/>
              </a:rPr>
              <a:t>重点：</a:t>
            </a:r>
            <a:r>
              <a:rPr lang="zh-CN" altLang="en-US" dirty="0"/>
              <a:t>因发包人原因，取消一个地铁车站，导致合同额减少，造成合同额发生重大偏差，如何向发包人提出交通打围、施工配合调查、安全文明费、管理费、临建等费用补偿？是否可以根据合同重大偏差，对合同清单进行重新报价？</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项目进场按交通疏解图、交通疏解方案、交警队要求配置道路保通员，合同清单漏项，但在合同安全文明施工与环境保护中安全生产保证措施条款内，提到承包人视情况提供交通协管人员，但项目实际投入为专职人员。</a:t>
            </a:r>
            <a:endParaRPr lang="zh-CN" altLang="en-US" dirty="0"/>
          </a:p>
          <a:p>
            <a:r>
              <a:rPr lang="zh-CN" altLang="en-US" dirty="0"/>
              <a:t>问：业主以合同文件中“承包人视情况提供交通协管人员”拒绝项目新增道路保通员费用，如何争取此费用？</a:t>
            </a:r>
            <a:endParaRPr lang="zh-CN" altLang="en-US" dirty="0"/>
          </a:p>
          <a:p>
            <a:r>
              <a:rPr lang="zh-CN" altLang="en-US" dirty="0">
                <a:solidFill>
                  <a:srgbClr val="FF0000"/>
                </a:solidFill>
                <a:sym typeface="+mn-ea"/>
              </a:rPr>
              <a:t>重点：</a:t>
            </a:r>
            <a:r>
              <a:rPr lang="zh-CN" altLang="en-US" dirty="0"/>
              <a:t>挖填方清单量未算放坡和工作面，清单计量规则未明确，但咨询单位以惯例都未计算，单价综合考虑。</a:t>
            </a:r>
            <a:endParaRPr lang="zh-CN" altLang="en-US" dirty="0"/>
          </a:p>
          <a:p>
            <a:r>
              <a:rPr lang="zh-CN" altLang="en-US" dirty="0"/>
              <a:t>问：是否能以现场工程量签认形式，将放坡工程量予以计量。</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epc项目，其中有3000万的玻璃幕墙为暂估价，但是后期公开招标为5000万，这个从程序上可以吗？公开招标进的当地的公共资源交易中心。需要完善什么手续？</a:t>
            </a:r>
            <a:endParaRPr lang="zh-CN" altLang="en-US"/>
          </a:p>
          <a:p>
            <a:r>
              <a:rPr lang="zh-CN" altLang="en-US" dirty="0">
                <a:solidFill>
                  <a:srgbClr val="FF0000"/>
                </a:solidFill>
                <a:sym typeface="+mn-ea"/>
              </a:rPr>
              <a:t>重点：</a:t>
            </a:r>
            <a:r>
              <a:rPr lang="zh-CN" altLang="en-US"/>
              <a:t>降水工程投标综合单价240元/台日，清单工程量为暂估1个月，现跟踪审计单位要求按合同通用条款10.4（3）条变更估价原则:工程量的变化幅度超15%的，单价重新做批价单降低综合单价，这样做合理吗？</a:t>
            </a:r>
            <a:endParaRPr lang="zh-CN" altLang="en-US"/>
          </a:p>
          <a:p>
            <a:r>
              <a:rPr lang="zh-CN" altLang="en-US"/>
              <a:t>降水开始施工时间是2022年4月，也正好处在疫情期间</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作为施工总承包项目，以初步设计概算为基础签订施工总承包合同，合同为可调总价合同，除地方政府要求的设计变更以外的情况均不予以调整合同价格。施工总承包方在施工图设计稳定前开展了设计优化，使施工图数量较初步设计数量减少，出现负量差。过程中按照施工图0#台账数量编制验工计价清单，验工计价清单合价等于合同总价，以该方式作为过程验工计价依据。在项目竣工后，再按照实际完成的工程数量编制结算清单，使结算清单合价等于合同总价，请问该验工计价及结算方式是否存在审计审减风险？若有请问如何规避？</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EPC项目（初设招标）如果在施工图阶段为便于计量甲乙双方出具清单（明确只作为计量依据，不作为结算依据），与审计单位解释办法。</a:t>
            </a:r>
            <a:endParaRPr lang="zh-CN" altLang="en-US"/>
          </a:p>
          <a:p>
            <a:endParaRPr lang="zh-CN" altLang="en-US"/>
          </a:p>
          <a:p>
            <a:r>
              <a:rPr lang="zh-CN" altLang="en-US" dirty="0">
                <a:solidFill>
                  <a:srgbClr val="FF0000"/>
                </a:solidFill>
                <a:sym typeface="+mn-ea"/>
              </a:rPr>
              <a:t>重点：</a:t>
            </a:r>
            <a:r>
              <a:rPr lang="zh-CN" altLang="en-US">
                <a:sym typeface="+mn-ea"/>
              </a:rPr>
              <a:t>甲方包给央企，再清单分包，单价合同，分包招标限价审核</a:t>
            </a:r>
            <a:endParaRPr lang="zh-CN" altLang="en-US"/>
          </a:p>
          <a:p>
            <a:r>
              <a:rPr lang="zh-CN" altLang="en-US" dirty="0">
                <a:solidFill>
                  <a:srgbClr val="FF0000"/>
                </a:solidFill>
                <a:sym typeface="+mn-ea"/>
              </a:rPr>
              <a:t>重点：</a:t>
            </a:r>
            <a:r>
              <a:rPr lang="zh-CN" altLang="en-US">
                <a:sym typeface="+mn-ea"/>
              </a:rPr>
              <a:t>电缆调价差，4芯，5芯，市场价高，信息价不及时</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tags/tag1.xml><?xml version="1.0" encoding="utf-8"?>
<p:tagLst xmlns:p="http://schemas.openxmlformats.org/presentationml/2006/main">
  <p:tag name="KSO_WPP_MARK_KEY" val="24db86ec-9a2b-4718-9fa7-22ccebdc3d54"/>
  <p:tag name="COMMONDATA" val="eyJoZGlkIjoiMTRjMjQxZDcwN2NlYTA1ODRmYmRjZTZmMGZmMmEyZmYifQ=="/>
  <p:tag name="commondata" val="eyJoZGlkIjoiZGE4NTZlNTBiOWU0YmM4NzM5NjhjYjE3YTM2ZWY1NzUifQ=="/>
</p:tagLst>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楷体_GB2312"/>
        <a:cs typeface="楷体_GB2312"/>
      </a:majorFont>
      <a:minorFont>
        <a:latin typeface="Arial"/>
        <a:ea typeface="黑体"/>
        <a:cs typeface="楷体_GB2312"/>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zh-CN" altLang="en-US" sz="1800" b="1" i="0" u="none" strike="noStrike" cap="none" normalizeH="0" baseline="0" smtClean="0">
            <a:ln>
              <a:noFill/>
            </a:ln>
            <a:solidFill>
              <a:srgbClr val="0000CC"/>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zh-CN" altLang="en-US" sz="1800" b="1" i="0" u="none" strike="noStrike" cap="none" normalizeH="0" baseline="0" smtClean="0">
            <a:ln>
              <a:noFill/>
            </a:ln>
            <a:solidFill>
              <a:srgbClr val="0000CC"/>
            </a:solidFill>
            <a:effectLst/>
            <a:latin typeface="Arial" panose="020B0604020202020204" pitchFamily="34" charset="0"/>
            <a:ea typeface="宋体" panose="02010600030101010101" pitchFamily="2" charset="-122"/>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工程项目预收账款财税处理大调整2017.8.2</Template>
  <TotalTime>0</TotalTime>
  <Words>34971</Words>
  <Application>WPS 演示</Application>
  <PresentationFormat>全屏显示(4:3)</PresentationFormat>
  <Paragraphs>1466</Paragraphs>
  <Slides>168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168</vt:i4>
      </vt:variant>
    </vt:vector>
  </HeadingPairs>
  <TitlesOfParts>
    <vt:vector size="180" baseType="lpstr">
      <vt:lpstr>Arial</vt:lpstr>
      <vt:lpstr>宋体</vt:lpstr>
      <vt:lpstr>Wingdings</vt:lpstr>
      <vt:lpstr>黑体</vt:lpstr>
      <vt:lpstr>Arial Black</vt:lpstr>
      <vt:lpstr>楷体_GB2312</vt:lpstr>
      <vt:lpstr>新宋体</vt:lpstr>
      <vt:lpstr>Optima-Regular</vt:lpstr>
      <vt:lpstr>Segoe Print</vt:lpstr>
      <vt:lpstr>微软雅黑</vt:lpstr>
      <vt:lpstr>Arial Unicode MS</vt:lpstr>
      <vt:lpstr>Studio</vt:lpstr>
      <vt:lpstr>新版《建设工程工程量清单计价标准》释义运用、过程结算和国有投资项目与EPC项目全过程造价管控、结算审计、财政评审疑难问题解析培训 </vt:lpstr>
      <vt:lpstr>建设工程工程量清单计价标准GB/T 50500-202X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ll</dc:creator>
  <cp:lastModifiedBy>安晨 </cp:lastModifiedBy>
  <cp:revision>1043</cp:revision>
  <cp:lastPrinted>2020-11-01T09:31:00Z</cp:lastPrinted>
  <dcterms:created xsi:type="dcterms:W3CDTF">2017-08-10T04:01:00Z</dcterms:created>
  <dcterms:modified xsi:type="dcterms:W3CDTF">2023-10-17T08:00:50Z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DD4410647D2443F7BCD7DDE7B5E44C87_13</vt:lpwstr>
  </property>
  <property fmtid="{D5CDD505-2E9C-101B-9397-08002B2CF9AE}" pid="4" name="KSOProductBuildVer">
    <vt:lpwstr>2052-12.1.0.15374</vt:lpwstr>
  </property>
</Properties>
</file>