
<file path=[Content_Types].xml><?xml version="1.0" encoding="utf-8"?>
<Types xmlns="http://schemas.openxmlformats.org/package/2006/content-types">
  <Default Extension="jpeg" ContentType="image/jpeg"/>
  <Default Extension="JPG" ContentType="image/.jp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9"/>
  </p:notesMasterIdLst>
  <p:handoutMasterIdLst>
    <p:handoutMasterId r:id="rId220"/>
  </p:handoutMasterIdLst>
  <p:sldIdLst>
    <p:sldId id="6561" r:id="rId3"/>
    <p:sldId id="477" r:id="rId4"/>
    <p:sldId id="607" r:id="rId5"/>
    <p:sldId id="490" r:id="rId6"/>
    <p:sldId id="7032" r:id="rId7"/>
    <p:sldId id="6857" r:id="rId8"/>
    <p:sldId id="7033" r:id="rId9"/>
    <p:sldId id="7015" r:id="rId10"/>
    <p:sldId id="6858" r:id="rId11"/>
    <p:sldId id="6859" r:id="rId12"/>
    <p:sldId id="496" r:id="rId13"/>
    <p:sldId id="7034" r:id="rId14"/>
    <p:sldId id="6860" r:id="rId15"/>
    <p:sldId id="6861" r:id="rId16"/>
    <p:sldId id="501" r:id="rId17"/>
    <p:sldId id="7035" r:id="rId18"/>
    <p:sldId id="502" r:id="rId19"/>
    <p:sldId id="504" r:id="rId20"/>
    <p:sldId id="6862" r:id="rId21"/>
    <p:sldId id="505" r:id="rId22"/>
    <p:sldId id="6863" r:id="rId23"/>
    <p:sldId id="509" r:id="rId24"/>
    <p:sldId id="7036" r:id="rId25"/>
    <p:sldId id="7037" r:id="rId26"/>
    <p:sldId id="6864" r:id="rId27"/>
    <p:sldId id="6865" r:id="rId28"/>
    <p:sldId id="618" r:id="rId29"/>
    <p:sldId id="6866" r:id="rId30"/>
    <p:sldId id="518" r:id="rId31"/>
    <p:sldId id="7038" r:id="rId32"/>
    <p:sldId id="6867" r:id="rId33"/>
    <p:sldId id="522" r:id="rId34"/>
    <p:sldId id="523" r:id="rId35"/>
    <p:sldId id="524" r:id="rId36"/>
    <p:sldId id="525" r:id="rId37"/>
    <p:sldId id="526" r:id="rId38"/>
    <p:sldId id="6870" r:id="rId39"/>
    <p:sldId id="531" r:id="rId40"/>
    <p:sldId id="6891" r:id="rId41"/>
    <p:sldId id="6892" r:id="rId42"/>
    <p:sldId id="6872" r:id="rId43"/>
    <p:sldId id="6873" r:id="rId44"/>
    <p:sldId id="543" r:id="rId45"/>
    <p:sldId id="544" r:id="rId46"/>
    <p:sldId id="6897" r:id="rId47"/>
    <p:sldId id="6877" r:id="rId48"/>
    <p:sldId id="6878" r:id="rId49"/>
    <p:sldId id="6879" r:id="rId50"/>
    <p:sldId id="7039" r:id="rId51"/>
    <p:sldId id="6880" r:id="rId52"/>
    <p:sldId id="553" r:id="rId53"/>
    <p:sldId id="6881" r:id="rId54"/>
    <p:sldId id="6882" r:id="rId55"/>
    <p:sldId id="559" r:id="rId56"/>
    <p:sldId id="6883" r:id="rId57"/>
    <p:sldId id="6884" r:id="rId58"/>
    <p:sldId id="564" r:id="rId59"/>
    <p:sldId id="6885" r:id="rId60"/>
    <p:sldId id="573" r:id="rId61"/>
    <p:sldId id="583" r:id="rId62"/>
    <p:sldId id="584" r:id="rId63"/>
    <p:sldId id="587" r:id="rId64"/>
    <p:sldId id="6886" r:id="rId65"/>
    <p:sldId id="592" r:id="rId66"/>
    <p:sldId id="593" r:id="rId67"/>
    <p:sldId id="597" r:id="rId68"/>
    <p:sldId id="560" r:id="rId69"/>
    <p:sldId id="7040" r:id="rId70"/>
    <p:sldId id="7000" r:id="rId71"/>
    <p:sldId id="7156" r:id="rId72"/>
    <p:sldId id="7008" r:id="rId73"/>
    <p:sldId id="7010" r:id="rId74"/>
    <p:sldId id="7006" r:id="rId75"/>
    <p:sldId id="7011" r:id="rId76"/>
    <p:sldId id="7012" r:id="rId77"/>
    <p:sldId id="7013" r:id="rId78"/>
    <p:sldId id="7020" r:id="rId79"/>
    <p:sldId id="7021" r:id="rId80"/>
    <p:sldId id="7014" r:id="rId81"/>
    <p:sldId id="7018" r:id="rId82"/>
    <p:sldId id="6856" r:id="rId83"/>
    <p:sldId id="6912" r:id="rId84"/>
    <p:sldId id="6913" r:id="rId85"/>
    <p:sldId id="7007" r:id="rId86"/>
    <p:sldId id="7042" r:id="rId87"/>
    <p:sldId id="6916" r:id="rId88"/>
    <p:sldId id="6918" r:id="rId89"/>
    <p:sldId id="6919" r:id="rId90"/>
    <p:sldId id="7139" r:id="rId91"/>
    <p:sldId id="7146" r:id="rId92"/>
    <p:sldId id="7148" r:id="rId93"/>
    <p:sldId id="7048" r:id="rId94"/>
    <p:sldId id="7155" r:id="rId95"/>
    <p:sldId id="617" r:id="rId96"/>
    <p:sldId id="7103" r:id="rId97"/>
    <p:sldId id="7134" r:id="rId98"/>
    <p:sldId id="7144" r:id="rId99"/>
    <p:sldId id="7145" r:id="rId100"/>
    <p:sldId id="7141" r:id="rId101"/>
    <p:sldId id="6730" r:id="rId102"/>
    <p:sldId id="6731" r:id="rId103"/>
    <p:sldId id="7157" r:id="rId104"/>
    <p:sldId id="7184" r:id="rId105"/>
    <p:sldId id="7185" r:id="rId106"/>
    <p:sldId id="7186" r:id="rId107"/>
    <p:sldId id="7168" r:id="rId108"/>
    <p:sldId id="7187" r:id="rId109"/>
    <p:sldId id="7188" r:id="rId110"/>
    <p:sldId id="7189" r:id="rId111"/>
    <p:sldId id="6605" r:id="rId112"/>
    <p:sldId id="6289" r:id="rId113"/>
    <p:sldId id="6558" r:id="rId114"/>
    <p:sldId id="2230" r:id="rId115"/>
    <p:sldId id="7169" r:id="rId116"/>
    <p:sldId id="5974" r:id="rId117"/>
    <p:sldId id="7171" r:id="rId118"/>
    <p:sldId id="7066" r:id="rId119"/>
    <p:sldId id="7173" r:id="rId120"/>
    <p:sldId id="7174" r:id="rId121"/>
    <p:sldId id="6212" r:id="rId122"/>
    <p:sldId id="5902" r:id="rId123"/>
    <p:sldId id="6215" r:id="rId124"/>
    <p:sldId id="6073" r:id="rId125"/>
    <p:sldId id="5808" r:id="rId126"/>
    <p:sldId id="7183" r:id="rId127"/>
    <p:sldId id="7182" r:id="rId128"/>
    <p:sldId id="7178" r:id="rId129"/>
    <p:sldId id="7179" r:id="rId130"/>
    <p:sldId id="5972" r:id="rId131"/>
    <p:sldId id="6265" r:id="rId132"/>
    <p:sldId id="6394" r:id="rId133"/>
    <p:sldId id="6297" r:id="rId134"/>
    <p:sldId id="6418" r:id="rId135"/>
    <p:sldId id="6434" r:id="rId136"/>
    <p:sldId id="6420" r:id="rId137"/>
    <p:sldId id="5991" r:id="rId138"/>
    <p:sldId id="5394" r:id="rId139"/>
    <p:sldId id="5969" r:id="rId140"/>
    <p:sldId id="6281" r:id="rId141"/>
    <p:sldId id="5935" r:id="rId142"/>
    <p:sldId id="5944" r:id="rId143"/>
    <p:sldId id="5963" r:id="rId144"/>
    <p:sldId id="2831" r:id="rId145"/>
    <p:sldId id="2830" r:id="rId146"/>
    <p:sldId id="6398" r:id="rId147"/>
    <p:sldId id="6399" r:id="rId148"/>
    <p:sldId id="2623" r:id="rId149"/>
    <p:sldId id="2835" r:id="rId150"/>
    <p:sldId id="5942" r:id="rId151"/>
    <p:sldId id="6874" r:id="rId152"/>
    <p:sldId id="807" r:id="rId153"/>
    <p:sldId id="623" r:id="rId154"/>
    <p:sldId id="627" r:id="rId155"/>
    <p:sldId id="628" r:id="rId156"/>
    <p:sldId id="629" r:id="rId157"/>
    <p:sldId id="630" r:id="rId158"/>
    <p:sldId id="631" r:id="rId159"/>
    <p:sldId id="5869" r:id="rId160"/>
    <p:sldId id="680" r:id="rId161"/>
    <p:sldId id="707" r:id="rId162"/>
    <p:sldId id="5646" r:id="rId163"/>
    <p:sldId id="5583" r:id="rId164"/>
    <p:sldId id="5584" r:id="rId165"/>
    <p:sldId id="982" r:id="rId166"/>
    <p:sldId id="985" r:id="rId167"/>
    <p:sldId id="6383" r:id="rId168"/>
    <p:sldId id="6550" r:id="rId169"/>
    <p:sldId id="6556" r:id="rId170"/>
    <p:sldId id="6616" r:id="rId171"/>
    <p:sldId id="6583" r:id="rId172"/>
    <p:sldId id="6633" r:id="rId173"/>
    <p:sldId id="6684" r:id="rId174"/>
    <p:sldId id="6693" r:id="rId175"/>
    <p:sldId id="555" r:id="rId176"/>
    <p:sldId id="7041" r:id="rId177"/>
    <p:sldId id="621" r:id="rId178"/>
    <p:sldId id="7158" r:id="rId179"/>
    <p:sldId id="487" r:id="rId180"/>
    <p:sldId id="483" r:id="rId181"/>
    <p:sldId id="493" r:id="rId182"/>
    <p:sldId id="494" r:id="rId183"/>
    <p:sldId id="495" r:id="rId184"/>
    <p:sldId id="489" r:id="rId185"/>
    <p:sldId id="7159" r:id="rId186"/>
    <p:sldId id="503" r:id="rId187"/>
    <p:sldId id="506" r:id="rId188"/>
    <p:sldId id="511" r:id="rId189"/>
    <p:sldId id="512" r:id="rId190"/>
    <p:sldId id="517" r:id="rId191"/>
    <p:sldId id="519" r:id="rId192"/>
    <p:sldId id="6715" r:id="rId193"/>
    <p:sldId id="7160" r:id="rId194"/>
    <p:sldId id="491" r:id="rId195"/>
    <p:sldId id="492" r:id="rId196"/>
    <p:sldId id="499" r:id="rId197"/>
    <p:sldId id="497" r:id="rId198"/>
    <p:sldId id="7049" r:id="rId199"/>
    <p:sldId id="7047" r:id="rId200"/>
    <p:sldId id="7051" r:id="rId201"/>
    <p:sldId id="7056" r:id="rId202"/>
    <p:sldId id="7058" r:id="rId203"/>
    <p:sldId id="7163" r:id="rId204"/>
    <p:sldId id="7060" r:id="rId205"/>
    <p:sldId id="7164" r:id="rId206"/>
    <p:sldId id="7065" r:id="rId207"/>
    <p:sldId id="7113" r:id="rId208"/>
    <p:sldId id="6944" r:id="rId209"/>
    <p:sldId id="6945" r:id="rId210"/>
    <p:sldId id="7165" r:id="rId211"/>
    <p:sldId id="7166" r:id="rId212"/>
    <p:sldId id="7009" r:id="rId213"/>
    <p:sldId id="7167" r:id="rId214"/>
    <p:sldId id="588" r:id="rId215"/>
    <p:sldId id="598" r:id="rId216"/>
    <p:sldId id="708" r:id="rId217"/>
    <p:sldId id="474" r:id="rId218"/>
  </p:sldIdLst>
  <p:sldSz cx="9144000" cy="6858000" type="screen4x3"/>
  <p:notesSz cx="6858000" cy="9144000"/>
  <p:custDataLst>
    <p:tags r:id="rId224"/>
  </p:custDataLst>
  <p:defaultTextStyle>
    <a:defPPr>
      <a:defRPr lang="zh-CN"/>
    </a:defPPr>
    <a:lvl1pPr algn="ctr" rtl="0" eaLnBrk="0" fontAlgn="base" hangingPunct="0">
      <a:spcBef>
        <a:spcPct val="0"/>
      </a:spcBef>
      <a:spcAft>
        <a:spcPct val="0"/>
      </a:spcAft>
      <a:defRPr b="1" kern="1200">
        <a:solidFill>
          <a:srgbClr val="0000CC"/>
        </a:solidFill>
        <a:latin typeface="Arial" panose="020B0604020202020204" pitchFamily="34" charset="0"/>
        <a:ea typeface="宋体" panose="02010600030101010101" pitchFamily="2" charset="-122"/>
        <a:cs typeface="+mn-cs"/>
      </a:defRPr>
    </a:lvl1pPr>
    <a:lvl2pPr marL="457200" algn="ctr" rtl="0" eaLnBrk="0" fontAlgn="base" hangingPunct="0">
      <a:spcBef>
        <a:spcPct val="0"/>
      </a:spcBef>
      <a:spcAft>
        <a:spcPct val="0"/>
      </a:spcAft>
      <a:defRPr b="1" kern="1200">
        <a:solidFill>
          <a:srgbClr val="0000CC"/>
        </a:solidFill>
        <a:latin typeface="Arial" panose="020B0604020202020204" pitchFamily="34" charset="0"/>
        <a:ea typeface="宋体" panose="02010600030101010101" pitchFamily="2" charset="-122"/>
        <a:cs typeface="+mn-cs"/>
      </a:defRPr>
    </a:lvl2pPr>
    <a:lvl3pPr marL="914400" algn="ctr" rtl="0" eaLnBrk="0" fontAlgn="base" hangingPunct="0">
      <a:spcBef>
        <a:spcPct val="0"/>
      </a:spcBef>
      <a:spcAft>
        <a:spcPct val="0"/>
      </a:spcAft>
      <a:defRPr b="1" kern="1200">
        <a:solidFill>
          <a:srgbClr val="0000CC"/>
        </a:solidFill>
        <a:latin typeface="Arial" panose="020B0604020202020204" pitchFamily="34" charset="0"/>
        <a:ea typeface="宋体" panose="02010600030101010101" pitchFamily="2" charset="-122"/>
        <a:cs typeface="+mn-cs"/>
      </a:defRPr>
    </a:lvl3pPr>
    <a:lvl4pPr marL="1371600" algn="ctr" rtl="0" eaLnBrk="0" fontAlgn="base" hangingPunct="0">
      <a:spcBef>
        <a:spcPct val="0"/>
      </a:spcBef>
      <a:spcAft>
        <a:spcPct val="0"/>
      </a:spcAft>
      <a:defRPr b="1" kern="1200">
        <a:solidFill>
          <a:srgbClr val="0000CC"/>
        </a:solidFill>
        <a:latin typeface="Arial" panose="020B0604020202020204" pitchFamily="34" charset="0"/>
        <a:ea typeface="宋体" panose="02010600030101010101" pitchFamily="2" charset="-122"/>
        <a:cs typeface="+mn-cs"/>
      </a:defRPr>
    </a:lvl4pPr>
    <a:lvl5pPr marL="1828800" algn="ctr" rtl="0" eaLnBrk="0" fontAlgn="base" hangingPunct="0">
      <a:spcBef>
        <a:spcPct val="0"/>
      </a:spcBef>
      <a:spcAft>
        <a:spcPct val="0"/>
      </a:spcAft>
      <a:defRPr b="1" kern="1200">
        <a:solidFill>
          <a:srgbClr val="0000CC"/>
        </a:solidFill>
        <a:latin typeface="Arial" panose="020B0604020202020204" pitchFamily="34" charset="0"/>
        <a:ea typeface="宋体" panose="02010600030101010101" pitchFamily="2" charset="-122"/>
        <a:cs typeface="+mn-cs"/>
      </a:defRPr>
    </a:lvl5pPr>
    <a:lvl6pPr marL="2286000" algn="l" defTabSz="914400" rtl="0" eaLnBrk="1" latinLnBrk="0" hangingPunct="1">
      <a:defRPr b="1" kern="1200">
        <a:solidFill>
          <a:srgbClr val="0000CC"/>
        </a:solidFill>
        <a:latin typeface="Arial" panose="020B0604020202020204" pitchFamily="34" charset="0"/>
        <a:ea typeface="宋体" panose="02010600030101010101" pitchFamily="2" charset="-122"/>
        <a:cs typeface="+mn-cs"/>
      </a:defRPr>
    </a:lvl6pPr>
    <a:lvl7pPr marL="2743200" algn="l" defTabSz="914400" rtl="0" eaLnBrk="1" latinLnBrk="0" hangingPunct="1">
      <a:defRPr b="1" kern="1200">
        <a:solidFill>
          <a:srgbClr val="0000CC"/>
        </a:solidFill>
        <a:latin typeface="Arial" panose="020B0604020202020204" pitchFamily="34" charset="0"/>
        <a:ea typeface="宋体" panose="02010600030101010101" pitchFamily="2" charset="-122"/>
        <a:cs typeface="+mn-cs"/>
      </a:defRPr>
    </a:lvl7pPr>
    <a:lvl8pPr marL="3200400" algn="l" defTabSz="914400" rtl="0" eaLnBrk="1" latinLnBrk="0" hangingPunct="1">
      <a:defRPr b="1" kern="1200">
        <a:solidFill>
          <a:srgbClr val="0000CC"/>
        </a:solidFill>
        <a:latin typeface="Arial" panose="020B0604020202020204" pitchFamily="34" charset="0"/>
        <a:ea typeface="宋体" panose="02010600030101010101" pitchFamily="2" charset="-122"/>
        <a:cs typeface="+mn-cs"/>
      </a:defRPr>
    </a:lvl8pPr>
    <a:lvl9pPr marL="3657600" algn="l" defTabSz="914400" rtl="0" eaLnBrk="1" latinLnBrk="0" hangingPunct="1">
      <a:defRPr b="1" kern="1200">
        <a:solidFill>
          <a:srgbClr val="0000CC"/>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4" Type="http://schemas.openxmlformats.org/officeDocument/2006/relationships/tags" Target="tags/tag1.xml"/><Relationship Id="rId223" Type="http://schemas.openxmlformats.org/officeDocument/2006/relationships/tableStyles" Target="tableStyles.xml"/><Relationship Id="rId222" Type="http://schemas.openxmlformats.org/officeDocument/2006/relationships/viewProps" Target="viewProps.xml"/><Relationship Id="rId221" Type="http://schemas.openxmlformats.org/officeDocument/2006/relationships/presProps" Target="presProps.xml"/><Relationship Id="rId220" Type="http://schemas.openxmlformats.org/officeDocument/2006/relationships/handoutMaster" Target="handoutMasters/handoutMaster1.xml"/><Relationship Id="rId22" Type="http://schemas.openxmlformats.org/officeDocument/2006/relationships/slide" Target="slides/slide20.xml"/><Relationship Id="rId219" Type="http://schemas.openxmlformats.org/officeDocument/2006/relationships/notesMaster" Target="notesMasters/notesMaster1.xml"/><Relationship Id="rId218" Type="http://schemas.openxmlformats.org/officeDocument/2006/relationships/slide" Target="slides/slide216.xml"/><Relationship Id="rId217" Type="http://schemas.openxmlformats.org/officeDocument/2006/relationships/slide" Target="slides/slide215.xml"/><Relationship Id="rId216" Type="http://schemas.openxmlformats.org/officeDocument/2006/relationships/slide" Target="slides/slide214.xml"/><Relationship Id="rId215" Type="http://schemas.openxmlformats.org/officeDocument/2006/relationships/slide" Target="slides/slide213.xml"/><Relationship Id="rId214" Type="http://schemas.openxmlformats.org/officeDocument/2006/relationships/slide" Target="slides/slide212.xml"/><Relationship Id="rId213" Type="http://schemas.openxmlformats.org/officeDocument/2006/relationships/slide" Target="slides/slide211.xml"/><Relationship Id="rId212" Type="http://schemas.openxmlformats.org/officeDocument/2006/relationships/slide" Target="slides/slide210.xml"/><Relationship Id="rId211" Type="http://schemas.openxmlformats.org/officeDocument/2006/relationships/slide" Target="slides/slide209.xml"/><Relationship Id="rId210" Type="http://schemas.openxmlformats.org/officeDocument/2006/relationships/slide" Target="slides/slide208.xml"/><Relationship Id="rId21" Type="http://schemas.openxmlformats.org/officeDocument/2006/relationships/slide" Target="slides/slide19.xml"/><Relationship Id="rId209" Type="http://schemas.openxmlformats.org/officeDocument/2006/relationships/slide" Target="slides/slide207.xml"/><Relationship Id="rId208" Type="http://schemas.openxmlformats.org/officeDocument/2006/relationships/slide" Target="slides/slide206.xml"/><Relationship Id="rId207" Type="http://schemas.openxmlformats.org/officeDocument/2006/relationships/slide" Target="slides/slide205.xml"/><Relationship Id="rId206" Type="http://schemas.openxmlformats.org/officeDocument/2006/relationships/slide" Target="slides/slide204.xml"/><Relationship Id="rId205" Type="http://schemas.openxmlformats.org/officeDocument/2006/relationships/slide" Target="slides/slide203.xml"/><Relationship Id="rId204" Type="http://schemas.openxmlformats.org/officeDocument/2006/relationships/slide" Target="slides/slide202.xml"/><Relationship Id="rId203" Type="http://schemas.openxmlformats.org/officeDocument/2006/relationships/slide" Target="slides/slide201.xml"/><Relationship Id="rId202" Type="http://schemas.openxmlformats.org/officeDocument/2006/relationships/slide" Target="slides/slide200.xml"/><Relationship Id="rId201" Type="http://schemas.openxmlformats.org/officeDocument/2006/relationships/slide" Target="slides/slide199.xml"/><Relationship Id="rId200" Type="http://schemas.openxmlformats.org/officeDocument/2006/relationships/slide" Target="slides/slide198.xml"/><Relationship Id="rId20" Type="http://schemas.openxmlformats.org/officeDocument/2006/relationships/slide" Target="slides/slide18.xml"/><Relationship Id="rId2" Type="http://schemas.openxmlformats.org/officeDocument/2006/relationships/theme" Target="theme/theme1.xml"/><Relationship Id="rId199" Type="http://schemas.openxmlformats.org/officeDocument/2006/relationships/slide" Target="slides/slide197.xml"/><Relationship Id="rId198" Type="http://schemas.openxmlformats.org/officeDocument/2006/relationships/slide" Target="slides/slide196.xml"/><Relationship Id="rId197" Type="http://schemas.openxmlformats.org/officeDocument/2006/relationships/slide" Target="slides/slide195.xml"/><Relationship Id="rId196" Type="http://schemas.openxmlformats.org/officeDocument/2006/relationships/slide" Target="slides/slide194.xml"/><Relationship Id="rId195" Type="http://schemas.openxmlformats.org/officeDocument/2006/relationships/slide" Target="slides/slide193.xml"/><Relationship Id="rId194" Type="http://schemas.openxmlformats.org/officeDocument/2006/relationships/slide" Target="slides/slide192.xml"/><Relationship Id="rId193" Type="http://schemas.openxmlformats.org/officeDocument/2006/relationships/slide" Target="slides/slide191.xml"/><Relationship Id="rId192" Type="http://schemas.openxmlformats.org/officeDocument/2006/relationships/slide" Target="slides/slide190.xml"/><Relationship Id="rId191" Type="http://schemas.openxmlformats.org/officeDocument/2006/relationships/slide" Target="slides/slide189.xml"/><Relationship Id="rId190" Type="http://schemas.openxmlformats.org/officeDocument/2006/relationships/slide" Target="slides/slide188.xml"/><Relationship Id="rId19" Type="http://schemas.openxmlformats.org/officeDocument/2006/relationships/slide" Target="slides/slide17.xml"/><Relationship Id="rId189" Type="http://schemas.openxmlformats.org/officeDocument/2006/relationships/slide" Target="slides/slide187.xml"/><Relationship Id="rId188" Type="http://schemas.openxmlformats.org/officeDocument/2006/relationships/slide" Target="slides/slide186.xml"/><Relationship Id="rId187" Type="http://schemas.openxmlformats.org/officeDocument/2006/relationships/slide" Target="slides/slide185.xml"/><Relationship Id="rId186" Type="http://schemas.openxmlformats.org/officeDocument/2006/relationships/slide" Target="slides/slide184.xml"/><Relationship Id="rId185" Type="http://schemas.openxmlformats.org/officeDocument/2006/relationships/slide" Target="slides/slide183.xml"/><Relationship Id="rId184" Type="http://schemas.openxmlformats.org/officeDocument/2006/relationships/slide" Target="slides/slide182.xml"/><Relationship Id="rId183" Type="http://schemas.openxmlformats.org/officeDocument/2006/relationships/slide" Target="slides/slide181.xml"/><Relationship Id="rId182" Type="http://schemas.openxmlformats.org/officeDocument/2006/relationships/slide" Target="slides/slide180.xml"/><Relationship Id="rId181" Type="http://schemas.openxmlformats.org/officeDocument/2006/relationships/slide" Target="slides/slide179.xml"/><Relationship Id="rId180" Type="http://schemas.openxmlformats.org/officeDocument/2006/relationships/slide" Target="slides/slide178.xml"/><Relationship Id="rId18" Type="http://schemas.openxmlformats.org/officeDocument/2006/relationships/slide" Target="slides/slide16.xml"/><Relationship Id="rId179" Type="http://schemas.openxmlformats.org/officeDocument/2006/relationships/slide" Target="slides/slide177.xml"/><Relationship Id="rId178" Type="http://schemas.openxmlformats.org/officeDocument/2006/relationships/slide" Target="slides/slide176.xml"/><Relationship Id="rId177" Type="http://schemas.openxmlformats.org/officeDocument/2006/relationships/slide" Target="slides/slide175.xml"/><Relationship Id="rId176" Type="http://schemas.openxmlformats.org/officeDocument/2006/relationships/slide" Target="slides/slide174.xml"/><Relationship Id="rId175" Type="http://schemas.openxmlformats.org/officeDocument/2006/relationships/slide" Target="slides/slide173.xml"/><Relationship Id="rId174" Type="http://schemas.openxmlformats.org/officeDocument/2006/relationships/slide" Target="slides/slide172.xml"/><Relationship Id="rId173" Type="http://schemas.openxmlformats.org/officeDocument/2006/relationships/slide" Target="slides/slide171.xml"/><Relationship Id="rId172" Type="http://schemas.openxmlformats.org/officeDocument/2006/relationships/slide" Target="slides/slide170.xml"/><Relationship Id="rId171" Type="http://schemas.openxmlformats.org/officeDocument/2006/relationships/slide" Target="slides/slide169.xml"/><Relationship Id="rId170" Type="http://schemas.openxmlformats.org/officeDocument/2006/relationships/slide" Target="slides/slide168.xml"/><Relationship Id="rId17" Type="http://schemas.openxmlformats.org/officeDocument/2006/relationships/slide" Target="slides/slide15.xml"/><Relationship Id="rId169" Type="http://schemas.openxmlformats.org/officeDocument/2006/relationships/slide" Target="slides/slide167.xml"/><Relationship Id="rId168" Type="http://schemas.openxmlformats.org/officeDocument/2006/relationships/slide" Target="slides/slide166.xml"/><Relationship Id="rId167" Type="http://schemas.openxmlformats.org/officeDocument/2006/relationships/slide" Target="slides/slide165.xml"/><Relationship Id="rId166" Type="http://schemas.openxmlformats.org/officeDocument/2006/relationships/slide" Target="slides/slide164.xml"/><Relationship Id="rId165" Type="http://schemas.openxmlformats.org/officeDocument/2006/relationships/slide" Target="slides/slide163.xml"/><Relationship Id="rId164" Type="http://schemas.openxmlformats.org/officeDocument/2006/relationships/slide" Target="slides/slide162.xml"/><Relationship Id="rId163" Type="http://schemas.openxmlformats.org/officeDocument/2006/relationships/slide" Target="slides/slide161.xml"/><Relationship Id="rId162" Type="http://schemas.openxmlformats.org/officeDocument/2006/relationships/slide" Target="slides/slide160.xml"/><Relationship Id="rId161" Type="http://schemas.openxmlformats.org/officeDocument/2006/relationships/slide" Target="slides/slide159.xml"/><Relationship Id="rId160" Type="http://schemas.openxmlformats.org/officeDocument/2006/relationships/slide" Target="slides/slide158.xml"/><Relationship Id="rId16" Type="http://schemas.openxmlformats.org/officeDocument/2006/relationships/slide" Target="slides/slide14.xml"/><Relationship Id="rId159" Type="http://schemas.openxmlformats.org/officeDocument/2006/relationships/slide" Target="slides/slide157.xml"/><Relationship Id="rId158" Type="http://schemas.openxmlformats.org/officeDocument/2006/relationships/slide" Target="slides/slide156.xml"/><Relationship Id="rId157" Type="http://schemas.openxmlformats.org/officeDocument/2006/relationships/slide" Target="slides/slide155.xml"/><Relationship Id="rId156" Type="http://schemas.openxmlformats.org/officeDocument/2006/relationships/slide" Target="slides/slide154.xml"/><Relationship Id="rId155" Type="http://schemas.openxmlformats.org/officeDocument/2006/relationships/slide" Target="slides/slide153.xml"/><Relationship Id="rId154" Type="http://schemas.openxmlformats.org/officeDocument/2006/relationships/slide" Target="slides/slide152.xml"/><Relationship Id="rId153" Type="http://schemas.openxmlformats.org/officeDocument/2006/relationships/slide" Target="slides/slide151.xml"/><Relationship Id="rId152" Type="http://schemas.openxmlformats.org/officeDocument/2006/relationships/slide" Target="slides/slide150.xml"/><Relationship Id="rId151" Type="http://schemas.openxmlformats.org/officeDocument/2006/relationships/slide" Target="slides/slide149.xml"/><Relationship Id="rId150" Type="http://schemas.openxmlformats.org/officeDocument/2006/relationships/slide" Target="slides/slide148.xml"/><Relationship Id="rId15" Type="http://schemas.openxmlformats.org/officeDocument/2006/relationships/slide" Target="slides/slide13.xml"/><Relationship Id="rId149" Type="http://schemas.openxmlformats.org/officeDocument/2006/relationships/slide" Target="slides/slide147.xml"/><Relationship Id="rId148" Type="http://schemas.openxmlformats.org/officeDocument/2006/relationships/slide" Target="slides/slide146.xml"/><Relationship Id="rId147" Type="http://schemas.openxmlformats.org/officeDocument/2006/relationships/slide" Target="slides/slide145.xml"/><Relationship Id="rId146" Type="http://schemas.openxmlformats.org/officeDocument/2006/relationships/slide" Target="slides/slide144.xml"/><Relationship Id="rId145" Type="http://schemas.openxmlformats.org/officeDocument/2006/relationships/slide" Target="slides/slide143.xml"/><Relationship Id="rId144" Type="http://schemas.openxmlformats.org/officeDocument/2006/relationships/slide" Target="slides/slide142.xml"/><Relationship Id="rId143" Type="http://schemas.openxmlformats.org/officeDocument/2006/relationships/slide" Target="slides/slide141.xml"/><Relationship Id="rId142" Type="http://schemas.openxmlformats.org/officeDocument/2006/relationships/slide" Target="slides/slide140.xml"/><Relationship Id="rId141" Type="http://schemas.openxmlformats.org/officeDocument/2006/relationships/slide" Target="slides/slide139.xml"/><Relationship Id="rId140" Type="http://schemas.openxmlformats.org/officeDocument/2006/relationships/slide" Target="slides/slide138.xml"/><Relationship Id="rId14" Type="http://schemas.openxmlformats.org/officeDocument/2006/relationships/slide" Target="slides/slide12.xml"/><Relationship Id="rId139" Type="http://schemas.openxmlformats.org/officeDocument/2006/relationships/slide" Target="slides/slide137.xml"/><Relationship Id="rId138" Type="http://schemas.openxmlformats.org/officeDocument/2006/relationships/slide" Target="slides/slide136.xml"/><Relationship Id="rId137" Type="http://schemas.openxmlformats.org/officeDocument/2006/relationships/slide" Target="slides/slide135.xml"/><Relationship Id="rId136" Type="http://schemas.openxmlformats.org/officeDocument/2006/relationships/slide" Target="slides/slide134.xml"/><Relationship Id="rId135" Type="http://schemas.openxmlformats.org/officeDocument/2006/relationships/slide" Target="slides/slide133.xml"/><Relationship Id="rId134" Type="http://schemas.openxmlformats.org/officeDocument/2006/relationships/slide" Target="slides/slide132.xml"/><Relationship Id="rId133" Type="http://schemas.openxmlformats.org/officeDocument/2006/relationships/slide" Target="slides/slide131.xml"/><Relationship Id="rId132" Type="http://schemas.openxmlformats.org/officeDocument/2006/relationships/slide" Target="slides/slide130.xml"/><Relationship Id="rId131" Type="http://schemas.openxmlformats.org/officeDocument/2006/relationships/slide" Target="slides/slide129.xml"/><Relationship Id="rId130" Type="http://schemas.openxmlformats.org/officeDocument/2006/relationships/slide" Target="slides/slide128.xml"/><Relationship Id="rId13" Type="http://schemas.openxmlformats.org/officeDocument/2006/relationships/slide" Target="slides/slide11.xml"/><Relationship Id="rId129" Type="http://schemas.openxmlformats.org/officeDocument/2006/relationships/slide" Target="slides/slide127.xml"/><Relationship Id="rId128" Type="http://schemas.openxmlformats.org/officeDocument/2006/relationships/slide" Target="slides/slide126.xml"/><Relationship Id="rId127" Type="http://schemas.openxmlformats.org/officeDocument/2006/relationships/slide" Target="slides/slide125.xml"/><Relationship Id="rId126" Type="http://schemas.openxmlformats.org/officeDocument/2006/relationships/slide" Target="slides/slide124.xml"/><Relationship Id="rId125" Type="http://schemas.openxmlformats.org/officeDocument/2006/relationships/slide" Target="slides/slide123.xml"/><Relationship Id="rId124" Type="http://schemas.openxmlformats.org/officeDocument/2006/relationships/slide" Target="slides/slide122.xml"/><Relationship Id="rId123" Type="http://schemas.openxmlformats.org/officeDocument/2006/relationships/slide" Target="slides/slide121.xml"/><Relationship Id="rId122" Type="http://schemas.openxmlformats.org/officeDocument/2006/relationships/slide" Target="slides/slide120.xml"/><Relationship Id="rId121" Type="http://schemas.openxmlformats.org/officeDocument/2006/relationships/slide" Target="slides/slide119.xml"/><Relationship Id="rId120" Type="http://schemas.openxmlformats.org/officeDocument/2006/relationships/slide" Target="slides/slide118.xml"/><Relationship Id="rId12" Type="http://schemas.openxmlformats.org/officeDocument/2006/relationships/slide" Target="slides/slide10.xml"/><Relationship Id="rId119" Type="http://schemas.openxmlformats.org/officeDocument/2006/relationships/slide" Target="slides/slide117.xml"/><Relationship Id="rId118" Type="http://schemas.openxmlformats.org/officeDocument/2006/relationships/slide" Target="slides/slide116.xml"/><Relationship Id="rId117" Type="http://schemas.openxmlformats.org/officeDocument/2006/relationships/slide" Target="slides/slide115.xml"/><Relationship Id="rId116" Type="http://schemas.openxmlformats.org/officeDocument/2006/relationships/slide" Target="slides/slide114.xml"/><Relationship Id="rId115" Type="http://schemas.openxmlformats.org/officeDocument/2006/relationships/slide" Target="slides/slide113.xml"/><Relationship Id="rId114" Type="http://schemas.openxmlformats.org/officeDocument/2006/relationships/slide" Target="slides/slide112.xml"/><Relationship Id="rId113" Type="http://schemas.openxmlformats.org/officeDocument/2006/relationships/slide" Target="slides/slide111.xml"/><Relationship Id="rId112" Type="http://schemas.openxmlformats.org/officeDocument/2006/relationships/slide" Target="slides/slide110.xml"/><Relationship Id="rId111" Type="http://schemas.openxmlformats.org/officeDocument/2006/relationships/slide" Target="slides/slide109.xml"/><Relationship Id="rId110" Type="http://schemas.openxmlformats.org/officeDocument/2006/relationships/slide" Target="slides/slide108.xml"/><Relationship Id="rId11" Type="http://schemas.openxmlformats.org/officeDocument/2006/relationships/slide" Target="slides/slide9.xml"/><Relationship Id="rId109" Type="http://schemas.openxmlformats.org/officeDocument/2006/relationships/slide" Target="slides/slide107.xml"/><Relationship Id="rId108" Type="http://schemas.openxmlformats.org/officeDocument/2006/relationships/slide" Target="slides/slide106.xml"/><Relationship Id="rId107" Type="http://schemas.openxmlformats.org/officeDocument/2006/relationships/slide" Target="slides/slide105.xml"/><Relationship Id="rId106" Type="http://schemas.openxmlformats.org/officeDocument/2006/relationships/slide" Target="slides/slide104.xml"/><Relationship Id="rId105" Type="http://schemas.openxmlformats.org/officeDocument/2006/relationships/slide" Target="slides/slide103.xml"/><Relationship Id="rId104" Type="http://schemas.openxmlformats.org/officeDocument/2006/relationships/slide" Target="slides/slide102.xml"/><Relationship Id="rId103" Type="http://schemas.openxmlformats.org/officeDocument/2006/relationships/slide" Target="slides/slide101.xml"/><Relationship Id="rId102" Type="http://schemas.openxmlformats.org/officeDocument/2006/relationships/slide" Target="slides/slide100.xml"/><Relationship Id="rId101" Type="http://schemas.openxmlformats.org/officeDocument/2006/relationships/slide" Target="slides/slide99.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E9DE1A9-78B6-4807-81B6-4294B6DCB7C2}"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214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1200" b="0">
                <a:solidFill>
                  <a:schemeClr val="tx1"/>
                </a:solidFill>
              </a:defRPr>
            </a:lvl1pPr>
          </a:lstStyle>
          <a:p>
            <a:pPr>
              <a:defRPr/>
            </a:pPr>
            <a:endParaRPr lang="en-US" altLang="zh-CN"/>
          </a:p>
        </p:txBody>
      </p:sp>
      <p:sp>
        <p:nvSpPr>
          <p:cNvPr id="262147"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b="0">
                <a:solidFill>
                  <a:schemeClr val="tx1"/>
                </a:solidFill>
              </a:defRPr>
            </a:lvl1pPr>
          </a:lstStyle>
          <a:p>
            <a:pPr>
              <a:defRPr/>
            </a:pPr>
            <a:endParaRPr lang="en-US" altLang="zh-CN"/>
          </a:p>
        </p:txBody>
      </p:sp>
      <p:sp>
        <p:nvSpPr>
          <p:cNvPr id="806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262149"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262150"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eaLnBrk="1" hangingPunct="1">
              <a:defRPr sz="1200" b="0">
                <a:solidFill>
                  <a:schemeClr val="tx1"/>
                </a:solidFill>
              </a:defRPr>
            </a:lvl1pPr>
          </a:lstStyle>
          <a:p>
            <a:pPr>
              <a:defRPr/>
            </a:pPr>
            <a:endParaRPr lang="en-US" altLang="zh-CN"/>
          </a:p>
        </p:txBody>
      </p:sp>
      <p:sp>
        <p:nvSpPr>
          <p:cNvPr id="262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b="0">
                <a:solidFill>
                  <a:schemeClr val="tx1"/>
                </a:solidFill>
              </a:defRPr>
            </a:lvl1pPr>
          </a:lstStyle>
          <a:p>
            <a:fld id="{182770B3-9528-4590-BEC4-A6EA6C46C545}" type="slidenum">
              <a:rPr lang="en-US" altLang="zh-CN"/>
            </a:fld>
            <a:endParaRPr lang="en-US" altLang="zh-CN"/>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lvl1pPr>
              <a:defRPr sz="4000">
                <a:latin typeface="+mn-ea"/>
                <a:ea typeface="+mn-ea"/>
              </a:defRPr>
            </a:lvl1p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Rectangle 6"/>
          <p:cNvSpPr>
            <a:spLocks noGrp="1" noChangeArrowheads="1"/>
          </p:cNvSpPr>
          <p:nvPr>
            <p:ph type="sldNum" sz="quarter" idx="10"/>
          </p:nvPr>
        </p:nvSpPr>
        <p:spPr/>
        <p:txBody>
          <a:bodyPr/>
          <a:lstStyle>
            <a:lvl1pPr>
              <a:defRPr/>
            </a:lvl1pPr>
          </a:lstStyle>
          <a:p>
            <a:fld id="{64758D0E-DC7C-4041-A1A5-AA3DDA306AF3}" type="slidenum">
              <a:rPr lang="en-US" altLang="zh-CN"/>
            </a:fld>
            <a:endParaRPr lang="en-US" altLang="zh-CN"/>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1295400" y="304800"/>
            <a:ext cx="73914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6"/>
          <p:cNvSpPr>
            <a:spLocks noGrp="1" noChangeArrowheads="1"/>
          </p:cNvSpPr>
          <p:nvPr>
            <p:ph type="sldNum" sz="quarter" idx="10"/>
          </p:nvPr>
        </p:nvSpPr>
        <p:spPr/>
        <p:txBody>
          <a:bodyPr/>
          <a:lstStyle>
            <a:lvl1pPr>
              <a:defRPr/>
            </a:lvl1pPr>
          </a:lstStyle>
          <a:p>
            <a:fld id="{800B9A59-E863-463B-9119-1C38FD082273}" type="slidenum">
              <a:rPr lang="en-US" altLang="zh-CN"/>
            </a:fld>
            <a:endParaRPr lang="en-US" altLang="zh-CN"/>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24650" y="304800"/>
            <a:ext cx="2114550" cy="6248400"/>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381000" y="304800"/>
            <a:ext cx="6191250" cy="624840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6"/>
          <p:cNvSpPr>
            <a:spLocks noGrp="1" noChangeArrowheads="1"/>
          </p:cNvSpPr>
          <p:nvPr>
            <p:ph type="sldNum" sz="quarter" idx="10"/>
          </p:nvPr>
        </p:nvSpPr>
        <p:spPr/>
        <p:txBody>
          <a:bodyPr/>
          <a:lstStyle>
            <a:lvl1pPr>
              <a:defRPr/>
            </a:lvl1pPr>
          </a:lstStyle>
          <a:p>
            <a:fld id="{625DE54B-DB1C-452E-B28D-5FC5369CDD52}" type="slidenum">
              <a:rPr lang="en-US" altLang="zh-CN"/>
            </a:fld>
            <a:endParaRPr lang="en-US" altLang="zh-CN"/>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0" y="76200"/>
            <a:ext cx="9144000" cy="65532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Rectangle 6"/>
          <p:cNvSpPr>
            <a:spLocks noGrp="1" noChangeArrowheads="1"/>
          </p:cNvSpPr>
          <p:nvPr>
            <p:ph type="sldNum" sz="quarter" idx="10"/>
          </p:nvPr>
        </p:nvSpPr>
        <p:spPr/>
        <p:txBody>
          <a:bodyPr/>
          <a:lstStyle>
            <a:lvl1pPr>
              <a:defRPr/>
            </a:lvl1pPr>
          </a:lstStyle>
          <a:p>
            <a:fld id="{1B80F729-992A-400B-913C-38C4643E311C}" type="slidenum">
              <a:rPr lang="en-US" altLang="zh-CN"/>
            </a:fld>
            <a:endParaRPr lang="en-US" altLang="zh-CN"/>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Rectangle 6"/>
          <p:cNvSpPr>
            <a:spLocks noGrp="1" noChangeArrowheads="1"/>
          </p:cNvSpPr>
          <p:nvPr>
            <p:ph type="sldNum" sz="quarter" idx="10"/>
          </p:nvPr>
        </p:nvSpPr>
        <p:spPr/>
        <p:txBody>
          <a:bodyPr/>
          <a:lstStyle>
            <a:lvl1pPr>
              <a:defRPr/>
            </a:lvl1pPr>
          </a:lstStyle>
          <a:p>
            <a:fld id="{7B0579AD-499D-4601-B0F5-5CA4313D5D0A}" type="slidenum">
              <a:rPr lang="en-US" altLang="zh-CN"/>
            </a:fld>
            <a:endParaRPr lang="en-US" altLang="zh-CN"/>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295400" y="304800"/>
            <a:ext cx="73914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381000" y="1524000"/>
            <a:ext cx="41529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86300" y="1524000"/>
            <a:ext cx="41529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Rectangle 6"/>
          <p:cNvSpPr>
            <a:spLocks noGrp="1" noChangeArrowheads="1"/>
          </p:cNvSpPr>
          <p:nvPr>
            <p:ph type="sldNum" sz="quarter" idx="10"/>
          </p:nvPr>
        </p:nvSpPr>
        <p:spPr/>
        <p:txBody>
          <a:bodyPr/>
          <a:lstStyle>
            <a:lvl1pPr>
              <a:defRPr/>
            </a:lvl1pPr>
          </a:lstStyle>
          <a:p>
            <a:fld id="{CAA07073-7810-4966-AE98-7D4036A355EA}" type="slidenum">
              <a:rPr lang="en-US" altLang="zh-CN"/>
            </a:fld>
            <a:endParaRPr lang="en-US" altLang="zh-CN"/>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Rectangle 6"/>
          <p:cNvSpPr>
            <a:spLocks noGrp="1" noChangeArrowheads="1"/>
          </p:cNvSpPr>
          <p:nvPr>
            <p:ph type="sldNum" sz="quarter" idx="10"/>
          </p:nvPr>
        </p:nvSpPr>
        <p:spPr/>
        <p:txBody>
          <a:bodyPr/>
          <a:lstStyle>
            <a:lvl1pPr>
              <a:defRPr/>
            </a:lvl1pPr>
          </a:lstStyle>
          <a:p>
            <a:fld id="{5708305A-4DEF-4513-96CE-572695E712E1}" type="slidenum">
              <a:rPr lang="en-US" altLang="zh-CN"/>
            </a:fld>
            <a:endParaRPr lang="en-US" altLang="zh-CN"/>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295400" y="304800"/>
            <a:ext cx="7391400" cy="1143000"/>
          </a:xfrm>
          <a:prstGeom prst="rect">
            <a:avLst/>
          </a:prstGeom>
        </p:spPr>
        <p:txBody>
          <a:bodyPr/>
          <a:lstStyle/>
          <a:p>
            <a:r>
              <a:rPr lang="zh-CN" altLang="en-US"/>
              <a:t>单击此处编辑母版标题样式</a:t>
            </a:r>
            <a:endParaRPr lang="zh-CN" altLang="en-US"/>
          </a:p>
        </p:txBody>
      </p:sp>
      <p:sp>
        <p:nvSpPr>
          <p:cNvPr id="3" name="Rectangle 6"/>
          <p:cNvSpPr>
            <a:spLocks noGrp="1" noChangeArrowheads="1"/>
          </p:cNvSpPr>
          <p:nvPr>
            <p:ph type="sldNum" sz="quarter" idx="10"/>
          </p:nvPr>
        </p:nvSpPr>
        <p:spPr/>
        <p:txBody>
          <a:bodyPr/>
          <a:lstStyle>
            <a:lvl1pPr>
              <a:defRPr/>
            </a:lvl1pPr>
          </a:lstStyle>
          <a:p>
            <a:fld id="{A0A947A6-6838-41B1-9DB4-7B618C68C86D}" type="slidenum">
              <a:rPr lang="en-US" altLang="zh-CN"/>
            </a:fld>
            <a:endParaRPr lang="en-US" altLang="zh-CN"/>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fld id="{4B854D58-918C-4C2B-9945-B27EF16C4885}" type="slidenum">
              <a:rPr lang="en-US" altLang="zh-CN"/>
            </a:fld>
            <a:endParaRPr lang="en-US" altLang="zh-CN"/>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Rectangle 6"/>
          <p:cNvSpPr>
            <a:spLocks noGrp="1" noChangeArrowheads="1"/>
          </p:cNvSpPr>
          <p:nvPr>
            <p:ph type="sldNum" sz="quarter" idx="10"/>
          </p:nvPr>
        </p:nvSpPr>
        <p:spPr/>
        <p:txBody>
          <a:bodyPr/>
          <a:lstStyle>
            <a:lvl1pPr>
              <a:defRPr/>
            </a:lvl1pPr>
          </a:lstStyle>
          <a:p>
            <a:fld id="{61CD883C-3508-4295-AE05-C90E5B12A429}" type="slidenum">
              <a:rPr lang="en-US" altLang="zh-CN"/>
            </a:fld>
            <a:endParaRPr lang="en-US" altLang="zh-CN"/>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Rectangle 6"/>
          <p:cNvSpPr>
            <a:spLocks noGrp="1" noChangeArrowheads="1"/>
          </p:cNvSpPr>
          <p:nvPr>
            <p:ph type="sldNum" sz="quarter" idx="10"/>
          </p:nvPr>
        </p:nvSpPr>
        <p:spPr/>
        <p:txBody>
          <a:bodyPr/>
          <a:lstStyle>
            <a:lvl1pPr>
              <a:defRPr/>
            </a:lvl1pPr>
          </a:lstStyle>
          <a:p>
            <a:fld id="{CB88BA98-ADA9-403E-BF59-9E657814D0EE}" type="slidenum">
              <a:rPr lang="en-US" altLang="zh-CN"/>
            </a:fld>
            <a:endParaRPr lang="en-US" altLang="zh-CN"/>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81000" y="457200"/>
            <a:ext cx="84582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2"/>
            <a:endParaRPr lang="en-US" altLang="zh-CN"/>
          </a:p>
        </p:txBody>
      </p:sp>
      <p:sp>
        <p:nvSpPr>
          <p:cNvPr id="7173" name="Rectangle 3"/>
          <p:cNvSpPr>
            <a:spLocks noChangeArrowheads="1"/>
          </p:cNvSpPr>
          <p:nvPr/>
        </p:nvSpPr>
        <p:spPr bwMode="auto">
          <a:xfrm>
            <a:off x="1712913" y="214313"/>
            <a:ext cx="7046912" cy="1063625"/>
          </a:xfrm>
          <a:prstGeom prst="rect">
            <a:avLst/>
          </a:prstGeom>
          <a:noFill/>
          <a:ln w="9525">
            <a:noFill/>
            <a:miter lim="800000"/>
          </a:ln>
        </p:spPr>
        <p:txBody>
          <a:bodyPr/>
          <a:lstStyle/>
          <a:p>
            <a:pPr marL="342900" indent="-342900" algn="l">
              <a:spcBef>
                <a:spcPct val="20000"/>
              </a:spcBef>
              <a:buClr>
                <a:srgbClr val="076AD7"/>
              </a:buClr>
              <a:buFont typeface="Wingdings" panose="05000000000000000000" pitchFamily="2" charset="2"/>
              <a:buChar char=""/>
              <a:defRPr/>
            </a:pPr>
            <a:endParaRPr lang="en-US" altLang="zh-CN" sz="3000">
              <a:solidFill>
                <a:srgbClr val="0066FF"/>
              </a:solidFill>
              <a:ea typeface="黑体" panose="02010609060101010101" pitchFamily="49" charset="-122"/>
            </a:endParaRPr>
          </a:p>
          <a:p>
            <a:pPr marL="342900" indent="-342900" algn="l">
              <a:spcBef>
                <a:spcPct val="20000"/>
              </a:spcBef>
              <a:buClr>
                <a:srgbClr val="076AD7"/>
              </a:buClr>
              <a:buFont typeface="Wingdings" panose="05000000000000000000" pitchFamily="2" charset="2"/>
              <a:buChar char=""/>
              <a:defRPr/>
            </a:pPr>
            <a:endParaRPr lang="en-US" altLang="zh-CN" sz="3000">
              <a:solidFill>
                <a:srgbClr val="0066FF"/>
              </a:solidFill>
              <a:ea typeface="黑体" panose="02010609060101010101" pitchFamily="49" charset="-122"/>
            </a:endParaRPr>
          </a:p>
        </p:txBody>
      </p:sp>
      <p:sp>
        <p:nvSpPr>
          <p:cNvPr id="7174" name="Rectangle 6"/>
          <p:cNvSpPr>
            <a:spLocks noGrp="1" noChangeArrowheads="1"/>
          </p:cNvSpPr>
          <p:nvPr>
            <p:ph type="sldNum" sz="quarter" idx="4"/>
          </p:nvPr>
        </p:nvSpPr>
        <p:spPr bwMode="auto">
          <a:xfrm>
            <a:off x="-1558925" y="6381750"/>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b="0">
                <a:solidFill>
                  <a:schemeClr val="tx1"/>
                </a:solidFill>
              </a:defRPr>
            </a:lvl1pPr>
          </a:lstStyle>
          <a:p>
            <a:fld id="{8A560845-FE34-410B-A18B-F03A98A4C427}" type="slidenum">
              <a:rPr lang="en-US" altLang="zh-CN"/>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hf hdr="0" ftr="0" dt="0"/>
  <p:txStyles>
    <p:titleStyle>
      <a:lvl1pPr algn="ctr" rtl="0" eaLnBrk="0" fontAlgn="base" hangingPunct="0">
        <a:spcBef>
          <a:spcPct val="0"/>
        </a:spcBef>
        <a:spcAft>
          <a:spcPct val="0"/>
        </a:spcAft>
        <a:defRPr sz="2800" b="1">
          <a:solidFill>
            <a:srgbClr val="0000CC"/>
          </a:solidFill>
          <a:latin typeface="+mj-lt"/>
          <a:ea typeface="+mj-ea"/>
          <a:cs typeface="+mj-cs"/>
        </a:defRPr>
      </a:lvl1pPr>
      <a:lvl2pPr algn="ctr" rtl="0" eaLnBrk="0" fontAlgn="base" hangingPunct="0">
        <a:spcBef>
          <a:spcPct val="0"/>
        </a:spcBef>
        <a:spcAft>
          <a:spcPct val="0"/>
        </a:spcAft>
        <a:defRPr sz="2800" b="1">
          <a:solidFill>
            <a:srgbClr val="0000CC"/>
          </a:solidFill>
          <a:latin typeface="Arial Black" panose="020B0A04020102020204" pitchFamily="34" charset="0"/>
          <a:ea typeface="楷体_GB2312"/>
          <a:cs typeface="楷体_GB2312"/>
        </a:defRPr>
      </a:lvl2pPr>
      <a:lvl3pPr algn="ctr" rtl="0" eaLnBrk="0" fontAlgn="base" hangingPunct="0">
        <a:spcBef>
          <a:spcPct val="0"/>
        </a:spcBef>
        <a:spcAft>
          <a:spcPct val="0"/>
        </a:spcAft>
        <a:defRPr sz="2800" b="1">
          <a:solidFill>
            <a:srgbClr val="0000CC"/>
          </a:solidFill>
          <a:latin typeface="Arial Black" panose="020B0A04020102020204" pitchFamily="34" charset="0"/>
          <a:ea typeface="楷体_GB2312"/>
          <a:cs typeface="楷体_GB2312"/>
        </a:defRPr>
      </a:lvl3pPr>
      <a:lvl4pPr algn="ctr" rtl="0" eaLnBrk="0" fontAlgn="base" hangingPunct="0">
        <a:spcBef>
          <a:spcPct val="0"/>
        </a:spcBef>
        <a:spcAft>
          <a:spcPct val="0"/>
        </a:spcAft>
        <a:defRPr sz="2800" b="1">
          <a:solidFill>
            <a:srgbClr val="0000CC"/>
          </a:solidFill>
          <a:latin typeface="Arial Black" panose="020B0A04020102020204" pitchFamily="34" charset="0"/>
          <a:ea typeface="楷体_GB2312"/>
          <a:cs typeface="楷体_GB2312"/>
        </a:defRPr>
      </a:lvl4pPr>
      <a:lvl5pPr algn="ctr" rtl="0" eaLnBrk="0" fontAlgn="base" hangingPunct="0">
        <a:spcBef>
          <a:spcPct val="0"/>
        </a:spcBef>
        <a:spcAft>
          <a:spcPct val="0"/>
        </a:spcAft>
        <a:defRPr sz="2800" b="1">
          <a:solidFill>
            <a:srgbClr val="0000CC"/>
          </a:solidFill>
          <a:latin typeface="Arial Black" panose="020B0A04020102020204" pitchFamily="34" charset="0"/>
          <a:ea typeface="楷体_GB2312"/>
          <a:cs typeface="楷体_GB2312"/>
        </a:defRPr>
      </a:lvl5pPr>
      <a:lvl6pPr marL="457200" algn="ctr" rtl="0" eaLnBrk="0" fontAlgn="base" hangingPunct="0">
        <a:spcBef>
          <a:spcPct val="0"/>
        </a:spcBef>
        <a:spcAft>
          <a:spcPct val="0"/>
        </a:spcAft>
        <a:defRPr sz="2800" b="1">
          <a:solidFill>
            <a:srgbClr val="0000CC"/>
          </a:solidFill>
          <a:latin typeface="Arial Black" panose="020B0A04020102020204" pitchFamily="34" charset="0"/>
          <a:ea typeface="楷体_GB2312"/>
          <a:cs typeface="楷体_GB2312"/>
        </a:defRPr>
      </a:lvl6pPr>
      <a:lvl7pPr marL="914400" algn="ctr" rtl="0" eaLnBrk="0" fontAlgn="base" hangingPunct="0">
        <a:spcBef>
          <a:spcPct val="0"/>
        </a:spcBef>
        <a:spcAft>
          <a:spcPct val="0"/>
        </a:spcAft>
        <a:defRPr sz="2800" b="1">
          <a:solidFill>
            <a:srgbClr val="0000CC"/>
          </a:solidFill>
          <a:latin typeface="Arial Black" panose="020B0A04020102020204" pitchFamily="34" charset="0"/>
          <a:ea typeface="楷体_GB2312"/>
          <a:cs typeface="楷体_GB2312"/>
        </a:defRPr>
      </a:lvl7pPr>
      <a:lvl8pPr marL="1371600" algn="ctr" rtl="0" eaLnBrk="0" fontAlgn="base" hangingPunct="0">
        <a:spcBef>
          <a:spcPct val="0"/>
        </a:spcBef>
        <a:spcAft>
          <a:spcPct val="0"/>
        </a:spcAft>
        <a:defRPr sz="2800" b="1">
          <a:solidFill>
            <a:srgbClr val="0000CC"/>
          </a:solidFill>
          <a:latin typeface="Arial Black" panose="020B0A04020102020204" pitchFamily="34" charset="0"/>
          <a:ea typeface="楷体_GB2312"/>
          <a:cs typeface="楷体_GB2312"/>
        </a:defRPr>
      </a:lvl8pPr>
      <a:lvl9pPr marL="1828800" algn="ctr" rtl="0" eaLnBrk="0" fontAlgn="base" hangingPunct="0">
        <a:spcBef>
          <a:spcPct val="0"/>
        </a:spcBef>
        <a:spcAft>
          <a:spcPct val="0"/>
        </a:spcAft>
        <a:defRPr sz="2800" b="1">
          <a:solidFill>
            <a:srgbClr val="0000CC"/>
          </a:solidFill>
          <a:latin typeface="Arial Black" panose="020B0A04020102020204" pitchFamily="34" charset="0"/>
          <a:ea typeface="楷体_GB2312"/>
          <a:cs typeface="楷体_GB2312"/>
        </a:defRPr>
      </a:lvl9pPr>
    </p:titleStyle>
    <p:bodyStyle>
      <a:lvl1pPr marL="342900" indent="-342900" algn="l" rtl="0" eaLnBrk="0" fontAlgn="base" hangingPunct="0">
        <a:spcBef>
          <a:spcPct val="20000"/>
        </a:spcBef>
        <a:spcAft>
          <a:spcPct val="0"/>
        </a:spcAft>
        <a:buClr>
          <a:srgbClr val="076AD7"/>
        </a:buClr>
        <a:buFont typeface="Wingdings" panose="05000000000000000000" pitchFamily="2" charset="2"/>
        <a:buChar char=""/>
        <a:defRPr sz="3000" b="1">
          <a:solidFill>
            <a:srgbClr val="0066FF"/>
          </a:solidFill>
          <a:latin typeface="+mn-lt"/>
          <a:ea typeface="+mn-ea"/>
          <a:cs typeface="+mn-cs"/>
        </a:defRPr>
      </a:lvl1pPr>
      <a:lvl2pPr marL="742950" indent="-285750" algn="l" rtl="0" eaLnBrk="0" fontAlgn="base" hangingPunct="0">
        <a:spcBef>
          <a:spcPct val="20000"/>
        </a:spcBef>
        <a:spcAft>
          <a:spcPct val="0"/>
        </a:spcAft>
        <a:buClr>
          <a:srgbClr val="990000"/>
        </a:buClr>
        <a:buFont typeface="Wingdings" panose="05000000000000000000" pitchFamily="2" charset="2"/>
        <a:buChar char=""/>
        <a:defRPr sz="2800" b="1">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b="1">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150000"/>
        <a:buChar char="•"/>
        <a:defRPr sz="2000" b="1">
          <a:solidFill>
            <a:schemeClr val="tx1"/>
          </a:solidFill>
          <a:latin typeface="+mn-lt"/>
          <a:ea typeface="+mn-ea"/>
          <a:cs typeface="+mn-cs"/>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ea typeface="宋体" panose="02010600030101010101" pitchFamily="2" charset="-122"/>
          <a:cs typeface="+mn-cs"/>
        </a:defRPr>
      </a:lvl5pPr>
      <a:lvl6pPr marL="2514600" indent="-228600" algn="l" rtl="0" eaLnBrk="0" fontAlgn="base" hangingPunct="0">
        <a:spcBef>
          <a:spcPct val="20000"/>
        </a:spcBef>
        <a:spcAft>
          <a:spcPct val="0"/>
        </a:spcAft>
        <a:buClr>
          <a:schemeClr val="folHlink"/>
        </a:buClr>
        <a:buSzPct val="150000"/>
        <a:buChar char="•"/>
        <a:defRPr sz="2000">
          <a:solidFill>
            <a:schemeClr val="tx1"/>
          </a:solidFill>
          <a:latin typeface="+mn-lt"/>
          <a:ea typeface="宋体" panose="02010600030101010101" pitchFamily="2" charset="-122"/>
          <a:cs typeface="+mn-cs"/>
        </a:defRPr>
      </a:lvl6pPr>
      <a:lvl7pPr marL="2971800" indent="-228600" algn="l" rtl="0" eaLnBrk="0" fontAlgn="base" hangingPunct="0">
        <a:spcBef>
          <a:spcPct val="20000"/>
        </a:spcBef>
        <a:spcAft>
          <a:spcPct val="0"/>
        </a:spcAft>
        <a:buClr>
          <a:schemeClr val="folHlink"/>
        </a:buClr>
        <a:buSzPct val="150000"/>
        <a:buChar char="•"/>
        <a:defRPr sz="2000">
          <a:solidFill>
            <a:schemeClr val="tx1"/>
          </a:solidFill>
          <a:latin typeface="+mn-lt"/>
          <a:ea typeface="宋体" panose="02010600030101010101" pitchFamily="2" charset="-122"/>
          <a:cs typeface="+mn-cs"/>
        </a:defRPr>
      </a:lvl7pPr>
      <a:lvl8pPr marL="3429000" indent="-228600" algn="l" rtl="0" eaLnBrk="0" fontAlgn="base" hangingPunct="0">
        <a:spcBef>
          <a:spcPct val="20000"/>
        </a:spcBef>
        <a:spcAft>
          <a:spcPct val="0"/>
        </a:spcAft>
        <a:buClr>
          <a:schemeClr val="folHlink"/>
        </a:buClr>
        <a:buSzPct val="150000"/>
        <a:buChar char="•"/>
        <a:defRPr sz="2000">
          <a:solidFill>
            <a:schemeClr val="tx1"/>
          </a:solidFill>
          <a:latin typeface="+mn-lt"/>
          <a:ea typeface="宋体" panose="02010600030101010101" pitchFamily="2" charset="-122"/>
          <a:cs typeface="+mn-cs"/>
        </a:defRPr>
      </a:lvl8pPr>
      <a:lvl9pPr marL="3886200" indent="-228600" algn="l" rtl="0" eaLnBrk="0" fontAlgn="base" hangingPunct="0">
        <a:spcBef>
          <a:spcPct val="20000"/>
        </a:spcBef>
        <a:spcAft>
          <a:spcPct val="0"/>
        </a:spcAft>
        <a:buClr>
          <a:schemeClr val="folHlink"/>
        </a:buClr>
        <a:buSzPct val="150000"/>
        <a:buChar char="•"/>
        <a:defRPr sz="2000">
          <a:solidFill>
            <a:schemeClr val="tx1"/>
          </a:solidFill>
          <a:latin typeface="+mn-lt"/>
          <a:ea typeface="宋体" panose="02010600030101010101" pitchFamily="2" charset="-122"/>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jpe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标题 4"/>
          <p:cNvSpPr>
            <a:spLocks noGrp="1"/>
          </p:cNvSpPr>
          <p:nvPr>
            <p:ph type="ctrTitle"/>
          </p:nvPr>
        </p:nvSpPr>
        <p:spPr bwMode="auto">
          <a:xfrm>
            <a:off x="685800" y="1526927"/>
            <a:ext cx="7772400" cy="1470025"/>
          </a:xfrm>
          <a:ln>
            <a:miter lim="800000"/>
          </a:ln>
        </p:spPr>
        <p:txBody>
          <a:bodyPr vert="horz" wrap="square" lIns="91440" tIns="45720" rIns="91440" bIns="45720" numCol="1" anchor="t" anchorCtr="0" compatLnSpc="1"/>
          <a:lstStyle/>
          <a:p>
            <a:pPr>
              <a:defRPr/>
            </a:pPr>
            <a:r>
              <a:rPr lang="zh-CN" altLang="zh-CN" dirty="0"/>
              <a:t>新版《建设工程工程量清单计价标准》释义运用、过程结算和国有投资项目与</a:t>
            </a:r>
            <a:r>
              <a:rPr lang="en-US" altLang="zh-CN" dirty="0"/>
              <a:t>EPC</a:t>
            </a:r>
            <a:r>
              <a:rPr lang="zh-CN" altLang="zh-CN" dirty="0"/>
              <a:t>项目全过程造价管控、结算审计、财政评审疑难问题解析培训</a:t>
            </a:r>
            <a:br>
              <a:rPr lang="zh-CN" altLang="zh-CN" dirty="0"/>
            </a:br>
            <a:endParaRPr lang="zh-CN" altLang="en-US" dirty="0"/>
          </a:p>
        </p:txBody>
      </p:sp>
      <p:sp>
        <p:nvSpPr>
          <p:cNvPr id="2052" name="灯片编号占位符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rgbClr val="0000CC"/>
                </a:solidFill>
                <a:latin typeface="Arial" panose="020B0604020202020204" pitchFamily="34" charset="0"/>
                <a:ea typeface="宋体" panose="02010600030101010101" pitchFamily="2" charset="-122"/>
              </a:defRPr>
            </a:lvl1pPr>
            <a:lvl2pPr marL="742950" indent="-285750">
              <a:defRPr b="1">
                <a:solidFill>
                  <a:srgbClr val="0000CC"/>
                </a:solidFill>
                <a:latin typeface="Arial" panose="020B0604020202020204" pitchFamily="34" charset="0"/>
                <a:ea typeface="宋体" panose="02010600030101010101" pitchFamily="2" charset="-122"/>
              </a:defRPr>
            </a:lvl2pPr>
            <a:lvl3pPr marL="1143000" indent="-228600">
              <a:defRPr b="1">
                <a:solidFill>
                  <a:srgbClr val="0000CC"/>
                </a:solidFill>
                <a:latin typeface="Arial" panose="020B0604020202020204" pitchFamily="34" charset="0"/>
                <a:ea typeface="宋体" panose="02010600030101010101" pitchFamily="2" charset="-122"/>
              </a:defRPr>
            </a:lvl3pPr>
            <a:lvl4pPr marL="1600200" indent="-228600">
              <a:defRPr b="1">
                <a:solidFill>
                  <a:srgbClr val="0000CC"/>
                </a:solidFill>
                <a:latin typeface="Arial" panose="020B0604020202020204" pitchFamily="34" charset="0"/>
                <a:ea typeface="宋体" panose="02010600030101010101" pitchFamily="2" charset="-122"/>
              </a:defRPr>
            </a:lvl4pPr>
            <a:lvl5pPr marL="2057400" indent="-228600">
              <a:defRPr b="1">
                <a:solidFill>
                  <a:srgbClr val="0000CC"/>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9pPr>
          </a:lstStyle>
          <a:p>
            <a:fld id="{11B07422-BA8A-4925-9E1F-D6793EDED1E0}" type="slidenum">
              <a:rPr lang="en-US" altLang="zh-CN" b="0">
                <a:solidFill>
                  <a:schemeClr val="tx1"/>
                </a:solidFill>
              </a:rPr>
            </a:fld>
            <a:endParaRPr lang="en-US" altLang="zh-CN" b="0">
              <a:solidFill>
                <a:schemeClr val="tx1"/>
              </a:solidFill>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3.3.3 </a:t>
            </a:r>
            <a:r>
              <a:rPr lang="zh-CN" altLang="en-US" dirty="0"/>
              <a:t>下列事项引起的计量计价风险由</a:t>
            </a:r>
            <a:r>
              <a:rPr lang="zh-CN" altLang="en-US" dirty="0">
                <a:solidFill>
                  <a:srgbClr val="FF0000"/>
                </a:solidFill>
              </a:rPr>
              <a:t>发包人承担</a:t>
            </a:r>
            <a:r>
              <a:rPr lang="zh-CN" altLang="en-US" dirty="0"/>
              <a:t>，发包人应及时调整相应的合同价格和工期：</a:t>
            </a:r>
            <a:endParaRPr lang="zh-CN" altLang="en-US" dirty="0"/>
          </a:p>
          <a:p>
            <a:r>
              <a:rPr lang="en-US" altLang="zh-CN" dirty="0"/>
              <a:t>1 </a:t>
            </a:r>
            <a:r>
              <a:rPr lang="zh-CN" altLang="en-US" dirty="0"/>
              <a:t>法律</a:t>
            </a:r>
            <a:r>
              <a:rPr lang="zh-CN" altLang="en-US" dirty="0">
                <a:solidFill>
                  <a:srgbClr val="339933"/>
                </a:solidFill>
              </a:rPr>
              <a:t>法规</a:t>
            </a:r>
            <a:r>
              <a:rPr lang="zh-CN" altLang="en-US" dirty="0"/>
              <a:t>与</a:t>
            </a:r>
            <a:r>
              <a:rPr lang="zh-CN" altLang="en-US" dirty="0">
                <a:solidFill>
                  <a:srgbClr val="339933"/>
                </a:solidFill>
              </a:rPr>
              <a:t>政策</a:t>
            </a:r>
            <a:r>
              <a:rPr lang="zh-CN" altLang="en-US" dirty="0"/>
              <a:t>发生变化；</a:t>
            </a:r>
            <a:endParaRPr lang="zh-CN" altLang="en-US" dirty="0"/>
          </a:p>
          <a:p>
            <a:r>
              <a:rPr lang="en-US" altLang="zh-CN" dirty="0"/>
              <a:t>2 </a:t>
            </a:r>
            <a:r>
              <a:rPr lang="zh-CN" altLang="en-US" dirty="0"/>
              <a:t>发包人提供的工程项目</a:t>
            </a:r>
            <a:r>
              <a:rPr lang="zh-CN" altLang="en-US" dirty="0">
                <a:solidFill>
                  <a:srgbClr val="339933"/>
                </a:solidFill>
              </a:rPr>
              <a:t>原始数据</a:t>
            </a:r>
            <a:r>
              <a:rPr lang="zh-CN" altLang="en-US" dirty="0"/>
              <a:t>和</a:t>
            </a:r>
            <a:r>
              <a:rPr lang="zh-CN" altLang="en-US" dirty="0">
                <a:solidFill>
                  <a:srgbClr val="339933"/>
                </a:solidFill>
              </a:rPr>
              <a:t>基准资料</a:t>
            </a:r>
            <a:r>
              <a:rPr lang="zh-CN" altLang="en-US" dirty="0"/>
              <a:t>错误；</a:t>
            </a:r>
            <a:endParaRPr lang="zh-CN" altLang="en-US" dirty="0"/>
          </a:p>
          <a:p>
            <a:r>
              <a:rPr lang="en-US" altLang="zh-CN" dirty="0"/>
              <a:t>3 </a:t>
            </a:r>
            <a:r>
              <a:rPr lang="zh-CN" altLang="en-US" dirty="0"/>
              <a:t>发包人提出的</a:t>
            </a:r>
            <a:r>
              <a:rPr lang="zh-CN" altLang="en-US" dirty="0">
                <a:solidFill>
                  <a:srgbClr val="339933"/>
                </a:solidFill>
              </a:rPr>
              <a:t>工程变更</a:t>
            </a:r>
            <a:r>
              <a:rPr lang="zh-CN" altLang="en-US" dirty="0"/>
              <a:t>；</a:t>
            </a:r>
            <a:endParaRPr lang="zh-CN" altLang="en-US" dirty="0"/>
          </a:p>
          <a:p>
            <a:r>
              <a:rPr lang="en-US" altLang="zh-CN" dirty="0"/>
              <a:t>4 </a:t>
            </a:r>
            <a:r>
              <a:rPr lang="zh-CN" altLang="en-US" dirty="0"/>
              <a:t>超过发承包双方约定</a:t>
            </a:r>
            <a:r>
              <a:rPr lang="zh-CN" altLang="en-US" dirty="0">
                <a:solidFill>
                  <a:srgbClr val="339933"/>
                </a:solidFill>
              </a:rPr>
              <a:t>范围和波动幅度</a:t>
            </a:r>
            <a:r>
              <a:rPr lang="zh-CN" altLang="en-US" dirty="0"/>
              <a:t>的市场</a:t>
            </a:r>
            <a:r>
              <a:rPr lang="zh-CN" altLang="en-US" dirty="0">
                <a:solidFill>
                  <a:srgbClr val="339933"/>
                </a:solidFill>
              </a:rPr>
              <a:t>物价变动</a:t>
            </a:r>
            <a:r>
              <a:rPr lang="zh-CN" altLang="en-US" dirty="0"/>
              <a:t>和汇率波动；</a:t>
            </a:r>
            <a:endParaRPr lang="zh-CN" altLang="en-US" dirty="0"/>
          </a:p>
          <a:p>
            <a:r>
              <a:rPr lang="en-US" altLang="zh-CN" dirty="0"/>
              <a:t>5 </a:t>
            </a:r>
            <a:r>
              <a:rPr lang="zh-CN" altLang="en-US" dirty="0"/>
              <a:t>因发包人未履行</a:t>
            </a:r>
            <a:r>
              <a:rPr lang="zh-CN" altLang="en-US" dirty="0">
                <a:solidFill>
                  <a:srgbClr val="339933"/>
                </a:solidFill>
              </a:rPr>
              <a:t>公平、诚信</a:t>
            </a:r>
            <a:r>
              <a:rPr lang="zh-CN" altLang="en-US" dirty="0"/>
              <a:t>义务而产生的费用；</a:t>
            </a:r>
            <a:endParaRPr lang="zh-CN" altLang="en-US" dirty="0"/>
          </a:p>
          <a:p>
            <a:r>
              <a:rPr lang="en-US" altLang="zh-CN" dirty="0"/>
              <a:t>6 </a:t>
            </a:r>
            <a:r>
              <a:rPr lang="zh-CN" altLang="en-US" dirty="0"/>
              <a:t>其他应当由发包人承担责任的事项。</a:t>
            </a:r>
            <a:endParaRPr lang="zh-CN" altLang="en-US" dirty="0"/>
          </a:p>
          <a:p>
            <a:r>
              <a:rPr lang="zh-CN" altLang="en-US" dirty="0"/>
              <a:t>因</a:t>
            </a:r>
            <a:r>
              <a:rPr lang="zh-CN" altLang="en-US" dirty="0">
                <a:solidFill>
                  <a:srgbClr val="339933"/>
                </a:solidFill>
              </a:rPr>
              <a:t>承包人原因</a:t>
            </a:r>
            <a:r>
              <a:rPr lang="zh-CN" altLang="en-US" dirty="0"/>
              <a:t>导致</a:t>
            </a:r>
            <a:r>
              <a:rPr lang="zh-CN" altLang="en-US" dirty="0">
                <a:solidFill>
                  <a:srgbClr val="339933"/>
                </a:solidFill>
              </a:rPr>
              <a:t>工期延误</a:t>
            </a:r>
            <a:r>
              <a:rPr lang="zh-CN" altLang="en-US" dirty="0"/>
              <a:t>的，按本标准第</a:t>
            </a:r>
            <a:r>
              <a:rPr lang="en-US" altLang="zh-CN" dirty="0"/>
              <a:t>9.5.4 </a:t>
            </a:r>
            <a:r>
              <a:rPr lang="zh-CN" altLang="en-US" dirty="0"/>
              <a:t>条、第</a:t>
            </a:r>
            <a:r>
              <a:rPr lang="en-US" altLang="zh-CN" dirty="0"/>
              <a:t>9.7.2 </a:t>
            </a:r>
            <a:r>
              <a:rPr lang="zh-CN" altLang="en-US" dirty="0"/>
              <a:t>条的规定执行。</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什么情况下，可以推翻固定总价合同，重新组价？</a:t>
            </a:r>
            <a:endParaRPr lang="zh-CN" altLang="en-US" dirty="0"/>
          </a:p>
          <a:p>
            <a:r>
              <a:rPr lang="zh-CN" altLang="en-US" dirty="0"/>
              <a:t>招标时，业主工程量清单量特别大，设置了标底，报价特别低，结果亏损</a:t>
            </a:r>
            <a:endParaRPr lang="zh-CN" altLang="en-US" dirty="0"/>
          </a:p>
          <a:p>
            <a:r>
              <a:rPr lang="zh-CN" altLang="en-US" dirty="0"/>
              <a:t>招标项目没经过审批，合同签订后，又因为甲方原因，延迟开工</a:t>
            </a:r>
            <a:r>
              <a:rPr lang="en-US" altLang="zh-CN" dirty="0"/>
              <a:t>6</a:t>
            </a:r>
            <a:r>
              <a:rPr lang="zh-CN" altLang="en-US" dirty="0"/>
              <a:t>个月</a:t>
            </a:r>
            <a:endParaRPr lang="zh-CN" altLang="en-US" dirty="0"/>
          </a:p>
          <a:p>
            <a:r>
              <a:rPr lang="zh-CN" altLang="en-US" dirty="0"/>
              <a:t>招标阶段，没有立项，竣工后，甲方取得了手续，结算有争议，乙方起诉</a:t>
            </a:r>
            <a:endParaRPr lang="zh-CN" altLang="en-US" dirty="0"/>
          </a:p>
          <a:p>
            <a:r>
              <a:rPr lang="zh-CN" altLang="en-US" dirty="0"/>
              <a:t>这种</a:t>
            </a:r>
            <a:r>
              <a:rPr lang="zh-CN" altLang="en-US" dirty="0">
                <a:solidFill>
                  <a:srgbClr val="FF0000"/>
                </a:solidFill>
              </a:rPr>
              <a:t>违规</a:t>
            </a:r>
            <a:r>
              <a:rPr lang="zh-CN" altLang="en-US" dirty="0"/>
              <a:t>可以重新组价吗，单价实在太低</a:t>
            </a:r>
            <a:endParaRPr lang="zh-CN" altLang="en-US" dirty="0"/>
          </a:p>
          <a:p>
            <a:r>
              <a:rPr lang="zh-CN" altLang="en-US" dirty="0"/>
              <a:t>法院聘请的鉴定单位，重新组价了，调整了人材机，还重新取费</a:t>
            </a:r>
            <a:endParaRPr lang="zh-CN" altLang="en-US" dirty="0"/>
          </a:p>
          <a:p>
            <a:r>
              <a:rPr lang="en-US" dirty="0"/>
              <a:t> </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t>质证阶段，说服法官，重新组价，是合理的</a:t>
            </a:r>
            <a:endParaRPr lang="zh-CN" altLang="en-US" dirty="0"/>
          </a:p>
          <a:p>
            <a:r>
              <a:rPr lang="zh-CN" altLang="en-US" dirty="0"/>
              <a:t>法院委托造价鉴定，应有要求或标准的</a:t>
            </a:r>
            <a:endParaRPr lang="zh-CN" altLang="en-US" dirty="0"/>
          </a:p>
          <a:p>
            <a:r>
              <a:rPr lang="en-US" dirty="0"/>
              <a:t> </a:t>
            </a:r>
            <a:r>
              <a:rPr lang="zh-CN" altLang="en-US" dirty="0"/>
              <a:t>若能举证证明合同亏损，可以走情势变更</a:t>
            </a:r>
            <a:endParaRPr lang="zh-CN" altLang="en-US" dirty="0"/>
          </a:p>
          <a:p>
            <a:r>
              <a:rPr lang="zh-CN" altLang="en-US" dirty="0">
                <a:solidFill>
                  <a:srgbClr val="FF0000"/>
                </a:solidFill>
              </a:rPr>
              <a:t>重点：</a:t>
            </a:r>
            <a:r>
              <a:rPr lang="zh-CN" altLang="en-US" dirty="0"/>
              <a:t>铝合金栏杆，招标控制价异常偏低，组价不合理，只有市场价的一半不到</a:t>
            </a:r>
            <a:endParaRPr lang="en-US" altLang="zh-CN" dirty="0"/>
          </a:p>
          <a:p>
            <a:r>
              <a:rPr lang="zh-CN" altLang="en-US" dirty="0"/>
              <a:t>投标人不懂市场价格，按照所给区间报价</a:t>
            </a:r>
            <a:endParaRPr lang="en-US" altLang="zh-CN" dirty="0"/>
          </a:p>
          <a:p>
            <a:r>
              <a:rPr lang="zh-CN" altLang="en-US" dirty="0"/>
              <a:t>施工过程中发现这个问题，亏损，想调整综合单价，依据</a:t>
            </a:r>
            <a:endParaRPr lang="zh-CN" altLang="en-US" dirty="0"/>
          </a:p>
          <a:p>
            <a:r>
              <a:rPr lang="zh-CN" altLang="en-US" dirty="0"/>
              <a:t>法院，公平公正原则，举证证明招标限价错误</a:t>
            </a:r>
            <a:endParaRPr lang="zh-CN" altLang="en-US"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医院</a:t>
            </a:r>
            <a:r>
              <a:rPr lang="en-US" dirty="0"/>
              <a:t>EPC</a:t>
            </a:r>
            <a:r>
              <a:rPr lang="zh-CN" altLang="en-US" dirty="0"/>
              <a:t>，按一期单方造价，上浮</a:t>
            </a:r>
            <a:r>
              <a:rPr lang="en-US" dirty="0"/>
              <a:t>20%</a:t>
            </a:r>
            <a:r>
              <a:rPr lang="zh-CN" altLang="en-US" dirty="0"/>
              <a:t>，做估算发包。下浮中标。</a:t>
            </a:r>
            <a:endParaRPr lang="zh-CN" altLang="en-US" dirty="0"/>
          </a:p>
          <a:p>
            <a:r>
              <a:rPr lang="zh-CN" altLang="en-US" dirty="0"/>
              <a:t>然后甲方，初设，总概算</a:t>
            </a:r>
            <a:r>
              <a:rPr lang="en-US" dirty="0"/>
              <a:t>2.2</a:t>
            </a:r>
            <a:r>
              <a:rPr lang="zh-CN" altLang="en-US" dirty="0"/>
              <a:t>亿，建安</a:t>
            </a:r>
            <a:r>
              <a:rPr lang="en-US" dirty="0"/>
              <a:t>2</a:t>
            </a:r>
            <a:r>
              <a:rPr lang="zh-CN" altLang="en-US" dirty="0"/>
              <a:t>亿。下浮后建安</a:t>
            </a:r>
            <a:r>
              <a:rPr lang="en-US" dirty="0"/>
              <a:t>1.9</a:t>
            </a:r>
            <a:r>
              <a:rPr lang="zh-CN" altLang="en-US" dirty="0"/>
              <a:t>亿。甲方指定安装设备品牌，和一期一致，一期供货商，乙方施工图预算下浮后</a:t>
            </a:r>
            <a:r>
              <a:rPr lang="en-US" dirty="0"/>
              <a:t>2.1</a:t>
            </a:r>
            <a:r>
              <a:rPr lang="zh-CN" altLang="en-US" dirty="0"/>
              <a:t>亿。超概。合同约定，合格。审计局，按合格预算，指定品牌预算，调概。初设，总概算，错漏。按初设错漏，或预算差额，调概。甲方只认质不认价。</a:t>
            </a:r>
            <a:endParaRPr lang="zh-CN" altLang="en-US" dirty="0"/>
          </a:p>
          <a:p>
            <a:r>
              <a:rPr lang="zh-CN" altLang="en-US" dirty="0">
                <a:solidFill>
                  <a:srgbClr val="FF0000"/>
                </a:solidFill>
              </a:rPr>
              <a:t>重点：</a:t>
            </a:r>
            <a:r>
              <a:rPr lang="zh-CN" altLang="en-US" dirty="0"/>
              <a:t>约定</a:t>
            </a:r>
            <a:r>
              <a:rPr lang="zh-CN" altLang="en-US" dirty="0">
                <a:solidFill>
                  <a:srgbClr val="00B050"/>
                </a:solidFill>
              </a:rPr>
              <a:t>总价下浮</a:t>
            </a:r>
            <a:r>
              <a:rPr lang="zh-CN" altLang="en-US" dirty="0"/>
              <a:t>应下浮整体总价，无需再考虑</a:t>
            </a:r>
            <a:r>
              <a:rPr lang="zh-CN" altLang="en-US" dirty="0">
                <a:solidFill>
                  <a:srgbClr val="00B050"/>
                </a:solidFill>
              </a:rPr>
              <a:t>规费、税金</a:t>
            </a:r>
            <a:r>
              <a:rPr lang="zh-CN" altLang="en-US" dirty="0"/>
              <a:t>等是否应该参与下浮。</a:t>
            </a:r>
            <a:endParaRPr lang="en-US" altLang="zh-CN" dirty="0"/>
          </a:p>
          <a:p>
            <a:r>
              <a:rPr lang="zh-CN" altLang="en-US">
                <a:solidFill>
                  <a:srgbClr val="339933"/>
                </a:solidFill>
              </a:rPr>
              <a:t>安措费、规费、税金、调价差、管理费、暂估价招标、工料分析组价、认质核价、签证</a:t>
            </a:r>
            <a:endParaRPr lang="zh-CN" altLang="en-US">
              <a:solidFill>
                <a:srgbClr val="339933"/>
              </a:solidFill>
            </a:endParaRPr>
          </a:p>
          <a:p>
            <a:endParaRPr lang="zh-CN" altLang="en-US" dirty="0">
              <a:solidFill>
                <a:srgbClr val="339933"/>
              </a:solidFill>
            </a:endParaRPr>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zh-CN" dirty="0"/>
              <a:t>政府棚改</a:t>
            </a:r>
            <a:r>
              <a:rPr lang="en-US" altLang="zh-CN" dirty="0"/>
              <a:t>EPC</a:t>
            </a:r>
            <a:r>
              <a:rPr lang="zh-CN" altLang="zh-CN" dirty="0"/>
              <a:t>总承包项目，根据甲方委托的方案设计单位提出的要求，总承包单位设计图纸，根据图纸，施工单位预算价超出施工</a:t>
            </a:r>
            <a:r>
              <a:rPr lang="zh-CN" altLang="zh-CN" dirty="0">
                <a:solidFill>
                  <a:srgbClr val="00B050"/>
                </a:solidFill>
              </a:rPr>
              <a:t>合同暂定价</a:t>
            </a:r>
            <a:r>
              <a:rPr lang="zh-CN" altLang="zh-CN" dirty="0"/>
              <a:t>两亿元，立项金额为暂定合同额，最终的结算以政府审计结果为准，这种情况下预算超暂定合同额的问题该如何解决？</a:t>
            </a:r>
            <a:endParaRPr lang="en-US" altLang="zh-CN" dirty="0"/>
          </a:p>
          <a:p>
            <a:r>
              <a:rPr lang="zh-CN" altLang="en-US" dirty="0">
                <a:solidFill>
                  <a:srgbClr val="FF0000"/>
                </a:solidFill>
              </a:rPr>
              <a:t>重点：</a:t>
            </a:r>
            <a:r>
              <a:rPr lang="en-US" altLang="zh-CN" dirty="0" err="1"/>
              <a:t>epc</a:t>
            </a:r>
            <a:r>
              <a:rPr lang="zh-CN" altLang="en-US" dirty="0"/>
              <a:t>，固定总价合同，甲方指定设计，图纸量大，预算高，中标总价低。还没开始施工，不存在变更</a:t>
            </a:r>
            <a:endParaRPr lang="zh-CN" altLang="en-US" dirty="0"/>
          </a:p>
          <a:p>
            <a:r>
              <a:rPr lang="zh-CN" altLang="en-US" dirty="0">
                <a:solidFill>
                  <a:srgbClr val="FF0000"/>
                </a:solidFill>
              </a:rPr>
              <a:t> </a:t>
            </a:r>
            <a:r>
              <a:rPr lang="en-US" altLang="zh-CN" dirty="0" err="1"/>
              <a:t>epc</a:t>
            </a:r>
            <a:r>
              <a:rPr lang="zh-CN" altLang="en-US" dirty="0"/>
              <a:t>，固定总价合同，没审，施工图和预算，结算超过合同总价，不给认。设计只有任务书，粗略。设计甲方指定，图纸量大。</a:t>
            </a:r>
            <a:endParaRPr lang="zh-CN" altLang="en-US" dirty="0"/>
          </a:p>
          <a:p>
            <a:endParaRPr lang="zh-CN" altLang="en-US" dirty="0"/>
          </a:p>
          <a:p>
            <a:endParaRPr lang="zh-CN" altLang="zh-CN"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dirty="0"/>
          </a:p>
        </p:txBody>
      </p:sp>
    </p:spTree>
  </p:cSld>
  <p:clrMapOvr>
    <a:masterClrMapping/>
  </p:clrMapOvr>
  <p:transition spd="slow"/>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预算超概，下浮后不超概，高于包干总价</a:t>
            </a:r>
            <a:endParaRPr lang="zh-CN" altLang="en-US" dirty="0"/>
          </a:p>
          <a:p>
            <a:r>
              <a:rPr lang="zh-CN" altLang="en-US" dirty="0"/>
              <a:t>补充协议，预算是下浮后的。不超概，超总价</a:t>
            </a:r>
            <a:r>
              <a:rPr lang="en-US" altLang="zh-CN" dirty="0"/>
              <a:t>8%</a:t>
            </a:r>
            <a:endParaRPr lang="en-US" altLang="zh-CN" dirty="0"/>
          </a:p>
          <a:p>
            <a:r>
              <a:rPr lang="en-US" altLang="zh-CN" dirty="0"/>
              <a:t>EPC</a:t>
            </a:r>
            <a:r>
              <a:rPr lang="zh-CN" altLang="en-US" dirty="0"/>
              <a:t>总价包干，合同约定，审计价高于总价，以总价为准，审计价低于总价，以审计价为准</a:t>
            </a:r>
            <a:endParaRPr lang="en-US" altLang="zh-CN" dirty="0"/>
          </a:p>
          <a:p>
            <a:r>
              <a:rPr lang="zh-CN" altLang="en-US" dirty="0">
                <a:solidFill>
                  <a:srgbClr val="FF0000"/>
                </a:solidFill>
              </a:rPr>
              <a:t>重点：</a:t>
            </a:r>
            <a:r>
              <a:rPr lang="en-US" altLang="zh-CN" dirty="0"/>
              <a:t> EPC </a:t>
            </a:r>
            <a:r>
              <a:rPr lang="zh-CN" altLang="en-US" dirty="0"/>
              <a:t>，暂定总价，施工图预算审定价，低的作为结算依据。</a:t>
            </a:r>
            <a:endParaRPr lang="en-US" altLang="zh-CN" dirty="0"/>
          </a:p>
          <a:p>
            <a:r>
              <a:rPr lang="zh-CN" altLang="en-US" dirty="0"/>
              <a:t>边出图边施工，设计变更，放入施工图预算。</a:t>
            </a:r>
            <a:endParaRPr lang="en-US" altLang="zh-CN" dirty="0"/>
          </a:p>
          <a:p>
            <a:r>
              <a:rPr lang="zh-CN" altLang="en-US" dirty="0"/>
              <a:t>投标清单与最终施工图，对比，签证索赔</a:t>
            </a:r>
            <a:endParaRPr lang="en-US" altLang="zh-CN" dirty="0"/>
          </a:p>
          <a:p>
            <a:r>
              <a:rPr lang="zh-CN" altLang="en-US" dirty="0"/>
              <a:t>第一版审定图与最终审定图对比</a:t>
            </a:r>
            <a:endParaRPr lang="zh-CN" altLang="en-US" dirty="0"/>
          </a:p>
          <a:p>
            <a:r>
              <a:rPr lang="zh-CN" altLang="en-US" dirty="0">
                <a:solidFill>
                  <a:srgbClr val="FF0000"/>
                </a:solidFill>
              </a:rPr>
              <a:t>重点： </a:t>
            </a:r>
            <a:r>
              <a:rPr lang="en-US" altLang="zh-CN" dirty="0" err="1"/>
              <a:t>epc</a:t>
            </a:r>
            <a:r>
              <a:rPr lang="zh-CN" altLang="en-US" dirty="0"/>
              <a:t>，拆违建，发包人要求</a:t>
            </a:r>
            <a:endParaRPr lang="zh-CN" altLang="en-US" dirty="0"/>
          </a:p>
          <a:p>
            <a:r>
              <a:rPr lang="zh-CN" altLang="en-US" dirty="0">
                <a:solidFill>
                  <a:srgbClr val="FF0000"/>
                </a:solidFill>
              </a:rPr>
              <a:t>重点： </a:t>
            </a:r>
            <a:r>
              <a:rPr lang="en-US" altLang="zh-CN" dirty="0" err="1"/>
              <a:t>epc</a:t>
            </a:r>
            <a:r>
              <a:rPr lang="zh-CN" altLang="en-US" dirty="0"/>
              <a:t>，发包人要求，家居，暂列金，认质认价，审预算</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en-US" altLang="zh-CN" dirty="0"/>
              <a:t> EPC</a:t>
            </a:r>
            <a:r>
              <a:rPr lang="zh-CN" altLang="en-US" dirty="0"/>
              <a:t>，估算高，发包签合同，后甲方概算低，低于合同价，招标文件要求，施工图预算不能超概</a:t>
            </a:r>
            <a:endParaRPr lang="zh-CN" altLang="zh-CN" dirty="0"/>
          </a:p>
          <a:p>
            <a:r>
              <a:rPr lang="zh-CN" altLang="en-US" dirty="0">
                <a:solidFill>
                  <a:srgbClr val="FF0000"/>
                </a:solidFill>
              </a:rPr>
              <a:t>重点： </a:t>
            </a:r>
            <a:r>
              <a:rPr lang="en-US" altLang="zh-CN" dirty="0" err="1"/>
              <a:t>epc</a:t>
            </a:r>
            <a:r>
              <a:rPr lang="zh-CN" altLang="en-US" dirty="0"/>
              <a:t>，政府投资。甲方，完成可研，概算，设计方案，发包。</a:t>
            </a:r>
            <a:endParaRPr lang="zh-CN" altLang="en-US" dirty="0"/>
          </a:p>
          <a:p>
            <a:r>
              <a:rPr lang="zh-CN" altLang="en-US" dirty="0"/>
              <a:t>乙方，按概算，完成，初设，施工图，图审通过。</a:t>
            </a:r>
            <a:endParaRPr lang="zh-CN" altLang="en-US" dirty="0"/>
          </a:p>
          <a:p>
            <a:r>
              <a:rPr lang="zh-CN" altLang="en-US" dirty="0"/>
              <a:t>甲方要求高档，认为，施工图，不满足，设计方案，标准，不给批复。</a:t>
            </a:r>
            <a:endParaRPr lang="zh-CN" altLang="en-US" dirty="0"/>
          </a:p>
          <a:p>
            <a:r>
              <a:rPr lang="zh-CN" altLang="en-US" dirty="0"/>
              <a:t>还没审预算。</a:t>
            </a:r>
            <a:endParaRPr lang="zh-CN" altLang="en-US" dirty="0"/>
          </a:p>
          <a:p>
            <a:r>
              <a:rPr lang="zh-CN" altLang="en-US" dirty="0"/>
              <a:t>优化，通常，按，概算。</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err="1"/>
              <a:t>epc</a:t>
            </a:r>
            <a:r>
              <a:rPr lang="zh-CN" altLang="en-US" dirty="0"/>
              <a:t>，乙方出方案图，报价，橱柜，漏报，后甲方，增加了橱柜量</a:t>
            </a:r>
            <a:endParaRPr lang="zh-CN" altLang="en-US" dirty="0"/>
          </a:p>
          <a:p>
            <a:r>
              <a:rPr lang="zh-CN" altLang="en-US" dirty="0"/>
              <a:t>招标清单没有采光天棚，图和招标文件有，图说需要深化设计，后认质认价，高了，审计不认</a:t>
            </a:r>
            <a:endParaRPr lang="zh-CN" altLang="en-US" dirty="0"/>
          </a:p>
          <a:p>
            <a:r>
              <a:rPr lang="zh-CN" altLang="en-US" dirty="0">
                <a:solidFill>
                  <a:srgbClr val="FF0000"/>
                </a:solidFill>
              </a:rPr>
              <a:t>重点：</a:t>
            </a:r>
            <a:r>
              <a:rPr lang="zh-CN" altLang="en-US" dirty="0"/>
              <a:t>地下室，图纸，技术规范，</a:t>
            </a:r>
            <a:r>
              <a:rPr lang="en-US" altLang="zh-CN" dirty="0"/>
              <a:t>2</a:t>
            </a:r>
            <a:r>
              <a:rPr lang="zh-CN" altLang="en-US" dirty="0"/>
              <a:t>遍防水，清单，</a:t>
            </a:r>
            <a:r>
              <a:rPr lang="en-US" altLang="zh-CN" dirty="0"/>
              <a:t>3</a:t>
            </a:r>
            <a:r>
              <a:rPr lang="zh-CN" altLang="en-US" dirty="0"/>
              <a:t>遍防水</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zh-CN" dirty="0"/>
              <a:t>报预算，信息价哪期</a:t>
            </a:r>
            <a:endParaRPr lang="en-US" altLang="zh-CN" dirty="0"/>
          </a:p>
          <a:p>
            <a:r>
              <a:rPr lang="zh-CN" altLang="en-US" dirty="0">
                <a:solidFill>
                  <a:srgbClr val="FF0000"/>
                </a:solidFill>
              </a:rPr>
              <a:t>重点： </a:t>
            </a:r>
            <a:r>
              <a:rPr lang="en-US" altLang="zh-CN" dirty="0"/>
              <a:t>EPC</a:t>
            </a:r>
            <a:r>
              <a:rPr lang="zh-CN" altLang="en-US" dirty="0"/>
              <a:t>，乙方完成施工图后，由谁完成预算？</a:t>
            </a:r>
            <a:endParaRPr lang="en-US" altLang="zh-CN" dirty="0"/>
          </a:p>
          <a:p>
            <a:r>
              <a:rPr lang="zh-CN" altLang="en-US" dirty="0">
                <a:solidFill>
                  <a:srgbClr val="FF0000"/>
                </a:solidFill>
              </a:rPr>
              <a:t>重点： </a:t>
            </a:r>
            <a:r>
              <a:rPr lang="en-US" altLang="zh-CN" dirty="0"/>
              <a:t>EPC </a:t>
            </a:r>
            <a:r>
              <a:rPr lang="zh-CN" altLang="zh-CN" dirty="0"/>
              <a:t>，平台公司，专债，</a:t>
            </a:r>
            <a:r>
              <a:rPr lang="en-US" altLang="zh-CN" dirty="0"/>
              <a:t>2</a:t>
            </a:r>
            <a:r>
              <a:rPr lang="zh-CN" altLang="zh-CN" dirty="0"/>
              <a:t>亿，平台公司配套</a:t>
            </a:r>
            <a:r>
              <a:rPr lang="en-US" altLang="zh-CN" dirty="0"/>
              <a:t>0.5</a:t>
            </a:r>
            <a:r>
              <a:rPr lang="zh-CN" altLang="zh-CN" dirty="0"/>
              <a:t>亿，没配套，</a:t>
            </a:r>
            <a:r>
              <a:rPr lang="en-US" altLang="zh-CN" dirty="0"/>
              <a:t>0.5</a:t>
            </a:r>
            <a:r>
              <a:rPr lang="zh-CN" altLang="zh-CN" dirty="0"/>
              <a:t>亿拿地，估算</a:t>
            </a:r>
            <a:r>
              <a:rPr lang="en-US" altLang="zh-CN" dirty="0"/>
              <a:t>1.6</a:t>
            </a:r>
            <a:r>
              <a:rPr lang="zh-CN" altLang="zh-CN" dirty="0"/>
              <a:t>亿，中标价</a:t>
            </a:r>
            <a:r>
              <a:rPr lang="en-US" altLang="zh-CN" dirty="0"/>
              <a:t>1.2</a:t>
            </a:r>
            <a:r>
              <a:rPr lang="zh-CN" altLang="zh-CN" dirty="0"/>
              <a:t>亿，变更后，甲方按市场价，施工图预算</a:t>
            </a:r>
            <a:r>
              <a:rPr lang="en-US" altLang="zh-CN" dirty="0"/>
              <a:t>1.34</a:t>
            </a:r>
            <a:r>
              <a:rPr lang="zh-CN" altLang="zh-CN" dirty="0"/>
              <a:t>亿，乙方认</a:t>
            </a:r>
            <a:r>
              <a:rPr lang="en-US" altLang="zh-CN" dirty="0"/>
              <a:t>1.92</a:t>
            </a:r>
            <a:r>
              <a:rPr lang="zh-CN" altLang="zh-CN" dirty="0"/>
              <a:t>亿，甲方只有</a:t>
            </a:r>
            <a:r>
              <a:rPr lang="en-US" altLang="zh-CN" dirty="0"/>
              <a:t>1.5</a:t>
            </a:r>
            <a:r>
              <a:rPr lang="zh-CN" altLang="zh-CN" dirty="0"/>
              <a:t>亿，还没搞初设和概算，设计优化</a:t>
            </a:r>
            <a:endParaRPr lang="en-US" altLang="zh-CN" dirty="0"/>
          </a:p>
          <a:p>
            <a:r>
              <a:rPr lang="zh-CN" altLang="en-US" dirty="0">
                <a:solidFill>
                  <a:srgbClr val="FF0000"/>
                </a:solidFill>
              </a:rPr>
              <a:t>重点： </a:t>
            </a:r>
            <a:r>
              <a:rPr lang="en-US" altLang="zh-CN" dirty="0" err="1"/>
              <a:t>epc</a:t>
            </a:r>
            <a:r>
              <a:rPr lang="zh-CN" altLang="en-US" dirty="0"/>
              <a:t>模拟清单，不限于。基坑支护，</a:t>
            </a:r>
            <a:r>
              <a:rPr lang="en-US" altLang="zh-CN" dirty="0"/>
              <a:t>600</a:t>
            </a:r>
            <a:r>
              <a:rPr lang="zh-CN" altLang="en-US" dirty="0"/>
              <a:t>限价，</a:t>
            </a:r>
            <a:r>
              <a:rPr lang="en-US" altLang="zh-CN" dirty="0"/>
              <a:t>1000</a:t>
            </a:r>
            <a:r>
              <a:rPr lang="zh-CN" altLang="en-US" dirty="0"/>
              <a:t>完成</a:t>
            </a:r>
            <a:endParaRPr lang="zh-CN" altLang="en-US" dirty="0"/>
          </a:p>
          <a:p>
            <a:r>
              <a:rPr lang="zh-CN" altLang="en-US" dirty="0"/>
              <a:t>内部竞价，营销，施工，考核绩效</a:t>
            </a:r>
            <a:endParaRPr lang="zh-CN" altLang="en-US" dirty="0"/>
          </a:p>
          <a:p>
            <a:endParaRPr lang="en-US" altLang="zh-CN" dirty="0"/>
          </a:p>
          <a:p>
            <a:endParaRPr lang="zh-CN" altLang="zh-CN"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设备采购招标</a:t>
            </a:r>
            <a:endParaRPr lang="zh-CN" altLang="zh-CN" dirty="0"/>
          </a:p>
          <a:p>
            <a:r>
              <a:rPr lang="zh-CN" altLang="en-US" dirty="0">
                <a:solidFill>
                  <a:srgbClr val="FF0000"/>
                </a:solidFill>
              </a:rPr>
              <a:t>重点：</a:t>
            </a:r>
            <a:r>
              <a:rPr lang="zh-CN" altLang="zh-CN" dirty="0"/>
              <a:t>甲方有一个河涌整治的项目，想采用</a:t>
            </a:r>
            <a:r>
              <a:rPr lang="en-US" altLang="zh-CN" dirty="0"/>
              <a:t>EPC</a:t>
            </a:r>
            <a:r>
              <a:rPr lang="zh-CN" altLang="zh-CN" dirty="0"/>
              <a:t>招标，有初步设计和财评审定概算，采用报下浮率并填报概算清单的方式？</a:t>
            </a:r>
            <a:endParaRPr lang="zh-CN" altLang="zh-CN" dirty="0"/>
          </a:p>
          <a:p>
            <a:r>
              <a:rPr lang="zh-CN" altLang="zh-CN" dirty="0"/>
              <a:t>概算清单起的主要作用是施工图预算价中的单价全部或部分不能超概算清单中对应项？</a:t>
            </a:r>
            <a:endParaRPr lang="en-US" altLang="zh-CN" dirty="0"/>
          </a:p>
          <a:p>
            <a:r>
              <a:rPr lang="zh-CN" altLang="en-US" dirty="0">
                <a:solidFill>
                  <a:srgbClr val="FF0000"/>
                </a:solidFill>
              </a:rPr>
              <a:t>重点： </a:t>
            </a:r>
            <a:r>
              <a:rPr lang="en-US" altLang="zh-CN" dirty="0" err="1"/>
              <a:t>epc</a:t>
            </a:r>
            <a:r>
              <a:rPr lang="zh-CN" altLang="en-US" dirty="0"/>
              <a:t>，结算，甲方，实测量为准，不认施工图，竣工图</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施工图预算单价的确定双方有争议，合同约定：预算单价不得高于</a:t>
            </a:r>
            <a:r>
              <a:rPr lang="zh-CN" altLang="en-US" dirty="0">
                <a:solidFill>
                  <a:srgbClr val="FF0000"/>
                </a:solidFill>
              </a:rPr>
              <a:t>招标定价</a:t>
            </a:r>
            <a:r>
              <a:rPr lang="zh-CN" altLang="en-US" dirty="0"/>
              <a:t>，增加费用承包人自行承担。其中“招标定价”是指什么价格？ </a:t>
            </a:r>
            <a:endParaRPr lang="zh-CN" altLang="en-US" dirty="0"/>
          </a:p>
          <a:p>
            <a:r>
              <a:rPr lang="zh-CN" altLang="en-US" dirty="0"/>
              <a:t>审计认为：施工图预算的相应单方造价不得高于经招标确定单价（即投标人的价格清单单方报价）。承包方认为：不得高于招标时提供概算相关价格。</a:t>
            </a:r>
            <a:endParaRPr lang="zh-CN" altLang="en-US" dirty="0"/>
          </a:p>
          <a:p>
            <a:r>
              <a:rPr lang="zh-CN" altLang="en-US" dirty="0">
                <a:solidFill>
                  <a:srgbClr val="FF0000"/>
                </a:solidFill>
              </a:rPr>
              <a:t>重点：</a:t>
            </a:r>
            <a:r>
              <a:rPr lang="zh-CN" altLang="en-US" dirty="0"/>
              <a:t>施工红线图内的</a:t>
            </a:r>
            <a:r>
              <a:rPr lang="zh-CN" altLang="en-US" dirty="0">
                <a:solidFill>
                  <a:srgbClr val="339933"/>
                </a:solidFill>
              </a:rPr>
              <a:t>拆迁</a:t>
            </a:r>
            <a:r>
              <a:rPr lang="zh-CN" altLang="en-US" dirty="0"/>
              <a:t>是否视为包含在本合同包含价款范围内</a:t>
            </a:r>
            <a:r>
              <a:rPr lang="en-US" altLang="zh-CN" dirty="0"/>
              <a:t>?</a:t>
            </a:r>
            <a:endParaRPr lang="en-US" altLang="zh-CN" dirty="0"/>
          </a:p>
          <a:p>
            <a:r>
              <a:rPr lang="zh-CN" altLang="en-US" dirty="0"/>
              <a:t>初步设计未阐明，招标时投标人</a:t>
            </a:r>
            <a:r>
              <a:rPr lang="zh-CN" altLang="en-US" dirty="0">
                <a:solidFill>
                  <a:srgbClr val="339933"/>
                </a:solidFill>
              </a:rPr>
              <a:t>自行踏勘</a:t>
            </a:r>
            <a:r>
              <a:rPr lang="zh-CN" altLang="en-US" dirty="0"/>
              <a:t>，可了解到的红线内影响施工的拆迁物。</a:t>
            </a:r>
            <a:endParaRPr lang="zh-CN" altLang="en-US" dirty="0"/>
          </a:p>
          <a:p>
            <a:r>
              <a:rPr lang="zh-CN" altLang="en-US" dirty="0">
                <a:solidFill>
                  <a:srgbClr val="FF0000"/>
                </a:solidFill>
              </a:rPr>
              <a:t>重点：</a:t>
            </a:r>
            <a:r>
              <a:rPr lang="zh-CN" altLang="en-US" dirty="0"/>
              <a:t>降排水初步设计中描述：</a:t>
            </a:r>
            <a:r>
              <a:rPr lang="en-US" altLang="zh-CN" dirty="0"/>
              <a:t>-2.5m</a:t>
            </a:r>
            <a:r>
              <a:rPr lang="zh-CN" altLang="en-US" dirty="0"/>
              <a:t>，高于</a:t>
            </a:r>
            <a:r>
              <a:rPr lang="en-US" altLang="zh-CN" dirty="0"/>
              <a:t>-2.5</a:t>
            </a:r>
            <a:r>
              <a:rPr lang="zh-CN" altLang="en-US" dirty="0"/>
              <a:t>处是否可以计算抽水台班？</a:t>
            </a:r>
            <a:endParaRPr lang="zh-CN" altLang="en-US" dirty="0"/>
          </a:p>
          <a:p>
            <a:r>
              <a:rPr lang="zh-CN" altLang="en-US" dirty="0"/>
              <a:t>合同中</a:t>
            </a:r>
            <a:r>
              <a:rPr lang="zh-CN" altLang="en-US" dirty="0">
                <a:solidFill>
                  <a:srgbClr val="339933"/>
                </a:solidFill>
              </a:rPr>
              <a:t>未约定</a:t>
            </a:r>
            <a:r>
              <a:rPr lang="zh-CN" altLang="en-US" dirty="0"/>
              <a:t>其他条件。</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sz="2800" dirty="0"/>
              <a:t>3.3.4 </a:t>
            </a:r>
            <a:r>
              <a:rPr lang="zh-CN" altLang="en-US" sz="2800" dirty="0"/>
              <a:t>下列事项引起的计量计价风险由</a:t>
            </a:r>
            <a:r>
              <a:rPr lang="zh-CN" altLang="en-US" sz="2800" dirty="0">
                <a:solidFill>
                  <a:srgbClr val="FF0000"/>
                </a:solidFill>
              </a:rPr>
              <a:t>承包人承担</a:t>
            </a:r>
            <a:r>
              <a:rPr lang="zh-CN" altLang="en-US" sz="2800" dirty="0"/>
              <a:t>，合同价格和工期不予调整：</a:t>
            </a:r>
            <a:endParaRPr lang="zh-CN" altLang="en-US" sz="2800" dirty="0"/>
          </a:p>
          <a:p>
            <a:r>
              <a:rPr lang="en-US" altLang="zh-CN" sz="2800" dirty="0"/>
              <a:t>1 </a:t>
            </a:r>
            <a:r>
              <a:rPr lang="zh-CN" altLang="en-US" sz="2800" dirty="0"/>
              <a:t>承包人为达到</a:t>
            </a:r>
            <a:r>
              <a:rPr lang="zh-CN" altLang="en-US" sz="2800" dirty="0">
                <a:solidFill>
                  <a:srgbClr val="339933"/>
                </a:solidFill>
              </a:rPr>
              <a:t>完工交付</a:t>
            </a:r>
            <a:r>
              <a:rPr lang="zh-CN" altLang="en-US" sz="2800" dirty="0"/>
              <a:t>要求所必需的</a:t>
            </a:r>
            <a:r>
              <a:rPr lang="zh-CN" altLang="en-US" sz="2800" dirty="0">
                <a:solidFill>
                  <a:srgbClr val="339933"/>
                </a:solidFill>
              </a:rPr>
              <a:t>施工内容</a:t>
            </a:r>
            <a:r>
              <a:rPr lang="zh-CN" altLang="en-US" sz="2800" dirty="0"/>
              <a:t>发生的必要费用；</a:t>
            </a:r>
            <a:endParaRPr lang="zh-CN" altLang="en-US" sz="2800" dirty="0"/>
          </a:p>
          <a:p>
            <a:r>
              <a:rPr lang="en-US" altLang="zh-CN" sz="2800" dirty="0"/>
              <a:t>2 </a:t>
            </a:r>
            <a:r>
              <a:rPr lang="zh-CN" altLang="en-US" sz="2800" dirty="0"/>
              <a:t>承包人因</a:t>
            </a:r>
            <a:r>
              <a:rPr lang="zh-CN" altLang="en-US" sz="2800" dirty="0">
                <a:solidFill>
                  <a:srgbClr val="339933"/>
                </a:solidFill>
              </a:rPr>
              <a:t>自身原因</a:t>
            </a:r>
            <a:r>
              <a:rPr lang="zh-CN" altLang="en-US" sz="2800" dirty="0"/>
              <a:t>导致</a:t>
            </a:r>
            <a:r>
              <a:rPr lang="zh-CN" altLang="en-US" sz="2800" dirty="0">
                <a:solidFill>
                  <a:srgbClr val="339933"/>
                </a:solidFill>
              </a:rPr>
              <a:t>实施方案变化</a:t>
            </a:r>
            <a:r>
              <a:rPr lang="zh-CN" altLang="en-US" sz="2800" dirty="0"/>
              <a:t>引起费用调整；</a:t>
            </a:r>
            <a:endParaRPr lang="zh-CN" altLang="en-US" sz="2800" dirty="0"/>
          </a:p>
          <a:p>
            <a:r>
              <a:rPr lang="en-US" altLang="zh-CN" sz="2800" dirty="0"/>
              <a:t>3 </a:t>
            </a:r>
            <a:r>
              <a:rPr lang="zh-CN" altLang="en-US" sz="2800" dirty="0"/>
              <a:t>由于承包人使用</a:t>
            </a:r>
            <a:r>
              <a:rPr lang="zh-CN" altLang="en-US" sz="2800" dirty="0">
                <a:solidFill>
                  <a:srgbClr val="339933"/>
                </a:solidFill>
              </a:rPr>
              <a:t>机械</a:t>
            </a:r>
            <a:r>
              <a:rPr lang="zh-CN" altLang="en-US" sz="2800" dirty="0"/>
              <a:t>设备、</a:t>
            </a:r>
            <a:r>
              <a:rPr lang="zh-CN" altLang="en-US" sz="2800" dirty="0">
                <a:solidFill>
                  <a:srgbClr val="339933"/>
                </a:solidFill>
              </a:rPr>
              <a:t>施工技术</a:t>
            </a:r>
            <a:r>
              <a:rPr lang="zh-CN" altLang="en-US" sz="2800" dirty="0"/>
              <a:t>以及</a:t>
            </a:r>
            <a:r>
              <a:rPr lang="zh-CN" altLang="en-US" sz="2800" dirty="0">
                <a:solidFill>
                  <a:srgbClr val="339933"/>
                </a:solidFill>
              </a:rPr>
              <a:t>组织管理</a:t>
            </a:r>
            <a:r>
              <a:rPr lang="zh-CN" altLang="en-US" sz="2800" dirty="0"/>
              <a:t>水平等自身原因造成施工费用增加；</a:t>
            </a:r>
            <a:endParaRPr lang="zh-CN" altLang="en-US" sz="2800" dirty="0"/>
          </a:p>
          <a:p>
            <a:r>
              <a:rPr lang="en-US" altLang="zh-CN" sz="2800" dirty="0"/>
              <a:t>4 </a:t>
            </a:r>
            <a:r>
              <a:rPr lang="zh-CN" altLang="en-US" sz="2800" dirty="0"/>
              <a:t>发承包双方约定</a:t>
            </a:r>
            <a:r>
              <a:rPr lang="zh-CN" altLang="en-US" sz="2800" dirty="0">
                <a:solidFill>
                  <a:srgbClr val="339933"/>
                </a:solidFill>
              </a:rPr>
              <a:t>范围和波动幅度</a:t>
            </a:r>
            <a:r>
              <a:rPr lang="zh-CN" altLang="en-US" sz="2800" dirty="0"/>
              <a:t>内的市场物价变动和汇率波动；</a:t>
            </a:r>
            <a:endParaRPr lang="zh-CN" altLang="en-US" sz="2800" dirty="0"/>
          </a:p>
          <a:p>
            <a:r>
              <a:rPr lang="en-US" altLang="zh-CN" sz="2800" dirty="0"/>
              <a:t>5 </a:t>
            </a:r>
            <a:r>
              <a:rPr lang="zh-CN" altLang="en-US" sz="2800" dirty="0"/>
              <a:t>因承包人未履行</a:t>
            </a:r>
            <a:r>
              <a:rPr lang="zh-CN" altLang="en-US" sz="2800" dirty="0">
                <a:solidFill>
                  <a:srgbClr val="339933"/>
                </a:solidFill>
              </a:rPr>
              <a:t>公平、诚信</a:t>
            </a:r>
            <a:r>
              <a:rPr lang="zh-CN" altLang="en-US" sz="2800" dirty="0"/>
              <a:t>义务而导致增加的费用；</a:t>
            </a:r>
            <a:endParaRPr lang="zh-CN" altLang="en-US" sz="2800" dirty="0"/>
          </a:p>
          <a:p>
            <a:r>
              <a:rPr lang="en-US" altLang="zh-CN" sz="2800" dirty="0"/>
              <a:t>6 </a:t>
            </a:r>
            <a:r>
              <a:rPr lang="zh-CN" altLang="en-US" sz="2800" dirty="0"/>
              <a:t>其他应当由承包人承担责任的事项。</a:t>
            </a:r>
            <a:endParaRPr lang="zh-CN" altLang="en-US" sz="2800" dirty="0"/>
          </a:p>
          <a:p>
            <a:r>
              <a:rPr lang="zh-CN" altLang="en-US" sz="2800" dirty="0"/>
              <a:t>因</a:t>
            </a:r>
            <a:r>
              <a:rPr lang="zh-CN" altLang="en-US" sz="2800" dirty="0">
                <a:solidFill>
                  <a:srgbClr val="339933"/>
                </a:solidFill>
              </a:rPr>
              <a:t>非承包人原因</a:t>
            </a:r>
            <a:r>
              <a:rPr lang="zh-CN" altLang="en-US" sz="2800" dirty="0"/>
              <a:t>导致</a:t>
            </a:r>
            <a:r>
              <a:rPr lang="zh-CN" altLang="en-US" sz="2800" dirty="0">
                <a:solidFill>
                  <a:srgbClr val="339933"/>
                </a:solidFill>
              </a:rPr>
              <a:t>工期延误</a:t>
            </a:r>
            <a:r>
              <a:rPr lang="zh-CN" altLang="en-US" sz="2800" dirty="0"/>
              <a:t>的，按本标准第</a:t>
            </a:r>
            <a:r>
              <a:rPr lang="en-US" altLang="zh-CN" sz="2800" dirty="0"/>
              <a:t>9.5.4 </a:t>
            </a:r>
            <a:r>
              <a:rPr lang="zh-CN" altLang="en-US" sz="2800" dirty="0"/>
              <a:t>条、第</a:t>
            </a:r>
            <a:r>
              <a:rPr lang="en-US" altLang="zh-CN" sz="2800" dirty="0"/>
              <a:t>9.7.2 </a:t>
            </a:r>
            <a:r>
              <a:rPr lang="zh-CN" altLang="en-US" sz="2800" dirty="0"/>
              <a:t>条的规定执行。</a:t>
            </a:r>
            <a:endParaRPr lang="zh-CN" altLang="en-US" sz="2800" dirty="0"/>
          </a:p>
          <a:p>
            <a:endParaRPr lang="zh-CN" altLang="en-US" sz="2800"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a:t>EPC </a:t>
            </a:r>
            <a:r>
              <a:rPr lang="zh-CN" altLang="zh-CN" dirty="0"/>
              <a:t>，概算下浮，图，树高</a:t>
            </a:r>
            <a:endParaRPr lang="zh-CN" altLang="en-US" dirty="0"/>
          </a:p>
          <a:p>
            <a:r>
              <a:rPr lang="zh-CN" altLang="en-US" dirty="0">
                <a:solidFill>
                  <a:srgbClr val="FF0000"/>
                </a:solidFill>
              </a:rPr>
              <a:t>重点： </a:t>
            </a:r>
            <a:r>
              <a:rPr lang="en-US" altLang="zh-CN" dirty="0" err="1"/>
              <a:t>epc</a:t>
            </a:r>
            <a:r>
              <a:rPr lang="zh-CN" altLang="zh-CN" dirty="0"/>
              <a:t>，设计优化节省费用，下浮招标，初设清单控制价招标，不同</a:t>
            </a:r>
            <a:endParaRPr lang="zh-CN" altLang="zh-CN" dirty="0"/>
          </a:p>
          <a:p>
            <a:r>
              <a:rPr lang="zh-CN" altLang="zh-CN" dirty="0"/>
              <a:t>初设清单控制价招标，中标价，合同约定，按审定施工图，实际完成量结算，优化后，实际完成量小</a:t>
            </a:r>
            <a:endParaRPr lang="zh-CN" altLang="zh-CN" dirty="0"/>
          </a:p>
          <a:p>
            <a:r>
              <a:rPr lang="zh-CN" altLang="en-US" dirty="0">
                <a:solidFill>
                  <a:srgbClr val="FF0000"/>
                </a:solidFill>
              </a:rPr>
              <a:t>重点：</a:t>
            </a:r>
            <a:r>
              <a:rPr lang="zh-CN" altLang="en-US" dirty="0"/>
              <a:t>地产</a:t>
            </a:r>
            <a:r>
              <a:rPr lang="en-US" altLang="zh-CN" dirty="0" err="1"/>
              <a:t>epc</a:t>
            </a:r>
            <a:r>
              <a:rPr lang="zh-CN" altLang="en-US" dirty="0"/>
              <a:t>，参考周边地产，概算指标，稍微下浮，完成概算。下浮率招标，预算超概，设计院，图审通过，无法优化设计，咨询公司核概算指标，调概依据。也可以，结算审计，审减</a:t>
            </a:r>
            <a:endParaRPr lang="zh-CN" altLang="en-US" dirty="0"/>
          </a:p>
          <a:p>
            <a:r>
              <a:rPr lang="zh-CN" altLang="en-US" dirty="0">
                <a:solidFill>
                  <a:srgbClr val="FF0000"/>
                </a:solidFill>
              </a:rPr>
              <a:t>重点： </a:t>
            </a:r>
            <a:r>
              <a:rPr lang="en-US" altLang="zh-CN" dirty="0"/>
              <a:t>EPC</a:t>
            </a:r>
            <a:r>
              <a:rPr lang="zh-CN" altLang="en-US" dirty="0"/>
              <a:t>，</a:t>
            </a:r>
            <a:r>
              <a:rPr lang="zh-CN" altLang="zh-CN" dirty="0"/>
              <a:t>电梯，暂估价，甲方招标，配合费，总承包服务费，电梯招标，设备和安装费，总承包服务费记取，要扣除设备费，乙方要求设备费搞低，多记取总</a:t>
            </a:r>
            <a:r>
              <a:rPr lang="zh-CN" altLang="zh-CN"/>
              <a:t>承包服务费</a:t>
            </a:r>
            <a:r>
              <a:rPr lang="zh-CN" altLang="en-US"/>
              <a:t>（</a:t>
            </a:r>
            <a:r>
              <a:rPr lang="zh-CN" altLang="en-US">
                <a:solidFill>
                  <a:srgbClr val="339933"/>
                </a:solidFill>
              </a:rPr>
              <a:t>劳务费搞高</a:t>
            </a:r>
            <a:r>
              <a:rPr lang="zh-CN" altLang="en-US"/>
              <a:t>）</a:t>
            </a:r>
            <a:endParaRPr lang="en-US" altLang="zh-CN" dirty="0"/>
          </a:p>
          <a:p>
            <a:endParaRPr lang="en-US" altLang="zh-CN" dirty="0"/>
          </a:p>
          <a:p>
            <a:endParaRPr lang="zh-CN" altLang="zh-CN"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a:t>EPC</a:t>
            </a:r>
            <a:r>
              <a:rPr lang="zh-CN" altLang="zh-CN" dirty="0"/>
              <a:t>，甲方初步设计后发包，总价包干，乙方施工图减少包干量，顶格设计，上线，下线</a:t>
            </a:r>
            <a:endParaRPr lang="en-US" altLang="zh-CN" dirty="0"/>
          </a:p>
          <a:p>
            <a:r>
              <a:rPr lang="zh-CN" altLang="en-US" dirty="0">
                <a:solidFill>
                  <a:srgbClr val="FF0000"/>
                </a:solidFill>
              </a:rPr>
              <a:t>重点： </a:t>
            </a:r>
            <a:r>
              <a:rPr lang="en-US" altLang="zh-CN" dirty="0"/>
              <a:t>EPC</a:t>
            </a:r>
            <a:r>
              <a:rPr lang="zh-CN" altLang="en-US" dirty="0"/>
              <a:t>，初设后，优化，然后概算，以优化前初设量，发包</a:t>
            </a:r>
            <a:endParaRPr lang="en-US" altLang="zh-CN" dirty="0"/>
          </a:p>
          <a:p>
            <a:r>
              <a:rPr lang="zh-CN" altLang="en-US" dirty="0">
                <a:solidFill>
                  <a:srgbClr val="FF0000"/>
                </a:solidFill>
              </a:rPr>
              <a:t>重点：</a:t>
            </a:r>
            <a:r>
              <a:rPr lang="zh-CN" altLang="zh-CN" dirty="0"/>
              <a:t>管子穿过高速公路，设计</a:t>
            </a:r>
            <a:endParaRPr lang="zh-CN" altLang="zh-CN" dirty="0"/>
          </a:p>
          <a:p>
            <a:r>
              <a:rPr lang="zh-CN" altLang="en-US" dirty="0">
                <a:solidFill>
                  <a:srgbClr val="FF0000"/>
                </a:solidFill>
              </a:rPr>
              <a:t>重点：</a:t>
            </a:r>
            <a:r>
              <a:rPr lang="zh-CN" altLang="zh-CN" dirty="0"/>
              <a:t>地铁，管线迁移，是否</a:t>
            </a:r>
            <a:r>
              <a:rPr lang="en-US" altLang="zh-CN" dirty="0" err="1"/>
              <a:t>epc</a:t>
            </a:r>
            <a:r>
              <a:rPr lang="zh-CN" altLang="zh-CN" dirty="0"/>
              <a:t>包干范围内</a:t>
            </a:r>
            <a:endParaRPr lang="zh-CN" altLang="zh-CN" dirty="0"/>
          </a:p>
          <a:p>
            <a:r>
              <a:rPr lang="zh-CN" altLang="en-US" dirty="0">
                <a:solidFill>
                  <a:srgbClr val="FF0000"/>
                </a:solidFill>
              </a:rPr>
              <a:t>重点：</a:t>
            </a:r>
            <a:r>
              <a:rPr lang="zh-CN" altLang="zh-CN" dirty="0"/>
              <a:t>五证办理</a:t>
            </a:r>
            <a:endParaRPr lang="en-US" altLang="zh-CN" dirty="0"/>
          </a:p>
          <a:p>
            <a:r>
              <a:rPr lang="zh-CN" altLang="en-US" dirty="0">
                <a:solidFill>
                  <a:srgbClr val="FF0000"/>
                </a:solidFill>
              </a:rPr>
              <a:t>重点：</a:t>
            </a:r>
            <a:r>
              <a:rPr lang="zh-CN" altLang="zh-CN" dirty="0"/>
              <a:t>桩基础检测，与甲方签合同</a:t>
            </a:r>
            <a:endParaRPr lang="zh-CN" altLang="zh-CN" dirty="0"/>
          </a:p>
          <a:p>
            <a:r>
              <a:rPr lang="zh-CN" altLang="en-US" dirty="0">
                <a:solidFill>
                  <a:srgbClr val="FF0000"/>
                </a:solidFill>
              </a:rPr>
              <a:t>重点： </a:t>
            </a:r>
            <a:r>
              <a:rPr lang="en-US" altLang="zh-CN" dirty="0" err="1"/>
              <a:t>epc</a:t>
            </a:r>
            <a:r>
              <a:rPr lang="zh-CN" altLang="en-US" dirty="0"/>
              <a:t>，垄断行业，施工图预算，定额，市场价，交易习惯价</a:t>
            </a:r>
            <a:endParaRPr lang="zh-CN" altLang="en-US" dirty="0"/>
          </a:p>
          <a:p>
            <a:r>
              <a:rPr lang="zh-CN" altLang="en-US" dirty="0">
                <a:solidFill>
                  <a:srgbClr val="FF0000"/>
                </a:solidFill>
              </a:rPr>
              <a:t>重点： </a:t>
            </a:r>
            <a:r>
              <a:rPr lang="en-US" altLang="zh-CN" dirty="0" err="1"/>
              <a:t>epc</a:t>
            </a:r>
            <a:r>
              <a:rPr lang="zh-CN" altLang="en-US" dirty="0"/>
              <a:t>，水电安装强势，不同意按下浮率下浮，总包分包联合报价，</a:t>
            </a:r>
            <a:r>
              <a:rPr lang="zh-CN" altLang="en-US" dirty="0">
                <a:solidFill>
                  <a:srgbClr val="FF0000"/>
                </a:solidFill>
              </a:rPr>
              <a:t>报预算统一调整</a:t>
            </a:r>
            <a:endParaRPr lang="zh-CN" altLang="en-US" dirty="0">
              <a:solidFill>
                <a:srgbClr val="FF0000"/>
              </a:solidFill>
            </a:endParaRPr>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合同约定单位工程增减为</a:t>
            </a:r>
            <a:r>
              <a:rPr lang="zh-CN" altLang="en-US" dirty="0">
                <a:solidFill>
                  <a:srgbClr val="FF0000"/>
                </a:solidFill>
              </a:rPr>
              <a:t>设计变更</a:t>
            </a:r>
            <a:r>
              <a:rPr lang="zh-CN" altLang="en-US" dirty="0"/>
              <a:t>，概算包干，地铁四个出口，变为七个</a:t>
            </a:r>
            <a:endParaRPr lang="en-US" altLang="zh-CN" dirty="0"/>
          </a:p>
          <a:p>
            <a:r>
              <a:rPr lang="zh-CN" altLang="en-US" dirty="0">
                <a:solidFill>
                  <a:srgbClr val="FF0000"/>
                </a:solidFill>
              </a:rPr>
              <a:t>重点：</a:t>
            </a:r>
            <a:r>
              <a:rPr lang="zh-CN" altLang="en-US" dirty="0"/>
              <a:t>路、桥、隧道，勘察、设计、施工</a:t>
            </a:r>
            <a:r>
              <a:rPr lang="en-US" dirty="0"/>
              <a:t>EPC</a:t>
            </a:r>
            <a:r>
              <a:rPr lang="zh-CN" altLang="en-US" dirty="0"/>
              <a:t>总承包</a:t>
            </a:r>
            <a:endParaRPr lang="en-US" altLang="zh-CN" dirty="0"/>
          </a:p>
          <a:p>
            <a:r>
              <a:rPr lang="zh-CN" altLang="en-US" dirty="0"/>
              <a:t>隧道设计图纸按三级围岩出图，施工报价也是按此报价</a:t>
            </a:r>
            <a:endParaRPr lang="en-US" altLang="zh-CN" dirty="0"/>
          </a:p>
          <a:p>
            <a:r>
              <a:rPr lang="zh-CN" altLang="en-US" dirty="0"/>
              <a:t>实际现场围岩等级是五级，施工成本增加不少</a:t>
            </a:r>
            <a:endParaRPr lang="en-US" altLang="zh-CN" dirty="0"/>
          </a:p>
          <a:p>
            <a:r>
              <a:rPr lang="zh-CN" altLang="en-US" dirty="0"/>
              <a:t>业主意见是</a:t>
            </a:r>
            <a:r>
              <a:rPr lang="en-US" dirty="0"/>
              <a:t>EPC</a:t>
            </a:r>
            <a:r>
              <a:rPr lang="zh-CN" altLang="en-US" dirty="0"/>
              <a:t>工程总价是包死的，不能调价</a:t>
            </a:r>
            <a:endParaRPr lang="en-US" altLang="zh-CN" dirty="0"/>
          </a:p>
          <a:p>
            <a:r>
              <a:rPr lang="zh-CN" altLang="en-US" dirty="0"/>
              <a:t>应该算是变更，勘察、设计没有错误，都是按规范勘察、设计</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内容占位符 1"/>
          <p:cNvSpPr>
            <a:spLocks noGrp="1"/>
          </p:cNvSpPr>
          <p:nvPr>
            <p:ph idx="1"/>
          </p:nvPr>
        </p:nvSpPr>
        <p:spPr/>
        <p:txBody>
          <a:bodyPr/>
          <a:lstStyle/>
          <a:p>
            <a:r>
              <a:rPr lang="zh-CN" altLang="en-US" dirty="0">
                <a:solidFill>
                  <a:srgbClr val="FF0000"/>
                </a:solidFill>
              </a:rPr>
              <a:t>重点：</a:t>
            </a:r>
            <a:r>
              <a:rPr lang="zh-CN" altLang="en-US" dirty="0">
                <a:solidFill>
                  <a:srgbClr val="00B050"/>
                </a:solidFill>
              </a:rPr>
              <a:t>不可预见</a:t>
            </a:r>
            <a:r>
              <a:rPr lang="zh-CN" altLang="en-US" dirty="0"/>
              <a:t>的</a:t>
            </a:r>
            <a:r>
              <a:rPr lang="zh-CN" altLang="en-US" dirty="0">
                <a:solidFill>
                  <a:srgbClr val="FF0000"/>
                </a:solidFill>
              </a:rPr>
              <a:t>地质风险</a:t>
            </a:r>
            <a:r>
              <a:rPr lang="zh-CN" altLang="en-US" dirty="0"/>
              <a:t>甲方承担，</a:t>
            </a:r>
            <a:r>
              <a:rPr lang="zh-CN" altLang="en-US" dirty="0">
                <a:solidFill>
                  <a:srgbClr val="00B050"/>
                </a:solidFill>
              </a:rPr>
              <a:t>可预见</a:t>
            </a:r>
            <a:r>
              <a:rPr lang="zh-CN" altLang="en-US" dirty="0"/>
              <a:t>的</a:t>
            </a:r>
            <a:r>
              <a:rPr lang="zh-CN" altLang="en-US" dirty="0">
                <a:solidFill>
                  <a:srgbClr val="FF0000"/>
                </a:solidFill>
              </a:rPr>
              <a:t>地质风险</a:t>
            </a:r>
            <a:r>
              <a:rPr lang="zh-CN" altLang="en-US" dirty="0">
                <a:solidFill>
                  <a:srgbClr val="00B050"/>
                </a:solidFill>
              </a:rPr>
              <a:t>乙方承担</a:t>
            </a:r>
            <a:endParaRPr lang="en-US" altLang="zh-CN" dirty="0">
              <a:solidFill>
                <a:srgbClr val="00B050"/>
              </a:solidFill>
            </a:endParaRPr>
          </a:p>
          <a:p>
            <a:r>
              <a:rPr lang="zh-CN" altLang="en-US" dirty="0">
                <a:solidFill>
                  <a:srgbClr val="FF0000"/>
                </a:solidFill>
              </a:rPr>
              <a:t>重点：</a:t>
            </a:r>
            <a:r>
              <a:rPr lang="zh-CN" altLang="en-US" b="0" dirty="0">
                <a:solidFill>
                  <a:srgbClr val="00B050"/>
                </a:solidFill>
              </a:rPr>
              <a:t>发包人</a:t>
            </a:r>
            <a:r>
              <a:rPr lang="zh-CN" altLang="en-US" b="0" dirty="0"/>
              <a:t>承担的风险</a:t>
            </a:r>
            <a:endParaRPr lang="zh-CN" altLang="en-US" b="0" dirty="0"/>
          </a:p>
          <a:p>
            <a:r>
              <a:rPr lang="en-US" altLang="zh-CN" b="0" dirty="0"/>
              <a:t>E</a:t>
            </a:r>
            <a:r>
              <a:rPr lang="zh-CN" altLang="en-US" b="0" dirty="0"/>
              <a:t>．</a:t>
            </a:r>
            <a:r>
              <a:rPr lang="zh-CN" altLang="en-US" b="0" dirty="0">
                <a:solidFill>
                  <a:srgbClr val="FF0000"/>
                </a:solidFill>
              </a:rPr>
              <a:t>不可抗力</a:t>
            </a:r>
            <a:r>
              <a:rPr lang="zh-CN" altLang="en-US" b="0" dirty="0"/>
              <a:t>所造成的</a:t>
            </a:r>
            <a:r>
              <a:rPr lang="zh-CN" altLang="en-US" b="0" dirty="0">
                <a:solidFill>
                  <a:srgbClr val="FF0000"/>
                </a:solidFill>
              </a:rPr>
              <a:t>工程费用</a:t>
            </a:r>
            <a:r>
              <a:rPr lang="zh-CN" altLang="en-US" b="0" dirty="0"/>
              <a:t>的增加。</a:t>
            </a:r>
            <a:endParaRPr lang="zh-CN" altLang="en-US" b="0" dirty="0"/>
          </a:p>
          <a:p>
            <a:r>
              <a:rPr lang="zh-CN" altLang="en-US" dirty="0">
                <a:solidFill>
                  <a:srgbClr val="FF0000"/>
                </a:solidFill>
              </a:rPr>
              <a:t>重点：</a:t>
            </a:r>
            <a:r>
              <a:rPr lang="zh-CN" altLang="en-US" b="0" dirty="0">
                <a:solidFill>
                  <a:srgbClr val="00B050"/>
                </a:solidFill>
              </a:rPr>
              <a:t>承包人</a:t>
            </a:r>
            <a:r>
              <a:rPr lang="zh-CN" altLang="en-US" b="0" dirty="0"/>
              <a:t>承担的风险（</a:t>
            </a:r>
            <a:r>
              <a:rPr lang="zh-CN" altLang="en-US" b="0" dirty="0">
                <a:solidFill>
                  <a:srgbClr val="FF0000"/>
                </a:solidFill>
              </a:rPr>
              <a:t>合同约定</a:t>
            </a:r>
            <a:r>
              <a:rPr lang="zh-CN" altLang="en-US" b="0" dirty="0"/>
              <a:t>）</a:t>
            </a:r>
            <a:endParaRPr lang="zh-CN" altLang="en-US" b="0" dirty="0"/>
          </a:p>
          <a:p>
            <a:r>
              <a:rPr lang="en-US" altLang="zh-CN" b="0" dirty="0"/>
              <a:t>C</a:t>
            </a:r>
            <a:r>
              <a:rPr lang="zh-CN" altLang="en-US" b="0" dirty="0"/>
              <a:t>．</a:t>
            </a:r>
            <a:r>
              <a:rPr lang="zh-CN" altLang="en-US" b="0" dirty="0">
                <a:solidFill>
                  <a:srgbClr val="FF0000"/>
                </a:solidFill>
              </a:rPr>
              <a:t>图纸深化</a:t>
            </a:r>
            <a:r>
              <a:rPr lang="zh-CN" altLang="en-US" b="0" dirty="0"/>
              <a:t>。承包人承担</a:t>
            </a:r>
            <a:r>
              <a:rPr lang="zh-CN" altLang="en-US" b="0" dirty="0">
                <a:solidFill>
                  <a:schemeClr val="tx1"/>
                </a:solidFill>
              </a:rPr>
              <a:t>施工图明确</a:t>
            </a:r>
            <a:r>
              <a:rPr lang="zh-CN" altLang="en-US" b="0" dirty="0"/>
              <a:t>的</a:t>
            </a:r>
            <a:r>
              <a:rPr lang="zh-CN" altLang="en-US" b="0" dirty="0">
                <a:solidFill>
                  <a:srgbClr val="00B050"/>
                </a:solidFill>
              </a:rPr>
              <a:t>建设范围内</a:t>
            </a:r>
            <a:r>
              <a:rPr lang="zh-CN" altLang="en-US" b="0" dirty="0">
                <a:solidFill>
                  <a:schemeClr val="tx1"/>
                </a:solidFill>
              </a:rPr>
              <a:t>难以准确</a:t>
            </a:r>
            <a:r>
              <a:rPr lang="zh-CN" altLang="en-US" b="0" dirty="0">
                <a:solidFill>
                  <a:srgbClr val="FF0000"/>
                </a:solidFill>
              </a:rPr>
              <a:t>预见</a:t>
            </a:r>
            <a:r>
              <a:rPr lang="zh-CN" altLang="en-US" b="0" dirty="0"/>
              <a:t>的工程和费用；</a:t>
            </a:r>
            <a:endParaRPr lang="zh-CN" altLang="en-US" b="0" dirty="0"/>
          </a:p>
          <a:p>
            <a:r>
              <a:rPr lang="en-US" altLang="zh-CN" b="0" dirty="0"/>
              <a:t>D</a:t>
            </a:r>
            <a:r>
              <a:rPr lang="zh-CN" altLang="en-US" b="0" dirty="0"/>
              <a:t>．</a:t>
            </a:r>
            <a:r>
              <a:rPr lang="zh-CN" altLang="en-US" b="0" dirty="0">
                <a:solidFill>
                  <a:srgbClr val="FF0000"/>
                </a:solidFill>
              </a:rPr>
              <a:t>非不可抗力</a:t>
            </a:r>
            <a:r>
              <a:rPr lang="zh-CN" altLang="en-US" b="0" dirty="0"/>
              <a:t>所造成的损失和预防灾害所采取的措施费用；</a:t>
            </a:r>
            <a:endParaRPr lang="en-US" altLang="zh-CN" b="0" dirty="0"/>
          </a:p>
          <a:p>
            <a:r>
              <a:rPr lang="zh-CN" altLang="en-US" dirty="0">
                <a:solidFill>
                  <a:srgbClr val="FF0000"/>
                </a:solidFill>
              </a:rPr>
              <a:t>重点： </a:t>
            </a:r>
            <a:r>
              <a:rPr lang="en-US" altLang="zh-CN" dirty="0"/>
              <a:t>EPC</a:t>
            </a:r>
            <a:r>
              <a:rPr lang="zh-CN" altLang="zh-CN" dirty="0"/>
              <a:t>，总价包干，乙方做施工图，然后两排桩，变成三排桩，增加费用扣除</a:t>
            </a:r>
            <a:endParaRPr lang="en-US" altLang="zh-CN" dirty="0"/>
          </a:p>
          <a:p>
            <a:endParaRPr lang="zh-CN" altLang="en-US" b="0" dirty="0"/>
          </a:p>
          <a:p>
            <a:endParaRPr lang="zh-CN" altLang="en-US" dirty="0"/>
          </a:p>
          <a:p>
            <a:endParaRPr lang="zh-CN" altLang="en-US" dirty="0"/>
          </a:p>
        </p:txBody>
      </p:sp>
      <p:sp>
        <p:nvSpPr>
          <p:cNvPr id="471043" name="灯片编号占位符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rgbClr val="0000CC"/>
                </a:solidFill>
                <a:latin typeface="Arial" panose="020B0604020202020204" pitchFamily="34" charset="0"/>
                <a:ea typeface="宋体" panose="02010600030101010101" pitchFamily="2" charset="-122"/>
              </a:defRPr>
            </a:lvl1pPr>
            <a:lvl2pPr marL="742950" indent="-285750">
              <a:defRPr b="1">
                <a:solidFill>
                  <a:srgbClr val="0000CC"/>
                </a:solidFill>
                <a:latin typeface="Arial" panose="020B0604020202020204" pitchFamily="34" charset="0"/>
                <a:ea typeface="宋体" panose="02010600030101010101" pitchFamily="2" charset="-122"/>
              </a:defRPr>
            </a:lvl2pPr>
            <a:lvl3pPr marL="1143000" indent="-228600">
              <a:defRPr b="1">
                <a:solidFill>
                  <a:srgbClr val="0000CC"/>
                </a:solidFill>
                <a:latin typeface="Arial" panose="020B0604020202020204" pitchFamily="34" charset="0"/>
                <a:ea typeface="宋体" panose="02010600030101010101" pitchFamily="2" charset="-122"/>
              </a:defRPr>
            </a:lvl3pPr>
            <a:lvl4pPr marL="1600200" indent="-228600">
              <a:defRPr b="1">
                <a:solidFill>
                  <a:srgbClr val="0000CC"/>
                </a:solidFill>
                <a:latin typeface="Arial" panose="020B0604020202020204" pitchFamily="34" charset="0"/>
                <a:ea typeface="宋体" panose="02010600030101010101" pitchFamily="2" charset="-122"/>
              </a:defRPr>
            </a:lvl4pPr>
            <a:lvl5pPr marL="2057400" indent="-228600">
              <a:defRPr b="1">
                <a:solidFill>
                  <a:srgbClr val="0000CC"/>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9pPr>
          </a:lstStyle>
          <a:p>
            <a:fld id="{F7BD51E4-6799-4E27-8A06-DAB33BEB12D1}" type="slidenum">
              <a:rPr lang="en-US" altLang="zh-CN" b="0">
                <a:solidFill>
                  <a:schemeClr val="tx1"/>
                </a:solidFill>
              </a:rPr>
            </a:fld>
            <a:endParaRPr lang="en-US" altLang="zh-CN" b="0">
              <a:solidFill>
                <a:schemeClr val="tx1"/>
              </a:solidFill>
            </a:endParaRPr>
          </a:p>
        </p:txBody>
      </p:sp>
    </p:spTree>
  </p:cSld>
  <p:clrMapOvr>
    <a:masterClrMapping/>
  </p:clrMapOvr>
  <p:transition spd="slow"/>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市政隧道</a:t>
            </a:r>
            <a:r>
              <a:rPr lang="en-US" altLang="zh-CN" dirty="0" err="1"/>
              <a:t>epc</a:t>
            </a:r>
            <a:r>
              <a:rPr lang="zh-CN" altLang="en-US" dirty="0"/>
              <a:t>，涉及，箱涵，水务局批准</a:t>
            </a:r>
            <a:endParaRPr lang="zh-CN" altLang="en-US" dirty="0"/>
          </a:p>
          <a:p>
            <a:r>
              <a:rPr lang="zh-CN" altLang="en-US" dirty="0"/>
              <a:t>没批准，发包，箱涵截面，比初设大（其他方面水从这里走，初设没考虑）</a:t>
            </a:r>
            <a:endParaRPr lang="zh-CN" altLang="en-US" dirty="0"/>
          </a:p>
          <a:p>
            <a:r>
              <a:rPr lang="zh-CN" altLang="en-US" dirty="0"/>
              <a:t>调初设，概算，乙方预见</a:t>
            </a:r>
            <a:endParaRPr lang="en-US" altLang="zh-CN" dirty="0"/>
          </a:p>
          <a:p>
            <a:r>
              <a:rPr lang="zh-CN" altLang="en-US" dirty="0">
                <a:solidFill>
                  <a:srgbClr val="FF0000"/>
                </a:solidFill>
              </a:rPr>
              <a:t>重点： </a:t>
            </a:r>
            <a:r>
              <a:rPr lang="en-US" altLang="zh-CN" dirty="0"/>
              <a:t>EPC</a:t>
            </a:r>
            <a:r>
              <a:rPr lang="zh-CN" altLang="en-US" dirty="0"/>
              <a:t>，联合体，施工方牵头。变压器，概算立项，为</a:t>
            </a:r>
            <a:r>
              <a:rPr lang="en-US" altLang="zh-CN" dirty="0"/>
              <a:t>0</a:t>
            </a:r>
            <a:r>
              <a:rPr lang="zh-CN" altLang="en-US" dirty="0"/>
              <a:t>，找供电局，谁找，甲方，设计，施工，费用谁出</a:t>
            </a:r>
            <a:endParaRPr lang="en-US" altLang="zh-CN" dirty="0"/>
          </a:p>
          <a:p>
            <a:r>
              <a:rPr lang="zh-CN" altLang="en-US" dirty="0">
                <a:solidFill>
                  <a:srgbClr val="FF0000"/>
                </a:solidFill>
              </a:rPr>
              <a:t>重点：</a:t>
            </a:r>
            <a:r>
              <a:rPr lang="en-US" altLang="zh-CN" dirty="0"/>
              <a:t> EPC</a:t>
            </a:r>
            <a:r>
              <a:rPr lang="zh-CN" altLang="en-US" dirty="0"/>
              <a:t>固定总价，没有约定材料上涨调价差。</a:t>
            </a:r>
            <a:endParaRPr lang="zh-CN" altLang="en-US" dirty="0"/>
          </a:p>
          <a:p>
            <a:r>
              <a:rPr lang="zh-CN" altLang="en-US" dirty="0"/>
              <a:t>实施期价格上涨大约</a:t>
            </a:r>
            <a:r>
              <a:rPr lang="en-US" altLang="zh-CN" dirty="0"/>
              <a:t>30%</a:t>
            </a:r>
            <a:r>
              <a:rPr lang="zh-CN" altLang="en-US" dirty="0"/>
              <a:t>，如何争取？</a:t>
            </a:r>
            <a:endParaRPr lang="zh-CN" altLang="en-US" dirty="0"/>
          </a:p>
          <a:p>
            <a:r>
              <a:rPr lang="zh-CN" altLang="en-US" dirty="0">
                <a:solidFill>
                  <a:srgbClr val="FF0000"/>
                </a:solidFill>
              </a:rPr>
              <a:t>重点：</a:t>
            </a:r>
            <a:r>
              <a:rPr lang="zh-CN" altLang="en-US" dirty="0"/>
              <a:t>概算定额与实际施工图有差异增加的费用，如何处理？</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lgn="just">
              <a:spcAft>
                <a:spcPts val="0"/>
              </a:spcAft>
            </a:pPr>
            <a:r>
              <a:rPr lang="zh-CN" altLang="en-US" dirty="0">
                <a:solidFill>
                  <a:srgbClr val="FF0000"/>
                </a:solidFill>
              </a:rPr>
              <a:t>重点： </a:t>
            </a:r>
            <a:r>
              <a:rPr lang="en-US" altLang="zh-CN" dirty="0"/>
              <a:t>EPC</a:t>
            </a:r>
            <a:r>
              <a:rPr lang="zh-CN" altLang="en-US" dirty="0"/>
              <a:t>，企业备案制。平台公司融资，招拍挂拿地。建好租给政府。土建中简装，政府使用方，精装。简装切出来精装，招标</a:t>
            </a:r>
            <a:endParaRPr lang="en-US" altLang="zh-CN" dirty="0"/>
          </a:p>
          <a:p>
            <a:pPr algn="just">
              <a:spcAft>
                <a:spcPts val="0"/>
              </a:spcAft>
            </a:pPr>
            <a:r>
              <a:rPr lang="zh-CN" altLang="en-US" dirty="0"/>
              <a:t>简装招标、简装变为精装招标，不一样</a:t>
            </a:r>
            <a:endParaRPr lang="en-US" altLang="zh-CN" dirty="0"/>
          </a:p>
          <a:p>
            <a:pPr algn="just">
              <a:spcAft>
                <a:spcPts val="0"/>
              </a:spcAft>
            </a:pPr>
            <a:r>
              <a:rPr lang="zh-CN" altLang="en-US" dirty="0"/>
              <a:t>不给赶工费，宁愿材料调价差补</a:t>
            </a:r>
            <a:endParaRPr lang="en-US" altLang="zh-CN" dirty="0"/>
          </a:p>
          <a:p>
            <a:pPr algn="just">
              <a:spcAft>
                <a:spcPts val="0"/>
              </a:spcAft>
            </a:pPr>
            <a:r>
              <a:rPr lang="zh-CN" altLang="en-US" dirty="0">
                <a:solidFill>
                  <a:srgbClr val="FF0000"/>
                </a:solidFill>
              </a:rPr>
              <a:t>重点：</a:t>
            </a:r>
            <a:r>
              <a:rPr lang="zh-CN" altLang="en-US" dirty="0"/>
              <a:t>甲方要求赶工，合同示范文本，计取赶工奖励，不走签证</a:t>
            </a:r>
            <a:endParaRPr lang="en-US" altLang="zh-CN" dirty="0"/>
          </a:p>
          <a:p>
            <a:r>
              <a:rPr lang="zh-CN" altLang="en-US" dirty="0">
                <a:solidFill>
                  <a:srgbClr val="FF0000"/>
                </a:solidFill>
              </a:rPr>
              <a:t>重点：</a:t>
            </a:r>
            <a:r>
              <a:rPr lang="en-US" altLang="zh-CN" dirty="0"/>
              <a:t> EPC</a:t>
            </a:r>
            <a:r>
              <a:rPr lang="zh-CN" altLang="en-US" dirty="0"/>
              <a:t>，备案制项目是否需要进行初步设计评审及概算审批</a:t>
            </a:r>
            <a:endParaRPr lang="en-US" altLang="zh-CN" dirty="0"/>
          </a:p>
          <a:p>
            <a:r>
              <a:rPr lang="zh-CN" altLang="en-US" dirty="0"/>
              <a:t>备案制，不属于审批范围。不需要发改，初步设计评审及概算批复</a:t>
            </a:r>
            <a:endParaRPr lang="en-US" altLang="zh-CN" dirty="0"/>
          </a:p>
          <a:p>
            <a:pPr algn="just">
              <a:spcAft>
                <a:spcPts val="0"/>
              </a:spcAft>
            </a:pPr>
            <a:endParaRPr lang="zh-CN" altLang="en-US" dirty="0"/>
          </a:p>
          <a:p>
            <a:pPr algn="just">
              <a:spcAft>
                <a:spcPts val="0"/>
              </a:spcAft>
            </a:pPr>
            <a:endParaRPr lang="zh-CN" altLang="zh-CN" b="0"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a:t>EPC</a:t>
            </a:r>
            <a:r>
              <a:rPr lang="zh-CN" altLang="en-US" dirty="0"/>
              <a:t>，固定总价（约定一口价包死）</a:t>
            </a:r>
            <a:endParaRPr lang="zh-CN" altLang="en-US" dirty="0"/>
          </a:p>
          <a:p>
            <a:r>
              <a:rPr lang="zh-CN" altLang="en-US" dirty="0"/>
              <a:t>总包方，把土建工程分包于丙方，招标时提供了</a:t>
            </a:r>
            <a:endParaRPr lang="zh-CN" altLang="en-US" dirty="0"/>
          </a:p>
          <a:p>
            <a:r>
              <a:rPr lang="zh-CN" altLang="en-US" dirty="0"/>
              <a:t>①土建工程量（概估算表）</a:t>
            </a:r>
            <a:endParaRPr lang="zh-CN" altLang="en-US" dirty="0"/>
          </a:p>
          <a:p>
            <a:r>
              <a:rPr lang="zh-CN" altLang="en-US" dirty="0"/>
              <a:t>②单位工程布置图和单项总图</a:t>
            </a:r>
            <a:endParaRPr lang="zh-CN" altLang="en-US" dirty="0"/>
          </a:p>
          <a:p>
            <a:r>
              <a:rPr lang="zh-CN" altLang="en-US" dirty="0"/>
              <a:t>施工期遇到材料暴涨（钢筋钢材上浮</a:t>
            </a:r>
            <a:r>
              <a:rPr lang="en-US" altLang="zh-CN" dirty="0"/>
              <a:t>35-45%</a:t>
            </a:r>
            <a:r>
              <a:rPr lang="zh-CN" altLang="en-US" dirty="0"/>
              <a:t>）；现场边设计（总包的）边施工，且施工图与招标布置图有部分差异及增加内部基础等等，其次与原约定的工期也严重滞后（原因，地基处理形式变更，天气影响，疫情影响）等等。</a:t>
            </a:r>
            <a:endParaRPr lang="zh-CN" altLang="en-US" dirty="0"/>
          </a:p>
          <a:p>
            <a:r>
              <a:rPr lang="zh-CN" altLang="en-US" dirty="0"/>
              <a:t>介于以上情况，丙方提出诉求，①材料调差，②由于图纸，工期不确定，提出按照省定额结算。</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lvl="0"/>
            <a:r>
              <a:rPr lang="zh-CN" altLang="en-US" dirty="0">
                <a:solidFill>
                  <a:srgbClr val="FF0000"/>
                </a:solidFill>
              </a:rPr>
              <a:t>重点：</a:t>
            </a:r>
            <a:r>
              <a:rPr lang="zh-CN" altLang="en-US" dirty="0"/>
              <a:t>会议纪要约定，冬季施工费，由原费用定额系数乘</a:t>
            </a:r>
            <a:r>
              <a:rPr lang="en-US" dirty="0"/>
              <a:t>1.5</a:t>
            </a:r>
            <a:r>
              <a:rPr lang="zh-CN" altLang="en-US" dirty="0"/>
              <a:t>，给施工单位结算</a:t>
            </a:r>
            <a:endParaRPr lang="en-US" altLang="zh-CN" dirty="0"/>
          </a:p>
          <a:p>
            <a:pPr lvl="0"/>
            <a:r>
              <a:rPr lang="zh-CN" altLang="en-US" dirty="0"/>
              <a:t>审计，以违背主合同为由拒绝，施工过程中的会议纪要与主合同不一致，可以按会议纪要结算吗</a:t>
            </a:r>
            <a:r>
              <a:rPr lang="en-US" dirty="0"/>
              <a:t>?</a:t>
            </a:r>
            <a:endParaRPr lang="zh-CN" altLang="en-US" dirty="0"/>
          </a:p>
          <a:p>
            <a:pPr lvl="0"/>
            <a:r>
              <a:rPr lang="zh-CN" altLang="en-US" dirty="0"/>
              <a:t>会议纪要，能否作为工程结算的依据</a:t>
            </a:r>
            <a:r>
              <a:rPr lang="en-US" dirty="0"/>
              <a:t>?</a:t>
            </a:r>
            <a:r>
              <a:rPr lang="zh-CN" altLang="en-US" dirty="0"/>
              <a:t>内容主要是对赶工费和疫情期间人工费调整，达成一致意见</a:t>
            </a:r>
            <a:endParaRPr lang="en-US" altLang="zh-CN" dirty="0"/>
          </a:p>
          <a:p>
            <a:pPr lvl="0"/>
            <a:r>
              <a:rPr lang="zh-CN" altLang="en-US" dirty="0"/>
              <a:t>会议纪要，是否可以作为合同的补充文件</a:t>
            </a:r>
            <a:r>
              <a:rPr lang="en-US" dirty="0"/>
              <a:t>?</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en-US" altLang="zh-CN" dirty="0"/>
              <a:t> EPC</a:t>
            </a:r>
            <a:r>
              <a:rPr lang="zh-CN" altLang="en-US" dirty="0"/>
              <a:t>，总价控制下的固定单价合同，约定“暂定价格按实调整，其余材料涨跌包含在风险费里”，现在材料降价了，审计要求调差，是否合理？</a:t>
            </a:r>
            <a:endParaRPr lang="zh-CN" altLang="en-US" dirty="0"/>
          </a:p>
          <a:p>
            <a:r>
              <a:rPr lang="zh-CN" altLang="en-US" dirty="0"/>
              <a:t>风险费，是为应对风险，额外报的费用，比如材料涨价风险。现在，材料降价了，你是受益方，因此要调价差，进行扣减。</a:t>
            </a:r>
            <a:endParaRPr lang="zh-CN" altLang="en-US" dirty="0"/>
          </a:p>
          <a:p>
            <a:r>
              <a:rPr lang="zh-CN" altLang="en-US" dirty="0">
                <a:solidFill>
                  <a:srgbClr val="FF0000"/>
                </a:solidFill>
              </a:rPr>
              <a:t>重点：</a:t>
            </a:r>
            <a:r>
              <a:rPr lang="en-US" altLang="zh-CN" dirty="0"/>
              <a:t> EPC</a:t>
            </a:r>
            <a:r>
              <a:rPr lang="zh-CN" altLang="en-US" dirty="0"/>
              <a:t>，施工图预算，土石比，预算定额没有，企业定额，消耗量低，单价高，省定额站备案</a:t>
            </a:r>
            <a:endParaRPr lang="zh-CN" altLang="en-US" dirty="0"/>
          </a:p>
          <a:p>
            <a:r>
              <a:rPr lang="zh-CN" altLang="en-US" dirty="0">
                <a:solidFill>
                  <a:srgbClr val="FF0000"/>
                </a:solidFill>
              </a:rPr>
              <a:t>重点：</a:t>
            </a:r>
            <a:r>
              <a:rPr lang="en-US" altLang="zh-CN" dirty="0"/>
              <a:t> EPC</a:t>
            </a:r>
            <a:r>
              <a:rPr lang="zh-CN" altLang="en-US" dirty="0"/>
              <a:t>，施工图预算，设备报高价</a:t>
            </a:r>
            <a:r>
              <a:rPr lang="en-US" altLang="zh-CN" dirty="0"/>
              <a:t>160</a:t>
            </a:r>
            <a:r>
              <a:rPr lang="zh-CN" altLang="en-US" dirty="0"/>
              <a:t>万，变更后，功能提高，询价</a:t>
            </a:r>
            <a:r>
              <a:rPr lang="en-US" altLang="zh-CN" dirty="0"/>
              <a:t>100</a:t>
            </a:r>
            <a:r>
              <a:rPr lang="zh-CN" altLang="en-US" dirty="0"/>
              <a:t>万</a:t>
            </a:r>
            <a:endParaRPr lang="en-US" altLang="zh-CN" dirty="0"/>
          </a:p>
          <a:p>
            <a:endParaRPr lang="zh-CN" altLang="en-US"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a:t>EPC</a:t>
            </a:r>
            <a:r>
              <a:rPr lang="zh-CN" altLang="en-US" dirty="0"/>
              <a:t>，详勘不准地基加固、苗木迁移，从暂列金出。</a:t>
            </a:r>
            <a:endParaRPr lang="zh-CN" altLang="en-US" dirty="0"/>
          </a:p>
          <a:p>
            <a:r>
              <a:rPr lang="zh-CN" altLang="en-US" dirty="0"/>
              <a:t>不可预见地质风险应由甲方承担，应从甲方立项概算基本预备费出。</a:t>
            </a:r>
            <a:endParaRPr lang="en-US" altLang="zh-CN" dirty="0"/>
          </a:p>
          <a:p>
            <a:r>
              <a:rPr lang="zh-CN" altLang="en-US" dirty="0"/>
              <a:t>树木迁移，应从甲方立项概算的工程建设其他费出</a:t>
            </a:r>
            <a:endParaRPr lang="en-US" altLang="zh-CN" dirty="0"/>
          </a:p>
          <a:p>
            <a:r>
              <a:rPr lang="en-US" altLang="zh-CN" dirty="0" err="1"/>
              <a:t>epc</a:t>
            </a:r>
            <a:r>
              <a:rPr lang="zh-CN" altLang="en-US" dirty="0"/>
              <a:t>总价是立项概算里的建安费下浮来的，</a:t>
            </a:r>
            <a:r>
              <a:rPr lang="en-US" altLang="zh-CN" dirty="0" err="1"/>
              <a:t>epc</a:t>
            </a:r>
            <a:r>
              <a:rPr lang="zh-CN" altLang="en-US" dirty="0"/>
              <a:t>总价里的暂列金也不应包括以上两个费用。</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3.3.6 </a:t>
            </a:r>
            <a:r>
              <a:rPr lang="zh-CN" altLang="en-US" dirty="0"/>
              <a:t>由于</a:t>
            </a:r>
            <a:r>
              <a:rPr lang="zh-CN" altLang="en-US" dirty="0">
                <a:solidFill>
                  <a:srgbClr val="FF0000"/>
                </a:solidFill>
              </a:rPr>
              <a:t>市场物价波动</a:t>
            </a:r>
            <a:r>
              <a:rPr lang="zh-CN" altLang="en-US" dirty="0"/>
              <a:t>影响合同价格的，应由发承包双方合理分摊：</a:t>
            </a:r>
            <a:endParaRPr lang="zh-CN" altLang="en-US" dirty="0"/>
          </a:p>
          <a:p>
            <a:r>
              <a:rPr lang="en-US" altLang="zh-CN" dirty="0"/>
              <a:t>1 </a:t>
            </a:r>
            <a:r>
              <a:rPr lang="zh-CN" altLang="en-US" dirty="0"/>
              <a:t>发承包双方应明确合同价格中</a:t>
            </a:r>
            <a:r>
              <a:rPr lang="zh-CN" altLang="en-US" dirty="0">
                <a:solidFill>
                  <a:srgbClr val="FF0000"/>
                </a:solidFill>
              </a:rPr>
              <a:t>人工费</a:t>
            </a:r>
            <a:r>
              <a:rPr lang="zh-CN" altLang="en-US" dirty="0"/>
              <a:t>的权重</a:t>
            </a:r>
            <a:r>
              <a:rPr lang="zh-CN" altLang="en-US" dirty="0">
                <a:solidFill>
                  <a:srgbClr val="FF0000"/>
                </a:solidFill>
              </a:rPr>
              <a:t>比例</a:t>
            </a:r>
            <a:r>
              <a:rPr lang="zh-CN" altLang="en-US" dirty="0"/>
              <a:t>或</a:t>
            </a:r>
            <a:r>
              <a:rPr lang="zh-CN" altLang="en-US" dirty="0">
                <a:solidFill>
                  <a:srgbClr val="FF0000"/>
                </a:solidFill>
              </a:rPr>
              <a:t>金额</a:t>
            </a:r>
            <a:r>
              <a:rPr lang="zh-CN" altLang="en-US" dirty="0"/>
              <a:t>、</a:t>
            </a:r>
            <a:r>
              <a:rPr lang="zh-CN" altLang="en-US" dirty="0">
                <a:solidFill>
                  <a:srgbClr val="339933"/>
                </a:solidFill>
              </a:rPr>
              <a:t>人工费用波动幅度</a:t>
            </a:r>
            <a:endParaRPr lang="en-US" altLang="zh-CN" dirty="0">
              <a:solidFill>
                <a:srgbClr val="339933"/>
              </a:solidFill>
            </a:endParaRPr>
          </a:p>
          <a:p>
            <a:r>
              <a:rPr lang="en-US" altLang="zh-CN" dirty="0"/>
              <a:t>2 </a:t>
            </a:r>
            <a:r>
              <a:rPr lang="zh-CN" altLang="en-US" dirty="0"/>
              <a:t>发承包双方应明确</a:t>
            </a:r>
            <a:r>
              <a:rPr lang="zh-CN" altLang="en-US" dirty="0">
                <a:solidFill>
                  <a:srgbClr val="FF0000"/>
                </a:solidFill>
              </a:rPr>
              <a:t>可调价</a:t>
            </a:r>
            <a:r>
              <a:rPr lang="zh-CN" altLang="en-US" dirty="0"/>
              <a:t>的主要</a:t>
            </a:r>
            <a:r>
              <a:rPr lang="zh-CN" altLang="en-US" dirty="0">
                <a:solidFill>
                  <a:srgbClr val="FF0000"/>
                </a:solidFill>
              </a:rPr>
              <a:t>材料范围</a:t>
            </a:r>
            <a:endParaRPr lang="en-US" altLang="zh-CN" dirty="0">
              <a:solidFill>
                <a:srgbClr val="FF0000"/>
              </a:solidFill>
            </a:endParaRPr>
          </a:p>
          <a:p>
            <a:r>
              <a:rPr lang="zh-CN" altLang="en-US" dirty="0">
                <a:solidFill>
                  <a:srgbClr val="FF0000"/>
                </a:solidFill>
              </a:rPr>
              <a:t>可调价</a:t>
            </a:r>
            <a:r>
              <a:rPr lang="zh-CN" altLang="en-US" dirty="0"/>
              <a:t>的主要</a:t>
            </a:r>
            <a:r>
              <a:rPr lang="zh-CN" altLang="en-US" dirty="0">
                <a:solidFill>
                  <a:srgbClr val="FF0000"/>
                </a:solidFill>
              </a:rPr>
              <a:t>材料工程量</a:t>
            </a:r>
            <a:r>
              <a:rPr lang="zh-CN" altLang="en-US" dirty="0"/>
              <a:t>按设计</a:t>
            </a:r>
            <a:r>
              <a:rPr lang="zh-CN" altLang="en-US" dirty="0">
                <a:solidFill>
                  <a:srgbClr val="FF0000"/>
                </a:solidFill>
              </a:rPr>
              <a:t>图示尺寸</a:t>
            </a:r>
            <a:r>
              <a:rPr lang="zh-CN" altLang="en-US" dirty="0"/>
              <a:t>确定，施工</a:t>
            </a:r>
            <a:r>
              <a:rPr lang="zh-CN" altLang="en-US" dirty="0">
                <a:solidFill>
                  <a:srgbClr val="339933"/>
                </a:solidFill>
              </a:rPr>
              <a:t>损耗</a:t>
            </a:r>
            <a:r>
              <a:rPr lang="zh-CN" altLang="en-US" dirty="0"/>
              <a:t>与</a:t>
            </a:r>
            <a:r>
              <a:rPr lang="zh-CN" altLang="en-US" dirty="0">
                <a:solidFill>
                  <a:srgbClr val="339933"/>
                </a:solidFill>
              </a:rPr>
              <a:t>预留</a:t>
            </a:r>
            <a:r>
              <a:rPr lang="zh-CN" altLang="en-US" dirty="0"/>
              <a:t>用量不予考虑。</a:t>
            </a:r>
            <a:endParaRPr lang="en-US" altLang="zh-CN" dirty="0"/>
          </a:p>
          <a:p>
            <a:r>
              <a:rPr lang="en-US" altLang="zh-CN" dirty="0"/>
              <a:t>4 </a:t>
            </a:r>
            <a:r>
              <a:rPr lang="zh-CN" altLang="en-US" dirty="0">
                <a:solidFill>
                  <a:srgbClr val="FF0000"/>
                </a:solidFill>
              </a:rPr>
              <a:t>综合单价</a:t>
            </a:r>
            <a:r>
              <a:rPr lang="zh-CN" altLang="en-US" dirty="0"/>
              <a:t>的人工费、材料费、施工机具使用费经调整后的</a:t>
            </a:r>
            <a:r>
              <a:rPr lang="zh-CN" altLang="en-US" dirty="0">
                <a:solidFill>
                  <a:srgbClr val="FF0000"/>
                </a:solidFill>
              </a:rPr>
              <a:t>价差</a:t>
            </a:r>
            <a:r>
              <a:rPr lang="zh-CN" altLang="en-US" dirty="0"/>
              <a:t>，只计取</a:t>
            </a:r>
            <a:r>
              <a:rPr lang="zh-CN" altLang="en-US" dirty="0">
                <a:solidFill>
                  <a:srgbClr val="FF0000"/>
                </a:solidFill>
              </a:rPr>
              <a:t>增值税</a:t>
            </a:r>
            <a:r>
              <a:rPr lang="zh-CN" altLang="en-US" dirty="0"/>
              <a:t>，且不作为</a:t>
            </a:r>
            <a:r>
              <a:rPr lang="zh-CN" altLang="en-US" dirty="0">
                <a:solidFill>
                  <a:srgbClr val="339933"/>
                </a:solidFill>
              </a:rPr>
              <a:t>企业管理费、利润</a:t>
            </a:r>
            <a:r>
              <a:rPr lang="zh-CN" altLang="en-US" dirty="0"/>
              <a:t>调整的计算基础或依据。</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lgn="ctr"/>
            <a:r>
              <a:rPr lang="zh-CN" altLang="zh-CN" sz="2700" dirty="0">
                <a:solidFill>
                  <a:srgbClr val="0070C0"/>
                </a:solidFill>
              </a:rPr>
              <a:t>《政府投资条例》（国令第</a:t>
            </a:r>
            <a:r>
              <a:rPr lang="en-US" altLang="zh-CN" sz="2700" dirty="0">
                <a:solidFill>
                  <a:srgbClr val="0070C0"/>
                </a:solidFill>
              </a:rPr>
              <a:t>712</a:t>
            </a:r>
            <a:r>
              <a:rPr lang="zh-CN" altLang="zh-CN" sz="2700" dirty="0">
                <a:solidFill>
                  <a:srgbClr val="0070C0"/>
                </a:solidFill>
              </a:rPr>
              <a:t>号）</a:t>
            </a:r>
            <a:endParaRPr lang="zh-CN" altLang="zh-CN" sz="2700" dirty="0">
              <a:solidFill>
                <a:srgbClr val="0070C0"/>
              </a:solidFill>
            </a:endParaRPr>
          </a:p>
          <a:p>
            <a:r>
              <a:rPr lang="zh-CN" altLang="zh-CN" sz="2700" dirty="0"/>
              <a:t>第十二条　经投资主管部门或者其他有关部门核定的</a:t>
            </a:r>
            <a:r>
              <a:rPr lang="zh-CN" altLang="zh-CN" sz="2700" dirty="0">
                <a:solidFill>
                  <a:srgbClr val="FF0000"/>
                </a:solidFill>
              </a:rPr>
              <a:t>投资概算</a:t>
            </a:r>
            <a:r>
              <a:rPr lang="zh-CN" altLang="zh-CN" sz="2700" dirty="0"/>
              <a:t>是控制</a:t>
            </a:r>
            <a:r>
              <a:rPr lang="zh-CN" altLang="zh-CN" sz="2700" dirty="0">
                <a:solidFill>
                  <a:srgbClr val="FF0000"/>
                </a:solidFill>
              </a:rPr>
              <a:t>政府投资项目</a:t>
            </a:r>
            <a:r>
              <a:rPr lang="zh-CN" altLang="zh-CN" sz="2700" dirty="0">
                <a:solidFill>
                  <a:srgbClr val="00B050"/>
                </a:solidFill>
              </a:rPr>
              <a:t>总投资</a:t>
            </a:r>
            <a:r>
              <a:rPr lang="zh-CN" altLang="zh-CN" sz="2700" dirty="0"/>
              <a:t>的依据。</a:t>
            </a:r>
            <a:endParaRPr lang="zh-CN" altLang="zh-CN" sz="2700" dirty="0"/>
          </a:p>
          <a:p>
            <a:r>
              <a:rPr lang="zh-CN" altLang="zh-CN" sz="2700" dirty="0">
                <a:solidFill>
                  <a:srgbClr val="00B050"/>
                </a:solidFill>
              </a:rPr>
              <a:t>初步设计</a:t>
            </a:r>
            <a:r>
              <a:rPr lang="zh-CN" altLang="zh-CN" sz="2700" dirty="0"/>
              <a:t>提出的</a:t>
            </a:r>
            <a:r>
              <a:rPr lang="zh-CN" altLang="zh-CN" sz="2700" dirty="0">
                <a:solidFill>
                  <a:srgbClr val="00B050"/>
                </a:solidFill>
              </a:rPr>
              <a:t>投资概算</a:t>
            </a:r>
            <a:r>
              <a:rPr lang="zh-CN" altLang="zh-CN" sz="2700" dirty="0"/>
              <a:t>超过经批准的</a:t>
            </a:r>
            <a:r>
              <a:rPr lang="zh-CN" altLang="zh-CN" sz="2700" dirty="0">
                <a:solidFill>
                  <a:srgbClr val="00B050"/>
                </a:solidFill>
              </a:rPr>
              <a:t>可行性研究</a:t>
            </a:r>
            <a:r>
              <a:rPr lang="zh-CN" altLang="zh-CN" sz="2700" dirty="0"/>
              <a:t>报告提出的</a:t>
            </a:r>
            <a:r>
              <a:rPr lang="zh-CN" altLang="zh-CN" sz="2700" dirty="0">
                <a:solidFill>
                  <a:srgbClr val="FF0000"/>
                </a:solidFill>
              </a:rPr>
              <a:t>投资估算</a:t>
            </a:r>
            <a:r>
              <a:rPr lang="en-US" altLang="zh-CN" sz="2700" dirty="0"/>
              <a:t>10%</a:t>
            </a:r>
            <a:r>
              <a:rPr lang="zh-CN" altLang="zh-CN" sz="2700" dirty="0"/>
              <a:t>的，项目单位应当向投资主管部门或者其他有关部门报告，投资主管部门或者其他有关部门可以要求项目单位</a:t>
            </a:r>
            <a:r>
              <a:rPr lang="zh-CN" altLang="zh-CN" sz="2700" dirty="0">
                <a:solidFill>
                  <a:srgbClr val="FF0000"/>
                </a:solidFill>
              </a:rPr>
              <a:t>重新报送</a:t>
            </a:r>
            <a:r>
              <a:rPr lang="zh-CN" altLang="zh-CN" sz="2700" dirty="0"/>
              <a:t>可行性研究报告</a:t>
            </a:r>
            <a:endParaRPr lang="zh-CN" altLang="zh-CN" sz="2700" dirty="0"/>
          </a:p>
          <a:p>
            <a:pPr algn="ctr"/>
            <a:r>
              <a:rPr lang="zh-CN" altLang="en-US" sz="2700" dirty="0">
                <a:solidFill>
                  <a:srgbClr val="0070C0"/>
                </a:solidFill>
              </a:rPr>
              <a:t>中华人民共和国政府采购法</a:t>
            </a:r>
            <a:r>
              <a:rPr lang="en-US" altLang="zh-CN" sz="2700" dirty="0">
                <a:solidFill>
                  <a:srgbClr val="0070C0"/>
                </a:solidFill>
              </a:rPr>
              <a:t>(2014</a:t>
            </a:r>
            <a:r>
              <a:rPr lang="zh-CN" altLang="en-US" sz="2700" dirty="0">
                <a:solidFill>
                  <a:srgbClr val="0070C0"/>
                </a:solidFill>
              </a:rPr>
              <a:t>修正</a:t>
            </a:r>
            <a:r>
              <a:rPr lang="en-US" altLang="zh-CN" sz="2700" dirty="0">
                <a:solidFill>
                  <a:srgbClr val="0070C0"/>
                </a:solidFill>
              </a:rPr>
              <a:t>)</a:t>
            </a:r>
            <a:endParaRPr lang="en-US" altLang="zh-CN" sz="2700" dirty="0">
              <a:solidFill>
                <a:srgbClr val="0070C0"/>
              </a:solidFill>
            </a:endParaRPr>
          </a:p>
          <a:p>
            <a:pPr algn="l"/>
            <a:r>
              <a:rPr lang="zh-CN" altLang="en-US" sz="2700" dirty="0">
                <a:solidFill>
                  <a:srgbClr val="00B050"/>
                </a:solidFill>
              </a:rPr>
              <a:t>第四十九条</a:t>
            </a:r>
            <a:r>
              <a:rPr lang="zh-CN" altLang="en-US" sz="2700" dirty="0"/>
              <a:t>  政府采购合同履行中，采购人需</a:t>
            </a:r>
            <a:r>
              <a:rPr lang="zh-CN" altLang="en-US" sz="2700" dirty="0">
                <a:solidFill>
                  <a:schemeClr val="tx1"/>
                </a:solidFill>
              </a:rPr>
              <a:t>追加</a:t>
            </a:r>
            <a:r>
              <a:rPr lang="zh-CN" altLang="en-US" sz="2700" dirty="0"/>
              <a:t>与合同标的相同的货物、工程或者服务的，在不改变合同其他条款的前提下，可以与供应商协商签订</a:t>
            </a:r>
            <a:r>
              <a:rPr lang="zh-CN" altLang="en-US" sz="2700" dirty="0">
                <a:solidFill>
                  <a:srgbClr val="FF0000"/>
                </a:solidFill>
              </a:rPr>
              <a:t>补充合同</a:t>
            </a:r>
            <a:r>
              <a:rPr lang="zh-CN" altLang="en-US" sz="2700" dirty="0"/>
              <a:t>，但</a:t>
            </a:r>
            <a:r>
              <a:rPr lang="zh-CN" altLang="en-US" sz="2700" dirty="0">
                <a:solidFill>
                  <a:srgbClr val="FF0000"/>
                </a:solidFill>
              </a:rPr>
              <a:t>所有补充合同</a:t>
            </a:r>
            <a:r>
              <a:rPr lang="zh-CN" altLang="en-US" sz="2700" dirty="0"/>
              <a:t>的采购金额</a:t>
            </a:r>
            <a:r>
              <a:rPr lang="zh-CN" altLang="en-US" sz="2700" dirty="0">
                <a:solidFill>
                  <a:srgbClr val="FF0000"/>
                </a:solidFill>
              </a:rPr>
              <a:t>不得超过</a:t>
            </a:r>
            <a:r>
              <a:rPr lang="zh-CN" altLang="en-US" sz="2700" dirty="0">
                <a:solidFill>
                  <a:srgbClr val="00B050"/>
                </a:solidFill>
              </a:rPr>
              <a:t>原合同</a:t>
            </a:r>
            <a:r>
              <a:rPr lang="zh-CN" altLang="en-US" sz="2700" dirty="0"/>
              <a:t>采购金额的</a:t>
            </a:r>
            <a:r>
              <a:rPr lang="zh-CN" altLang="en-US" sz="2700" dirty="0">
                <a:solidFill>
                  <a:srgbClr val="FF0000"/>
                </a:solidFill>
              </a:rPr>
              <a:t>百分之十</a:t>
            </a:r>
            <a:r>
              <a:rPr lang="zh-CN" altLang="en-US" sz="2700" dirty="0"/>
              <a:t>。</a:t>
            </a:r>
            <a:endParaRPr lang="en-US" altLang="zh-CN" sz="2700" dirty="0"/>
          </a:p>
          <a:p>
            <a:r>
              <a:rPr lang="zh-CN" altLang="en-US" sz="2700" dirty="0">
                <a:solidFill>
                  <a:srgbClr val="FF0000"/>
                </a:solidFill>
              </a:rPr>
              <a:t>重点：</a:t>
            </a:r>
            <a:r>
              <a:rPr lang="zh-CN" altLang="en-US" sz="2700" dirty="0"/>
              <a:t>平台公司发包</a:t>
            </a:r>
            <a:r>
              <a:rPr lang="en-US" altLang="zh-CN" sz="2700" dirty="0"/>
              <a:t>EPC</a:t>
            </a:r>
            <a:r>
              <a:rPr lang="zh-CN" altLang="en-US" sz="2700" dirty="0"/>
              <a:t>，后有</a:t>
            </a:r>
            <a:r>
              <a:rPr lang="en-US" altLang="zh-CN" sz="2700" dirty="0" err="1"/>
              <a:t>ppp</a:t>
            </a:r>
            <a:r>
              <a:rPr lang="zh-CN" altLang="en-US" sz="2700" dirty="0"/>
              <a:t>批文，</a:t>
            </a:r>
            <a:r>
              <a:rPr lang="zh-CN" altLang="en-US" sz="2700" dirty="0">
                <a:solidFill>
                  <a:srgbClr val="FF0000"/>
                </a:solidFill>
              </a:rPr>
              <a:t>变更</a:t>
            </a:r>
            <a:r>
              <a:rPr lang="zh-CN" altLang="en-US" sz="2700" dirty="0"/>
              <a:t>结算超合同价</a:t>
            </a:r>
            <a:r>
              <a:rPr lang="en-US" altLang="zh-CN" sz="2700" dirty="0"/>
              <a:t>10%</a:t>
            </a:r>
            <a:r>
              <a:rPr lang="zh-CN" altLang="en-US" sz="2700" dirty="0"/>
              <a:t>，</a:t>
            </a:r>
            <a:r>
              <a:rPr lang="zh-CN" altLang="en-US" sz="2700" dirty="0">
                <a:solidFill>
                  <a:srgbClr val="FF0000"/>
                </a:solidFill>
              </a:rPr>
              <a:t>审计</a:t>
            </a:r>
            <a:r>
              <a:rPr lang="zh-CN" altLang="en-US" sz="2700" dirty="0"/>
              <a:t>不签字</a:t>
            </a:r>
            <a:endParaRPr lang="zh-CN" altLang="en-US" sz="2700" dirty="0"/>
          </a:p>
          <a:p>
            <a:pPr algn="l"/>
            <a:endParaRPr lang="en-US" altLang="zh-CN" sz="2700"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sz="2900" dirty="0">
                <a:solidFill>
                  <a:srgbClr val="FF0000"/>
                </a:solidFill>
              </a:rPr>
              <a:t>第二十一条</a:t>
            </a:r>
            <a:r>
              <a:rPr lang="zh-CN" altLang="en-US" sz="2900" b="0" dirty="0"/>
              <a:t>  工程总承包单位可以采用</a:t>
            </a:r>
            <a:r>
              <a:rPr lang="zh-CN" altLang="en-US" sz="2900" b="0" dirty="0">
                <a:solidFill>
                  <a:srgbClr val="FF0000"/>
                </a:solidFill>
              </a:rPr>
              <a:t>直接发包</a:t>
            </a:r>
            <a:r>
              <a:rPr lang="zh-CN" altLang="en-US" sz="2900" b="0" dirty="0"/>
              <a:t>的方式进行</a:t>
            </a:r>
            <a:r>
              <a:rPr lang="zh-CN" altLang="en-US" sz="2900" b="0" dirty="0">
                <a:solidFill>
                  <a:srgbClr val="FF0000"/>
                </a:solidFill>
              </a:rPr>
              <a:t>分包</a:t>
            </a:r>
            <a:r>
              <a:rPr lang="zh-CN" altLang="en-US" sz="2900" b="0" dirty="0"/>
              <a:t>。</a:t>
            </a:r>
            <a:endParaRPr lang="en-US" altLang="zh-CN" sz="2900" b="0" dirty="0"/>
          </a:p>
          <a:p>
            <a:r>
              <a:rPr lang="zh-CN" altLang="en-US" sz="2900" b="0" dirty="0"/>
              <a:t>但以</a:t>
            </a:r>
            <a:r>
              <a:rPr lang="zh-CN" altLang="en-US" sz="2900" b="0" dirty="0">
                <a:solidFill>
                  <a:srgbClr val="FF0000"/>
                </a:solidFill>
              </a:rPr>
              <a:t>暂估价</a:t>
            </a:r>
            <a:r>
              <a:rPr lang="zh-CN" altLang="en-US" sz="2900" b="0" dirty="0"/>
              <a:t>形式包括在总承包范围内的</a:t>
            </a:r>
            <a:r>
              <a:rPr lang="zh-CN" altLang="en-US" sz="2900" b="0" dirty="0">
                <a:solidFill>
                  <a:srgbClr val="339933"/>
                </a:solidFill>
              </a:rPr>
              <a:t>工程、货物、服务</a:t>
            </a:r>
            <a:r>
              <a:rPr lang="zh-CN" altLang="en-US" sz="2900" b="0" dirty="0"/>
              <a:t>分包时，属于依法</a:t>
            </a:r>
            <a:r>
              <a:rPr lang="zh-CN" altLang="en-US" sz="2900" b="0" dirty="0">
                <a:solidFill>
                  <a:srgbClr val="FF0000"/>
                </a:solidFill>
              </a:rPr>
              <a:t>必须</a:t>
            </a:r>
            <a:r>
              <a:rPr lang="zh-CN" altLang="en-US" sz="2900" b="0" dirty="0"/>
              <a:t>进行</a:t>
            </a:r>
            <a:r>
              <a:rPr lang="zh-CN" altLang="en-US" sz="2900" b="0" dirty="0">
                <a:solidFill>
                  <a:srgbClr val="FF0000"/>
                </a:solidFill>
              </a:rPr>
              <a:t>招标</a:t>
            </a:r>
            <a:r>
              <a:rPr lang="zh-CN" altLang="en-US" sz="2900" b="0" dirty="0"/>
              <a:t>的项目范围且达到国家</a:t>
            </a:r>
            <a:r>
              <a:rPr lang="zh-CN" altLang="en-US" sz="2900" b="0" dirty="0">
                <a:solidFill>
                  <a:srgbClr val="FF0000"/>
                </a:solidFill>
              </a:rPr>
              <a:t>规定规模</a:t>
            </a:r>
            <a:r>
              <a:rPr lang="zh-CN" altLang="en-US" sz="2900" b="0" dirty="0"/>
              <a:t>标准的，应当依法招标。</a:t>
            </a:r>
            <a:endParaRPr lang="en-US" altLang="zh-CN" sz="2900" b="0" dirty="0"/>
          </a:p>
          <a:p>
            <a:r>
              <a:rPr lang="zh-CN" altLang="en-US" sz="2900" dirty="0">
                <a:solidFill>
                  <a:srgbClr val="FF0000"/>
                </a:solidFill>
              </a:rPr>
              <a:t>重点：</a:t>
            </a:r>
            <a:r>
              <a:rPr lang="zh-CN" altLang="zh-CN" sz="2900" dirty="0"/>
              <a:t>费率中标的总承包项目，其中达到招标规模的</a:t>
            </a:r>
            <a:r>
              <a:rPr lang="zh-CN" altLang="zh-CN" sz="2900" dirty="0">
                <a:solidFill>
                  <a:srgbClr val="FF0000"/>
                </a:solidFill>
              </a:rPr>
              <a:t>设备</a:t>
            </a:r>
            <a:r>
              <a:rPr lang="zh-CN" altLang="zh-CN" sz="2900" dirty="0"/>
              <a:t>，是否需要公开招标？</a:t>
            </a:r>
            <a:endParaRPr lang="zh-CN" altLang="en-US" sz="2900" dirty="0"/>
          </a:p>
          <a:p>
            <a:r>
              <a:rPr lang="zh-CN" altLang="en-US" sz="2900" dirty="0">
                <a:solidFill>
                  <a:srgbClr val="FF0000"/>
                </a:solidFill>
              </a:rPr>
              <a:t>重点： </a:t>
            </a:r>
            <a:r>
              <a:rPr lang="en-US" altLang="zh-CN" sz="2900" dirty="0"/>
              <a:t>EPC</a:t>
            </a:r>
            <a:r>
              <a:rPr lang="zh-CN" altLang="en-US" sz="2900" dirty="0"/>
              <a:t>项目招标时，建安造价，</a:t>
            </a:r>
            <a:r>
              <a:rPr lang="zh-CN" altLang="en-US" sz="2900" dirty="0">
                <a:solidFill>
                  <a:srgbClr val="FF0000"/>
                </a:solidFill>
              </a:rPr>
              <a:t>本身就是暂估</a:t>
            </a:r>
            <a:r>
              <a:rPr lang="zh-CN" altLang="en-US" sz="2900" dirty="0"/>
              <a:t>的，超出限额，材料货物采购，应</a:t>
            </a:r>
            <a:r>
              <a:rPr lang="zh-CN" altLang="en-US" sz="2900" dirty="0">
                <a:solidFill>
                  <a:srgbClr val="00B050"/>
                </a:solidFill>
              </a:rPr>
              <a:t>公开招标</a:t>
            </a:r>
            <a:endParaRPr lang="zh-CN" altLang="en-US" sz="2900" dirty="0">
              <a:solidFill>
                <a:srgbClr val="00B050"/>
              </a:solidFill>
            </a:endParaRPr>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a:t>EPC</a:t>
            </a:r>
            <a:r>
              <a:rPr lang="zh-CN" altLang="zh-CN" dirty="0"/>
              <a:t>项目，正在结算，原则是概算下浮一定比例。在结算时，发现原</a:t>
            </a:r>
            <a:r>
              <a:rPr lang="zh-CN" altLang="zh-CN" dirty="0">
                <a:solidFill>
                  <a:srgbClr val="FF0000"/>
                </a:solidFill>
              </a:rPr>
              <a:t>概算</a:t>
            </a:r>
            <a:r>
              <a:rPr lang="zh-CN" altLang="zh-CN" dirty="0"/>
              <a:t>有</a:t>
            </a:r>
            <a:r>
              <a:rPr lang="zh-CN" altLang="zh-CN" dirty="0">
                <a:solidFill>
                  <a:srgbClr val="FF0000"/>
                </a:solidFill>
              </a:rPr>
              <a:t>缺漏项</a:t>
            </a:r>
            <a:r>
              <a:rPr lang="zh-CN" altLang="zh-CN" dirty="0"/>
              <a:t>的情况，</a:t>
            </a:r>
            <a:r>
              <a:rPr lang="zh-CN" altLang="zh-CN" dirty="0">
                <a:solidFill>
                  <a:srgbClr val="FF0000"/>
                </a:solidFill>
              </a:rPr>
              <a:t>总包</a:t>
            </a:r>
            <a:r>
              <a:rPr lang="zh-CN" altLang="zh-CN" dirty="0"/>
              <a:t>想争取这些项目，甲方以</a:t>
            </a:r>
            <a:r>
              <a:rPr lang="en-US" altLang="zh-CN" dirty="0"/>
              <a:t>EPC</a:t>
            </a:r>
            <a:r>
              <a:rPr lang="zh-CN" altLang="zh-CN" dirty="0"/>
              <a:t>项目，</a:t>
            </a:r>
            <a:r>
              <a:rPr lang="zh-CN" altLang="zh-CN" dirty="0">
                <a:solidFill>
                  <a:srgbClr val="00B050"/>
                </a:solidFill>
              </a:rPr>
              <a:t>概算也是</a:t>
            </a:r>
            <a:r>
              <a:rPr lang="zh-CN" altLang="zh-CN" dirty="0">
                <a:solidFill>
                  <a:schemeClr val="tx1"/>
                </a:solidFill>
              </a:rPr>
              <a:t>总包</a:t>
            </a:r>
            <a:r>
              <a:rPr lang="zh-CN" altLang="zh-CN" dirty="0">
                <a:solidFill>
                  <a:srgbClr val="00B050"/>
                </a:solidFill>
              </a:rPr>
              <a:t>做</a:t>
            </a:r>
            <a:r>
              <a:rPr lang="zh-CN" altLang="zh-CN" dirty="0"/>
              <a:t>，现在不认可，除非找到</a:t>
            </a:r>
            <a:r>
              <a:rPr lang="zh-CN" altLang="zh-CN" dirty="0">
                <a:solidFill>
                  <a:srgbClr val="00B050"/>
                </a:solidFill>
              </a:rPr>
              <a:t>合理依据</a:t>
            </a:r>
            <a:r>
              <a:rPr lang="zh-CN" altLang="zh-CN" dirty="0"/>
              <a:t>，</a:t>
            </a:r>
            <a:r>
              <a:rPr lang="zh-CN" altLang="zh-CN" dirty="0">
                <a:solidFill>
                  <a:srgbClr val="FF0000"/>
                </a:solidFill>
              </a:rPr>
              <a:t>总包</a:t>
            </a:r>
            <a:r>
              <a:rPr lang="zh-CN" altLang="zh-CN" dirty="0"/>
              <a:t>有什么好的依据来争取这些</a:t>
            </a:r>
            <a:r>
              <a:rPr lang="zh-CN" altLang="zh-CN" dirty="0">
                <a:solidFill>
                  <a:srgbClr val="00B050"/>
                </a:solidFill>
              </a:rPr>
              <a:t>缺漏项</a:t>
            </a:r>
            <a:r>
              <a:rPr lang="zh-CN" altLang="zh-CN" dirty="0"/>
              <a:t>的事情。以</a:t>
            </a:r>
            <a:r>
              <a:rPr lang="zh-CN" altLang="zh-CN" dirty="0">
                <a:solidFill>
                  <a:srgbClr val="00B050"/>
                </a:solidFill>
              </a:rPr>
              <a:t>清单规范，国家投资，以事实为</a:t>
            </a:r>
            <a:r>
              <a:rPr lang="zh-CN" altLang="zh-CN" dirty="0">
                <a:solidFill>
                  <a:srgbClr val="FF0000"/>
                </a:solidFill>
              </a:rPr>
              <a:t>依据</a:t>
            </a:r>
            <a:r>
              <a:rPr lang="zh-CN" altLang="zh-CN" dirty="0"/>
              <a:t>可以吗？</a:t>
            </a:r>
            <a:endParaRPr lang="zh-CN" altLang="zh-CN"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清单</a:t>
            </a:r>
            <a:r>
              <a:rPr lang="zh-CN" altLang="en-US" dirty="0">
                <a:solidFill>
                  <a:srgbClr val="00B050"/>
                </a:solidFill>
              </a:rPr>
              <a:t>项目特征描述应</a:t>
            </a:r>
            <a:r>
              <a:rPr lang="zh-CN" altLang="en-US" dirty="0"/>
              <a:t>与清单综合单价</a:t>
            </a:r>
            <a:r>
              <a:rPr lang="zh-CN" altLang="en-US" dirty="0">
                <a:solidFill>
                  <a:srgbClr val="FF0000"/>
                </a:solidFill>
              </a:rPr>
              <a:t>名称</a:t>
            </a:r>
            <a:r>
              <a:rPr lang="zh-CN" altLang="en-US" dirty="0"/>
              <a:t>及</a:t>
            </a:r>
            <a:r>
              <a:rPr lang="zh-CN" altLang="en-US" dirty="0">
                <a:solidFill>
                  <a:srgbClr val="FF0000"/>
                </a:solidFill>
              </a:rPr>
              <a:t>定额组价</a:t>
            </a:r>
            <a:r>
              <a:rPr lang="zh-CN" altLang="en-US" dirty="0"/>
              <a:t>内容一致。同时也须注意不能把</a:t>
            </a:r>
            <a:r>
              <a:rPr lang="zh-CN" altLang="en-US" dirty="0">
                <a:solidFill>
                  <a:schemeClr val="tx1"/>
                </a:solidFill>
              </a:rPr>
              <a:t>风险</a:t>
            </a:r>
            <a:r>
              <a:rPr lang="zh-CN" altLang="en-US" dirty="0">
                <a:solidFill>
                  <a:srgbClr val="FF0000"/>
                </a:solidFill>
              </a:rPr>
              <a:t>全部</a:t>
            </a:r>
            <a:r>
              <a:rPr lang="zh-CN" altLang="en-US" dirty="0">
                <a:solidFill>
                  <a:schemeClr val="tx1"/>
                </a:solidFill>
              </a:rPr>
              <a:t>转嫁</a:t>
            </a:r>
            <a:r>
              <a:rPr lang="zh-CN" altLang="en-US" dirty="0">
                <a:solidFill>
                  <a:srgbClr val="FF0000"/>
                </a:solidFill>
              </a:rPr>
              <a:t>给</a:t>
            </a:r>
            <a:r>
              <a:rPr lang="en-US" altLang="zh-CN" dirty="0"/>
              <a:t>EPC</a:t>
            </a:r>
            <a:r>
              <a:rPr lang="zh-CN" altLang="en-US" dirty="0"/>
              <a:t>投标商，如在</a:t>
            </a:r>
            <a:r>
              <a:rPr lang="zh-CN" altLang="en-US" dirty="0">
                <a:solidFill>
                  <a:srgbClr val="FF0000"/>
                </a:solidFill>
              </a:rPr>
              <a:t>桩基</a:t>
            </a:r>
            <a:r>
              <a:rPr lang="zh-CN" altLang="en-US" dirty="0"/>
              <a:t>特征描述时把</a:t>
            </a:r>
            <a:r>
              <a:rPr lang="zh-CN" altLang="en-US" dirty="0">
                <a:solidFill>
                  <a:schemeClr val="tx1"/>
                </a:solidFill>
              </a:rPr>
              <a:t>所有可能</a:t>
            </a:r>
            <a:r>
              <a:rPr lang="zh-CN" altLang="en-US" dirty="0"/>
              <a:t>的</a:t>
            </a:r>
            <a:r>
              <a:rPr lang="zh-CN" altLang="en-US" dirty="0">
                <a:solidFill>
                  <a:srgbClr val="00B050"/>
                </a:solidFill>
              </a:rPr>
              <a:t>不良地质情况</a:t>
            </a:r>
            <a:r>
              <a:rPr lang="zh-CN" altLang="en-US" dirty="0"/>
              <a:t>风险</a:t>
            </a:r>
            <a:r>
              <a:rPr lang="zh-CN" altLang="en-US" dirty="0">
                <a:solidFill>
                  <a:srgbClr val="FF0000"/>
                </a:solidFill>
              </a:rPr>
              <a:t>都包含在</a:t>
            </a:r>
            <a:r>
              <a:rPr lang="zh-CN" altLang="en-US" dirty="0">
                <a:solidFill>
                  <a:srgbClr val="00B050"/>
                </a:solidFill>
              </a:rPr>
              <a:t>桩基模拟清单特征描述中</a:t>
            </a:r>
            <a:r>
              <a:rPr lang="zh-CN" altLang="en-US" dirty="0"/>
              <a:t>，但模拟清单综合单价却</a:t>
            </a:r>
            <a:r>
              <a:rPr lang="zh-CN" altLang="en-US" dirty="0">
                <a:solidFill>
                  <a:schemeClr val="tx1"/>
                </a:solidFill>
              </a:rPr>
              <a:t>不包含</a:t>
            </a:r>
            <a:r>
              <a:rPr lang="zh-CN" altLang="en-US" dirty="0">
                <a:solidFill>
                  <a:srgbClr val="00B050"/>
                </a:solidFill>
              </a:rPr>
              <a:t>风险价格</a:t>
            </a:r>
            <a:endParaRPr lang="en-US" altLang="zh-CN" dirty="0"/>
          </a:p>
          <a:p>
            <a:r>
              <a:rPr lang="zh-CN" altLang="en-US" dirty="0">
                <a:solidFill>
                  <a:srgbClr val="FF0000"/>
                </a:solidFill>
              </a:rPr>
              <a:t>重点：</a:t>
            </a:r>
            <a:r>
              <a:rPr lang="zh-CN" altLang="en-US" dirty="0"/>
              <a:t>为更好地控制工程造价，方便后期结算，建议在</a:t>
            </a:r>
            <a:r>
              <a:rPr lang="zh-CN" altLang="en-US" dirty="0">
                <a:solidFill>
                  <a:srgbClr val="FF0000"/>
                </a:solidFill>
              </a:rPr>
              <a:t>施工图</a:t>
            </a:r>
            <a:r>
              <a:rPr lang="zh-CN" altLang="en-US" dirty="0"/>
              <a:t>确定后，由</a:t>
            </a:r>
            <a:r>
              <a:rPr lang="en-US" altLang="zh-CN" dirty="0"/>
              <a:t>EPC</a:t>
            </a:r>
            <a:r>
              <a:rPr lang="zh-CN" altLang="en-US" dirty="0"/>
              <a:t>工程总承包单位和业主共同按招标文件约定的结算办法计算出项目的</a:t>
            </a:r>
            <a:r>
              <a:rPr lang="zh-CN" altLang="en-US" dirty="0">
                <a:solidFill>
                  <a:srgbClr val="FF0000"/>
                </a:solidFill>
              </a:rPr>
              <a:t>工程量清单</a:t>
            </a:r>
            <a:r>
              <a:rPr lang="zh-CN" altLang="en-US" dirty="0"/>
              <a:t>及</a:t>
            </a:r>
            <a:r>
              <a:rPr lang="zh-CN" altLang="en-US" dirty="0">
                <a:solidFill>
                  <a:srgbClr val="FF0000"/>
                </a:solidFill>
              </a:rPr>
              <a:t>单价</a:t>
            </a:r>
            <a:r>
              <a:rPr lang="zh-CN" altLang="en-US" dirty="0"/>
              <a:t>，将</a:t>
            </a:r>
            <a:r>
              <a:rPr lang="zh-CN" altLang="en-US" dirty="0">
                <a:solidFill>
                  <a:srgbClr val="00B050"/>
                </a:solidFill>
              </a:rPr>
              <a:t>费率合同</a:t>
            </a:r>
            <a:r>
              <a:rPr lang="zh-CN" altLang="en-US" dirty="0"/>
              <a:t>一次性转变为带</a:t>
            </a:r>
            <a:r>
              <a:rPr lang="zh-CN" altLang="en-US" dirty="0">
                <a:solidFill>
                  <a:srgbClr val="00B050"/>
                </a:solidFill>
              </a:rPr>
              <a:t>工程量清单</a:t>
            </a:r>
            <a:r>
              <a:rPr lang="zh-CN" altLang="en-US" dirty="0"/>
              <a:t>的</a:t>
            </a:r>
            <a:r>
              <a:rPr lang="zh-CN" altLang="en-US" dirty="0">
                <a:solidFill>
                  <a:srgbClr val="FF0000"/>
                </a:solidFill>
              </a:rPr>
              <a:t>总价包干合同</a:t>
            </a:r>
            <a:r>
              <a:rPr lang="zh-CN" altLang="en-US" dirty="0"/>
              <a:t>。</a:t>
            </a:r>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lvl="0"/>
            <a:r>
              <a:rPr lang="zh-CN" altLang="en-US" dirty="0">
                <a:solidFill>
                  <a:srgbClr val="FF0000"/>
                </a:solidFill>
              </a:rPr>
              <a:t>重点：</a:t>
            </a:r>
            <a:r>
              <a:rPr lang="zh-CN" altLang="zh-CN" dirty="0"/>
              <a:t>合同条款，与《工程总承包管理办法》出现冲突，如何解决？ 按哪一个来？</a:t>
            </a:r>
            <a:endParaRPr lang="en-US" altLang="zh-CN" dirty="0"/>
          </a:p>
          <a:p>
            <a:r>
              <a:rPr lang="zh-CN" altLang="en-US" dirty="0">
                <a:solidFill>
                  <a:srgbClr val="FF0000"/>
                </a:solidFill>
              </a:rPr>
              <a:t>重点：</a:t>
            </a:r>
            <a:r>
              <a:rPr lang="zh-CN" altLang="zh-CN" dirty="0"/>
              <a:t>甲方以不是强条、法律为由，不执行造价站文件这种情况，乙方咋办呢？</a:t>
            </a:r>
            <a:endParaRPr lang="zh-CN" altLang="zh-CN" dirty="0"/>
          </a:p>
          <a:p>
            <a:pPr lvl="0"/>
            <a:r>
              <a:rPr lang="zh-CN" altLang="en-US" dirty="0">
                <a:solidFill>
                  <a:srgbClr val="FF0000"/>
                </a:solidFill>
              </a:rPr>
              <a:t>重点： </a:t>
            </a:r>
            <a:r>
              <a:rPr lang="en-US" altLang="zh-CN" dirty="0"/>
              <a:t>EPC</a:t>
            </a:r>
            <a:r>
              <a:rPr lang="zh-CN" altLang="zh-CN" dirty="0"/>
              <a:t>总承包合同，合同价款</a:t>
            </a:r>
            <a:r>
              <a:rPr lang="zh-CN" altLang="zh-CN" dirty="0">
                <a:solidFill>
                  <a:srgbClr val="FF0000"/>
                </a:solidFill>
              </a:rPr>
              <a:t>总价包干</a:t>
            </a:r>
            <a:r>
              <a:rPr lang="zh-CN" altLang="zh-CN" dirty="0"/>
              <a:t>，不予调整，不因</a:t>
            </a:r>
            <a:r>
              <a:rPr lang="zh-CN" altLang="zh-CN" dirty="0">
                <a:solidFill>
                  <a:srgbClr val="FF0000"/>
                </a:solidFill>
              </a:rPr>
              <a:t>政策性文件</a:t>
            </a:r>
            <a:r>
              <a:rPr lang="zh-CN" altLang="zh-CN" dirty="0"/>
              <a:t>调整，合同执行过程中</a:t>
            </a:r>
            <a:r>
              <a:rPr lang="zh-CN" altLang="zh-CN" dirty="0">
                <a:solidFill>
                  <a:srgbClr val="FF0000"/>
                </a:solidFill>
              </a:rPr>
              <a:t>原材料价格</a:t>
            </a:r>
            <a:r>
              <a:rPr lang="zh-CN" altLang="zh-CN" dirty="0"/>
              <a:t>上涨，乙方根据新出台的</a:t>
            </a:r>
            <a:r>
              <a:rPr lang="zh-CN" altLang="zh-CN" dirty="0">
                <a:solidFill>
                  <a:srgbClr val="FF0000"/>
                </a:solidFill>
              </a:rPr>
              <a:t>政策性文件</a:t>
            </a:r>
            <a:r>
              <a:rPr lang="zh-CN" altLang="zh-CN" dirty="0"/>
              <a:t>（造价信息及价格调整指数文件）要求调整材料价，甲方不予调整，应如何处理？</a:t>
            </a:r>
            <a:endParaRPr lang="en-US" altLang="zh-CN" dirty="0"/>
          </a:p>
          <a:p>
            <a:pPr lvl="0"/>
            <a:endParaRPr lang="zh-CN" altLang="zh-CN"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lvl="0"/>
            <a:r>
              <a:rPr lang="zh-CN" altLang="en-US" sz="2800" dirty="0">
                <a:solidFill>
                  <a:srgbClr val="FF0000"/>
                </a:solidFill>
              </a:rPr>
              <a:t>重点：</a:t>
            </a:r>
            <a:r>
              <a:rPr lang="zh-CN" altLang="zh-CN" sz="2800" dirty="0"/>
              <a:t>一个项目为公开招标项目，编制招标控制价时，建设主管部门没有下发关于</a:t>
            </a:r>
            <a:r>
              <a:rPr lang="zh-CN" altLang="zh-CN" sz="2800" dirty="0">
                <a:solidFill>
                  <a:srgbClr val="00B050"/>
                </a:solidFill>
              </a:rPr>
              <a:t>人工费</a:t>
            </a:r>
            <a:r>
              <a:rPr lang="zh-CN" altLang="zh-CN" sz="2800" dirty="0"/>
              <a:t>调整的文件，同时合同中没有约定下列情况结算如何调整</a:t>
            </a:r>
            <a:endParaRPr lang="zh-CN" altLang="zh-CN" sz="2800" dirty="0"/>
          </a:p>
          <a:p>
            <a:r>
              <a:rPr lang="zh-CN" altLang="zh-CN" sz="2800" dirty="0"/>
              <a:t>（</a:t>
            </a:r>
            <a:r>
              <a:rPr lang="en-US" altLang="zh-CN" sz="2800" dirty="0"/>
              <a:t>1</a:t>
            </a:r>
            <a:r>
              <a:rPr lang="zh-CN" altLang="zh-CN" sz="2800" dirty="0"/>
              <a:t>）招标公告发布的时间为</a:t>
            </a:r>
            <a:r>
              <a:rPr lang="en-US" altLang="zh-CN" sz="2800" dirty="0"/>
              <a:t>3</a:t>
            </a:r>
            <a:r>
              <a:rPr lang="zh-CN" altLang="zh-CN" sz="2800" dirty="0"/>
              <a:t>月</a:t>
            </a:r>
            <a:r>
              <a:rPr lang="en-US" altLang="zh-CN" sz="2800" dirty="0"/>
              <a:t>1</a:t>
            </a:r>
            <a:r>
              <a:rPr lang="zh-CN" altLang="zh-CN" sz="2800" dirty="0"/>
              <a:t>日，</a:t>
            </a:r>
            <a:r>
              <a:rPr lang="zh-CN" altLang="zh-CN" sz="2800" dirty="0">
                <a:solidFill>
                  <a:srgbClr val="00B050"/>
                </a:solidFill>
              </a:rPr>
              <a:t>投标截止</a:t>
            </a:r>
            <a:r>
              <a:rPr lang="zh-CN" altLang="zh-CN" sz="2800" dirty="0"/>
              <a:t>时间为</a:t>
            </a:r>
            <a:r>
              <a:rPr lang="en-US" altLang="zh-CN" sz="2800" dirty="0"/>
              <a:t>4</a:t>
            </a:r>
            <a:r>
              <a:rPr lang="zh-CN" altLang="zh-CN" sz="2800" dirty="0"/>
              <a:t>月</a:t>
            </a:r>
            <a:r>
              <a:rPr lang="en-US" altLang="zh-CN" sz="2800" dirty="0"/>
              <a:t>7</a:t>
            </a:r>
            <a:r>
              <a:rPr lang="zh-CN" altLang="zh-CN" sz="2800" dirty="0"/>
              <a:t>号</a:t>
            </a:r>
            <a:r>
              <a:rPr lang="zh-CN" altLang="en-US" sz="2800" dirty="0"/>
              <a:t>（</a:t>
            </a:r>
            <a:r>
              <a:rPr lang="en-US" altLang="zh-CN" sz="2800" dirty="0"/>
              <a:t>3</a:t>
            </a:r>
            <a:r>
              <a:rPr lang="zh-CN" altLang="en-US" sz="2800" dirty="0"/>
              <a:t>月</a:t>
            </a:r>
            <a:r>
              <a:rPr lang="en-US" altLang="zh-CN" sz="2800" dirty="0"/>
              <a:t>9</a:t>
            </a:r>
            <a:r>
              <a:rPr lang="zh-CN" altLang="en-US" sz="2800" dirty="0"/>
              <a:t>日为</a:t>
            </a:r>
            <a:r>
              <a:rPr lang="zh-CN" altLang="en-US" sz="2800" dirty="0">
                <a:solidFill>
                  <a:srgbClr val="FF0000"/>
                </a:solidFill>
              </a:rPr>
              <a:t>基准日</a:t>
            </a:r>
            <a:r>
              <a:rPr lang="zh-CN" altLang="en-US" sz="2800" dirty="0"/>
              <a:t>）</a:t>
            </a:r>
            <a:r>
              <a:rPr lang="zh-CN" altLang="zh-CN" sz="2800" dirty="0"/>
              <a:t>，建设主管部门于</a:t>
            </a:r>
            <a:r>
              <a:rPr lang="en-US" altLang="zh-CN" sz="2800" dirty="0">
                <a:solidFill>
                  <a:srgbClr val="FF0000"/>
                </a:solidFill>
              </a:rPr>
              <a:t>3</a:t>
            </a:r>
            <a:r>
              <a:rPr lang="zh-CN" altLang="zh-CN" sz="2800" dirty="0">
                <a:solidFill>
                  <a:srgbClr val="FF0000"/>
                </a:solidFill>
              </a:rPr>
              <a:t>月</a:t>
            </a:r>
            <a:r>
              <a:rPr lang="en-US" altLang="zh-CN" sz="2800" dirty="0">
                <a:solidFill>
                  <a:srgbClr val="FF0000"/>
                </a:solidFill>
              </a:rPr>
              <a:t>2</a:t>
            </a:r>
            <a:r>
              <a:rPr lang="zh-CN" altLang="zh-CN" sz="2800" dirty="0">
                <a:solidFill>
                  <a:srgbClr val="FF0000"/>
                </a:solidFill>
              </a:rPr>
              <a:t>日</a:t>
            </a:r>
            <a:r>
              <a:rPr lang="zh-CN" altLang="zh-CN" sz="2800" dirty="0"/>
              <a:t>下发了</a:t>
            </a:r>
            <a:r>
              <a:rPr lang="zh-CN" altLang="zh-CN" sz="2800" dirty="0">
                <a:solidFill>
                  <a:srgbClr val="00B050"/>
                </a:solidFill>
              </a:rPr>
              <a:t>人工费调增</a:t>
            </a:r>
            <a:r>
              <a:rPr lang="zh-CN" altLang="zh-CN" sz="2800" dirty="0"/>
              <a:t>，但是此时</a:t>
            </a:r>
            <a:r>
              <a:rPr lang="zh-CN" altLang="zh-CN" sz="2800" dirty="0">
                <a:solidFill>
                  <a:srgbClr val="00B050"/>
                </a:solidFill>
              </a:rPr>
              <a:t>招标控制价</a:t>
            </a:r>
            <a:r>
              <a:rPr lang="zh-CN" altLang="zh-CN" sz="2800" dirty="0"/>
              <a:t>也</a:t>
            </a:r>
            <a:r>
              <a:rPr lang="zh-CN" altLang="zh-CN" sz="2800" dirty="0">
                <a:solidFill>
                  <a:srgbClr val="00B050"/>
                </a:solidFill>
              </a:rPr>
              <a:t>评审完成</a:t>
            </a:r>
            <a:r>
              <a:rPr lang="zh-CN" altLang="zh-CN" sz="2800" dirty="0"/>
              <a:t>，同时投标人也没有对</a:t>
            </a:r>
            <a:r>
              <a:rPr lang="zh-CN" altLang="zh-CN" sz="2800" dirty="0">
                <a:solidFill>
                  <a:srgbClr val="FF0000"/>
                </a:solidFill>
              </a:rPr>
              <a:t>人工费</a:t>
            </a:r>
            <a:r>
              <a:rPr lang="zh-CN" altLang="zh-CN" sz="2800" dirty="0"/>
              <a:t>这部分提出</a:t>
            </a:r>
            <a:r>
              <a:rPr lang="zh-CN" altLang="zh-CN" sz="2800" dirty="0">
                <a:solidFill>
                  <a:srgbClr val="FF0000"/>
                </a:solidFill>
              </a:rPr>
              <a:t>答疑</a:t>
            </a:r>
            <a:r>
              <a:rPr lang="zh-CN" altLang="zh-CN" sz="2800" dirty="0"/>
              <a:t>，此部分的</a:t>
            </a:r>
            <a:r>
              <a:rPr lang="zh-CN" altLang="zh-CN" sz="2800" dirty="0">
                <a:solidFill>
                  <a:srgbClr val="FF0000"/>
                </a:solidFill>
              </a:rPr>
              <a:t>人工费结算</a:t>
            </a:r>
            <a:r>
              <a:rPr lang="zh-CN" altLang="zh-CN" sz="2800" dirty="0"/>
              <a:t>是如何调整</a:t>
            </a:r>
            <a:endParaRPr lang="en-US" altLang="zh-CN" sz="2800" dirty="0"/>
          </a:p>
          <a:p>
            <a:r>
              <a:rPr lang="zh-CN" altLang="en-US" sz="2800" dirty="0">
                <a:solidFill>
                  <a:srgbClr val="FF0000"/>
                </a:solidFill>
              </a:rPr>
              <a:t>重点：</a:t>
            </a:r>
            <a:r>
              <a:rPr lang="zh-CN" altLang="en-US" sz="2800" dirty="0"/>
              <a:t>招标异议澄清，投标截止时间延后，基准日</a:t>
            </a:r>
            <a:endParaRPr lang="zh-CN" altLang="en-US" sz="2800" dirty="0"/>
          </a:p>
          <a:p>
            <a:r>
              <a:rPr lang="zh-CN" altLang="en-US" sz="2800" dirty="0">
                <a:solidFill>
                  <a:srgbClr val="FF0000"/>
                </a:solidFill>
              </a:rPr>
              <a:t>重点：</a:t>
            </a:r>
            <a:r>
              <a:rPr lang="zh-CN" altLang="en-US" sz="2800" dirty="0"/>
              <a:t>不含税包干价</a:t>
            </a:r>
            <a:r>
              <a:rPr lang="en-US" altLang="zh-CN" sz="2800" dirty="0"/>
              <a:t>100</a:t>
            </a:r>
            <a:r>
              <a:rPr lang="zh-CN" altLang="en-US" sz="2800" dirty="0"/>
              <a:t>，</a:t>
            </a:r>
            <a:r>
              <a:rPr lang="zh-CN" altLang="zh-CN" sz="2800" dirty="0"/>
              <a:t>税率</a:t>
            </a:r>
            <a:r>
              <a:rPr lang="en-US" altLang="zh-CN" sz="2800" dirty="0"/>
              <a:t>11%</a:t>
            </a:r>
            <a:r>
              <a:rPr lang="zh-CN" altLang="en-US" sz="2800" dirty="0"/>
              <a:t>调为</a:t>
            </a:r>
            <a:r>
              <a:rPr lang="en-US" altLang="zh-CN" sz="2800" dirty="0"/>
              <a:t>9%</a:t>
            </a:r>
            <a:r>
              <a:rPr lang="zh-CN" altLang="en-US" sz="2800" dirty="0"/>
              <a:t>，甲方享受</a:t>
            </a:r>
            <a:r>
              <a:rPr lang="en-US" altLang="zh-CN" sz="2800" dirty="0"/>
              <a:t>2</a:t>
            </a:r>
            <a:r>
              <a:rPr lang="zh-CN" altLang="en-US" sz="2800" dirty="0"/>
              <a:t>个点</a:t>
            </a:r>
            <a:endParaRPr lang="en-US" altLang="zh-CN" sz="2800" dirty="0"/>
          </a:p>
          <a:p>
            <a:r>
              <a:rPr lang="zh-CN" altLang="en-US" sz="2800" dirty="0"/>
              <a:t>含税包干价</a:t>
            </a:r>
            <a:r>
              <a:rPr lang="en-US" altLang="zh-CN" sz="2800" dirty="0"/>
              <a:t>111=9.17+101.83</a:t>
            </a:r>
            <a:endParaRPr lang="en-US" altLang="zh-CN" sz="2800" dirty="0"/>
          </a:p>
          <a:p>
            <a:r>
              <a:rPr lang="zh-CN" altLang="en-US" sz="2800" dirty="0">
                <a:solidFill>
                  <a:srgbClr val="FF0000"/>
                </a:solidFill>
              </a:rPr>
              <a:t>重点：</a:t>
            </a:r>
            <a:r>
              <a:rPr lang="zh-CN" altLang="zh-CN" sz="2800" dirty="0"/>
              <a:t>地方文件，税率</a:t>
            </a:r>
            <a:r>
              <a:rPr lang="en-US" altLang="zh-CN" sz="2800" dirty="0"/>
              <a:t>11</a:t>
            </a:r>
            <a:r>
              <a:rPr lang="zh-CN" altLang="zh-CN" sz="2800" dirty="0"/>
              <a:t>，调为</a:t>
            </a:r>
            <a:r>
              <a:rPr lang="en-US" altLang="zh-CN" sz="2800" dirty="0"/>
              <a:t>10</a:t>
            </a:r>
            <a:r>
              <a:rPr lang="zh-CN" altLang="zh-CN" sz="2800" dirty="0"/>
              <a:t>后，结算按税</a:t>
            </a:r>
            <a:r>
              <a:rPr lang="en-US" altLang="zh-CN" sz="2800" dirty="0"/>
              <a:t>10</a:t>
            </a:r>
            <a:r>
              <a:rPr lang="zh-CN" altLang="zh-CN" sz="2800" dirty="0"/>
              <a:t>计价，补税</a:t>
            </a:r>
            <a:r>
              <a:rPr lang="en-US" altLang="zh-CN" sz="2800" dirty="0"/>
              <a:t>11</a:t>
            </a:r>
            <a:r>
              <a:rPr lang="zh-CN" altLang="zh-CN" sz="2800" dirty="0"/>
              <a:t>部分的税</a:t>
            </a:r>
            <a:endParaRPr lang="zh-CN" altLang="zh-CN" sz="2800" dirty="0"/>
          </a:p>
          <a:p>
            <a:endParaRPr lang="en-US" altLang="zh-CN"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28068" y="152400"/>
            <a:ext cx="4241366" cy="6553200"/>
          </a:xfrm>
        </p:spPr>
      </p:pic>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5861" y="18349"/>
            <a:ext cx="4908141" cy="6858000"/>
          </a:xfrm>
          <a:prstGeom prst="rect">
            <a:avLst/>
          </a:prstGeom>
        </p:spPr>
      </p:pic>
    </p:spTree>
  </p:cSld>
  <p:clrMapOvr>
    <a:masterClrMapping/>
  </p:clrMapOvr>
  <p:transition spd="slow"/>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设备采购合同，税率，从</a:t>
            </a:r>
            <a:r>
              <a:rPr lang="en-US" altLang="zh-CN" dirty="0"/>
              <a:t>17%</a:t>
            </a:r>
            <a:r>
              <a:rPr lang="zh-CN" altLang="en-US" dirty="0"/>
              <a:t>调整为</a:t>
            </a:r>
            <a:r>
              <a:rPr lang="en-US" altLang="zh-CN" dirty="0"/>
              <a:t>16%</a:t>
            </a:r>
            <a:r>
              <a:rPr lang="zh-CN" altLang="en-US" dirty="0"/>
              <a:t>，调整为</a:t>
            </a:r>
            <a:r>
              <a:rPr lang="en-US" altLang="zh-CN" dirty="0"/>
              <a:t>13%</a:t>
            </a:r>
            <a:endParaRPr lang="en-US" altLang="zh-CN" dirty="0"/>
          </a:p>
          <a:p>
            <a:r>
              <a:rPr lang="zh-CN" altLang="en-US" dirty="0"/>
              <a:t>甲方要求对结算价款进行调整，本质上是要求对于投标单价进行调整，该项主张与合同约定相悖</a:t>
            </a:r>
            <a:endParaRPr lang="en-US" altLang="zh-CN" dirty="0"/>
          </a:p>
          <a:p>
            <a:r>
              <a:rPr lang="zh-CN" altLang="en-US" dirty="0"/>
              <a:t>合同税率相关约定“国家和地方根据现行税法对卖方课征有关执行本合同的一切税款，应该由卖方支付并且已经包含在合同总价中”</a:t>
            </a:r>
            <a:endParaRPr lang="en-US" altLang="zh-CN" dirty="0"/>
          </a:p>
          <a:p>
            <a:r>
              <a:rPr lang="zh-CN" altLang="en-US" dirty="0"/>
              <a:t>合同并未约定税率降低合同价款相应降低的合同约定，甲方的该项主张并无合同依据</a:t>
            </a:r>
            <a:endParaRPr lang="en-US" altLang="zh-CN" dirty="0"/>
          </a:p>
          <a:p>
            <a:r>
              <a:rPr lang="zh-CN" altLang="en-US" dirty="0"/>
              <a:t>增值税税率不论是上调还是降低均系供货单位作为纳税义务主体应承担的</a:t>
            </a:r>
            <a:r>
              <a:rPr lang="zh-CN" altLang="en-US" dirty="0">
                <a:solidFill>
                  <a:srgbClr val="FF0000"/>
                </a:solidFill>
              </a:rPr>
              <a:t>商业风险</a:t>
            </a:r>
            <a:r>
              <a:rPr lang="zh-CN" altLang="en-US" dirty="0"/>
              <a:t>，增值税</a:t>
            </a:r>
            <a:r>
              <a:rPr lang="zh-CN" altLang="en-US" dirty="0">
                <a:solidFill>
                  <a:srgbClr val="FF0000"/>
                </a:solidFill>
              </a:rPr>
              <a:t>税率的调整</a:t>
            </a:r>
            <a:r>
              <a:rPr lang="zh-CN" altLang="en-US" dirty="0"/>
              <a:t>对合同总价款不产生影响，与甲方</a:t>
            </a:r>
            <a:r>
              <a:rPr lang="zh-CN" altLang="en-US" dirty="0">
                <a:solidFill>
                  <a:srgbClr val="FF0000"/>
                </a:solidFill>
              </a:rPr>
              <a:t>无关</a:t>
            </a:r>
            <a:r>
              <a:rPr lang="zh-CN" altLang="en-US" dirty="0"/>
              <a:t>。</a:t>
            </a:r>
            <a:endParaRPr lang="zh-CN" altLang="en-US" dirty="0"/>
          </a:p>
          <a:p>
            <a:endParaRPr lang="en-US" altLang="zh-CN"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zh-CN" altLang="en-US" dirty="0"/>
              <a:t>合同</a:t>
            </a:r>
            <a:r>
              <a:rPr lang="en-US" altLang="zh-CN" dirty="0"/>
              <a:t>9%  </a:t>
            </a:r>
            <a:r>
              <a:rPr lang="zh-CN" altLang="en-US" dirty="0"/>
              <a:t>付款</a:t>
            </a:r>
            <a:r>
              <a:rPr lang="en-US" altLang="zh-CN" dirty="0"/>
              <a:t>3%     109=100+9</a:t>
            </a:r>
            <a:endParaRPr lang="en-US" altLang="zh-CN" dirty="0"/>
          </a:p>
          <a:p>
            <a:r>
              <a:rPr lang="en-US" altLang="zh-CN" dirty="0"/>
              <a:t>109=105.83+3.17</a:t>
            </a:r>
            <a:endParaRPr lang="en-US" altLang="zh-CN" dirty="0"/>
          </a:p>
          <a:p>
            <a:r>
              <a:rPr lang="zh-CN" altLang="en-US" dirty="0">
                <a:solidFill>
                  <a:srgbClr val="FF0000"/>
                </a:solidFill>
              </a:rPr>
              <a:t>重点：</a:t>
            </a:r>
            <a:r>
              <a:rPr lang="zh-CN" altLang="en-US" dirty="0"/>
              <a:t>项目费率招标，总包单位把设计分包给了有资质的设计单位，现施工单位提出设计单位开给他的票是</a:t>
            </a:r>
            <a:r>
              <a:rPr lang="en-US" altLang="zh-CN" dirty="0"/>
              <a:t>6</a:t>
            </a:r>
            <a:r>
              <a:rPr lang="zh-CN" altLang="en-US" dirty="0"/>
              <a:t>个点，但开给我们的工程票是</a:t>
            </a:r>
            <a:r>
              <a:rPr lang="en-US" altLang="zh-CN" dirty="0"/>
              <a:t>9</a:t>
            </a:r>
            <a:r>
              <a:rPr lang="zh-CN" altLang="en-US" dirty="0"/>
              <a:t>个点，让给补这个差价      </a:t>
            </a:r>
            <a:r>
              <a:rPr lang="en-US" altLang="zh-CN" dirty="0"/>
              <a:t>9%--8.2     6%--5.6   </a:t>
            </a:r>
            <a:r>
              <a:rPr lang="en-US" altLang="zh-CN" dirty="0">
                <a:solidFill>
                  <a:srgbClr val="00B050"/>
                </a:solidFill>
              </a:rPr>
              <a:t>3%--1%--0</a:t>
            </a:r>
            <a:endParaRPr lang="zh-CN" altLang="en-US" dirty="0">
              <a:solidFill>
                <a:srgbClr val="00B050"/>
              </a:solidFill>
            </a:endParaRPr>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err="1"/>
              <a:t>epc</a:t>
            </a:r>
            <a:r>
              <a:rPr lang="zh-CN" altLang="zh-CN" dirty="0"/>
              <a:t>，洗煤场，舱体台高</a:t>
            </a:r>
            <a:r>
              <a:rPr lang="en-US" altLang="zh-CN" dirty="0"/>
              <a:t>1.2</a:t>
            </a:r>
            <a:r>
              <a:rPr lang="zh-CN" altLang="zh-CN" dirty="0"/>
              <a:t>米，二次硬化路面，招标前，甲方取消，施工图乙方完成，现在煤车无法倒干净。若增加二次硬化路面，才能满足要求。</a:t>
            </a:r>
            <a:endParaRPr lang="en-US" altLang="zh-CN" dirty="0"/>
          </a:p>
          <a:p>
            <a:r>
              <a:rPr lang="zh-CN" altLang="en-US" dirty="0">
                <a:solidFill>
                  <a:srgbClr val="FF0000"/>
                </a:solidFill>
              </a:rPr>
              <a:t>重点：</a:t>
            </a:r>
            <a:r>
              <a:rPr lang="en-US" altLang="zh-CN" dirty="0"/>
              <a:t>EPC</a:t>
            </a:r>
            <a:r>
              <a:rPr lang="zh-CN" altLang="en-US" dirty="0"/>
              <a:t>项目，是按照</a:t>
            </a:r>
            <a:r>
              <a:rPr lang="zh-CN" altLang="en-US" dirty="0">
                <a:solidFill>
                  <a:srgbClr val="FF0000"/>
                </a:solidFill>
              </a:rPr>
              <a:t>定额</a:t>
            </a:r>
            <a:r>
              <a:rPr lang="zh-CN" altLang="en-US" dirty="0"/>
              <a:t>计价</a:t>
            </a:r>
            <a:r>
              <a:rPr lang="zh-CN" altLang="en-US" dirty="0">
                <a:solidFill>
                  <a:srgbClr val="FF0000"/>
                </a:solidFill>
              </a:rPr>
              <a:t>下浮</a:t>
            </a:r>
            <a:r>
              <a:rPr lang="en-US" altLang="zh-CN" dirty="0"/>
              <a:t>11.09%</a:t>
            </a:r>
            <a:r>
              <a:rPr lang="zh-CN" altLang="en-US" dirty="0"/>
              <a:t>计算，现在土方有详勘为一二类土外运</a:t>
            </a:r>
            <a:r>
              <a:rPr lang="en-US" altLang="zh-CN" dirty="0"/>
              <a:t>35km</a:t>
            </a:r>
            <a:r>
              <a:rPr lang="zh-CN" altLang="en-US" dirty="0"/>
              <a:t>（合同里面约定包含了外运和处置费用），套</a:t>
            </a:r>
            <a:r>
              <a:rPr lang="zh-CN" altLang="en-US" dirty="0">
                <a:solidFill>
                  <a:srgbClr val="00B050"/>
                </a:solidFill>
              </a:rPr>
              <a:t>定额</a:t>
            </a:r>
            <a:r>
              <a:rPr lang="zh-CN" altLang="en-US" dirty="0"/>
              <a:t>只有</a:t>
            </a:r>
            <a:r>
              <a:rPr lang="en-US" altLang="zh-CN" dirty="0">
                <a:solidFill>
                  <a:srgbClr val="00B050"/>
                </a:solidFill>
              </a:rPr>
              <a:t>80</a:t>
            </a:r>
            <a:r>
              <a:rPr lang="zh-CN" altLang="en-US" dirty="0">
                <a:solidFill>
                  <a:srgbClr val="00B050"/>
                </a:solidFill>
              </a:rPr>
              <a:t>元</a:t>
            </a:r>
            <a:r>
              <a:rPr lang="en-US" altLang="zh-CN" dirty="0"/>
              <a:t>/m3</a:t>
            </a:r>
            <a:r>
              <a:rPr lang="zh-CN" altLang="en-US" dirty="0"/>
              <a:t>，实际现在</a:t>
            </a:r>
            <a:r>
              <a:rPr lang="zh-CN" altLang="en-US" dirty="0">
                <a:solidFill>
                  <a:srgbClr val="00B050"/>
                </a:solidFill>
              </a:rPr>
              <a:t>市场招标</a:t>
            </a:r>
            <a:r>
              <a:rPr lang="zh-CN" altLang="en-US" dirty="0"/>
              <a:t>为</a:t>
            </a:r>
            <a:r>
              <a:rPr lang="en-US" altLang="zh-CN" dirty="0">
                <a:solidFill>
                  <a:srgbClr val="00B050"/>
                </a:solidFill>
              </a:rPr>
              <a:t>140</a:t>
            </a:r>
            <a:r>
              <a:rPr lang="zh-CN" altLang="en-US" dirty="0">
                <a:solidFill>
                  <a:srgbClr val="00B050"/>
                </a:solidFill>
              </a:rPr>
              <a:t>元</a:t>
            </a:r>
            <a:r>
              <a:rPr lang="en-US" altLang="zh-CN" dirty="0"/>
              <a:t>/m3</a:t>
            </a:r>
            <a:r>
              <a:rPr lang="zh-CN" altLang="en-US" dirty="0"/>
              <a:t>，前段时间又因为汛期原因</a:t>
            </a:r>
            <a:r>
              <a:rPr lang="zh-CN" altLang="en-US" dirty="0">
                <a:solidFill>
                  <a:srgbClr val="00B050"/>
                </a:solidFill>
              </a:rPr>
              <a:t>土方处置费用</a:t>
            </a:r>
            <a:r>
              <a:rPr lang="zh-CN" altLang="en-US" dirty="0"/>
              <a:t>有上涨了</a:t>
            </a:r>
            <a:r>
              <a:rPr lang="en-US" altLang="zh-CN" dirty="0"/>
              <a:t>20</a:t>
            </a:r>
            <a:r>
              <a:rPr lang="zh-CN" altLang="en-US" dirty="0"/>
              <a:t>元</a:t>
            </a:r>
            <a:endParaRPr lang="en-US" altLang="zh-CN" dirty="0"/>
          </a:p>
          <a:p>
            <a:r>
              <a:rPr lang="zh-CN" altLang="en-US" dirty="0">
                <a:solidFill>
                  <a:srgbClr val="FF0000"/>
                </a:solidFill>
              </a:rPr>
              <a:t>重点：</a:t>
            </a:r>
            <a:r>
              <a:rPr lang="zh-CN" altLang="en-US" dirty="0"/>
              <a:t>电缆沟盖板，电力定额，金属定额</a:t>
            </a:r>
            <a:endParaRPr lang="zh-CN" altLang="zh-CN"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3.3.7 </a:t>
            </a:r>
            <a:r>
              <a:rPr lang="zh-CN" altLang="en-US" dirty="0"/>
              <a:t>除工程变更引起措施项目发生变化外，</a:t>
            </a:r>
            <a:r>
              <a:rPr lang="zh-CN" altLang="en-US" dirty="0">
                <a:solidFill>
                  <a:srgbClr val="FF0000"/>
                </a:solidFill>
              </a:rPr>
              <a:t>措施项目费</a:t>
            </a:r>
            <a:r>
              <a:rPr lang="zh-CN" altLang="en-US" dirty="0"/>
              <a:t>按下列规定调整：</a:t>
            </a:r>
            <a:endParaRPr lang="zh-CN" altLang="en-US" dirty="0"/>
          </a:p>
          <a:p>
            <a:r>
              <a:rPr lang="en-US" altLang="zh-CN" dirty="0"/>
              <a:t>1 </a:t>
            </a:r>
            <a:r>
              <a:rPr lang="zh-CN" altLang="en-US" dirty="0"/>
              <a:t>承包人</a:t>
            </a:r>
            <a:r>
              <a:rPr lang="zh-CN" altLang="en-US" dirty="0">
                <a:solidFill>
                  <a:srgbClr val="339933"/>
                </a:solidFill>
              </a:rPr>
              <a:t>投标</a:t>
            </a:r>
            <a:r>
              <a:rPr lang="zh-CN" altLang="en-US" dirty="0"/>
              <a:t>时的</a:t>
            </a:r>
            <a:r>
              <a:rPr lang="zh-CN" altLang="en-US" dirty="0">
                <a:solidFill>
                  <a:srgbClr val="339933"/>
                </a:solidFill>
              </a:rPr>
              <a:t>措施项目</a:t>
            </a:r>
            <a:r>
              <a:rPr lang="zh-CN" altLang="en-US" dirty="0"/>
              <a:t>施工方案，在工程施工合同履行中</a:t>
            </a:r>
            <a:r>
              <a:rPr lang="zh-CN" altLang="en-US" dirty="0">
                <a:solidFill>
                  <a:srgbClr val="339933"/>
                </a:solidFill>
              </a:rPr>
              <a:t>未能通过审批</a:t>
            </a:r>
            <a:r>
              <a:rPr lang="zh-CN" altLang="en-US" dirty="0"/>
              <a:t>的，</a:t>
            </a:r>
            <a:r>
              <a:rPr lang="zh-CN" altLang="en-US" dirty="0">
                <a:solidFill>
                  <a:srgbClr val="339933"/>
                </a:solidFill>
              </a:rPr>
              <a:t>重新申报</a:t>
            </a:r>
            <a:r>
              <a:rPr lang="zh-CN" altLang="en-US" dirty="0"/>
              <a:t>的通过审批的施工方案引起措施费用</a:t>
            </a:r>
            <a:r>
              <a:rPr lang="zh-CN" altLang="en-US" dirty="0">
                <a:solidFill>
                  <a:srgbClr val="339933"/>
                </a:solidFill>
              </a:rPr>
              <a:t>调增的不予调整</a:t>
            </a:r>
            <a:r>
              <a:rPr lang="zh-CN" altLang="en-US" dirty="0"/>
              <a:t>，引起措施费用调</a:t>
            </a:r>
            <a:r>
              <a:rPr lang="zh-CN" altLang="en-US" dirty="0">
                <a:solidFill>
                  <a:srgbClr val="339933"/>
                </a:solidFill>
              </a:rPr>
              <a:t>减的予以调整</a:t>
            </a:r>
            <a:r>
              <a:rPr lang="zh-CN" altLang="en-US" dirty="0"/>
              <a:t>。</a:t>
            </a:r>
            <a:endParaRPr lang="zh-CN" altLang="en-US" dirty="0"/>
          </a:p>
          <a:p>
            <a:r>
              <a:rPr lang="en-US" altLang="zh-CN" dirty="0"/>
              <a:t>2 </a:t>
            </a:r>
            <a:r>
              <a:rPr lang="zh-CN" altLang="en-US" dirty="0">
                <a:solidFill>
                  <a:srgbClr val="FF0000"/>
                </a:solidFill>
              </a:rPr>
              <a:t>单价合同</a:t>
            </a:r>
            <a:r>
              <a:rPr lang="zh-CN" altLang="en-US" dirty="0"/>
              <a:t>履行期间，措施项目的</a:t>
            </a:r>
            <a:r>
              <a:rPr lang="zh-CN" altLang="en-US" dirty="0">
                <a:solidFill>
                  <a:srgbClr val="FF0000"/>
                </a:solidFill>
              </a:rPr>
              <a:t>错漏项</a:t>
            </a:r>
            <a:r>
              <a:rPr lang="zh-CN" altLang="en-US" dirty="0"/>
              <a:t>及其他</a:t>
            </a:r>
            <a:r>
              <a:rPr lang="zh-CN" altLang="en-US" dirty="0">
                <a:solidFill>
                  <a:srgbClr val="339933"/>
                </a:solidFill>
              </a:rPr>
              <a:t>非承包人原因</a:t>
            </a:r>
            <a:r>
              <a:rPr lang="zh-CN" altLang="en-US" dirty="0"/>
              <a:t>引起措施费用调整的，按本标准第</a:t>
            </a:r>
            <a:r>
              <a:rPr lang="en-US" altLang="zh-CN" dirty="0"/>
              <a:t>9.2.1 </a:t>
            </a:r>
            <a:r>
              <a:rPr lang="zh-CN" altLang="en-US" dirty="0"/>
              <a:t>条和第</a:t>
            </a:r>
            <a:r>
              <a:rPr lang="en-US" altLang="zh-CN" dirty="0"/>
              <a:t>9.2.2 </a:t>
            </a:r>
            <a:r>
              <a:rPr lang="zh-CN" altLang="en-US" dirty="0"/>
              <a:t>条的相关规定</a:t>
            </a:r>
            <a:r>
              <a:rPr lang="zh-CN" altLang="en-US" dirty="0">
                <a:solidFill>
                  <a:srgbClr val="FF0000"/>
                </a:solidFill>
              </a:rPr>
              <a:t>调整</a:t>
            </a:r>
            <a:r>
              <a:rPr lang="zh-CN" altLang="en-US" dirty="0"/>
              <a:t>合同价格。</a:t>
            </a:r>
            <a:endParaRPr lang="zh-CN" altLang="en-US" dirty="0"/>
          </a:p>
          <a:p>
            <a:r>
              <a:rPr lang="en-US" altLang="zh-CN" dirty="0"/>
              <a:t>3 </a:t>
            </a:r>
            <a:r>
              <a:rPr lang="zh-CN" altLang="en-US" dirty="0">
                <a:solidFill>
                  <a:srgbClr val="FF0000"/>
                </a:solidFill>
              </a:rPr>
              <a:t>总价合同</a:t>
            </a:r>
            <a:r>
              <a:rPr lang="zh-CN" altLang="en-US" dirty="0"/>
              <a:t>履行期间，合同对应的工程范围、建设工期、工程质量、技术标准等</a:t>
            </a:r>
            <a:r>
              <a:rPr lang="zh-CN" altLang="en-US" dirty="0">
                <a:solidFill>
                  <a:srgbClr val="339933"/>
                </a:solidFill>
              </a:rPr>
              <a:t>实质性内容</a:t>
            </a:r>
            <a:r>
              <a:rPr lang="zh-CN" altLang="en-US" dirty="0">
                <a:solidFill>
                  <a:srgbClr val="FF0000"/>
                </a:solidFill>
              </a:rPr>
              <a:t>未发生变化</a:t>
            </a:r>
            <a:r>
              <a:rPr lang="zh-CN" altLang="en-US" dirty="0"/>
              <a:t>的，</a:t>
            </a:r>
            <a:r>
              <a:rPr lang="zh-CN" altLang="en-US" dirty="0">
                <a:solidFill>
                  <a:srgbClr val="FF0000"/>
                </a:solidFill>
              </a:rPr>
              <a:t>措施项目</a:t>
            </a:r>
            <a:r>
              <a:rPr lang="zh-CN" altLang="en-US" dirty="0">
                <a:solidFill>
                  <a:srgbClr val="339933"/>
                </a:solidFill>
              </a:rPr>
              <a:t>不因招标时发生错漏项而调整</a:t>
            </a:r>
            <a:r>
              <a:rPr lang="zh-CN" altLang="en-US" dirty="0"/>
              <a:t>。但其他</a:t>
            </a:r>
            <a:r>
              <a:rPr lang="zh-CN" altLang="en-US" dirty="0">
                <a:solidFill>
                  <a:srgbClr val="339933"/>
                </a:solidFill>
              </a:rPr>
              <a:t>非承包人原因</a:t>
            </a:r>
            <a:r>
              <a:rPr lang="zh-CN" altLang="en-US" dirty="0"/>
              <a:t>引起措施费用调整的，按本标准第</a:t>
            </a:r>
            <a:r>
              <a:rPr lang="en-US" altLang="zh-CN" dirty="0"/>
              <a:t>9.2.2 </a:t>
            </a:r>
            <a:r>
              <a:rPr lang="zh-CN" altLang="en-US" dirty="0"/>
              <a:t>条规定执行。</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en-US" altLang="zh-CN" dirty="0"/>
              <a:t>9</a:t>
            </a:r>
            <a:r>
              <a:rPr lang="zh-CN" altLang="en-US" dirty="0"/>
              <a:t>月</a:t>
            </a:r>
            <a:r>
              <a:rPr lang="en-US" altLang="zh-CN" dirty="0"/>
              <a:t>1</a:t>
            </a:r>
            <a:r>
              <a:rPr lang="zh-CN" altLang="en-US" dirty="0"/>
              <a:t>日开学，学校要求赶工，赶工全是人工堆起来的。</a:t>
            </a:r>
            <a:r>
              <a:rPr lang="en-US" altLang="zh-CN" dirty="0"/>
              <a:t>EPC </a:t>
            </a:r>
            <a:r>
              <a:rPr lang="zh-CN" altLang="en-US" dirty="0"/>
              <a:t>合同约定，人工费不能超合同总价</a:t>
            </a:r>
            <a:r>
              <a:rPr lang="en-US" altLang="zh-CN" dirty="0"/>
              <a:t>30%</a:t>
            </a:r>
            <a:endParaRPr lang="en-US" altLang="zh-CN" dirty="0"/>
          </a:p>
          <a:p>
            <a:r>
              <a:rPr lang="zh-CN" altLang="en-US" dirty="0">
                <a:solidFill>
                  <a:srgbClr val="FF0000"/>
                </a:solidFill>
              </a:rPr>
              <a:t>重点：</a:t>
            </a:r>
            <a:r>
              <a:rPr lang="en-US" altLang="zh-CN" dirty="0"/>
              <a:t>EPC</a:t>
            </a:r>
            <a:r>
              <a:rPr lang="zh-CN" altLang="zh-CN" dirty="0"/>
              <a:t>，公路</a:t>
            </a:r>
            <a:r>
              <a:rPr lang="en-US" altLang="zh-CN" dirty="0"/>
              <a:t>08</a:t>
            </a:r>
            <a:r>
              <a:rPr lang="zh-CN" altLang="zh-CN" dirty="0"/>
              <a:t>定额，</a:t>
            </a:r>
            <a:r>
              <a:rPr lang="en-US" altLang="zh-CN" dirty="0"/>
              <a:t>18</a:t>
            </a:r>
            <a:r>
              <a:rPr lang="zh-CN" altLang="zh-CN" dirty="0"/>
              <a:t>定额，地方文件</a:t>
            </a:r>
            <a:r>
              <a:rPr lang="zh-CN" altLang="en-US" dirty="0"/>
              <a:t>要求</a:t>
            </a:r>
            <a:r>
              <a:rPr lang="en-US" altLang="zh-CN" dirty="0"/>
              <a:t>2017.12.1</a:t>
            </a:r>
            <a:r>
              <a:rPr lang="zh-CN" altLang="zh-CN" dirty="0"/>
              <a:t>前，采用</a:t>
            </a:r>
            <a:r>
              <a:rPr lang="en-US" altLang="zh-CN" dirty="0"/>
              <a:t>08</a:t>
            </a:r>
            <a:r>
              <a:rPr lang="zh-CN" altLang="zh-CN" dirty="0"/>
              <a:t>定额，</a:t>
            </a:r>
            <a:r>
              <a:rPr lang="en-US" altLang="zh-CN" dirty="0"/>
              <a:t>17</a:t>
            </a:r>
            <a:r>
              <a:rPr lang="zh-CN" altLang="en-US" dirty="0"/>
              <a:t>年中标，</a:t>
            </a:r>
            <a:r>
              <a:rPr lang="en-US" altLang="zh-CN" dirty="0"/>
              <a:t> 18</a:t>
            </a:r>
            <a:r>
              <a:rPr lang="zh-CN" altLang="zh-CN" dirty="0"/>
              <a:t>年签合同，</a:t>
            </a:r>
            <a:r>
              <a:rPr lang="en-US" altLang="zh-CN" dirty="0"/>
              <a:t>18</a:t>
            </a:r>
            <a:r>
              <a:rPr lang="zh-CN" altLang="zh-CN" dirty="0"/>
              <a:t>定额前，签合同，</a:t>
            </a:r>
            <a:r>
              <a:rPr lang="en-US" altLang="zh-CN" dirty="0"/>
              <a:t>19</a:t>
            </a:r>
            <a:r>
              <a:rPr lang="zh-CN" altLang="zh-CN" dirty="0"/>
              <a:t>年报预算，</a:t>
            </a:r>
            <a:r>
              <a:rPr lang="en-US" altLang="zh-CN" dirty="0"/>
              <a:t>08</a:t>
            </a:r>
            <a:r>
              <a:rPr lang="zh-CN" altLang="zh-CN" dirty="0"/>
              <a:t>定额更高，单价低消耗量高</a:t>
            </a:r>
            <a:endParaRPr lang="zh-CN" altLang="zh-CN" dirty="0"/>
          </a:p>
          <a:p>
            <a:r>
              <a:rPr lang="en-US" altLang="zh-CN" dirty="0"/>
              <a:t>08</a:t>
            </a:r>
            <a:r>
              <a:rPr lang="zh-CN" altLang="zh-CN" dirty="0"/>
              <a:t>定额工日单价</a:t>
            </a:r>
            <a:r>
              <a:rPr lang="en-US" altLang="zh-CN" dirty="0"/>
              <a:t>59</a:t>
            </a:r>
            <a:r>
              <a:rPr lang="zh-CN" altLang="zh-CN" dirty="0"/>
              <a:t>，</a:t>
            </a:r>
            <a:r>
              <a:rPr lang="en-US" altLang="zh-CN" dirty="0"/>
              <a:t>18</a:t>
            </a:r>
            <a:r>
              <a:rPr lang="zh-CN" altLang="zh-CN" dirty="0"/>
              <a:t>定额工日单价</a:t>
            </a:r>
            <a:r>
              <a:rPr lang="en-US" altLang="zh-CN" dirty="0"/>
              <a:t>108</a:t>
            </a:r>
            <a:endParaRPr lang="zh-CN" altLang="zh-CN" dirty="0"/>
          </a:p>
          <a:p>
            <a:r>
              <a:rPr lang="en-US" altLang="zh-CN" dirty="0"/>
              <a:t>08</a:t>
            </a:r>
            <a:r>
              <a:rPr lang="zh-CN" altLang="zh-CN" dirty="0"/>
              <a:t>定额机械消耗量高，</a:t>
            </a:r>
            <a:r>
              <a:rPr lang="en-US" altLang="zh-CN" dirty="0"/>
              <a:t>18</a:t>
            </a:r>
            <a:r>
              <a:rPr lang="zh-CN" altLang="zh-CN" dirty="0"/>
              <a:t>定额机械消耗量低</a:t>
            </a:r>
            <a:endParaRPr lang="zh-CN" altLang="zh-CN" dirty="0"/>
          </a:p>
          <a:p>
            <a:r>
              <a:rPr lang="zh-CN" altLang="en-US" dirty="0">
                <a:solidFill>
                  <a:srgbClr val="FF0000"/>
                </a:solidFill>
              </a:rPr>
              <a:t>重点：</a:t>
            </a:r>
            <a:r>
              <a:rPr lang="zh-CN" altLang="zh-CN" dirty="0"/>
              <a:t>水利管线，穿过高铁，铁路局下属公司施工，铁路</a:t>
            </a:r>
            <a:r>
              <a:rPr lang="en-US" altLang="zh-CN" dirty="0"/>
              <a:t>07</a:t>
            </a:r>
            <a:r>
              <a:rPr lang="zh-CN" altLang="zh-CN" dirty="0"/>
              <a:t>定额，</a:t>
            </a:r>
            <a:r>
              <a:rPr lang="en-US" altLang="zh-CN" dirty="0"/>
              <a:t>17</a:t>
            </a:r>
            <a:r>
              <a:rPr lang="zh-CN" altLang="zh-CN" dirty="0"/>
              <a:t>定额，</a:t>
            </a:r>
            <a:r>
              <a:rPr lang="en-US" altLang="zh-CN" dirty="0"/>
              <a:t>18</a:t>
            </a:r>
            <a:r>
              <a:rPr lang="zh-CN" altLang="zh-CN" dirty="0"/>
              <a:t>年乙方报价按</a:t>
            </a:r>
            <a:r>
              <a:rPr lang="en-US" altLang="zh-CN" dirty="0"/>
              <a:t>07</a:t>
            </a:r>
            <a:r>
              <a:rPr lang="zh-CN" altLang="zh-CN" dirty="0"/>
              <a:t>定额，与铁路局公司合同按</a:t>
            </a:r>
            <a:r>
              <a:rPr lang="en-US" altLang="zh-CN" dirty="0"/>
              <a:t>17</a:t>
            </a:r>
            <a:r>
              <a:rPr lang="zh-CN" altLang="zh-CN" dirty="0"/>
              <a:t>定额，</a:t>
            </a:r>
            <a:r>
              <a:rPr lang="en-US" altLang="zh-CN" dirty="0"/>
              <a:t>1000</a:t>
            </a:r>
            <a:r>
              <a:rPr lang="zh-CN" altLang="zh-CN" dirty="0"/>
              <a:t>万价差</a:t>
            </a:r>
            <a:endParaRPr lang="zh-CN" altLang="zh-CN" dirty="0"/>
          </a:p>
          <a:p>
            <a:endParaRPr lang="en-US" altLang="zh-CN" dirty="0"/>
          </a:p>
          <a:p>
            <a:endParaRPr lang="en-US" altLang="zh-CN" dirty="0"/>
          </a:p>
          <a:p>
            <a:endParaRPr lang="zh-CN" altLang="zh-CN"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zh-CN" dirty="0"/>
              <a:t>公司</a:t>
            </a:r>
            <a:r>
              <a:rPr lang="en-US" altLang="zh-CN" dirty="0"/>
              <a:t>18</a:t>
            </a:r>
            <a:r>
              <a:rPr lang="zh-CN" altLang="zh-CN" dirty="0"/>
              <a:t>年承建的</a:t>
            </a:r>
            <a:r>
              <a:rPr lang="en-US" altLang="zh-CN" dirty="0"/>
              <a:t>EPC</a:t>
            </a:r>
            <a:r>
              <a:rPr lang="zh-CN" altLang="zh-CN" dirty="0"/>
              <a:t>工程，投标时按</a:t>
            </a:r>
            <a:r>
              <a:rPr lang="zh-CN" altLang="zh-CN" dirty="0">
                <a:solidFill>
                  <a:srgbClr val="00B050"/>
                </a:solidFill>
              </a:rPr>
              <a:t>可研金额</a:t>
            </a:r>
            <a:r>
              <a:rPr lang="zh-CN" altLang="zh-CN" dirty="0"/>
              <a:t>作为</a:t>
            </a:r>
            <a:r>
              <a:rPr lang="zh-CN" altLang="zh-CN" dirty="0">
                <a:solidFill>
                  <a:srgbClr val="00B050"/>
                </a:solidFill>
              </a:rPr>
              <a:t>投标限价</a:t>
            </a:r>
            <a:r>
              <a:rPr lang="zh-CN" altLang="en-US" dirty="0"/>
              <a:t>，</a:t>
            </a:r>
            <a:r>
              <a:rPr lang="zh-CN" altLang="zh-CN" dirty="0"/>
              <a:t>中标后开始</a:t>
            </a:r>
            <a:r>
              <a:rPr lang="zh-CN" altLang="en-US" dirty="0"/>
              <a:t>初步设计</a:t>
            </a:r>
            <a:r>
              <a:rPr lang="zh-CN" altLang="zh-CN" dirty="0"/>
              <a:t>，</a:t>
            </a:r>
            <a:r>
              <a:rPr lang="zh-CN" altLang="en-US" dirty="0">
                <a:solidFill>
                  <a:srgbClr val="00B050"/>
                </a:solidFill>
              </a:rPr>
              <a:t>初步设计</a:t>
            </a:r>
            <a:r>
              <a:rPr lang="zh-CN" altLang="zh-CN" dirty="0"/>
              <a:t>时甲方要求</a:t>
            </a:r>
            <a:r>
              <a:rPr lang="zh-CN" altLang="zh-CN" dirty="0">
                <a:solidFill>
                  <a:srgbClr val="00B050"/>
                </a:solidFill>
              </a:rPr>
              <a:t>提高</a:t>
            </a:r>
            <a:r>
              <a:rPr lang="zh-CN" altLang="zh-CN" dirty="0"/>
              <a:t>道路</a:t>
            </a:r>
            <a:r>
              <a:rPr lang="zh-CN" altLang="zh-CN" dirty="0">
                <a:solidFill>
                  <a:srgbClr val="00B050"/>
                </a:solidFill>
              </a:rPr>
              <a:t>标准</a:t>
            </a:r>
            <a:r>
              <a:rPr lang="zh-CN" altLang="zh-CN" dirty="0"/>
              <a:t>，当时可研金额为</a:t>
            </a:r>
            <a:r>
              <a:rPr lang="en-US" altLang="zh-CN" dirty="0"/>
              <a:t>3.59</a:t>
            </a:r>
            <a:r>
              <a:rPr lang="zh-CN" altLang="zh-CN" dirty="0"/>
              <a:t>亿，概算金额为</a:t>
            </a:r>
            <a:r>
              <a:rPr lang="en-US" altLang="zh-CN" dirty="0"/>
              <a:t>3.89</a:t>
            </a:r>
            <a:r>
              <a:rPr lang="zh-CN" altLang="zh-CN" dirty="0"/>
              <a:t>亿，比可研增加了</a:t>
            </a:r>
            <a:r>
              <a:rPr lang="en-US" altLang="zh-CN" dirty="0"/>
              <a:t>8.4%</a:t>
            </a:r>
            <a:r>
              <a:rPr lang="zh-CN" altLang="zh-CN" dirty="0"/>
              <a:t>。</a:t>
            </a:r>
            <a:endParaRPr lang="en-US" altLang="zh-CN" dirty="0"/>
          </a:p>
          <a:p>
            <a:r>
              <a:rPr lang="zh-CN" altLang="zh-CN" dirty="0"/>
              <a:t>工程竣工后</a:t>
            </a:r>
            <a:r>
              <a:rPr lang="zh-CN" altLang="zh-CN" dirty="0">
                <a:solidFill>
                  <a:srgbClr val="00B050"/>
                </a:solidFill>
              </a:rPr>
              <a:t>结算</a:t>
            </a:r>
            <a:r>
              <a:rPr lang="zh-CN" altLang="zh-CN" dirty="0"/>
              <a:t>金额为</a:t>
            </a:r>
            <a:r>
              <a:rPr lang="en-US" altLang="zh-CN" dirty="0"/>
              <a:t>4.3</a:t>
            </a:r>
            <a:r>
              <a:rPr lang="zh-CN" altLang="zh-CN" dirty="0"/>
              <a:t>亿，比概算增加了</a:t>
            </a:r>
            <a:r>
              <a:rPr lang="en-US" altLang="zh-CN" dirty="0"/>
              <a:t>10.5%</a:t>
            </a:r>
            <a:r>
              <a:rPr lang="zh-CN" altLang="zh-CN" dirty="0"/>
              <a:t>，比可研增加了</a:t>
            </a:r>
            <a:r>
              <a:rPr lang="en-US" altLang="zh-CN" dirty="0"/>
              <a:t>19.8%</a:t>
            </a:r>
            <a:r>
              <a:rPr lang="zh-CN" altLang="zh-CN" dirty="0"/>
              <a:t>。</a:t>
            </a:r>
            <a:endParaRPr lang="en-US" altLang="zh-CN" dirty="0"/>
          </a:p>
          <a:p>
            <a:r>
              <a:rPr lang="zh-CN" altLang="zh-CN" dirty="0"/>
              <a:t>现在</a:t>
            </a:r>
            <a:r>
              <a:rPr lang="zh-CN" altLang="zh-CN" dirty="0">
                <a:solidFill>
                  <a:srgbClr val="FF0000"/>
                </a:solidFill>
              </a:rPr>
              <a:t>结算</a:t>
            </a:r>
            <a:r>
              <a:rPr lang="zh-CN" altLang="zh-CN" dirty="0"/>
              <a:t>金额</a:t>
            </a:r>
            <a:r>
              <a:rPr lang="zh-CN" altLang="zh-CN" dirty="0">
                <a:solidFill>
                  <a:srgbClr val="FF0000"/>
                </a:solidFill>
              </a:rPr>
              <a:t>超了概算</a:t>
            </a:r>
            <a:r>
              <a:rPr lang="zh-CN" altLang="en-US" dirty="0"/>
              <a:t>，</a:t>
            </a:r>
            <a:r>
              <a:rPr lang="zh-CN" altLang="zh-CN" dirty="0"/>
              <a:t>甲方不接收结算资料，现在采用什么办法可是说服甲方接收结算资料。</a:t>
            </a:r>
            <a:endParaRPr lang="en-US" altLang="zh-CN" dirty="0"/>
          </a:p>
          <a:p>
            <a:r>
              <a:rPr lang="zh-CN" altLang="zh-CN" dirty="0"/>
              <a:t>合同中约定的本合同价款结算采用合同价格</a:t>
            </a:r>
            <a:r>
              <a:rPr lang="en-US" altLang="zh-CN" dirty="0"/>
              <a:t>+</a:t>
            </a:r>
            <a:r>
              <a:rPr lang="zh-CN" altLang="zh-CN" dirty="0"/>
              <a:t>合同价格调整方式确定。</a:t>
            </a:r>
            <a:endParaRPr lang="zh-CN" altLang="zh-CN"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zh-CN" dirty="0"/>
              <a:t>合同为可研条件下的</a:t>
            </a:r>
            <a:r>
              <a:rPr lang="en-US" altLang="zh-CN" dirty="0"/>
              <a:t>EPC</a:t>
            </a:r>
            <a:r>
              <a:rPr lang="zh-CN" altLang="zh-CN" dirty="0"/>
              <a:t>固定总价合同，施工过程中发现施工图与合同设定条件之间有很大差异，如合同</a:t>
            </a:r>
            <a:r>
              <a:rPr lang="en-US" altLang="zh-CN" dirty="0"/>
              <a:t>BOG</a:t>
            </a:r>
            <a:r>
              <a:rPr lang="zh-CN" altLang="zh-CN" dirty="0"/>
              <a:t>压缩机厂房</a:t>
            </a:r>
            <a:r>
              <a:rPr lang="en-US" altLang="zh-CN" dirty="0"/>
              <a:t>1000m2</a:t>
            </a:r>
            <a:r>
              <a:rPr lang="zh-CN" altLang="zh-CN" dirty="0"/>
              <a:t>，施工图</a:t>
            </a:r>
            <a:r>
              <a:rPr lang="en-US" altLang="zh-CN" dirty="0"/>
              <a:t>500m2</a:t>
            </a:r>
            <a:r>
              <a:rPr lang="zh-CN" altLang="zh-CN" dirty="0"/>
              <a:t>，消防泵</a:t>
            </a:r>
            <a:r>
              <a:rPr lang="en-US" altLang="zh-CN" dirty="0"/>
              <a:t>400KW</a:t>
            </a:r>
            <a:r>
              <a:rPr lang="zh-CN" altLang="zh-CN" dirty="0"/>
              <a:t>，实际</a:t>
            </a:r>
            <a:r>
              <a:rPr lang="en-US" altLang="zh-CN" dirty="0"/>
              <a:t>320KW</a:t>
            </a:r>
            <a:r>
              <a:rPr lang="zh-CN" altLang="zh-CN" dirty="0"/>
              <a:t>等，针对这种情况，甲乙双方产生争议，甲方认为需要扣费，乙方认为满足合同功能需求不能扣费。</a:t>
            </a:r>
            <a:endParaRPr lang="en-US" altLang="zh-CN" dirty="0"/>
          </a:p>
          <a:p>
            <a:r>
              <a:rPr lang="zh-CN" altLang="en-US" dirty="0">
                <a:solidFill>
                  <a:srgbClr val="FF0000"/>
                </a:solidFill>
              </a:rPr>
              <a:t>重点：</a:t>
            </a:r>
            <a:r>
              <a:rPr lang="en-US" altLang="zh-CN" dirty="0"/>
              <a:t>EPC</a:t>
            </a:r>
            <a:r>
              <a:rPr lang="zh-CN" altLang="en-US" dirty="0"/>
              <a:t>，煤改电，扩容，变压器，不够用，招标文件要求考虑</a:t>
            </a:r>
            <a:endParaRPr lang="en-US" altLang="zh-CN" dirty="0"/>
          </a:p>
          <a:p>
            <a:r>
              <a:rPr lang="zh-CN" altLang="en-US" dirty="0">
                <a:solidFill>
                  <a:srgbClr val="FF0000"/>
                </a:solidFill>
              </a:rPr>
              <a:t>重点： </a:t>
            </a:r>
            <a:r>
              <a:rPr lang="en-US" altLang="zh-CN" dirty="0" err="1"/>
              <a:t>epc</a:t>
            </a:r>
            <a:r>
              <a:rPr lang="zh-CN" altLang="zh-CN" dirty="0"/>
              <a:t>，甲方方案招标，搅拌桩，乙方详勘，要求管桩，签证单，财政局不同意。无疑异已经完成部分，报价</a:t>
            </a:r>
            <a:r>
              <a:rPr lang="en-US" altLang="zh-CN" dirty="0"/>
              <a:t>418</a:t>
            </a:r>
            <a:r>
              <a:rPr lang="zh-CN" altLang="zh-CN" dirty="0"/>
              <a:t>万，预算</a:t>
            </a:r>
            <a:r>
              <a:rPr lang="en-US" altLang="zh-CN" dirty="0"/>
              <a:t>440</a:t>
            </a:r>
            <a:r>
              <a:rPr lang="zh-CN" altLang="zh-CN" dirty="0"/>
              <a:t>万，如何扣除</a:t>
            </a:r>
            <a:endParaRPr lang="zh-CN" altLang="zh-CN" dirty="0"/>
          </a:p>
          <a:p>
            <a:endParaRPr lang="zh-CN" altLang="zh-CN" dirty="0"/>
          </a:p>
          <a:p>
            <a:endParaRPr lang="zh-CN" altLang="zh-CN"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a:t>F+EPC</a:t>
            </a:r>
            <a:r>
              <a:rPr lang="zh-CN" altLang="en-US" dirty="0"/>
              <a:t>，投资方，设计，施工，联合体，深基坑开挖，</a:t>
            </a:r>
            <a:r>
              <a:rPr lang="en-US" dirty="0"/>
              <a:t>6</a:t>
            </a:r>
            <a:r>
              <a:rPr lang="zh-CN" altLang="en-US" dirty="0"/>
              <a:t>米，碎片地质，基坑内护壁</a:t>
            </a:r>
            <a:r>
              <a:rPr lang="en-US" dirty="0"/>
              <a:t>10cm</a:t>
            </a:r>
            <a:r>
              <a:rPr lang="zh-CN" altLang="en-US" dirty="0"/>
              <a:t>，过度设计，财评扣款，依据施工技术规范，设计技术规范。管沟，定额要求</a:t>
            </a:r>
            <a:r>
              <a:rPr lang="en-US" dirty="0"/>
              <a:t>1.2m</a:t>
            </a:r>
            <a:r>
              <a:rPr lang="zh-CN" altLang="en-US" dirty="0"/>
              <a:t>才放坡，现在是</a:t>
            </a:r>
            <a:r>
              <a:rPr lang="en-US" dirty="0"/>
              <a:t>1m</a:t>
            </a:r>
            <a:r>
              <a:rPr lang="zh-CN" altLang="en-US" dirty="0"/>
              <a:t>，就放坡了，财评扣款。</a:t>
            </a:r>
            <a:endParaRPr lang="zh-CN" altLang="en-US" dirty="0"/>
          </a:p>
          <a:p>
            <a:r>
              <a:rPr lang="zh-CN" altLang="en-US" dirty="0">
                <a:solidFill>
                  <a:srgbClr val="FF0000"/>
                </a:solidFill>
              </a:rPr>
              <a:t>重点： </a:t>
            </a:r>
            <a:r>
              <a:rPr lang="en-US" altLang="zh-CN" dirty="0"/>
              <a:t>EPC </a:t>
            </a:r>
            <a:r>
              <a:rPr lang="zh-CN" altLang="en-US" dirty="0"/>
              <a:t>，合同约定，余土弃运，费用由乙方承担。渣土场，政府每方土收</a:t>
            </a:r>
            <a:r>
              <a:rPr lang="en-US" dirty="0"/>
              <a:t>16</a:t>
            </a:r>
            <a:r>
              <a:rPr lang="zh-CN" altLang="en-US" dirty="0"/>
              <a:t>元，渣土处理费，共</a:t>
            </a:r>
            <a:r>
              <a:rPr lang="en-US" dirty="0"/>
              <a:t>1000</a:t>
            </a:r>
            <a:r>
              <a:rPr lang="zh-CN" altLang="en-US" dirty="0"/>
              <a:t>万。造价站答复，属于乙方垫付，最终由甲方承担。财评认为，超概算建安费，由乙方承担，没超，由甲方承担。财评同意付费。</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en-US" altLang="zh-CN" dirty="0"/>
              <a:t> EPC</a:t>
            </a:r>
            <a:r>
              <a:rPr lang="zh-CN" altLang="en-US" dirty="0"/>
              <a:t>，事务所审计，中标的总公司授权我公司实施，采用</a:t>
            </a:r>
            <a:r>
              <a:rPr lang="zh-CN" altLang="en-US" dirty="0">
                <a:solidFill>
                  <a:srgbClr val="FF0000"/>
                </a:solidFill>
              </a:rPr>
              <a:t>成本加成法</a:t>
            </a:r>
            <a:r>
              <a:rPr lang="zh-CN" altLang="en-US" dirty="0"/>
              <a:t>记账，</a:t>
            </a:r>
            <a:r>
              <a:rPr lang="zh-CN" altLang="en-US" dirty="0">
                <a:solidFill>
                  <a:srgbClr val="FF0000"/>
                </a:solidFill>
              </a:rPr>
              <a:t>设计费</a:t>
            </a:r>
            <a:r>
              <a:rPr lang="zh-CN" altLang="en-US" dirty="0"/>
              <a:t>也是我公司支付的，现在审计所要求</a:t>
            </a:r>
            <a:r>
              <a:rPr lang="zh-CN" altLang="en-US" dirty="0">
                <a:solidFill>
                  <a:srgbClr val="FF0000"/>
                </a:solidFill>
              </a:rPr>
              <a:t>设计费</a:t>
            </a:r>
            <a:r>
              <a:rPr lang="zh-CN" altLang="en-US" dirty="0"/>
              <a:t>也要用</a:t>
            </a:r>
            <a:r>
              <a:rPr lang="zh-CN" altLang="en-US" dirty="0">
                <a:solidFill>
                  <a:srgbClr val="FF0000"/>
                </a:solidFill>
              </a:rPr>
              <a:t>成本加成法</a:t>
            </a:r>
            <a:r>
              <a:rPr lang="zh-CN" altLang="en-US" dirty="0"/>
              <a:t>，说采用这个方法，</a:t>
            </a:r>
            <a:r>
              <a:rPr lang="zh-CN" altLang="en-US" dirty="0">
                <a:solidFill>
                  <a:srgbClr val="00B050"/>
                </a:solidFill>
              </a:rPr>
              <a:t>设计费也要有利润</a:t>
            </a:r>
            <a:r>
              <a:rPr lang="zh-CN" altLang="en-US" dirty="0"/>
              <a:t>，说法是否正确？我认为很荒谬，但没有依据去反驳</a:t>
            </a:r>
            <a:endParaRPr lang="en-US" altLang="zh-CN" dirty="0"/>
          </a:p>
          <a:p>
            <a:r>
              <a:rPr lang="zh-CN" altLang="en-US" dirty="0"/>
              <a:t>审计认为不是设计院对甲方开票，是</a:t>
            </a:r>
            <a:r>
              <a:rPr lang="zh-CN" altLang="en-US" dirty="0">
                <a:solidFill>
                  <a:srgbClr val="00B050"/>
                </a:solidFill>
              </a:rPr>
              <a:t>牵头单位开票</a:t>
            </a:r>
            <a:r>
              <a:rPr lang="zh-CN" altLang="en-US" dirty="0"/>
              <a:t>，所以牵头单位应该在这个合同约定的</a:t>
            </a:r>
            <a:r>
              <a:rPr lang="zh-CN" altLang="en-US" dirty="0">
                <a:solidFill>
                  <a:srgbClr val="00B050"/>
                </a:solidFill>
              </a:rPr>
              <a:t>设计费</a:t>
            </a:r>
            <a:r>
              <a:rPr lang="zh-CN" altLang="en-US" dirty="0"/>
              <a:t>基础上，再加上</a:t>
            </a:r>
            <a:r>
              <a:rPr lang="zh-CN" altLang="en-US" dirty="0">
                <a:solidFill>
                  <a:srgbClr val="00B050"/>
                </a:solidFill>
              </a:rPr>
              <a:t>利润</a:t>
            </a:r>
            <a:r>
              <a:rPr lang="zh-CN" altLang="en-US" dirty="0"/>
              <a:t>才符合</a:t>
            </a:r>
            <a:r>
              <a:rPr lang="zh-CN" altLang="en-US" dirty="0">
                <a:solidFill>
                  <a:srgbClr val="00B050"/>
                </a:solidFill>
              </a:rPr>
              <a:t>成本加成记账</a:t>
            </a:r>
            <a:r>
              <a:rPr lang="zh-CN" altLang="en-US" dirty="0"/>
              <a:t>的原则</a:t>
            </a:r>
            <a:endParaRPr lang="zh-CN" altLang="en-US" dirty="0"/>
          </a:p>
          <a:p>
            <a:r>
              <a:rPr lang="zh-CN" altLang="en-US" dirty="0">
                <a:solidFill>
                  <a:srgbClr val="FF0000"/>
                </a:solidFill>
              </a:rPr>
              <a:t>重点： </a:t>
            </a:r>
            <a:r>
              <a:rPr lang="en-US" altLang="zh-CN" dirty="0"/>
              <a:t>EPC</a:t>
            </a:r>
            <a:r>
              <a:rPr lang="zh-CN" altLang="en-US" dirty="0"/>
              <a:t>，</a:t>
            </a:r>
            <a:r>
              <a:rPr lang="zh-CN" altLang="en-US" dirty="0">
                <a:solidFill>
                  <a:srgbClr val="FF0000"/>
                </a:solidFill>
              </a:rPr>
              <a:t>施工图</a:t>
            </a:r>
            <a:r>
              <a:rPr lang="zh-CN" altLang="en-US" dirty="0"/>
              <a:t>比</a:t>
            </a:r>
            <a:r>
              <a:rPr lang="zh-CN" altLang="en-US" dirty="0">
                <a:solidFill>
                  <a:srgbClr val="339933"/>
                </a:solidFill>
              </a:rPr>
              <a:t>投标设计</a:t>
            </a:r>
            <a:r>
              <a:rPr lang="zh-CN" altLang="en-US" dirty="0"/>
              <a:t>做法</a:t>
            </a:r>
            <a:r>
              <a:rPr lang="zh-CN" altLang="en-US" dirty="0">
                <a:solidFill>
                  <a:srgbClr val="339933"/>
                </a:solidFill>
              </a:rPr>
              <a:t>提高</a:t>
            </a:r>
            <a:r>
              <a:rPr lang="zh-CN" altLang="en-US" dirty="0"/>
              <a:t>了几百万，预算总价</a:t>
            </a:r>
            <a:r>
              <a:rPr lang="zh-CN" altLang="en-US" dirty="0">
                <a:solidFill>
                  <a:srgbClr val="339933"/>
                </a:solidFill>
              </a:rPr>
              <a:t>不超合</a:t>
            </a:r>
            <a:r>
              <a:rPr lang="zh-CN" altLang="en-US" dirty="0"/>
              <a:t>同总价，</a:t>
            </a:r>
            <a:r>
              <a:rPr lang="zh-CN" altLang="en-US" dirty="0">
                <a:solidFill>
                  <a:srgbClr val="339933"/>
                </a:solidFill>
              </a:rPr>
              <a:t>该不该认</a:t>
            </a:r>
            <a:r>
              <a:rPr lang="zh-CN" altLang="en-US" dirty="0"/>
              <a:t>提高的</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设计单位，和中建联合体中标一个公路</a:t>
            </a:r>
            <a:r>
              <a:rPr lang="en-US" dirty="0"/>
              <a:t>EPC</a:t>
            </a:r>
            <a:r>
              <a:rPr lang="zh-CN" altLang="en-US" dirty="0"/>
              <a:t>项目，我为联合体牵头方，我方负责设计和部分管理工作，中建负责施工，业主要求我方牵头人开设账户，费用都拨付到我方专用账户。</a:t>
            </a:r>
            <a:endParaRPr lang="en-US" altLang="zh-CN" dirty="0"/>
          </a:p>
          <a:p>
            <a:r>
              <a:rPr lang="zh-CN" altLang="en-US" dirty="0"/>
              <a:t>问题是：（</a:t>
            </a:r>
            <a:r>
              <a:rPr lang="en-US" dirty="0"/>
              <a:t>1</a:t>
            </a:r>
            <a:r>
              <a:rPr lang="zh-CN" altLang="en-US" dirty="0"/>
              <a:t>）全部费用中我方只拿设计费和部分管理费</a:t>
            </a:r>
            <a:r>
              <a:rPr lang="en-US" dirty="0"/>
              <a:t>(</a:t>
            </a:r>
            <a:r>
              <a:rPr lang="zh-CN" altLang="en-US" dirty="0"/>
              <a:t>实际本项目没有管理费，是施工单位给的</a:t>
            </a:r>
            <a:r>
              <a:rPr lang="en-US" dirty="0"/>
              <a:t>)</a:t>
            </a:r>
            <a:r>
              <a:rPr lang="zh-CN" altLang="en-US" dirty="0"/>
              <a:t>，但是费用都进我的账户，进我账户后如何把钱拨给施工单位？联合体施工单位需要给我开票和验工计价吗？如果代业主支付的话如何操作。</a:t>
            </a:r>
            <a:endParaRPr lang="en-US" altLang="zh-CN" dirty="0"/>
          </a:p>
          <a:p>
            <a:r>
              <a:rPr lang="en-US" dirty="0"/>
              <a:t>(2)</a:t>
            </a:r>
            <a:r>
              <a:rPr lang="zh-CN" altLang="en-US" dirty="0"/>
              <a:t>我方收入如何确认，收入是否只能是我方的设计费和部分管理费用。</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a:t>EPC</a:t>
            </a:r>
            <a:r>
              <a:rPr lang="zh-CN" altLang="en-US" dirty="0"/>
              <a:t>项目</a:t>
            </a:r>
            <a:r>
              <a:rPr lang="zh-CN" altLang="en-US" dirty="0">
                <a:solidFill>
                  <a:srgbClr val="FF0000"/>
                </a:solidFill>
              </a:rPr>
              <a:t>财政</a:t>
            </a:r>
            <a:r>
              <a:rPr lang="zh-CN" altLang="en-US" dirty="0"/>
              <a:t>已经审定了</a:t>
            </a:r>
            <a:r>
              <a:rPr lang="zh-CN" altLang="en-US" dirty="0">
                <a:solidFill>
                  <a:srgbClr val="FF0000"/>
                </a:solidFill>
              </a:rPr>
              <a:t>概算</a:t>
            </a:r>
            <a:r>
              <a:rPr lang="zh-CN" altLang="en-US" dirty="0"/>
              <a:t>，现在项目在实施过程中，发现有两种情况：</a:t>
            </a:r>
            <a:endParaRPr lang="en-US" altLang="zh-CN" dirty="0"/>
          </a:p>
          <a:p>
            <a:r>
              <a:rPr lang="en-US" altLang="zh-CN" dirty="0"/>
              <a:t>1.</a:t>
            </a:r>
            <a:r>
              <a:rPr lang="zh-CN" altLang="en-US" dirty="0"/>
              <a:t>有些</a:t>
            </a:r>
            <a:r>
              <a:rPr lang="zh-CN" altLang="en-US" dirty="0">
                <a:solidFill>
                  <a:srgbClr val="00B050"/>
                </a:solidFill>
              </a:rPr>
              <a:t>单项工程</a:t>
            </a:r>
            <a:r>
              <a:rPr lang="zh-CN" altLang="en-US" dirty="0"/>
              <a:t>超了概算金额；</a:t>
            </a:r>
            <a:endParaRPr lang="en-US" altLang="zh-CN" dirty="0"/>
          </a:p>
          <a:p>
            <a:r>
              <a:rPr lang="en-US" altLang="zh-CN" dirty="0"/>
              <a:t>2.</a:t>
            </a:r>
            <a:r>
              <a:rPr lang="zh-CN" altLang="en-US" dirty="0"/>
              <a:t>有些概算中包括的单项，实际施工</a:t>
            </a:r>
            <a:r>
              <a:rPr lang="zh-CN" altLang="en-US" dirty="0">
                <a:solidFill>
                  <a:srgbClr val="00B050"/>
                </a:solidFill>
              </a:rPr>
              <a:t>不实施了</a:t>
            </a:r>
            <a:r>
              <a:rPr lang="zh-CN" altLang="en-US" dirty="0"/>
              <a:t>。</a:t>
            </a:r>
            <a:endParaRPr lang="en-US" altLang="zh-CN" dirty="0"/>
          </a:p>
          <a:p>
            <a:r>
              <a:rPr lang="zh-CN" altLang="en-US" dirty="0"/>
              <a:t>现在审定</a:t>
            </a:r>
            <a:r>
              <a:rPr lang="zh-CN" altLang="en-US" dirty="0">
                <a:solidFill>
                  <a:srgbClr val="00B050"/>
                </a:solidFill>
              </a:rPr>
              <a:t>施工图预算</a:t>
            </a:r>
            <a:r>
              <a:rPr lang="zh-CN" altLang="en-US" dirty="0"/>
              <a:t>时能不能按</a:t>
            </a:r>
            <a:r>
              <a:rPr lang="zh-CN" altLang="en-US" dirty="0">
                <a:solidFill>
                  <a:srgbClr val="FF0000"/>
                </a:solidFill>
              </a:rPr>
              <a:t>实际增减调整</a:t>
            </a:r>
            <a:r>
              <a:rPr lang="zh-CN" altLang="en-US" dirty="0"/>
              <a:t>呢？ </a:t>
            </a:r>
            <a:endParaRPr lang="zh-CN" altLang="zh-CN" dirty="0"/>
          </a:p>
          <a:p>
            <a:r>
              <a:rPr lang="zh-CN" altLang="en-US" dirty="0"/>
              <a:t>上面第</a:t>
            </a:r>
            <a:r>
              <a:rPr lang="en-US" altLang="zh-CN" dirty="0"/>
              <a:t>2</a:t>
            </a:r>
            <a:r>
              <a:rPr lang="zh-CN" altLang="en-US" dirty="0"/>
              <a:t>点概算中的</a:t>
            </a:r>
            <a:r>
              <a:rPr lang="zh-CN" altLang="en-US" dirty="0">
                <a:solidFill>
                  <a:srgbClr val="00B050"/>
                </a:solidFill>
              </a:rPr>
              <a:t>弱电单项</a:t>
            </a:r>
            <a:r>
              <a:rPr lang="zh-CN" altLang="en-US" dirty="0"/>
              <a:t>因为概算中</a:t>
            </a:r>
            <a:r>
              <a:rPr lang="zh-CN" altLang="en-US" dirty="0">
                <a:solidFill>
                  <a:srgbClr val="FF0000"/>
                </a:solidFill>
              </a:rPr>
              <a:t>暂估金额</a:t>
            </a:r>
            <a:r>
              <a:rPr lang="zh-CN" altLang="en-US" dirty="0">
                <a:solidFill>
                  <a:schemeClr val="tx1"/>
                </a:solidFill>
              </a:rPr>
              <a:t>少了</a:t>
            </a:r>
            <a:r>
              <a:rPr lang="zh-CN" altLang="en-US" dirty="0"/>
              <a:t>，建设单位想另外</a:t>
            </a:r>
            <a:r>
              <a:rPr lang="zh-CN" altLang="en-US" dirty="0">
                <a:solidFill>
                  <a:srgbClr val="00B050"/>
                </a:solidFill>
              </a:rPr>
              <a:t>单独采购</a:t>
            </a:r>
            <a:r>
              <a:rPr lang="zh-CN" altLang="en-US" dirty="0"/>
              <a:t>，能在这个</a:t>
            </a:r>
            <a:r>
              <a:rPr lang="en-US" altLang="zh-CN" dirty="0"/>
              <a:t>EPC</a:t>
            </a:r>
            <a:r>
              <a:rPr lang="zh-CN" altLang="en-US" dirty="0"/>
              <a:t>项目中</a:t>
            </a:r>
            <a:r>
              <a:rPr lang="zh-CN" altLang="en-US" dirty="0">
                <a:solidFill>
                  <a:srgbClr val="FF0000"/>
                </a:solidFill>
              </a:rPr>
              <a:t>扣减</a:t>
            </a:r>
            <a:r>
              <a:rPr lang="zh-CN" altLang="en-US" dirty="0"/>
              <a:t>出来吗？</a:t>
            </a:r>
            <a:endParaRPr lang="en-US" altLang="zh-CN" dirty="0"/>
          </a:p>
          <a:p>
            <a:r>
              <a:rPr lang="zh-CN" altLang="en-US" dirty="0"/>
              <a:t>如果</a:t>
            </a:r>
            <a:r>
              <a:rPr lang="zh-CN" altLang="en-US" dirty="0">
                <a:solidFill>
                  <a:srgbClr val="00B050"/>
                </a:solidFill>
              </a:rPr>
              <a:t>概算</a:t>
            </a:r>
            <a:r>
              <a:rPr lang="zh-CN" altLang="en-US" dirty="0"/>
              <a:t>中这个单项</a:t>
            </a:r>
            <a:r>
              <a:rPr lang="zh-CN" altLang="en-US" dirty="0">
                <a:solidFill>
                  <a:srgbClr val="FF0000"/>
                </a:solidFill>
              </a:rPr>
              <a:t>暂估</a:t>
            </a:r>
            <a:r>
              <a:rPr lang="zh-CN" altLang="en-US" dirty="0"/>
              <a:t>是</a:t>
            </a:r>
            <a:r>
              <a:rPr lang="en-US" altLang="zh-CN" dirty="0"/>
              <a:t>400</a:t>
            </a:r>
            <a:r>
              <a:rPr lang="zh-CN" altLang="en-US" dirty="0"/>
              <a:t>万，</a:t>
            </a:r>
            <a:r>
              <a:rPr lang="zh-CN" altLang="en-US" dirty="0">
                <a:solidFill>
                  <a:srgbClr val="FF0000"/>
                </a:solidFill>
              </a:rPr>
              <a:t>施工图预算</a:t>
            </a:r>
            <a:r>
              <a:rPr lang="zh-CN" altLang="en-US" dirty="0"/>
              <a:t>金额是</a:t>
            </a:r>
            <a:r>
              <a:rPr lang="en-US" altLang="zh-CN" dirty="0"/>
              <a:t>1000</a:t>
            </a:r>
            <a:r>
              <a:rPr lang="zh-CN" altLang="en-US" dirty="0"/>
              <a:t>万，能以</a:t>
            </a:r>
            <a:r>
              <a:rPr lang="en-US" altLang="zh-CN" dirty="0"/>
              <a:t>1000</a:t>
            </a:r>
            <a:r>
              <a:rPr lang="zh-CN" altLang="en-US" dirty="0"/>
              <a:t>万作为限价</a:t>
            </a:r>
            <a:r>
              <a:rPr lang="zh-CN" altLang="en-US" dirty="0">
                <a:solidFill>
                  <a:srgbClr val="FF0000"/>
                </a:solidFill>
              </a:rPr>
              <a:t>重新招标</a:t>
            </a:r>
            <a:r>
              <a:rPr lang="zh-CN" altLang="en-US" dirty="0"/>
              <a:t>吗</a:t>
            </a:r>
            <a:endParaRPr lang="en-US" altLang="zh-CN" dirty="0"/>
          </a:p>
          <a:p>
            <a:r>
              <a:rPr lang="zh-CN" altLang="en-US" dirty="0">
                <a:solidFill>
                  <a:srgbClr val="FF0000"/>
                </a:solidFill>
              </a:rPr>
              <a:t>重点：</a:t>
            </a:r>
            <a:r>
              <a:rPr lang="zh-CN" altLang="en-US" dirty="0"/>
              <a:t>初设错误，施工图纠正</a:t>
            </a:r>
            <a:endParaRPr lang="en-US" altLang="zh-CN"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内容占位符 1"/>
          <p:cNvSpPr>
            <a:spLocks noGrp="1"/>
          </p:cNvSpPr>
          <p:nvPr>
            <p:ph idx="1"/>
          </p:nvPr>
        </p:nvSpPr>
        <p:spPr/>
        <p:txBody>
          <a:bodyPr/>
          <a:lstStyle/>
          <a:p>
            <a:r>
              <a:rPr lang="zh-CN" altLang="en-US" dirty="0"/>
              <a:t>十、附加（品牌要求）</a:t>
            </a:r>
            <a:endParaRPr lang="zh-CN" altLang="en-US" b="0" dirty="0"/>
          </a:p>
          <a:p>
            <a:r>
              <a:rPr lang="zh-CN" altLang="en-US" sz="2800" b="0" dirty="0">
                <a:solidFill>
                  <a:schemeClr val="tx1"/>
                </a:solidFill>
              </a:rPr>
              <a:t>本规范</a:t>
            </a:r>
            <a:r>
              <a:rPr lang="en-US" altLang="zh-CN" sz="2800" b="0" dirty="0">
                <a:solidFill>
                  <a:schemeClr val="tx1"/>
                </a:solidFill>
              </a:rPr>
              <a:t>3.2.6</a:t>
            </a:r>
            <a:r>
              <a:rPr lang="zh-CN" altLang="en-US" sz="2800" b="0" dirty="0">
                <a:solidFill>
                  <a:srgbClr val="339933"/>
                </a:solidFill>
              </a:rPr>
              <a:t>承包人</a:t>
            </a:r>
            <a:r>
              <a:rPr lang="zh-CN" altLang="en-US" sz="2800" b="0" dirty="0"/>
              <a:t>提供的</a:t>
            </a:r>
            <a:r>
              <a:rPr lang="zh-CN" altLang="en-US" sz="2800" b="0" dirty="0">
                <a:solidFill>
                  <a:srgbClr val="FF0000"/>
                </a:solidFill>
              </a:rPr>
              <a:t>施工图设计</a:t>
            </a:r>
            <a:r>
              <a:rPr lang="zh-CN" altLang="en-US" sz="2800" b="0" dirty="0"/>
              <a:t>应标明主要材料、设备的</a:t>
            </a:r>
            <a:r>
              <a:rPr lang="zh-CN" altLang="en-US" sz="2800" b="0" dirty="0">
                <a:solidFill>
                  <a:srgbClr val="00B050"/>
                </a:solidFill>
              </a:rPr>
              <a:t>技术参数</a:t>
            </a:r>
            <a:r>
              <a:rPr lang="zh-CN" altLang="en-US" sz="2800" b="0" dirty="0"/>
              <a:t>、</a:t>
            </a:r>
            <a:r>
              <a:rPr lang="zh-CN" altLang="en-US" sz="2800" b="0" dirty="0">
                <a:solidFill>
                  <a:srgbClr val="FF0000"/>
                </a:solidFill>
              </a:rPr>
              <a:t>规格及品牌</a:t>
            </a:r>
            <a:r>
              <a:rPr lang="zh-CN" altLang="en-US" sz="2800" b="0" dirty="0"/>
              <a:t>（在合同</a:t>
            </a:r>
            <a:r>
              <a:rPr lang="zh-CN" altLang="en-US" sz="2800" b="0" dirty="0">
                <a:solidFill>
                  <a:srgbClr val="FF0000"/>
                </a:solidFill>
              </a:rPr>
              <a:t>约定的品牌</a:t>
            </a:r>
            <a:r>
              <a:rPr lang="zh-CN" altLang="en-US" sz="2800" b="0" dirty="0"/>
              <a:t>选用）。</a:t>
            </a:r>
            <a:endParaRPr lang="zh-CN" altLang="en-US" sz="2800" b="0" dirty="0"/>
          </a:p>
          <a:p>
            <a:r>
              <a:rPr lang="en-US" altLang="zh-CN" sz="2800" b="0" dirty="0"/>
              <a:t>《</a:t>
            </a:r>
            <a:r>
              <a:rPr lang="zh-CN" altLang="en-US" sz="2800" b="0" dirty="0"/>
              <a:t>中华人民共和国招标投标法实施条例</a:t>
            </a:r>
            <a:r>
              <a:rPr lang="en-US" altLang="zh-CN" sz="2800" b="0" dirty="0"/>
              <a:t>》</a:t>
            </a:r>
            <a:r>
              <a:rPr lang="zh-CN" altLang="en-US" sz="2800" b="0" dirty="0"/>
              <a:t>第三十二条第（五）点 招标人</a:t>
            </a:r>
            <a:r>
              <a:rPr lang="zh-CN" altLang="en-US" sz="2800" b="0" dirty="0">
                <a:solidFill>
                  <a:srgbClr val="FF0000"/>
                </a:solidFill>
              </a:rPr>
              <a:t>限定或者指定</a:t>
            </a:r>
            <a:r>
              <a:rPr lang="zh-CN" altLang="en-US" sz="2800" b="0" dirty="0"/>
              <a:t>特定的专利、商标、</a:t>
            </a:r>
            <a:r>
              <a:rPr lang="zh-CN" altLang="en-US" sz="2800" b="0" dirty="0">
                <a:solidFill>
                  <a:srgbClr val="FF0000"/>
                </a:solidFill>
              </a:rPr>
              <a:t>品牌</a:t>
            </a:r>
            <a:r>
              <a:rPr lang="zh-CN" altLang="en-US" sz="2800" b="0" dirty="0"/>
              <a:t>、原产地或者供应商。属于</a:t>
            </a:r>
            <a:r>
              <a:rPr lang="zh-CN" altLang="en-US" sz="2800" b="0" dirty="0">
                <a:solidFill>
                  <a:srgbClr val="FF0000"/>
                </a:solidFill>
              </a:rPr>
              <a:t>招标人</a:t>
            </a:r>
            <a:r>
              <a:rPr lang="zh-CN" altLang="en-US" sz="2800" b="0" dirty="0"/>
              <a:t>以不合理条件</a:t>
            </a:r>
            <a:r>
              <a:rPr lang="zh-CN" altLang="en-US" sz="2800" b="0" dirty="0">
                <a:solidFill>
                  <a:srgbClr val="FF0000"/>
                </a:solidFill>
              </a:rPr>
              <a:t>限制、排斥</a:t>
            </a:r>
            <a:r>
              <a:rPr lang="zh-CN" altLang="en-US" sz="2800" b="0" dirty="0"/>
              <a:t>潜在投标人。</a:t>
            </a:r>
            <a:endParaRPr lang="zh-CN" altLang="en-US" sz="2800" b="0" dirty="0"/>
          </a:p>
          <a:p>
            <a:r>
              <a:rPr lang="en-US" altLang="zh-CN" sz="2900" b="0" dirty="0"/>
              <a:t>PS</a:t>
            </a:r>
            <a:r>
              <a:rPr lang="zh-CN" altLang="en-US" sz="2900" b="0" dirty="0"/>
              <a:t>：</a:t>
            </a:r>
            <a:r>
              <a:rPr lang="zh-CN" altLang="en-US" sz="2900" b="0" dirty="0">
                <a:solidFill>
                  <a:srgbClr val="00B050"/>
                </a:solidFill>
              </a:rPr>
              <a:t>施工总承包</a:t>
            </a:r>
            <a:r>
              <a:rPr lang="zh-CN" altLang="en-US" sz="2900" b="0" dirty="0"/>
              <a:t>项目的</a:t>
            </a:r>
            <a:r>
              <a:rPr lang="zh-CN" altLang="en-US" sz="2900" b="0" dirty="0">
                <a:solidFill>
                  <a:srgbClr val="FF0000"/>
                </a:solidFill>
              </a:rPr>
              <a:t>施工图</a:t>
            </a:r>
            <a:r>
              <a:rPr lang="zh-CN" altLang="en-US" sz="2900" b="0" dirty="0"/>
              <a:t>为招标人委托设计，如</a:t>
            </a:r>
            <a:r>
              <a:rPr lang="zh-CN" altLang="en-US" sz="2900" b="0" dirty="0">
                <a:solidFill>
                  <a:srgbClr val="FF0000"/>
                </a:solidFill>
              </a:rPr>
              <a:t>注明品牌</a:t>
            </a:r>
            <a:r>
              <a:rPr lang="zh-CN" altLang="en-US" sz="2900" b="0" dirty="0"/>
              <a:t>属</a:t>
            </a:r>
            <a:r>
              <a:rPr lang="zh-CN" altLang="en-US" sz="2900" b="0" dirty="0">
                <a:solidFill>
                  <a:srgbClr val="00B050"/>
                </a:solidFill>
              </a:rPr>
              <a:t>排斥潜在投标人</a:t>
            </a:r>
            <a:r>
              <a:rPr lang="zh-CN" altLang="en-US" sz="2900" b="0" dirty="0"/>
              <a:t>。</a:t>
            </a:r>
            <a:endParaRPr lang="en-US" altLang="zh-CN" sz="2900" b="0" dirty="0"/>
          </a:p>
          <a:p>
            <a:r>
              <a:rPr lang="zh-CN" altLang="en-US" sz="2900" b="0" dirty="0"/>
              <a:t>而</a:t>
            </a:r>
            <a:r>
              <a:rPr lang="zh-CN" altLang="en-US" sz="2900" b="0" dirty="0">
                <a:solidFill>
                  <a:srgbClr val="00B050"/>
                </a:solidFill>
              </a:rPr>
              <a:t>工程总承包</a:t>
            </a:r>
            <a:r>
              <a:rPr lang="zh-CN" altLang="en-US" sz="2900" b="0" dirty="0"/>
              <a:t>项目</a:t>
            </a:r>
            <a:r>
              <a:rPr lang="zh-CN" altLang="en-US" sz="2900" b="0" dirty="0">
                <a:solidFill>
                  <a:srgbClr val="FF0000"/>
                </a:solidFill>
              </a:rPr>
              <a:t>通过招投标</a:t>
            </a:r>
            <a:r>
              <a:rPr lang="zh-CN" altLang="en-US" sz="2900" b="0" dirty="0"/>
              <a:t>进行市场竞争后</a:t>
            </a:r>
            <a:r>
              <a:rPr lang="zh-CN" altLang="en-US" sz="2900" b="0" dirty="0">
                <a:solidFill>
                  <a:srgbClr val="FF0000"/>
                </a:solidFill>
              </a:rPr>
              <a:t>确认承包人</a:t>
            </a:r>
            <a:r>
              <a:rPr lang="zh-CN" altLang="en-US" sz="2900" b="0" dirty="0"/>
              <a:t>，由其设计的</a:t>
            </a:r>
            <a:r>
              <a:rPr lang="zh-CN" altLang="en-US" sz="2900" b="0" dirty="0">
                <a:solidFill>
                  <a:srgbClr val="FF0000"/>
                </a:solidFill>
              </a:rPr>
              <a:t>施工图</a:t>
            </a:r>
            <a:r>
              <a:rPr lang="zh-CN" altLang="en-US" sz="2900" b="0" dirty="0"/>
              <a:t>中</a:t>
            </a:r>
            <a:r>
              <a:rPr lang="zh-CN" altLang="en-US" sz="2900" b="0" dirty="0">
                <a:solidFill>
                  <a:srgbClr val="FF0000"/>
                </a:solidFill>
              </a:rPr>
              <a:t>标有使用品牌</a:t>
            </a:r>
            <a:r>
              <a:rPr lang="zh-CN" altLang="en-US" sz="2900" b="0" dirty="0">
                <a:solidFill>
                  <a:srgbClr val="00B050"/>
                </a:solidFill>
              </a:rPr>
              <a:t>并不涉及排斥潜在投标人</a:t>
            </a:r>
            <a:r>
              <a:rPr lang="zh-CN" altLang="en-US" sz="2900" b="0" dirty="0"/>
              <a:t>。在施工图中标明</a:t>
            </a:r>
            <a:r>
              <a:rPr lang="zh-CN" altLang="en-US" sz="2900" b="0" dirty="0">
                <a:solidFill>
                  <a:srgbClr val="00B050"/>
                </a:solidFill>
              </a:rPr>
              <a:t>技术参数、规格及</a:t>
            </a:r>
            <a:r>
              <a:rPr lang="zh-CN" altLang="en-US" sz="2900" b="0" dirty="0">
                <a:solidFill>
                  <a:schemeClr val="tx1"/>
                </a:solidFill>
              </a:rPr>
              <a:t>品牌</a:t>
            </a:r>
            <a:r>
              <a:rPr lang="zh-CN" altLang="en-US" sz="2900" b="0" dirty="0">
                <a:solidFill>
                  <a:srgbClr val="FF0000"/>
                </a:solidFill>
              </a:rPr>
              <a:t>可明确标准</a:t>
            </a:r>
            <a:r>
              <a:rPr lang="zh-CN" altLang="en-US" sz="2900" b="0" dirty="0"/>
              <a:t>，有利于合同履约。</a:t>
            </a:r>
            <a:endParaRPr lang="zh-CN" altLang="en-US" sz="2900" b="0" dirty="0"/>
          </a:p>
          <a:p>
            <a:endParaRPr lang="zh-CN" altLang="en-US" dirty="0"/>
          </a:p>
        </p:txBody>
      </p:sp>
      <p:sp>
        <p:nvSpPr>
          <p:cNvPr id="2" name="灯片编号占位符 1"/>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内容占位符 1"/>
          <p:cNvSpPr>
            <a:spLocks noGrp="1"/>
          </p:cNvSpPr>
          <p:nvPr>
            <p:ph idx="1"/>
          </p:nvPr>
        </p:nvSpPr>
        <p:spPr/>
        <p:txBody>
          <a:bodyPr/>
          <a:lstStyle/>
          <a:p>
            <a:r>
              <a:rPr lang="zh-CN" altLang="en-US" dirty="0">
                <a:solidFill>
                  <a:srgbClr val="FF0000"/>
                </a:solidFill>
              </a:rPr>
              <a:t>重点</a:t>
            </a:r>
            <a:r>
              <a:rPr lang="en-US" altLang="zh-CN" dirty="0">
                <a:solidFill>
                  <a:srgbClr val="FF0000"/>
                </a:solidFill>
              </a:rPr>
              <a:t>:</a:t>
            </a:r>
            <a:r>
              <a:rPr lang="zh-CN" altLang="en-US" dirty="0">
                <a:solidFill>
                  <a:srgbClr val="00B050"/>
                </a:solidFill>
              </a:rPr>
              <a:t>设计图纸</a:t>
            </a:r>
            <a:r>
              <a:rPr lang="zh-CN" altLang="en-US" dirty="0"/>
              <a:t>上是否可以指定施工专业商或材料供应商？根据法律法规上有要求吗？</a:t>
            </a:r>
            <a:endParaRPr lang="en-US" altLang="zh-CN" dirty="0"/>
          </a:p>
          <a:p>
            <a:r>
              <a:rPr lang="zh-CN" altLang="en-US" dirty="0"/>
              <a:t>原则上</a:t>
            </a:r>
            <a:r>
              <a:rPr lang="zh-CN" altLang="en-US" dirty="0">
                <a:solidFill>
                  <a:srgbClr val="FF0000"/>
                </a:solidFill>
              </a:rPr>
              <a:t>设计图纸</a:t>
            </a:r>
            <a:r>
              <a:rPr lang="zh-CN" altLang="en-US" dirty="0"/>
              <a:t>中是</a:t>
            </a:r>
            <a:r>
              <a:rPr lang="zh-CN" altLang="en-US" dirty="0">
                <a:solidFill>
                  <a:srgbClr val="FF0000"/>
                </a:solidFill>
              </a:rPr>
              <a:t>不允许指定</a:t>
            </a:r>
            <a:r>
              <a:rPr lang="zh-CN" altLang="en-US" dirty="0"/>
              <a:t>施工专业商或材料供应商的。</a:t>
            </a:r>
            <a:endParaRPr lang="en-US" altLang="zh-CN" dirty="0"/>
          </a:p>
          <a:p>
            <a:r>
              <a:rPr lang="en-US" altLang="zh-CN" dirty="0"/>
              <a:t>《</a:t>
            </a:r>
            <a:r>
              <a:rPr lang="zh-CN" altLang="en-US" dirty="0"/>
              <a:t>建设工程</a:t>
            </a:r>
            <a:r>
              <a:rPr lang="zh-CN" altLang="en-US" dirty="0">
                <a:solidFill>
                  <a:srgbClr val="FF0000"/>
                </a:solidFill>
              </a:rPr>
              <a:t>勘察设计管理条例</a:t>
            </a:r>
            <a:r>
              <a:rPr lang="en-US" altLang="zh-CN" dirty="0"/>
              <a:t>》</a:t>
            </a:r>
            <a:r>
              <a:rPr lang="zh-CN" altLang="en-US" dirty="0"/>
              <a:t>第二十七条“</a:t>
            </a:r>
            <a:r>
              <a:rPr lang="zh-CN" altLang="en-US" dirty="0">
                <a:solidFill>
                  <a:srgbClr val="FF0000"/>
                </a:solidFill>
              </a:rPr>
              <a:t>设计文件</a:t>
            </a:r>
            <a:r>
              <a:rPr lang="zh-CN" altLang="en-US" dirty="0"/>
              <a:t>中选用的材料、构配件、设备，应当注明其</a:t>
            </a:r>
            <a:r>
              <a:rPr lang="zh-CN" altLang="en-US" dirty="0">
                <a:solidFill>
                  <a:srgbClr val="FF0000"/>
                </a:solidFill>
              </a:rPr>
              <a:t>规格、型号、性能</a:t>
            </a:r>
            <a:r>
              <a:rPr lang="zh-CN" altLang="en-US" dirty="0"/>
              <a:t>等技术指标，其质量要求必须符合国家规定的标准。</a:t>
            </a:r>
            <a:endParaRPr lang="en-US" altLang="zh-CN" dirty="0"/>
          </a:p>
          <a:p>
            <a:r>
              <a:rPr lang="zh-CN" altLang="en-US" dirty="0"/>
              <a:t>除有</a:t>
            </a:r>
            <a:r>
              <a:rPr lang="zh-CN" altLang="en-US" dirty="0">
                <a:solidFill>
                  <a:srgbClr val="FF0000"/>
                </a:solidFill>
              </a:rPr>
              <a:t>特殊要求</a:t>
            </a:r>
            <a:r>
              <a:rPr lang="zh-CN" altLang="en-US" dirty="0"/>
              <a:t>的建筑材料、专用设备和工艺生产线等外，设计单位</a:t>
            </a:r>
            <a:r>
              <a:rPr lang="zh-CN" altLang="en-US" dirty="0">
                <a:solidFill>
                  <a:srgbClr val="FF0000"/>
                </a:solidFill>
              </a:rPr>
              <a:t>不得指定</a:t>
            </a:r>
            <a:r>
              <a:rPr lang="zh-CN" altLang="en-US" dirty="0">
                <a:solidFill>
                  <a:schemeClr val="tx1"/>
                </a:solidFill>
              </a:rPr>
              <a:t>生产厂、供应商</a:t>
            </a:r>
            <a:r>
              <a:rPr lang="zh-CN" altLang="en-US" dirty="0"/>
              <a:t>。”的规定。</a:t>
            </a:r>
            <a:endParaRPr lang="en-US" altLang="zh-CN" dirty="0"/>
          </a:p>
        </p:txBody>
      </p:sp>
      <p:sp>
        <p:nvSpPr>
          <p:cNvPr id="2" name="灯片编号占位符 1"/>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门，招标要求品牌，招标价</a:t>
            </a:r>
            <a:r>
              <a:rPr lang="en-US" altLang="zh-CN" dirty="0"/>
              <a:t>5000</a:t>
            </a:r>
            <a:r>
              <a:rPr lang="zh-CN" altLang="en-US" dirty="0"/>
              <a:t>元，投标价</a:t>
            </a:r>
            <a:r>
              <a:rPr lang="en-US" altLang="zh-CN" dirty="0"/>
              <a:t>1000</a:t>
            </a:r>
            <a:r>
              <a:rPr lang="zh-CN" altLang="en-US" dirty="0"/>
              <a:t>元。补充协议，约定品牌、设计技术参数，现场询价，品牌中三六九等，依据技术参数，确定其中一个档次。</a:t>
            </a:r>
            <a:endParaRPr lang="en-US" altLang="zh-CN" dirty="0"/>
          </a:p>
          <a:p>
            <a:r>
              <a:rPr lang="zh-CN" altLang="en-US" dirty="0">
                <a:solidFill>
                  <a:srgbClr val="FF0000"/>
                </a:solidFill>
              </a:rPr>
              <a:t>重点：</a:t>
            </a:r>
            <a:r>
              <a:rPr lang="zh-CN" altLang="en-US" dirty="0"/>
              <a:t>招标文件推荐，奥多斯（中国），奥多斯（天津）</a:t>
            </a:r>
            <a:r>
              <a:rPr lang="zh-CN" altLang="en-US" dirty="0">
                <a:solidFill>
                  <a:srgbClr val="FF0000"/>
                </a:solidFill>
              </a:rPr>
              <a:t>一线品牌</a:t>
            </a:r>
            <a:r>
              <a:rPr lang="zh-CN" altLang="en-US" dirty="0"/>
              <a:t>，奥多斯（重庆）</a:t>
            </a:r>
            <a:r>
              <a:rPr lang="zh-CN" altLang="en-US" dirty="0">
                <a:solidFill>
                  <a:srgbClr val="FF0000"/>
                </a:solidFill>
              </a:rPr>
              <a:t>二线品牌</a:t>
            </a:r>
            <a:endParaRPr lang="en-US" altLang="zh-CN" dirty="0">
              <a:solidFill>
                <a:srgbClr val="FF0000"/>
              </a:solidFill>
            </a:endParaRPr>
          </a:p>
          <a:p>
            <a:r>
              <a:rPr lang="zh-CN" altLang="en-US" dirty="0">
                <a:solidFill>
                  <a:srgbClr val="FF0000"/>
                </a:solidFill>
              </a:rPr>
              <a:t>重点：</a:t>
            </a:r>
            <a:r>
              <a:rPr lang="zh-CN" altLang="en-US" dirty="0"/>
              <a:t>材料采购，甲方定品牌，招标文件列出几个大品牌等等，并没限制其他品牌</a:t>
            </a:r>
            <a:endParaRPr lang="zh-CN" altLang="en-US" dirty="0"/>
          </a:p>
          <a:p>
            <a:endParaRPr lang="en-US" altLang="zh-CN" dirty="0">
              <a:solidFill>
                <a:srgbClr val="FF0000"/>
              </a:solidFill>
            </a:endParaRPr>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3.3.8 </a:t>
            </a:r>
            <a:r>
              <a:rPr lang="zh-CN" altLang="en-US" dirty="0">
                <a:solidFill>
                  <a:srgbClr val="FF0000"/>
                </a:solidFill>
              </a:rPr>
              <a:t>工程变更</a:t>
            </a:r>
            <a:r>
              <a:rPr lang="zh-CN" altLang="en-US" dirty="0"/>
              <a:t>引起</a:t>
            </a:r>
            <a:r>
              <a:rPr lang="zh-CN" altLang="en-US" dirty="0">
                <a:solidFill>
                  <a:srgbClr val="FF0000"/>
                </a:solidFill>
              </a:rPr>
              <a:t>施工方案改变</a:t>
            </a:r>
            <a:r>
              <a:rPr lang="zh-CN" altLang="en-US" dirty="0"/>
              <a:t>并使措施项目发生工程范围、建设工期、工程质量、技术标准等</a:t>
            </a:r>
            <a:r>
              <a:rPr lang="zh-CN" altLang="en-US" dirty="0">
                <a:solidFill>
                  <a:srgbClr val="FF0000"/>
                </a:solidFill>
              </a:rPr>
              <a:t>实质性内容变化</a:t>
            </a:r>
            <a:r>
              <a:rPr lang="zh-CN" altLang="en-US" dirty="0"/>
              <a:t>时，按本标准第</a:t>
            </a:r>
            <a:r>
              <a:rPr lang="en-US" altLang="zh-CN" dirty="0"/>
              <a:t>9.2.2 </a:t>
            </a:r>
            <a:r>
              <a:rPr lang="zh-CN" altLang="en-US" dirty="0"/>
              <a:t>条规定执行。</a:t>
            </a:r>
            <a:endParaRPr lang="zh-CN" altLang="en-US" dirty="0"/>
          </a:p>
          <a:p>
            <a:r>
              <a:rPr lang="en-US" altLang="zh-CN" dirty="0"/>
              <a:t>3.3.10 </a:t>
            </a:r>
            <a:r>
              <a:rPr lang="zh-CN" altLang="en-US" dirty="0"/>
              <a:t>发生</a:t>
            </a:r>
            <a:r>
              <a:rPr lang="zh-CN" altLang="en-US" dirty="0">
                <a:solidFill>
                  <a:srgbClr val="FF0000"/>
                </a:solidFill>
              </a:rPr>
              <a:t>工程量清单缺陷</a:t>
            </a:r>
            <a:r>
              <a:rPr lang="zh-CN" altLang="en-US" dirty="0"/>
              <a:t>、</a:t>
            </a:r>
            <a:r>
              <a:rPr lang="zh-CN" altLang="en-US" dirty="0">
                <a:solidFill>
                  <a:srgbClr val="FF0000"/>
                </a:solidFill>
              </a:rPr>
              <a:t>工程索赔</a:t>
            </a:r>
            <a:r>
              <a:rPr lang="zh-CN" altLang="en-US" dirty="0"/>
              <a:t>等影响合同价格事项的，遵循</a:t>
            </a:r>
            <a:r>
              <a:rPr lang="zh-CN" altLang="en-US" dirty="0">
                <a:solidFill>
                  <a:srgbClr val="339933"/>
                </a:solidFill>
              </a:rPr>
              <a:t>公平、诚信</a:t>
            </a:r>
            <a:r>
              <a:rPr lang="zh-CN" altLang="en-US" dirty="0"/>
              <a:t>原则分担</a:t>
            </a:r>
            <a:r>
              <a:rPr lang="zh-CN" altLang="en-US" dirty="0">
                <a:solidFill>
                  <a:srgbClr val="339933"/>
                </a:solidFill>
              </a:rPr>
              <a:t>风险</a:t>
            </a:r>
            <a:r>
              <a:rPr lang="zh-CN" altLang="en-US" dirty="0"/>
              <a:t>和</a:t>
            </a:r>
            <a:r>
              <a:rPr lang="zh-CN" altLang="en-US" dirty="0">
                <a:solidFill>
                  <a:srgbClr val="339933"/>
                </a:solidFill>
              </a:rPr>
              <a:t>损失</a:t>
            </a:r>
            <a:r>
              <a:rPr lang="zh-CN" altLang="en-US" dirty="0"/>
              <a:t>，按本标准第</a:t>
            </a:r>
            <a:r>
              <a:rPr lang="en-US" altLang="zh-CN" dirty="0"/>
              <a:t>9 </a:t>
            </a:r>
            <a:r>
              <a:rPr lang="zh-CN" altLang="en-US" dirty="0"/>
              <a:t>章（</a:t>
            </a:r>
            <a:r>
              <a:rPr lang="en-US" altLang="zh-CN" dirty="0"/>
              <a:t>9 </a:t>
            </a:r>
            <a:r>
              <a:rPr lang="zh-CN" altLang="en-US" dirty="0"/>
              <a:t>合同价格调整）的规定调整合同价格。</a:t>
            </a:r>
            <a:endParaRPr lang="zh-CN" altLang="en-US" dirty="0"/>
          </a:p>
          <a:p>
            <a:r>
              <a:rPr lang="zh-CN" altLang="en-US" dirty="0"/>
              <a:t>当</a:t>
            </a:r>
            <a:r>
              <a:rPr lang="zh-CN" altLang="en-US" dirty="0">
                <a:solidFill>
                  <a:srgbClr val="FF0000"/>
                </a:solidFill>
              </a:rPr>
              <a:t>情势变更</a:t>
            </a:r>
            <a:r>
              <a:rPr lang="zh-CN" altLang="en-US" dirty="0"/>
              <a:t>事件发生，合同</a:t>
            </a:r>
            <a:r>
              <a:rPr lang="zh-CN" altLang="en-US" dirty="0">
                <a:solidFill>
                  <a:srgbClr val="339933"/>
                </a:solidFill>
              </a:rPr>
              <a:t>虽有约定</a:t>
            </a:r>
            <a:r>
              <a:rPr lang="zh-CN" altLang="en-US" dirty="0"/>
              <a:t>，但继续履行明显对合同一方</a:t>
            </a:r>
            <a:r>
              <a:rPr lang="zh-CN" altLang="en-US" dirty="0">
                <a:solidFill>
                  <a:srgbClr val="FF0000"/>
                </a:solidFill>
              </a:rPr>
              <a:t>有失公允</a:t>
            </a:r>
            <a:r>
              <a:rPr lang="zh-CN" altLang="en-US" dirty="0"/>
              <a:t>的，合同价格</a:t>
            </a:r>
            <a:r>
              <a:rPr lang="zh-CN" altLang="en-US" dirty="0">
                <a:solidFill>
                  <a:srgbClr val="FF0000"/>
                </a:solidFill>
              </a:rPr>
              <a:t>应予调整</a:t>
            </a:r>
            <a:r>
              <a:rPr lang="zh-CN" altLang="en-US" dirty="0"/>
              <a:t>。</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新建快速路工程</a:t>
            </a:r>
            <a:r>
              <a:rPr lang="en-US" altLang="zh-CN" dirty="0">
                <a:solidFill>
                  <a:srgbClr val="FF0000"/>
                </a:solidFill>
              </a:rPr>
              <a:t>EPC</a:t>
            </a:r>
            <a:r>
              <a:rPr lang="zh-CN" altLang="en-US" dirty="0"/>
              <a:t>模式，</a:t>
            </a:r>
            <a:r>
              <a:rPr lang="zh-CN" altLang="en-US" dirty="0">
                <a:solidFill>
                  <a:srgbClr val="FF0000"/>
                </a:solidFill>
              </a:rPr>
              <a:t>桥梁沉降观测费</a:t>
            </a:r>
            <a:r>
              <a:rPr lang="zh-CN" altLang="en-US" dirty="0"/>
              <a:t>，谁出啊，我们还有委托了另外一家单位做桥梁</a:t>
            </a:r>
            <a:r>
              <a:rPr lang="zh-CN" altLang="en-US" dirty="0">
                <a:solidFill>
                  <a:srgbClr val="FF0000"/>
                </a:solidFill>
              </a:rPr>
              <a:t>全过程监控</a:t>
            </a:r>
            <a:r>
              <a:rPr lang="zh-CN" altLang="en-US" dirty="0"/>
              <a:t>、</a:t>
            </a:r>
            <a:r>
              <a:rPr lang="zh-CN" altLang="en-US" dirty="0">
                <a:solidFill>
                  <a:srgbClr val="FF0000"/>
                </a:solidFill>
              </a:rPr>
              <a:t>桩基检测</a:t>
            </a:r>
            <a:r>
              <a:rPr lang="zh-CN" altLang="en-US" dirty="0"/>
              <a:t>等</a:t>
            </a:r>
            <a:endParaRPr lang="en-US" altLang="zh-CN" dirty="0"/>
          </a:p>
          <a:p>
            <a:r>
              <a:rPr lang="zh-CN" altLang="zh-CN" dirty="0"/>
              <a:t>第三方检测</a:t>
            </a:r>
            <a:r>
              <a:rPr lang="zh-CN" altLang="en-US" dirty="0"/>
              <a:t>机</a:t>
            </a:r>
            <a:r>
              <a:rPr lang="zh-CN" altLang="zh-CN" dirty="0"/>
              <a:t>构</a:t>
            </a:r>
            <a:r>
              <a:rPr lang="zh-CN" altLang="zh-CN" dirty="0">
                <a:solidFill>
                  <a:srgbClr val="FF0000"/>
                </a:solidFill>
              </a:rPr>
              <a:t>抽检</a:t>
            </a:r>
            <a:r>
              <a:rPr lang="zh-CN" altLang="zh-CN" dirty="0"/>
              <a:t>的费用应该算抽检单位的</a:t>
            </a:r>
            <a:r>
              <a:rPr lang="zh-CN" altLang="en-US" dirty="0"/>
              <a:t>；</a:t>
            </a:r>
            <a:r>
              <a:rPr lang="zh-CN" altLang="zh-CN" dirty="0"/>
              <a:t>如果是监理的</a:t>
            </a:r>
            <a:r>
              <a:rPr lang="zh-CN" altLang="zh-CN" dirty="0">
                <a:solidFill>
                  <a:srgbClr val="FF0000"/>
                </a:solidFill>
              </a:rPr>
              <a:t>平行抽检</a:t>
            </a:r>
            <a:r>
              <a:rPr lang="zh-CN" altLang="zh-CN" dirty="0"/>
              <a:t>，由监理单位先付款后到业主方计量</a:t>
            </a:r>
            <a:r>
              <a:rPr lang="zh-CN" altLang="en-US" dirty="0"/>
              <a:t>；</a:t>
            </a:r>
            <a:r>
              <a:rPr lang="zh-CN" altLang="zh-CN" dirty="0"/>
              <a:t>如是施工</a:t>
            </a:r>
            <a:r>
              <a:rPr lang="zh-CN" altLang="zh-CN" dirty="0">
                <a:solidFill>
                  <a:srgbClr val="FF0000"/>
                </a:solidFill>
              </a:rPr>
              <a:t>总包</a:t>
            </a:r>
            <a:r>
              <a:rPr lang="zh-CN" altLang="zh-CN" dirty="0"/>
              <a:t>单位的</a:t>
            </a:r>
            <a:r>
              <a:rPr lang="zh-CN" altLang="zh-CN" dirty="0">
                <a:solidFill>
                  <a:srgbClr val="FF0000"/>
                </a:solidFill>
              </a:rPr>
              <a:t>抽检</a:t>
            </a:r>
            <a:r>
              <a:rPr lang="zh-CN" altLang="zh-CN" dirty="0"/>
              <a:t>，检测费是包含在</a:t>
            </a:r>
            <a:r>
              <a:rPr lang="zh-CN" altLang="zh-CN" dirty="0">
                <a:solidFill>
                  <a:srgbClr val="FF0000"/>
                </a:solidFill>
              </a:rPr>
              <a:t>企业管理费</a:t>
            </a:r>
            <a:r>
              <a:rPr lang="zh-CN" altLang="zh-CN" dirty="0"/>
              <a:t>中的</a:t>
            </a:r>
            <a:endParaRPr lang="en-US" altLang="zh-CN" dirty="0"/>
          </a:p>
          <a:p>
            <a:r>
              <a:rPr lang="zh-CN" altLang="en-US" dirty="0">
                <a:solidFill>
                  <a:srgbClr val="FF0000"/>
                </a:solidFill>
              </a:rPr>
              <a:t>重点：</a:t>
            </a:r>
            <a:r>
              <a:rPr lang="zh-CN" altLang="en-US" dirty="0">
                <a:solidFill>
                  <a:srgbClr val="00B050"/>
                </a:solidFill>
              </a:rPr>
              <a:t>塔吊</a:t>
            </a:r>
            <a:r>
              <a:rPr lang="zh-CN" altLang="en-US" dirty="0"/>
              <a:t>的</a:t>
            </a:r>
            <a:r>
              <a:rPr lang="zh-CN" altLang="en-US" dirty="0">
                <a:solidFill>
                  <a:srgbClr val="00B050"/>
                </a:solidFill>
              </a:rPr>
              <a:t>桩基础的检测</a:t>
            </a:r>
            <a:r>
              <a:rPr lang="zh-CN" altLang="en-US" dirty="0"/>
              <a:t>是否属于</a:t>
            </a:r>
            <a:r>
              <a:rPr lang="zh-CN" altLang="en-US" dirty="0">
                <a:solidFill>
                  <a:srgbClr val="00B050"/>
                </a:solidFill>
              </a:rPr>
              <a:t>专项检测费</a:t>
            </a:r>
            <a:r>
              <a:rPr lang="zh-CN" altLang="en-US" dirty="0"/>
              <a:t>，是否应由建设单位支付？</a:t>
            </a:r>
            <a:endParaRPr lang="zh-CN" altLang="en-US" dirty="0"/>
          </a:p>
          <a:p>
            <a:r>
              <a:rPr lang="zh-CN" altLang="en-US" dirty="0"/>
              <a:t>塔吊的桩基础检测费，若属</a:t>
            </a:r>
            <a:r>
              <a:rPr lang="zh-CN" altLang="en-US" dirty="0">
                <a:solidFill>
                  <a:srgbClr val="00B050"/>
                </a:solidFill>
              </a:rPr>
              <a:t>施工方自检</a:t>
            </a:r>
            <a:r>
              <a:rPr lang="zh-CN" altLang="en-US" dirty="0"/>
              <a:t>的费用，由</a:t>
            </a:r>
            <a:r>
              <a:rPr lang="zh-CN" altLang="en-US" dirty="0">
                <a:solidFill>
                  <a:srgbClr val="00B050"/>
                </a:solidFill>
              </a:rPr>
              <a:t>施工单位</a:t>
            </a:r>
            <a:r>
              <a:rPr lang="zh-CN" altLang="en-US" dirty="0"/>
              <a:t>承担；若按</a:t>
            </a:r>
            <a:r>
              <a:rPr lang="zh-CN" altLang="en-US" dirty="0">
                <a:solidFill>
                  <a:srgbClr val="FF0000"/>
                </a:solidFill>
              </a:rPr>
              <a:t>建设单位需求</a:t>
            </a:r>
            <a:r>
              <a:rPr lang="zh-CN" altLang="en-US" dirty="0"/>
              <a:t>以及建设管理</a:t>
            </a:r>
            <a:r>
              <a:rPr lang="zh-CN" altLang="en-US" dirty="0">
                <a:solidFill>
                  <a:srgbClr val="FF0000"/>
                </a:solidFill>
              </a:rPr>
              <a:t>部门规定</a:t>
            </a:r>
            <a:r>
              <a:rPr lang="zh-CN" altLang="en-US" dirty="0"/>
              <a:t>需要检测，并由</a:t>
            </a:r>
            <a:r>
              <a:rPr lang="zh-CN" altLang="en-US" dirty="0">
                <a:solidFill>
                  <a:schemeClr val="tx1"/>
                </a:solidFill>
              </a:rPr>
              <a:t>第三方</a:t>
            </a:r>
            <a:r>
              <a:rPr lang="zh-CN" altLang="en-US" dirty="0">
                <a:solidFill>
                  <a:srgbClr val="00B050"/>
                </a:solidFill>
              </a:rPr>
              <a:t>检测机构</a:t>
            </a:r>
            <a:r>
              <a:rPr lang="zh-CN" altLang="en-US" dirty="0"/>
              <a:t>检测所发生的检测费属于</a:t>
            </a:r>
            <a:r>
              <a:rPr lang="zh-CN" altLang="en-US" dirty="0">
                <a:solidFill>
                  <a:srgbClr val="00B050"/>
                </a:solidFill>
              </a:rPr>
              <a:t>专项检测费</a:t>
            </a:r>
            <a:r>
              <a:rPr lang="zh-CN" altLang="en-US" dirty="0"/>
              <a:t>，应由</a:t>
            </a:r>
            <a:r>
              <a:rPr lang="zh-CN" altLang="en-US" dirty="0">
                <a:solidFill>
                  <a:srgbClr val="00B050"/>
                </a:solidFill>
              </a:rPr>
              <a:t>建设单位</a:t>
            </a:r>
            <a:r>
              <a:rPr lang="zh-CN" altLang="en-US" dirty="0"/>
              <a:t>支付。</a:t>
            </a:r>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zh-CN" dirty="0"/>
              <a:t>总价合同，在</a:t>
            </a:r>
            <a:r>
              <a:rPr lang="en-US" altLang="zh-CN" dirty="0"/>
              <a:t>EPC</a:t>
            </a:r>
            <a:r>
              <a:rPr lang="zh-CN" altLang="zh-CN" dirty="0"/>
              <a:t>项目，存在一个问题，在</a:t>
            </a:r>
            <a:r>
              <a:rPr lang="zh-CN" altLang="zh-CN" dirty="0">
                <a:solidFill>
                  <a:srgbClr val="00B050"/>
                </a:solidFill>
              </a:rPr>
              <a:t>扩大初步设计</a:t>
            </a:r>
            <a:r>
              <a:rPr lang="zh-CN" altLang="zh-CN" dirty="0"/>
              <a:t>和</a:t>
            </a:r>
            <a:r>
              <a:rPr lang="zh-CN" altLang="zh-CN" dirty="0">
                <a:solidFill>
                  <a:srgbClr val="00B050"/>
                </a:solidFill>
              </a:rPr>
              <a:t>可研</a:t>
            </a:r>
            <a:r>
              <a:rPr lang="zh-CN" altLang="zh-CN" dirty="0"/>
              <a:t>阶段，</a:t>
            </a:r>
            <a:r>
              <a:rPr lang="zh-CN" altLang="zh-CN" dirty="0">
                <a:solidFill>
                  <a:srgbClr val="00B050"/>
                </a:solidFill>
              </a:rPr>
              <a:t>投标时报价依据的图纸</a:t>
            </a:r>
            <a:r>
              <a:rPr lang="zh-CN" altLang="zh-CN" dirty="0"/>
              <a:t>，在正式</a:t>
            </a:r>
            <a:r>
              <a:rPr lang="zh-CN" altLang="zh-CN" dirty="0">
                <a:solidFill>
                  <a:srgbClr val="00B050"/>
                </a:solidFill>
              </a:rPr>
              <a:t>施工时</a:t>
            </a:r>
            <a:r>
              <a:rPr lang="zh-CN" altLang="zh-CN" dirty="0"/>
              <a:t>会发生变化，这种设计前后</a:t>
            </a:r>
            <a:r>
              <a:rPr lang="zh-CN" altLang="zh-CN" dirty="0">
                <a:solidFill>
                  <a:srgbClr val="00B050"/>
                </a:solidFill>
              </a:rPr>
              <a:t>图纸变化</a:t>
            </a:r>
            <a:r>
              <a:rPr lang="zh-CN" altLang="zh-CN" dirty="0"/>
              <a:t>，必然产生</a:t>
            </a:r>
            <a:r>
              <a:rPr lang="zh-CN" altLang="zh-CN" dirty="0">
                <a:solidFill>
                  <a:srgbClr val="00B050"/>
                </a:solidFill>
              </a:rPr>
              <a:t>设计变更</a:t>
            </a:r>
            <a:r>
              <a:rPr lang="zh-CN" altLang="zh-CN" dirty="0"/>
              <a:t>，是否能认定固定价可调？</a:t>
            </a:r>
            <a:endParaRPr lang="zh-CN" altLang="zh-CN" dirty="0"/>
          </a:p>
          <a:p>
            <a:r>
              <a:rPr lang="zh-CN" altLang="zh-CN" dirty="0"/>
              <a:t>在非</a:t>
            </a:r>
            <a:r>
              <a:rPr lang="en-US" altLang="zh-CN" dirty="0"/>
              <a:t>EPC</a:t>
            </a:r>
            <a:r>
              <a:rPr lang="zh-CN" altLang="zh-CN" dirty="0"/>
              <a:t>项目也存在同类问题</a:t>
            </a:r>
            <a:endParaRPr lang="zh-CN" altLang="zh-CN" dirty="0"/>
          </a:p>
          <a:p>
            <a:r>
              <a:rPr lang="zh-CN" altLang="zh-CN" dirty="0"/>
              <a:t>有个案例，我通过前后</a:t>
            </a:r>
            <a:r>
              <a:rPr lang="zh-CN" altLang="zh-CN" dirty="0">
                <a:solidFill>
                  <a:srgbClr val="00B050"/>
                </a:solidFill>
              </a:rPr>
              <a:t>设计图纸</a:t>
            </a:r>
            <a:r>
              <a:rPr lang="zh-CN" altLang="zh-CN" dirty="0"/>
              <a:t>结构荷载</a:t>
            </a:r>
            <a:r>
              <a:rPr lang="zh-CN" altLang="zh-CN" dirty="0">
                <a:solidFill>
                  <a:srgbClr val="FF0000"/>
                </a:solidFill>
              </a:rPr>
              <a:t>设计参数</a:t>
            </a:r>
            <a:r>
              <a:rPr lang="zh-CN" altLang="zh-CN" dirty="0"/>
              <a:t>变化，如</a:t>
            </a:r>
            <a:r>
              <a:rPr lang="zh-CN" altLang="zh-CN" dirty="0">
                <a:solidFill>
                  <a:srgbClr val="FF0000"/>
                </a:solidFill>
              </a:rPr>
              <a:t>加速度，租尼比，荷载参数</a:t>
            </a:r>
            <a:r>
              <a:rPr lang="zh-CN" altLang="zh-CN" dirty="0"/>
              <a:t>等变化，判断存在</a:t>
            </a:r>
            <a:r>
              <a:rPr lang="zh-CN" altLang="zh-CN" dirty="0">
                <a:solidFill>
                  <a:srgbClr val="00B050"/>
                </a:solidFill>
              </a:rPr>
              <a:t>设计变更</a:t>
            </a:r>
            <a:r>
              <a:rPr lang="zh-CN" altLang="zh-CN" dirty="0"/>
              <a:t>，按原合同变更原则，可以调整平米单价合同？</a:t>
            </a:r>
            <a:endParaRPr lang="zh-CN" altLang="zh-CN"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sz="2600" b="0" dirty="0">
                <a:solidFill>
                  <a:srgbClr val="FF0000"/>
                </a:solidFill>
              </a:rPr>
              <a:t>重点：</a:t>
            </a:r>
            <a:r>
              <a:rPr lang="zh-CN" altLang="en-US" sz="2600" b="0" dirty="0"/>
              <a:t>为尽可能降低</a:t>
            </a:r>
            <a:r>
              <a:rPr lang="zh-CN" altLang="en-US" sz="2600" b="0" dirty="0">
                <a:solidFill>
                  <a:srgbClr val="00B050"/>
                </a:solidFill>
              </a:rPr>
              <a:t>结算争议</a:t>
            </a:r>
            <a:r>
              <a:rPr lang="zh-CN" altLang="en-US" sz="2600" b="0" dirty="0"/>
              <a:t>风险，提出如下几点</a:t>
            </a:r>
            <a:r>
              <a:rPr lang="zh-CN" altLang="en-US" sz="2600" b="0" dirty="0">
                <a:solidFill>
                  <a:schemeClr val="tx1"/>
                </a:solidFill>
              </a:rPr>
              <a:t>建议</a:t>
            </a:r>
            <a:r>
              <a:rPr lang="zh-CN" altLang="en-US" sz="2600" b="0" dirty="0"/>
              <a:t>：</a:t>
            </a:r>
            <a:endParaRPr lang="zh-CN" altLang="en-US" sz="2600" dirty="0"/>
          </a:p>
          <a:p>
            <a:r>
              <a:rPr lang="en-US" altLang="zh-CN" sz="2600" dirty="0"/>
              <a:t>1</a:t>
            </a:r>
            <a:r>
              <a:rPr lang="zh-CN" altLang="en-US" sz="2600" dirty="0"/>
              <a:t>、工程总承包合同约定计价方式为</a:t>
            </a:r>
            <a:r>
              <a:rPr lang="zh-CN" altLang="en-US" sz="2600" dirty="0">
                <a:solidFill>
                  <a:srgbClr val="FF0000"/>
                </a:solidFill>
              </a:rPr>
              <a:t>固定总价</a:t>
            </a:r>
            <a:r>
              <a:rPr lang="zh-CN" altLang="en-US" sz="2600" dirty="0"/>
              <a:t>时，对固定总价所对应的</a:t>
            </a:r>
            <a:r>
              <a:rPr lang="zh-CN" altLang="en-US" sz="2600" dirty="0">
                <a:solidFill>
                  <a:srgbClr val="FF0000"/>
                </a:solidFill>
              </a:rPr>
              <a:t>承包范围</a:t>
            </a:r>
            <a:r>
              <a:rPr lang="zh-CN" altLang="en-US" sz="2600" dirty="0"/>
              <a:t>应当尽量明确</a:t>
            </a:r>
            <a:endParaRPr lang="zh-CN" altLang="en-US" sz="2600" dirty="0"/>
          </a:p>
          <a:p>
            <a:r>
              <a:rPr lang="zh-CN" altLang="en-US" sz="2600" b="0" dirty="0"/>
              <a:t>在工程总承包模式下，承包人要学会从“</a:t>
            </a:r>
            <a:r>
              <a:rPr lang="zh-CN" altLang="en-US" sz="2600" b="0" dirty="0">
                <a:solidFill>
                  <a:srgbClr val="FF0000"/>
                </a:solidFill>
              </a:rPr>
              <a:t>按图施工</a:t>
            </a:r>
            <a:r>
              <a:rPr lang="zh-CN" altLang="en-US" sz="2600" b="0" dirty="0"/>
              <a:t>”到“</a:t>
            </a:r>
            <a:r>
              <a:rPr lang="zh-CN" altLang="en-US" sz="2600" b="0" dirty="0">
                <a:solidFill>
                  <a:srgbClr val="FF0000"/>
                </a:solidFill>
              </a:rPr>
              <a:t>按约施工</a:t>
            </a:r>
            <a:r>
              <a:rPr lang="zh-CN" altLang="en-US" sz="2600" b="0" dirty="0"/>
              <a:t>”。</a:t>
            </a:r>
            <a:endParaRPr lang="en-US" altLang="zh-CN" sz="2600" b="0" dirty="0"/>
          </a:p>
          <a:p>
            <a:r>
              <a:rPr lang="zh-CN" altLang="en-US" sz="2600" b="0" dirty="0"/>
              <a:t>在招投标及合同谈判过程中，发、承包双方应当就</a:t>
            </a:r>
            <a:r>
              <a:rPr lang="zh-CN" altLang="en-US" sz="2600" b="0" dirty="0">
                <a:solidFill>
                  <a:srgbClr val="FF0000"/>
                </a:solidFill>
              </a:rPr>
              <a:t>总承包范围</a:t>
            </a:r>
            <a:r>
              <a:rPr lang="zh-CN" altLang="en-US" sz="2600" b="0" dirty="0"/>
              <a:t>尽量明确细化。</a:t>
            </a:r>
            <a:endParaRPr lang="zh-CN" altLang="en-US" sz="2600" b="0" dirty="0"/>
          </a:p>
          <a:p>
            <a:r>
              <a:rPr lang="zh-CN" altLang="en-US" sz="2600" b="0" dirty="0"/>
              <a:t>如采用</a:t>
            </a:r>
            <a:r>
              <a:rPr lang="en-US" altLang="zh-CN" sz="2600" b="0" dirty="0"/>
              <a:t>EPC</a:t>
            </a:r>
            <a:r>
              <a:rPr lang="zh-CN" altLang="en-US" sz="2600" b="0" dirty="0"/>
              <a:t>模式，则可以在合同</a:t>
            </a:r>
            <a:r>
              <a:rPr lang="zh-CN" altLang="en-US" sz="2600" b="0" dirty="0">
                <a:solidFill>
                  <a:srgbClr val="FF0000"/>
                </a:solidFill>
              </a:rPr>
              <a:t>专用条款</a:t>
            </a:r>
            <a:r>
              <a:rPr lang="zh-CN" altLang="en-US" sz="2600" b="0" dirty="0"/>
              <a:t>中以</a:t>
            </a:r>
            <a:r>
              <a:rPr lang="zh-CN" altLang="en-US" sz="2600" b="0" dirty="0">
                <a:solidFill>
                  <a:schemeClr val="tx1"/>
                </a:solidFill>
              </a:rPr>
              <a:t>列举的方式</a:t>
            </a:r>
            <a:r>
              <a:rPr lang="zh-CN" altLang="en-US" sz="2600" b="0" dirty="0"/>
              <a:t>明确约定</a:t>
            </a:r>
            <a:r>
              <a:rPr lang="zh-CN" altLang="en-US" sz="2600" b="0" dirty="0">
                <a:solidFill>
                  <a:schemeClr val="tx1"/>
                </a:solidFill>
              </a:rPr>
              <a:t>承包范围</a:t>
            </a:r>
            <a:r>
              <a:rPr lang="zh-CN" altLang="en-US" sz="2600" b="0" dirty="0"/>
              <a:t>，比如约定为：</a:t>
            </a:r>
            <a:endParaRPr lang="zh-CN" altLang="en-US" sz="2600" b="0" dirty="0"/>
          </a:p>
          <a:p>
            <a:r>
              <a:rPr lang="zh-CN" altLang="en-US" sz="2600" b="0" dirty="0"/>
              <a:t>包括工程规划范围内的详细</a:t>
            </a:r>
            <a:r>
              <a:rPr lang="zh-CN" altLang="en-US" sz="2600" b="0" dirty="0">
                <a:solidFill>
                  <a:srgbClr val="FF0000"/>
                </a:solidFill>
              </a:rPr>
              <a:t>勘察</a:t>
            </a:r>
            <a:r>
              <a:rPr lang="zh-CN" altLang="en-US" sz="2600" b="0" dirty="0"/>
              <a:t>、</a:t>
            </a:r>
            <a:r>
              <a:rPr lang="zh-CN" altLang="en-US" sz="2600" b="0" dirty="0">
                <a:solidFill>
                  <a:srgbClr val="FF0000"/>
                </a:solidFill>
              </a:rPr>
              <a:t>方案</a:t>
            </a:r>
            <a:r>
              <a:rPr lang="zh-CN" altLang="en-US" sz="2600" b="0" dirty="0"/>
              <a:t>优化设计、</a:t>
            </a:r>
            <a:r>
              <a:rPr lang="zh-CN" altLang="en-US" sz="2600" b="0" dirty="0">
                <a:solidFill>
                  <a:srgbClr val="FF0000"/>
                </a:solidFill>
              </a:rPr>
              <a:t>初步</a:t>
            </a:r>
            <a:r>
              <a:rPr lang="zh-CN" altLang="en-US" sz="2600" b="0" dirty="0"/>
              <a:t>设计、施工图</a:t>
            </a:r>
            <a:r>
              <a:rPr lang="zh-CN" altLang="en-US" sz="2600" b="0" dirty="0">
                <a:solidFill>
                  <a:srgbClr val="FF0000"/>
                </a:solidFill>
              </a:rPr>
              <a:t>设计</a:t>
            </a:r>
            <a:r>
              <a:rPr lang="zh-CN" altLang="en-US" sz="2600" b="0" dirty="0"/>
              <a:t>和</a:t>
            </a:r>
            <a:r>
              <a:rPr lang="zh-CN" altLang="en-US" sz="2600" b="0" dirty="0">
                <a:solidFill>
                  <a:srgbClr val="FF0000"/>
                </a:solidFill>
              </a:rPr>
              <a:t>专项设计</a:t>
            </a:r>
            <a:r>
              <a:rPr lang="zh-CN" altLang="en-US" sz="2600" b="0" dirty="0"/>
              <a:t>等；</a:t>
            </a:r>
            <a:endParaRPr lang="en-US" altLang="zh-CN" sz="2600" b="0" dirty="0"/>
          </a:p>
          <a:p>
            <a:r>
              <a:rPr lang="zh-CN" altLang="en-US" sz="2600" b="0" dirty="0"/>
              <a:t>项目前期至竣工备案涉及的所有</a:t>
            </a:r>
            <a:r>
              <a:rPr lang="zh-CN" altLang="en-US" sz="2600" b="0" dirty="0">
                <a:solidFill>
                  <a:srgbClr val="FF0000"/>
                </a:solidFill>
              </a:rPr>
              <a:t>报批报建</a:t>
            </a:r>
            <a:r>
              <a:rPr lang="zh-CN" altLang="en-US" sz="2600" b="0" dirty="0"/>
              <a:t>；</a:t>
            </a:r>
            <a:endParaRPr lang="en-US" altLang="zh-CN" sz="2600" b="0" dirty="0"/>
          </a:p>
          <a:p>
            <a:r>
              <a:rPr lang="zh-CN" altLang="en-US" sz="2600" b="0" dirty="0"/>
              <a:t>本工程所有工程</a:t>
            </a:r>
            <a:r>
              <a:rPr lang="zh-CN" altLang="en-US" sz="2600" b="0" dirty="0">
                <a:solidFill>
                  <a:srgbClr val="FF0000"/>
                </a:solidFill>
              </a:rPr>
              <a:t>材料</a:t>
            </a:r>
            <a:r>
              <a:rPr lang="zh-CN" altLang="en-US" sz="2600" b="0" dirty="0"/>
              <a:t>、</a:t>
            </a:r>
            <a:r>
              <a:rPr lang="zh-CN" altLang="en-US" sz="2600" b="0" dirty="0">
                <a:solidFill>
                  <a:srgbClr val="FF0000"/>
                </a:solidFill>
              </a:rPr>
              <a:t>设备</a:t>
            </a:r>
            <a:r>
              <a:rPr lang="zh-CN" altLang="en-US" sz="2600" b="0" dirty="0"/>
              <a:t>的</a:t>
            </a:r>
            <a:r>
              <a:rPr lang="zh-CN" altLang="en-US" sz="2600" b="0" dirty="0">
                <a:solidFill>
                  <a:srgbClr val="00B050"/>
                </a:solidFill>
              </a:rPr>
              <a:t>采购、保管、安装及调试</a:t>
            </a:r>
            <a:r>
              <a:rPr lang="zh-CN" altLang="en-US" sz="2600" b="0" dirty="0"/>
              <a:t>；</a:t>
            </a:r>
            <a:endParaRPr lang="en-US" altLang="zh-CN" sz="2600" b="0" dirty="0"/>
          </a:p>
          <a:p>
            <a:r>
              <a:rPr lang="zh-CN" altLang="en-US" sz="2600" b="0" dirty="0"/>
              <a:t>工程</a:t>
            </a:r>
            <a:r>
              <a:rPr lang="zh-CN" altLang="en-US" sz="2600" b="0" dirty="0">
                <a:solidFill>
                  <a:srgbClr val="FF0000"/>
                </a:solidFill>
              </a:rPr>
              <a:t>施工</a:t>
            </a:r>
            <a:r>
              <a:rPr lang="zh-CN" altLang="en-US" sz="2600" b="0" dirty="0"/>
              <a:t>、</a:t>
            </a:r>
            <a:r>
              <a:rPr lang="zh-CN" altLang="en-US" sz="2600" b="0" dirty="0">
                <a:solidFill>
                  <a:srgbClr val="00B050"/>
                </a:solidFill>
              </a:rPr>
              <a:t>验收、移交</a:t>
            </a:r>
            <a:r>
              <a:rPr lang="zh-CN" altLang="en-US" sz="2600" b="0" dirty="0"/>
              <a:t>、</a:t>
            </a:r>
            <a:r>
              <a:rPr lang="zh-CN" altLang="en-US" sz="2600" b="0" dirty="0">
                <a:solidFill>
                  <a:srgbClr val="FF0000"/>
                </a:solidFill>
              </a:rPr>
              <a:t>备案</a:t>
            </a:r>
            <a:r>
              <a:rPr lang="zh-CN" altLang="en-US" sz="2600" b="0" dirty="0"/>
              <a:t>和</a:t>
            </a:r>
            <a:r>
              <a:rPr lang="zh-CN" altLang="en-US" sz="2600" b="0" dirty="0">
                <a:solidFill>
                  <a:srgbClr val="FF0000"/>
                </a:solidFill>
              </a:rPr>
              <a:t>保修服务</a:t>
            </a:r>
            <a:r>
              <a:rPr lang="zh-CN" altLang="en-US" sz="2600" b="0" dirty="0"/>
              <a:t>等，明确</a:t>
            </a:r>
            <a:r>
              <a:rPr lang="zh-CN" altLang="en-US" sz="2600" b="0" dirty="0">
                <a:solidFill>
                  <a:srgbClr val="FF0000"/>
                </a:solidFill>
              </a:rPr>
              <a:t>专项设计</a:t>
            </a:r>
            <a:r>
              <a:rPr lang="zh-CN" altLang="en-US" sz="2600" b="0" dirty="0"/>
              <a:t>内容；</a:t>
            </a:r>
            <a:br>
              <a:rPr lang="zh-CN" altLang="en-US" sz="2600" b="0" dirty="0"/>
            </a:br>
            <a:endParaRPr lang="zh-CN" altLang="en-US" sz="2600" b="0"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内容占位符 1"/>
          <p:cNvSpPr>
            <a:spLocks noGrp="1"/>
          </p:cNvSpPr>
          <p:nvPr>
            <p:ph idx="1"/>
          </p:nvPr>
        </p:nvSpPr>
        <p:spPr/>
        <p:txBody>
          <a:bodyPr/>
          <a:lstStyle/>
          <a:p>
            <a:r>
              <a:rPr lang="zh-CN" altLang="en-US" b="0" dirty="0">
                <a:solidFill>
                  <a:srgbClr val="FF0000"/>
                </a:solidFill>
              </a:rPr>
              <a:t>工程施工</a:t>
            </a:r>
            <a:r>
              <a:rPr lang="zh-CN" altLang="en-US" b="0" dirty="0"/>
              <a:t>包含</a:t>
            </a:r>
            <a:r>
              <a:rPr lang="zh-CN" altLang="en-US" b="0" dirty="0">
                <a:solidFill>
                  <a:srgbClr val="FF0000"/>
                </a:solidFill>
              </a:rPr>
              <a:t>工程设计</a:t>
            </a:r>
            <a:r>
              <a:rPr lang="zh-CN" altLang="en-US" b="0" dirty="0"/>
              <a:t>范围内建筑、结构、电气、给排水、暖通、公共部位精装修（含设备房装修）、建筑智能化、消防、景观绿化、</a:t>
            </a:r>
            <a:r>
              <a:rPr lang="zh-CN" altLang="en-US" b="0" dirty="0">
                <a:solidFill>
                  <a:srgbClr val="FF0000"/>
                </a:solidFill>
              </a:rPr>
              <a:t>红线内</a:t>
            </a:r>
            <a:r>
              <a:rPr lang="zh-CN" altLang="en-US" b="0" dirty="0"/>
              <a:t>室外道路、综合管线（含雨污水、给水、电力、有线电视、电信、联通及移动等管线施工）、建筑机电抗震、电梯、空调、配电工程、燃气工程、围墙、</a:t>
            </a:r>
            <a:r>
              <a:rPr lang="zh-CN" altLang="en-US" b="0" dirty="0">
                <a:solidFill>
                  <a:srgbClr val="FF0000"/>
                </a:solidFill>
              </a:rPr>
              <a:t>主次入口</a:t>
            </a:r>
            <a:r>
              <a:rPr lang="zh-CN" altLang="en-US" b="0" dirty="0"/>
              <a:t>等涉及的所有主体工程、专项工程和附属工程；</a:t>
            </a:r>
            <a:r>
              <a:rPr lang="zh-CN" altLang="en-US" b="0" dirty="0">
                <a:solidFill>
                  <a:srgbClr val="FF0000"/>
                </a:solidFill>
              </a:rPr>
              <a:t>设备采购</a:t>
            </a:r>
            <a:r>
              <a:rPr lang="zh-CN" altLang="en-US" b="0" dirty="0"/>
              <a:t>包括电梯、充电桩等涉及基于该项目建设所有设施设备的采购。</a:t>
            </a:r>
            <a:endParaRPr lang="zh-CN" altLang="en-US" b="0" dirty="0"/>
          </a:p>
          <a:p>
            <a:r>
              <a:rPr lang="zh-CN" altLang="en-US" b="0" dirty="0"/>
              <a:t>若日后，实际施工中出现</a:t>
            </a:r>
            <a:r>
              <a:rPr lang="zh-CN" altLang="en-US" b="0" dirty="0">
                <a:solidFill>
                  <a:srgbClr val="FF0000"/>
                </a:solidFill>
              </a:rPr>
              <a:t>超出约定</a:t>
            </a:r>
            <a:r>
              <a:rPr lang="zh-CN" altLang="en-US" b="0" dirty="0">
                <a:solidFill>
                  <a:srgbClr val="00B050"/>
                </a:solidFill>
              </a:rPr>
              <a:t>工程范围</a:t>
            </a:r>
            <a:r>
              <a:rPr lang="zh-CN" altLang="en-US" b="0" dirty="0"/>
              <a:t>的工程量，上述工程量在施工过程中也已经得到</a:t>
            </a:r>
            <a:r>
              <a:rPr lang="zh-CN" altLang="en-US" b="0" dirty="0">
                <a:solidFill>
                  <a:srgbClr val="FF0000"/>
                </a:solidFill>
              </a:rPr>
              <a:t>业主</a:t>
            </a:r>
            <a:r>
              <a:rPr lang="zh-CN" altLang="en-US" b="0" dirty="0"/>
              <a:t>、</a:t>
            </a:r>
            <a:r>
              <a:rPr lang="zh-CN" altLang="en-US" b="0" dirty="0">
                <a:solidFill>
                  <a:srgbClr val="00B050"/>
                </a:solidFill>
              </a:rPr>
              <a:t>监理方</a:t>
            </a:r>
            <a:r>
              <a:rPr lang="zh-CN" altLang="en-US" b="0" dirty="0">
                <a:solidFill>
                  <a:srgbClr val="FF0000"/>
                </a:solidFill>
              </a:rPr>
              <a:t>确认</a:t>
            </a:r>
            <a:r>
              <a:rPr lang="zh-CN" altLang="en-US" b="0" dirty="0"/>
              <a:t>的，则存在被视为</a:t>
            </a:r>
            <a:r>
              <a:rPr lang="zh-CN" altLang="en-US" b="0" dirty="0">
                <a:solidFill>
                  <a:srgbClr val="FF0000"/>
                </a:solidFill>
              </a:rPr>
              <a:t>增加</a:t>
            </a:r>
            <a:r>
              <a:rPr lang="zh-CN" altLang="en-US" b="0" dirty="0"/>
              <a:t>的工程量的可能性。</a:t>
            </a:r>
            <a:endParaRPr lang="zh-CN" altLang="en-US" b="0" dirty="0"/>
          </a:p>
          <a:p>
            <a:endParaRPr lang="zh-CN" altLang="en-US" dirty="0"/>
          </a:p>
          <a:p>
            <a:endParaRPr lang="zh-CN" altLang="en-US" dirty="0"/>
          </a:p>
        </p:txBody>
      </p:sp>
      <p:sp>
        <p:nvSpPr>
          <p:cNvPr id="743427" name="灯片编号占位符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rgbClr val="0000CC"/>
                </a:solidFill>
                <a:latin typeface="Arial" panose="020B0604020202020204" pitchFamily="34" charset="0"/>
                <a:ea typeface="宋体" panose="02010600030101010101" pitchFamily="2" charset="-122"/>
              </a:defRPr>
            </a:lvl1pPr>
            <a:lvl2pPr marL="742950" indent="-285750">
              <a:defRPr b="1">
                <a:solidFill>
                  <a:srgbClr val="0000CC"/>
                </a:solidFill>
                <a:latin typeface="Arial" panose="020B0604020202020204" pitchFamily="34" charset="0"/>
                <a:ea typeface="宋体" panose="02010600030101010101" pitchFamily="2" charset="-122"/>
              </a:defRPr>
            </a:lvl2pPr>
            <a:lvl3pPr marL="1143000" indent="-228600">
              <a:defRPr b="1">
                <a:solidFill>
                  <a:srgbClr val="0000CC"/>
                </a:solidFill>
                <a:latin typeface="Arial" panose="020B0604020202020204" pitchFamily="34" charset="0"/>
                <a:ea typeface="宋体" panose="02010600030101010101" pitchFamily="2" charset="-122"/>
              </a:defRPr>
            </a:lvl3pPr>
            <a:lvl4pPr marL="1600200" indent="-228600">
              <a:defRPr b="1">
                <a:solidFill>
                  <a:srgbClr val="0000CC"/>
                </a:solidFill>
                <a:latin typeface="Arial" panose="020B0604020202020204" pitchFamily="34" charset="0"/>
                <a:ea typeface="宋体" panose="02010600030101010101" pitchFamily="2" charset="-122"/>
              </a:defRPr>
            </a:lvl4pPr>
            <a:lvl5pPr marL="2057400" indent="-228600">
              <a:defRPr b="1">
                <a:solidFill>
                  <a:srgbClr val="0000CC"/>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9pPr>
          </a:lstStyle>
          <a:p>
            <a:fld id="{1F276115-10CC-43EB-AEED-E2B9917B1972}" type="slidenum">
              <a:rPr lang="en-US" altLang="zh-CN" b="0">
                <a:solidFill>
                  <a:schemeClr val="tx1"/>
                </a:solidFill>
              </a:rPr>
            </a:fld>
            <a:endParaRPr lang="en-US" altLang="zh-CN" b="0">
              <a:solidFill>
                <a:schemeClr val="tx1"/>
              </a:solidFill>
            </a:endParaRPr>
          </a:p>
        </p:txBody>
      </p:sp>
    </p:spTree>
  </p:cSld>
  <p:clrMapOvr>
    <a:masterClrMapping/>
  </p:clrMapOvr>
  <p:transition spd="slow"/>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内容占位符 1"/>
          <p:cNvSpPr>
            <a:spLocks noGrp="1"/>
          </p:cNvSpPr>
          <p:nvPr>
            <p:ph idx="1"/>
          </p:nvPr>
        </p:nvSpPr>
        <p:spPr/>
        <p:txBody>
          <a:bodyPr/>
          <a:lstStyle/>
          <a:p>
            <a:r>
              <a:rPr lang="en-US" altLang="zh-CN" dirty="0"/>
              <a:t>2</a:t>
            </a:r>
            <a:r>
              <a:rPr lang="zh-CN" altLang="en-US" dirty="0"/>
              <a:t>、基于</a:t>
            </a:r>
            <a:r>
              <a:rPr lang="zh-CN" altLang="en-US" dirty="0">
                <a:solidFill>
                  <a:srgbClr val="00B050"/>
                </a:solidFill>
              </a:rPr>
              <a:t>目前现状</a:t>
            </a:r>
            <a:r>
              <a:rPr lang="zh-CN" altLang="en-US" dirty="0">
                <a:solidFill>
                  <a:srgbClr val="FF0000"/>
                </a:solidFill>
              </a:rPr>
              <a:t>无法判断</a:t>
            </a:r>
            <a:r>
              <a:rPr lang="zh-CN" altLang="en-US" dirty="0"/>
              <a:t>的风险，也应当在合同中明确</a:t>
            </a:r>
            <a:r>
              <a:rPr lang="zh-CN" altLang="en-US" dirty="0">
                <a:solidFill>
                  <a:srgbClr val="FF0000"/>
                </a:solidFill>
              </a:rPr>
              <a:t>风险分配</a:t>
            </a:r>
            <a:r>
              <a:rPr lang="zh-CN" altLang="en-US" dirty="0"/>
              <a:t>原则</a:t>
            </a:r>
            <a:endParaRPr lang="zh-CN" altLang="en-US" dirty="0"/>
          </a:p>
          <a:p>
            <a:r>
              <a:rPr lang="zh-CN" altLang="en-US" dirty="0"/>
              <a:t>住建部</a:t>
            </a:r>
            <a:r>
              <a:rPr lang="en-US" altLang="zh-CN" dirty="0"/>
              <a:t>《</a:t>
            </a:r>
            <a:r>
              <a:rPr lang="zh-CN" altLang="en-US" dirty="0"/>
              <a:t>管理办法</a:t>
            </a:r>
            <a:r>
              <a:rPr lang="en-US" altLang="zh-CN" dirty="0"/>
              <a:t>》</a:t>
            </a:r>
            <a:r>
              <a:rPr lang="zh-CN" altLang="en-US" dirty="0"/>
              <a:t>，对于建设单位和总承包人就工程建设过程中所涉风险进行了</a:t>
            </a:r>
            <a:r>
              <a:rPr lang="zh-CN" altLang="en-US" dirty="0">
                <a:solidFill>
                  <a:srgbClr val="FF0000"/>
                </a:solidFill>
              </a:rPr>
              <a:t>原则性的分配</a:t>
            </a:r>
            <a:r>
              <a:rPr lang="zh-CN" altLang="en-US" dirty="0"/>
              <a:t>。</a:t>
            </a:r>
            <a:endParaRPr lang="en-US" altLang="zh-CN" dirty="0"/>
          </a:p>
          <a:p>
            <a:r>
              <a:rPr lang="zh-CN" altLang="en-US" dirty="0"/>
              <a:t>但在</a:t>
            </a:r>
            <a:r>
              <a:rPr lang="zh-CN" altLang="en-US" dirty="0">
                <a:solidFill>
                  <a:srgbClr val="00B050"/>
                </a:solidFill>
              </a:rPr>
              <a:t>民事法律</a:t>
            </a:r>
            <a:r>
              <a:rPr lang="zh-CN" altLang="en-US" dirty="0"/>
              <a:t>关系中，尊重“</a:t>
            </a:r>
            <a:r>
              <a:rPr lang="zh-CN" altLang="en-US" dirty="0">
                <a:solidFill>
                  <a:schemeClr val="tx1"/>
                </a:solidFill>
              </a:rPr>
              <a:t>意思自治</a:t>
            </a:r>
            <a:r>
              <a:rPr lang="zh-CN" altLang="en-US" dirty="0"/>
              <a:t>”、“</a:t>
            </a:r>
            <a:r>
              <a:rPr lang="zh-CN" altLang="en-US" dirty="0">
                <a:solidFill>
                  <a:schemeClr val="tx1"/>
                </a:solidFill>
              </a:rPr>
              <a:t>约定为王</a:t>
            </a:r>
            <a:r>
              <a:rPr lang="zh-CN" altLang="en-US" dirty="0"/>
              <a:t>”，风险分配往往是基于</a:t>
            </a:r>
            <a:r>
              <a:rPr lang="zh-CN" altLang="en-US" dirty="0">
                <a:solidFill>
                  <a:srgbClr val="FF0000"/>
                </a:solidFill>
              </a:rPr>
              <a:t>商业谈判</a:t>
            </a:r>
            <a:r>
              <a:rPr lang="zh-CN" altLang="en-US" dirty="0"/>
              <a:t>地位而决定的。</a:t>
            </a:r>
            <a:endParaRPr lang="zh-CN" altLang="en-US" b="0" dirty="0"/>
          </a:p>
          <a:p>
            <a:r>
              <a:rPr lang="zh-CN" altLang="en-US" b="0" dirty="0"/>
              <a:t>总之，</a:t>
            </a:r>
            <a:r>
              <a:rPr lang="zh-CN" altLang="en-US" dirty="0"/>
              <a:t>风险在</a:t>
            </a:r>
            <a:r>
              <a:rPr lang="zh-CN" altLang="en-US" dirty="0">
                <a:solidFill>
                  <a:srgbClr val="FF0000"/>
                </a:solidFill>
              </a:rPr>
              <a:t>能预见</a:t>
            </a:r>
            <a:r>
              <a:rPr lang="zh-CN" altLang="en-US" dirty="0"/>
              <a:t>的范围内，尽量通过</a:t>
            </a:r>
            <a:r>
              <a:rPr lang="zh-CN" altLang="en-US" dirty="0">
                <a:solidFill>
                  <a:srgbClr val="FF0000"/>
                </a:solidFill>
              </a:rPr>
              <a:t>约定</a:t>
            </a:r>
            <a:r>
              <a:rPr lang="zh-CN" altLang="en-US" dirty="0"/>
              <a:t>进行明确，在</a:t>
            </a:r>
            <a:r>
              <a:rPr lang="zh-CN" altLang="en-US" dirty="0">
                <a:solidFill>
                  <a:srgbClr val="FF0000"/>
                </a:solidFill>
              </a:rPr>
              <a:t>不可预见</a:t>
            </a:r>
            <a:r>
              <a:rPr lang="zh-CN" altLang="en-US" dirty="0"/>
              <a:t>或预见不准确时，尽量</a:t>
            </a:r>
            <a:r>
              <a:rPr lang="zh-CN" altLang="en-US" dirty="0">
                <a:solidFill>
                  <a:srgbClr val="FF0000"/>
                </a:solidFill>
              </a:rPr>
              <a:t>避免</a:t>
            </a:r>
            <a:r>
              <a:rPr lang="zh-CN" altLang="en-US" dirty="0"/>
              <a:t>一切责任由某方承担的</a:t>
            </a:r>
            <a:r>
              <a:rPr lang="zh-CN" altLang="en-US" dirty="0">
                <a:solidFill>
                  <a:srgbClr val="FF0000"/>
                </a:solidFill>
              </a:rPr>
              <a:t>霸王条款</a:t>
            </a:r>
            <a:r>
              <a:rPr lang="zh-CN" altLang="en-US" dirty="0"/>
              <a:t>。</a:t>
            </a:r>
            <a:endParaRPr lang="zh-CN" altLang="en-US" b="0" dirty="0"/>
          </a:p>
          <a:p>
            <a:endParaRPr lang="zh-CN" altLang="en-US" dirty="0"/>
          </a:p>
          <a:p>
            <a:endParaRPr lang="zh-CN" altLang="en-US" dirty="0"/>
          </a:p>
          <a:p>
            <a:endParaRPr lang="zh-CN" altLang="en-US" dirty="0"/>
          </a:p>
        </p:txBody>
      </p:sp>
      <p:sp>
        <p:nvSpPr>
          <p:cNvPr id="746499" name="灯片编号占位符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rgbClr val="0000CC"/>
                </a:solidFill>
                <a:latin typeface="Arial" panose="020B0604020202020204" pitchFamily="34" charset="0"/>
                <a:ea typeface="宋体" panose="02010600030101010101" pitchFamily="2" charset="-122"/>
              </a:defRPr>
            </a:lvl1pPr>
            <a:lvl2pPr marL="742950" indent="-285750">
              <a:defRPr b="1">
                <a:solidFill>
                  <a:srgbClr val="0000CC"/>
                </a:solidFill>
                <a:latin typeface="Arial" panose="020B0604020202020204" pitchFamily="34" charset="0"/>
                <a:ea typeface="宋体" panose="02010600030101010101" pitchFamily="2" charset="-122"/>
              </a:defRPr>
            </a:lvl2pPr>
            <a:lvl3pPr marL="1143000" indent="-228600">
              <a:defRPr b="1">
                <a:solidFill>
                  <a:srgbClr val="0000CC"/>
                </a:solidFill>
                <a:latin typeface="Arial" panose="020B0604020202020204" pitchFamily="34" charset="0"/>
                <a:ea typeface="宋体" panose="02010600030101010101" pitchFamily="2" charset="-122"/>
              </a:defRPr>
            </a:lvl3pPr>
            <a:lvl4pPr marL="1600200" indent="-228600">
              <a:defRPr b="1">
                <a:solidFill>
                  <a:srgbClr val="0000CC"/>
                </a:solidFill>
                <a:latin typeface="Arial" panose="020B0604020202020204" pitchFamily="34" charset="0"/>
                <a:ea typeface="宋体" panose="02010600030101010101" pitchFamily="2" charset="-122"/>
              </a:defRPr>
            </a:lvl4pPr>
            <a:lvl5pPr marL="2057400" indent="-228600">
              <a:defRPr b="1">
                <a:solidFill>
                  <a:srgbClr val="0000CC"/>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9pPr>
          </a:lstStyle>
          <a:p>
            <a:fld id="{66C52447-A9FA-4AEC-B73D-666AF59084DC}" type="slidenum">
              <a:rPr lang="en-US" altLang="zh-CN" b="0">
                <a:solidFill>
                  <a:schemeClr val="tx1"/>
                </a:solidFill>
              </a:rPr>
            </a:fld>
            <a:endParaRPr lang="en-US" altLang="zh-CN" b="0">
              <a:solidFill>
                <a:schemeClr val="tx1"/>
              </a:solidFill>
            </a:endParaRPr>
          </a:p>
        </p:txBody>
      </p:sp>
    </p:spTree>
  </p:cSld>
  <p:clrMapOvr>
    <a:masterClrMapping/>
  </p:clrMapOvr>
  <p:transition spd="slow"/>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内容占位符 1"/>
          <p:cNvSpPr>
            <a:spLocks noGrp="1"/>
          </p:cNvSpPr>
          <p:nvPr>
            <p:ph idx="1"/>
          </p:nvPr>
        </p:nvSpPr>
        <p:spPr/>
        <p:txBody>
          <a:bodyPr/>
          <a:lstStyle/>
          <a:p>
            <a:r>
              <a:rPr lang="en-US" altLang="zh-CN" dirty="0"/>
              <a:t>3</a:t>
            </a:r>
            <a:r>
              <a:rPr lang="zh-CN" altLang="en-US" dirty="0"/>
              <a:t>、巧用</a:t>
            </a:r>
            <a:r>
              <a:rPr lang="zh-CN" altLang="en-US" dirty="0">
                <a:solidFill>
                  <a:srgbClr val="FF0000"/>
                </a:solidFill>
              </a:rPr>
              <a:t>工程联系单</a:t>
            </a:r>
            <a:r>
              <a:rPr lang="zh-CN" altLang="en-US" dirty="0"/>
              <a:t>和</a:t>
            </a:r>
            <a:r>
              <a:rPr lang="zh-CN" altLang="en-US" dirty="0">
                <a:solidFill>
                  <a:srgbClr val="FF0000"/>
                </a:solidFill>
              </a:rPr>
              <a:t>工作函</a:t>
            </a:r>
            <a:r>
              <a:rPr lang="zh-CN" altLang="en-US" dirty="0"/>
              <a:t>，为诉争时利用“</a:t>
            </a:r>
            <a:r>
              <a:rPr lang="zh-CN" altLang="en-US" dirty="0">
                <a:solidFill>
                  <a:srgbClr val="FF0000"/>
                </a:solidFill>
              </a:rPr>
              <a:t>情势变更</a:t>
            </a:r>
            <a:r>
              <a:rPr lang="zh-CN" altLang="en-US" dirty="0"/>
              <a:t>”原则进行</a:t>
            </a:r>
            <a:r>
              <a:rPr lang="zh-CN" altLang="en-US" dirty="0">
                <a:solidFill>
                  <a:srgbClr val="FF0000"/>
                </a:solidFill>
              </a:rPr>
              <a:t>调价</a:t>
            </a:r>
            <a:r>
              <a:rPr lang="zh-CN" altLang="en-US" dirty="0"/>
              <a:t>准备依据</a:t>
            </a:r>
            <a:endParaRPr lang="zh-CN" altLang="en-US" dirty="0"/>
          </a:p>
          <a:p>
            <a:r>
              <a:rPr lang="zh-CN" altLang="en-US" dirty="0"/>
              <a:t>（二）关于工程</a:t>
            </a:r>
            <a:r>
              <a:rPr lang="zh-CN" altLang="en-US" dirty="0">
                <a:solidFill>
                  <a:srgbClr val="FF0000"/>
                </a:solidFill>
              </a:rPr>
              <a:t>主材涨价</a:t>
            </a:r>
            <a:r>
              <a:rPr lang="zh-CN" altLang="en-US" dirty="0"/>
              <a:t>的政策法规</a:t>
            </a:r>
            <a:endParaRPr lang="zh-CN" altLang="en-US" b="0" dirty="0"/>
          </a:p>
          <a:p>
            <a:r>
              <a:rPr lang="en-US" altLang="zh-CN" dirty="0"/>
              <a:t>1</a:t>
            </a:r>
            <a:r>
              <a:rPr lang="en-US" altLang="zh-CN" dirty="0">
                <a:solidFill>
                  <a:srgbClr val="FF0000"/>
                </a:solidFill>
              </a:rPr>
              <a:t>《</a:t>
            </a:r>
            <a:r>
              <a:rPr lang="zh-CN" altLang="en-US" dirty="0">
                <a:solidFill>
                  <a:srgbClr val="FF0000"/>
                </a:solidFill>
              </a:rPr>
              <a:t>民法典</a:t>
            </a:r>
            <a:r>
              <a:rPr lang="en-US" altLang="zh-CN" dirty="0">
                <a:solidFill>
                  <a:srgbClr val="FF0000"/>
                </a:solidFill>
              </a:rPr>
              <a:t>》</a:t>
            </a:r>
            <a:r>
              <a:rPr lang="zh-CN" altLang="zh-CN" dirty="0">
                <a:solidFill>
                  <a:srgbClr val="00B050"/>
                </a:solidFill>
              </a:rPr>
              <a:t>第</a:t>
            </a:r>
            <a:r>
              <a:rPr lang="en-US" altLang="zh-CN" dirty="0">
                <a:solidFill>
                  <a:srgbClr val="00B050"/>
                </a:solidFill>
              </a:rPr>
              <a:t>147</a:t>
            </a:r>
            <a:r>
              <a:rPr lang="zh-CN" altLang="zh-CN" dirty="0">
                <a:solidFill>
                  <a:srgbClr val="00B050"/>
                </a:solidFill>
              </a:rPr>
              <a:t>条</a:t>
            </a:r>
            <a:r>
              <a:rPr lang="zh-CN" altLang="en-US" dirty="0">
                <a:solidFill>
                  <a:srgbClr val="00B050"/>
                </a:solidFill>
              </a:rPr>
              <a:t>、</a:t>
            </a:r>
            <a:r>
              <a:rPr lang="zh-CN" altLang="zh-CN" dirty="0">
                <a:solidFill>
                  <a:srgbClr val="00B050"/>
                </a:solidFill>
              </a:rPr>
              <a:t>第</a:t>
            </a:r>
            <a:r>
              <a:rPr lang="en-US" altLang="zh-CN" dirty="0">
                <a:solidFill>
                  <a:srgbClr val="00B050"/>
                </a:solidFill>
              </a:rPr>
              <a:t>151</a:t>
            </a:r>
            <a:r>
              <a:rPr lang="zh-CN" altLang="zh-CN" dirty="0">
                <a:solidFill>
                  <a:srgbClr val="00B050"/>
                </a:solidFill>
              </a:rPr>
              <a:t>条　</a:t>
            </a:r>
            <a:endParaRPr lang="en-US" altLang="zh-CN" dirty="0">
              <a:solidFill>
                <a:srgbClr val="00B050"/>
              </a:solidFill>
            </a:endParaRPr>
          </a:p>
          <a:p>
            <a:r>
              <a:rPr lang="zh-CN" altLang="en-US" b="0" dirty="0"/>
              <a:t>当事人一方有权请求人民法院或者仲裁机构</a:t>
            </a:r>
            <a:r>
              <a:rPr lang="zh-CN" altLang="en-US" b="0" dirty="0">
                <a:solidFill>
                  <a:srgbClr val="FF0000"/>
                </a:solidFill>
              </a:rPr>
              <a:t>变更</a:t>
            </a:r>
            <a:r>
              <a:rPr lang="zh-CN" altLang="en-US" b="0" dirty="0"/>
              <a:t>或者</a:t>
            </a:r>
            <a:r>
              <a:rPr lang="zh-CN" altLang="en-US" b="0" dirty="0">
                <a:solidFill>
                  <a:srgbClr val="FF0000"/>
                </a:solidFill>
              </a:rPr>
              <a:t>撤销</a:t>
            </a:r>
            <a:r>
              <a:rPr lang="zh-CN" altLang="en-US" b="0" dirty="0"/>
              <a:t>：</a:t>
            </a:r>
            <a:endParaRPr lang="zh-CN" altLang="en-US" b="0" dirty="0"/>
          </a:p>
          <a:p>
            <a:r>
              <a:rPr lang="zh-CN" altLang="en-US" b="0" dirty="0"/>
              <a:t>（一）因</a:t>
            </a:r>
            <a:r>
              <a:rPr lang="zh-CN" altLang="en-US" b="0" dirty="0">
                <a:solidFill>
                  <a:srgbClr val="FF0000"/>
                </a:solidFill>
              </a:rPr>
              <a:t>重大误解</a:t>
            </a:r>
            <a:r>
              <a:rPr lang="zh-CN" altLang="en-US" b="0" dirty="0"/>
              <a:t>订立的；</a:t>
            </a:r>
            <a:endParaRPr lang="zh-CN" altLang="en-US" b="0" dirty="0"/>
          </a:p>
          <a:p>
            <a:r>
              <a:rPr lang="zh-CN" altLang="en-US" b="0" dirty="0"/>
              <a:t>（二）在订立合同时</a:t>
            </a:r>
            <a:r>
              <a:rPr lang="zh-CN" altLang="en-US" b="0" dirty="0">
                <a:solidFill>
                  <a:srgbClr val="FF0000"/>
                </a:solidFill>
              </a:rPr>
              <a:t>显失公平</a:t>
            </a:r>
            <a:r>
              <a:rPr lang="zh-CN" altLang="en-US" b="0" dirty="0"/>
              <a:t>的。</a:t>
            </a:r>
            <a:endParaRPr lang="zh-CN" altLang="en-US" b="0" dirty="0"/>
          </a:p>
          <a:p>
            <a:endParaRPr lang="zh-CN" altLang="en-US" dirty="0"/>
          </a:p>
        </p:txBody>
      </p:sp>
      <p:sp>
        <p:nvSpPr>
          <p:cNvPr id="609283" name="灯片编号占位符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rgbClr val="0000CC"/>
                </a:solidFill>
                <a:latin typeface="Arial" panose="020B0604020202020204" pitchFamily="34" charset="0"/>
                <a:ea typeface="宋体" panose="02010600030101010101" pitchFamily="2" charset="-122"/>
              </a:defRPr>
            </a:lvl1pPr>
            <a:lvl2pPr marL="742950" indent="-285750">
              <a:defRPr b="1">
                <a:solidFill>
                  <a:srgbClr val="0000CC"/>
                </a:solidFill>
                <a:latin typeface="Arial" panose="020B0604020202020204" pitchFamily="34" charset="0"/>
                <a:ea typeface="宋体" panose="02010600030101010101" pitchFamily="2" charset="-122"/>
              </a:defRPr>
            </a:lvl2pPr>
            <a:lvl3pPr marL="1143000" indent="-228600">
              <a:defRPr b="1">
                <a:solidFill>
                  <a:srgbClr val="0000CC"/>
                </a:solidFill>
                <a:latin typeface="Arial" panose="020B0604020202020204" pitchFamily="34" charset="0"/>
                <a:ea typeface="宋体" panose="02010600030101010101" pitchFamily="2" charset="-122"/>
              </a:defRPr>
            </a:lvl3pPr>
            <a:lvl4pPr marL="1600200" indent="-228600">
              <a:defRPr b="1">
                <a:solidFill>
                  <a:srgbClr val="0000CC"/>
                </a:solidFill>
                <a:latin typeface="Arial" panose="020B0604020202020204" pitchFamily="34" charset="0"/>
                <a:ea typeface="宋体" panose="02010600030101010101" pitchFamily="2" charset="-122"/>
              </a:defRPr>
            </a:lvl4pPr>
            <a:lvl5pPr marL="2057400" indent="-228600">
              <a:defRPr b="1">
                <a:solidFill>
                  <a:srgbClr val="0000CC"/>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9pPr>
          </a:lstStyle>
          <a:p>
            <a:fld id="{FBB8AB74-C3BC-4B3E-AC4D-6982AC7164A9}" type="slidenum">
              <a:rPr lang="en-US" altLang="zh-CN" b="0">
                <a:solidFill>
                  <a:schemeClr val="tx1"/>
                </a:solidFill>
              </a:rPr>
            </a:fld>
            <a:endParaRPr lang="en-US" altLang="zh-CN" b="0">
              <a:solidFill>
                <a:schemeClr val="tx1"/>
              </a:solidFill>
            </a:endParaRPr>
          </a:p>
        </p:txBody>
      </p:sp>
    </p:spTree>
  </p:cSld>
  <p:clrMapOvr>
    <a:masterClrMapping/>
  </p:clrMapOvr>
  <p:transition spd="slow"/>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内容占位符 1"/>
          <p:cNvSpPr>
            <a:spLocks noGrp="1"/>
          </p:cNvSpPr>
          <p:nvPr>
            <p:ph idx="1"/>
          </p:nvPr>
        </p:nvSpPr>
        <p:spPr/>
        <p:txBody>
          <a:bodyPr/>
          <a:lstStyle/>
          <a:p>
            <a:r>
              <a:rPr lang="en-US" altLang="zh-CN" dirty="0"/>
              <a:t>2</a:t>
            </a:r>
            <a:r>
              <a:rPr lang="zh-CN" altLang="en-US" b="0" i="0" dirty="0">
                <a:solidFill>
                  <a:srgbClr val="000000"/>
                </a:solidFill>
                <a:effectLst/>
                <a:latin typeface="微软雅黑" panose="020B0503020204020204" charset="-122"/>
                <a:ea typeface="微软雅黑" panose="020B0503020204020204" charset="-122"/>
              </a:rPr>
              <a:t> </a:t>
            </a:r>
            <a:r>
              <a:rPr lang="en-US" altLang="zh-CN" dirty="0">
                <a:solidFill>
                  <a:srgbClr val="00B050"/>
                </a:solidFill>
              </a:rPr>
              <a:t>《</a:t>
            </a:r>
            <a:r>
              <a:rPr lang="zh-CN" altLang="en-US" dirty="0">
                <a:solidFill>
                  <a:srgbClr val="00B050"/>
                </a:solidFill>
              </a:rPr>
              <a:t>民法典</a:t>
            </a:r>
            <a:r>
              <a:rPr lang="en-US" altLang="zh-CN" dirty="0">
                <a:solidFill>
                  <a:srgbClr val="00B050"/>
                </a:solidFill>
              </a:rPr>
              <a:t>》</a:t>
            </a:r>
            <a:r>
              <a:rPr lang="zh-CN" altLang="en-US" dirty="0"/>
              <a:t>第</a:t>
            </a:r>
            <a:r>
              <a:rPr lang="en-US" altLang="zh-CN" dirty="0"/>
              <a:t>533</a:t>
            </a:r>
            <a:r>
              <a:rPr lang="zh-CN" altLang="en-US" dirty="0"/>
              <a:t>条规定：</a:t>
            </a:r>
            <a:r>
              <a:rPr lang="zh-CN" altLang="zh-CN" dirty="0">
                <a:solidFill>
                  <a:srgbClr val="FF0000"/>
                </a:solidFill>
              </a:rPr>
              <a:t>情势变更</a:t>
            </a:r>
            <a:endParaRPr lang="en-US" altLang="zh-CN" dirty="0">
              <a:solidFill>
                <a:srgbClr val="FF0000"/>
              </a:solidFill>
            </a:endParaRPr>
          </a:p>
          <a:p>
            <a:r>
              <a:rPr lang="zh-CN" altLang="en-US" b="0" dirty="0"/>
              <a:t>合同成立后，合同的</a:t>
            </a:r>
            <a:r>
              <a:rPr lang="zh-CN" altLang="en-US" b="0" dirty="0">
                <a:solidFill>
                  <a:srgbClr val="00B050"/>
                </a:solidFill>
              </a:rPr>
              <a:t>基础条件</a:t>
            </a:r>
            <a:r>
              <a:rPr lang="zh-CN" altLang="en-US" b="0" dirty="0"/>
              <a:t>发生了当事人在订立合同时</a:t>
            </a:r>
            <a:r>
              <a:rPr lang="zh-CN" altLang="en-US" b="0" dirty="0">
                <a:solidFill>
                  <a:srgbClr val="FF0000"/>
                </a:solidFill>
              </a:rPr>
              <a:t>无法预见</a:t>
            </a:r>
            <a:r>
              <a:rPr lang="zh-CN" altLang="en-US" b="0" dirty="0"/>
              <a:t>的、不属于</a:t>
            </a:r>
            <a:r>
              <a:rPr lang="zh-CN" altLang="en-US" b="0" dirty="0">
                <a:solidFill>
                  <a:srgbClr val="FF0000"/>
                </a:solidFill>
              </a:rPr>
              <a:t>商业风险</a:t>
            </a:r>
            <a:r>
              <a:rPr lang="zh-CN" altLang="en-US" b="0" dirty="0"/>
              <a:t>的重大变化，继续履行合同对于当事人一方</a:t>
            </a:r>
            <a:r>
              <a:rPr lang="zh-CN" altLang="en-US" b="0" dirty="0">
                <a:solidFill>
                  <a:srgbClr val="FF0000"/>
                </a:solidFill>
              </a:rPr>
              <a:t>明显不公平</a:t>
            </a:r>
            <a:r>
              <a:rPr lang="zh-CN" altLang="en-US" b="0" dirty="0"/>
              <a:t>的，受不利影响的当事人可以与对方重新协商；在合理期限内协商不成的，当事人可以请求人民法院或者仲裁机构</a:t>
            </a:r>
            <a:r>
              <a:rPr lang="zh-CN" altLang="en-US" b="0" dirty="0">
                <a:solidFill>
                  <a:srgbClr val="FF0000"/>
                </a:solidFill>
              </a:rPr>
              <a:t>变更</a:t>
            </a:r>
            <a:r>
              <a:rPr lang="zh-CN" altLang="en-US" b="0" dirty="0"/>
              <a:t>或者</a:t>
            </a:r>
            <a:r>
              <a:rPr lang="zh-CN" altLang="en-US" b="0" dirty="0">
                <a:solidFill>
                  <a:srgbClr val="FF0000"/>
                </a:solidFill>
              </a:rPr>
              <a:t>解除</a:t>
            </a:r>
            <a:r>
              <a:rPr lang="zh-CN" altLang="en-US" b="0" dirty="0"/>
              <a:t>合同。</a:t>
            </a:r>
            <a:endParaRPr lang="en-US" altLang="zh-CN" b="0" dirty="0"/>
          </a:p>
          <a:p>
            <a:r>
              <a:rPr lang="zh-CN" altLang="en-US" b="0" dirty="0"/>
              <a:t>人民法院或者仲裁机构应当结合案件的实际情况，根据</a:t>
            </a:r>
            <a:r>
              <a:rPr lang="zh-CN" altLang="en-US" b="0" dirty="0">
                <a:solidFill>
                  <a:srgbClr val="FF0000"/>
                </a:solidFill>
              </a:rPr>
              <a:t>公平原则</a:t>
            </a:r>
            <a:r>
              <a:rPr lang="zh-CN" altLang="en-US" b="0" dirty="0">
                <a:solidFill>
                  <a:srgbClr val="00B050"/>
                </a:solidFill>
              </a:rPr>
              <a:t>变更或者解除合同。</a:t>
            </a:r>
            <a:endParaRPr lang="en-US" altLang="zh-CN" b="0" dirty="0">
              <a:solidFill>
                <a:srgbClr val="00B050"/>
              </a:solidFill>
            </a:endParaRPr>
          </a:p>
          <a:p>
            <a:r>
              <a:rPr lang="zh-CN" altLang="en-US" dirty="0">
                <a:solidFill>
                  <a:srgbClr val="FF0000"/>
                </a:solidFill>
              </a:rPr>
              <a:t>重点：</a:t>
            </a:r>
            <a:r>
              <a:rPr lang="zh-CN" altLang="zh-CN" dirty="0"/>
              <a:t>情势变更，合同存续期内，结算协议，付款完成，质保期</a:t>
            </a:r>
            <a:endParaRPr lang="zh-CN" altLang="zh-CN" dirty="0"/>
          </a:p>
          <a:p>
            <a:endParaRPr lang="zh-CN" altLang="en-US" b="0" dirty="0"/>
          </a:p>
          <a:p>
            <a:endParaRPr lang="zh-CN" altLang="en-US" dirty="0"/>
          </a:p>
        </p:txBody>
      </p:sp>
      <p:sp>
        <p:nvSpPr>
          <p:cNvPr id="610307" name="灯片编号占位符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rgbClr val="0000CC"/>
                </a:solidFill>
                <a:latin typeface="Arial" panose="020B0604020202020204" pitchFamily="34" charset="0"/>
                <a:ea typeface="宋体" panose="02010600030101010101" pitchFamily="2" charset="-122"/>
              </a:defRPr>
            </a:lvl1pPr>
            <a:lvl2pPr marL="742950" indent="-285750">
              <a:defRPr b="1">
                <a:solidFill>
                  <a:srgbClr val="0000CC"/>
                </a:solidFill>
                <a:latin typeface="Arial" panose="020B0604020202020204" pitchFamily="34" charset="0"/>
                <a:ea typeface="宋体" panose="02010600030101010101" pitchFamily="2" charset="-122"/>
              </a:defRPr>
            </a:lvl2pPr>
            <a:lvl3pPr marL="1143000" indent="-228600">
              <a:defRPr b="1">
                <a:solidFill>
                  <a:srgbClr val="0000CC"/>
                </a:solidFill>
                <a:latin typeface="Arial" panose="020B0604020202020204" pitchFamily="34" charset="0"/>
                <a:ea typeface="宋体" panose="02010600030101010101" pitchFamily="2" charset="-122"/>
              </a:defRPr>
            </a:lvl3pPr>
            <a:lvl4pPr marL="1600200" indent="-228600">
              <a:defRPr b="1">
                <a:solidFill>
                  <a:srgbClr val="0000CC"/>
                </a:solidFill>
                <a:latin typeface="Arial" panose="020B0604020202020204" pitchFamily="34" charset="0"/>
                <a:ea typeface="宋体" panose="02010600030101010101" pitchFamily="2" charset="-122"/>
              </a:defRPr>
            </a:lvl4pPr>
            <a:lvl5pPr marL="2057400" indent="-228600">
              <a:defRPr b="1">
                <a:solidFill>
                  <a:srgbClr val="0000CC"/>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9pPr>
          </a:lstStyle>
          <a:p>
            <a:fld id="{50CFAC9B-782F-4BF4-97A9-909767F23140}" type="slidenum">
              <a:rPr lang="en-US" altLang="zh-CN" b="0">
                <a:solidFill>
                  <a:schemeClr val="tx1"/>
                </a:solidFill>
              </a:rPr>
            </a:fld>
            <a:endParaRPr lang="en-US" altLang="zh-CN" b="0">
              <a:solidFill>
                <a:schemeClr val="tx1"/>
              </a:solidFill>
            </a:endParaRPr>
          </a:p>
        </p:txBody>
      </p:sp>
    </p:spTree>
  </p:cSld>
  <p:clrMapOvr>
    <a:masterClrMapping/>
  </p:clrMapOvr>
  <p:transition spd="slow"/>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内容占位符 1"/>
          <p:cNvSpPr>
            <a:spLocks noGrp="1"/>
          </p:cNvSpPr>
          <p:nvPr>
            <p:ph idx="1"/>
          </p:nvPr>
        </p:nvSpPr>
        <p:spPr/>
        <p:txBody>
          <a:bodyPr/>
          <a:lstStyle/>
          <a:p>
            <a:r>
              <a:rPr lang="zh-CN" altLang="en-US" sz="2700" dirty="0"/>
              <a:t>一是适用</a:t>
            </a:r>
            <a:r>
              <a:rPr lang="zh-CN" altLang="en-US" sz="2700" dirty="0">
                <a:solidFill>
                  <a:srgbClr val="FF0000"/>
                </a:solidFill>
              </a:rPr>
              <a:t>情势变更</a:t>
            </a:r>
            <a:r>
              <a:rPr lang="zh-CN" altLang="en-US" sz="2700" dirty="0"/>
              <a:t>原则</a:t>
            </a:r>
            <a:r>
              <a:rPr lang="zh-CN" altLang="en-US" sz="2700" b="0" dirty="0"/>
              <a:t>需满足以下条件：</a:t>
            </a:r>
            <a:endParaRPr lang="zh-CN" altLang="en-US" sz="2700" b="0" dirty="0"/>
          </a:p>
          <a:p>
            <a:r>
              <a:rPr lang="zh-CN" altLang="en-US" sz="2700" b="0" dirty="0"/>
              <a:t>第一，</a:t>
            </a:r>
            <a:r>
              <a:rPr lang="zh-CN" altLang="en-US" sz="2700" dirty="0"/>
              <a:t>发生了</a:t>
            </a:r>
            <a:r>
              <a:rPr lang="zh-CN" altLang="en-US" sz="2700" dirty="0">
                <a:solidFill>
                  <a:srgbClr val="00B050"/>
                </a:solidFill>
              </a:rPr>
              <a:t>情势变更</a:t>
            </a:r>
            <a:r>
              <a:rPr lang="zh-CN" altLang="en-US" sz="2700" dirty="0"/>
              <a:t>的</a:t>
            </a:r>
            <a:r>
              <a:rPr lang="zh-CN" altLang="en-US" sz="2700" dirty="0">
                <a:solidFill>
                  <a:srgbClr val="FF0000"/>
                </a:solidFill>
              </a:rPr>
              <a:t>客观事实</a:t>
            </a:r>
            <a:r>
              <a:rPr lang="zh-CN" altLang="en-US" sz="2700" b="0" dirty="0"/>
              <a:t>，通常认为属于合同履行中</a:t>
            </a:r>
            <a:r>
              <a:rPr lang="zh-CN" altLang="en-US" sz="2700" b="0" dirty="0">
                <a:solidFill>
                  <a:srgbClr val="FF0000"/>
                </a:solidFill>
              </a:rPr>
              <a:t>情势变更</a:t>
            </a:r>
            <a:r>
              <a:rPr lang="zh-CN" altLang="en-US" sz="2700" b="0" dirty="0"/>
              <a:t>事由包括：</a:t>
            </a:r>
            <a:endParaRPr lang="zh-CN" altLang="en-US" sz="2700" b="0" dirty="0"/>
          </a:p>
          <a:p>
            <a:r>
              <a:rPr lang="en-US" altLang="zh-CN" sz="2700" b="0" dirty="0"/>
              <a:t>(1)</a:t>
            </a:r>
            <a:r>
              <a:rPr lang="zh-CN" altLang="en-US" sz="2700" b="0" dirty="0"/>
              <a:t>商品经济的本质和市场所</a:t>
            </a:r>
            <a:r>
              <a:rPr lang="zh-CN" altLang="en-US" sz="2700" b="0" dirty="0">
                <a:solidFill>
                  <a:srgbClr val="FF0000"/>
                </a:solidFill>
              </a:rPr>
              <a:t>固有</a:t>
            </a:r>
            <a:r>
              <a:rPr lang="zh-CN" altLang="en-US" sz="2700" b="0" dirty="0"/>
              <a:t>的风险；</a:t>
            </a:r>
            <a:endParaRPr lang="zh-CN" altLang="en-US" sz="2700" b="0" dirty="0"/>
          </a:p>
          <a:p>
            <a:r>
              <a:rPr lang="en-US" altLang="zh-CN" sz="2700" b="0" dirty="0"/>
              <a:t>(2)</a:t>
            </a:r>
            <a:r>
              <a:rPr lang="zh-CN" altLang="en-US" sz="2700" b="0" dirty="0">
                <a:solidFill>
                  <a:srgbClr val="FF0000"/>
                </a:solidFill>
              </a:rPr>
              <a:t>物价</a:t>
            </a:r>
            <a:r>
              <a:rPr lang="zh-CN" altLang="en-US" sz="2700" b="0" dirty="0"/>
              <a:t>大幅度上升；</a:t>
            </a:r>
            <a:endParaRPr lang="zh-CN" altLang="en-US" sz="2700" b="0" dirty="0"/>
          </a:p>
          <a:p>
            <a:r>
              <a:rPr lang="en-US" altLang="zh-CN" sz="2700" b="0" dirty="0"/>
              <a:t>(3)</a:t>
            </a:r>
            <a:r>
              <a:rPr lang="zh-CN" altLang="en-US" sz="2700" b="0" dirty="0"/>
              <a:t>国家经济政策的变化和对经济的调整；</a:t>
            </a:r>
            <a:endParaRPr lang="zh-CN" altLang="en-US" sz="2700" b="0" dirty="0"/>
          </a:p>
          <a:p>
            <a:r>
              <a:rPr lang="en-US" altLang="zh-CN" sz="2700" b="0" dirty="0"/>
              <a:t>(4)</a:t>
            </a:r>
            <a:r>
              <a:rPr lang="zh-CN" altLang="en-US" sz="2700" b="0" dirty="0"/>
              <a:t>各种</a:t>
            </a:r>
            <a:r>
              <a:rPr lang="zh-CN" altLang="en-US" sz="2700" b="0" dirty="0">
                <a:solidFill>
                  <a:srgbClr val="FF0000"/>
                </a:solidFill>
              </a:rPr>
              <a:t>经济行政管理</a:t>
            </a:r>
            <a:r>
              <a:rPr lang="zh-CN" altLang="en-US" sz="2700" b="0" dirty="0"/>
              <a:t>措施；</a:t>
            </a:r>
            <a:endParaRPr lang="zh-CN" altLang="en-US" sz="2700" b="0" dirty="0"/>
          </a:p>
          <a:p>
            <a:r>
              <a:rPr lang="en-US" altLang="zh-CN" sz="2700" b="0" dirty="0"/>
              <a:t>(5)</a:t>
            </a:r>
            <a:r>
              <a:rPr lang="zh-CN" altLang="en-US" sz="2700" b="0" dirty="0"/>
              <a:t>国际市场发生大的变化；</a:t>
            </a:r>
            <a:endParaRPr lang="zh-CN" altLang="en-US" sz="2700" b="0" dirty="0"/>
          </a:p>
          <a:p>
            <a:r>
              <a:rPr lang="en-US" altLang="zh-CN" sz="2700" b="0" dirty="0"/>
              <a:t>(6)</a:t>
            </a:r>
            <a:r>
              <a:rPr lang="zh-CN" altLang="en-US" sz="2700" b="0" dirty="0"/>
              <a:t>外国货币大幅度</a:t>
            </a:r>
            <a:r>
              <a:rPr lang="zh-CN" altLang="en-US" sz="2700" b="0" dirty="0">
                <a:solidFill>
                  <a:srgbClr val="FF0000"/>
                </a:solidFill>
              </a:rPr>
              <a:t>贬值</a:t>
            </a:r>
            <a:r>
              <a:rPr lang="zh-CN" altLang="en-US" sz="2700" b="0" dirty="0"/>
              <a:t>或者升值；</a:t>
            </a:r>
            <a:endParaRPr lang="en-US" altLang="zh-CN" sz="2700" b="0" dirty="0"/>
          </a:p>
          <a:p>
            <a:r>
              <a:rPr lang="zh-CN" altLang="en-US" sz="2700" b="0" dirty="0"/>
              <a:t>第二，</a:t>
            </a:r>
            <a:r>
              <a:rPr lang="zh-CN" altLang="en-US" sz="2700" dirty="0"/>
              <a:t>情势变更事由的发生是当事人</a:t>
            </a:r>
            <a:r>
              <a:rPr lang="zh-CN" altLang="en-US" sz="2700" dirty="0">
                <a:solidFill>
                  <a:srgbClr val="FF0000"/>
                </a:solidFill>
              </a:rPr>
              <a:t>无法预见</a:t>
            </a:r>
            <a:r>
              <a:rPr lang="zh-CN" altLang="en-US" sz="2700" dirty="0"/>
              <a:t>的</a:t>
            </a:r>
            <a:r>
              <a:rPr lang="zh-CN" altLang="en-US" sz="2700" b="0" dirty="0"/>
              <a:t>；</a:t>
            </a:r>
            <a:endParaRPr lang="zh-CN" altLang="en-US" sz="2700" b="0" dirty="0"/>
          </a:p>
          <a:p>
            <a:r>
              <a:rPr lang="zh-CN" altLang="en-US" sz="2700" b="0" dirty="0"/>
              <a:t>第三，</a:t>
            </a:r>
            <a:r>
              <a:rPr lang="zh-CN" altLang="en-US" sz="2700" dirty="0"/>
              <a:t>情势变更事由必须发生在</a:t>
            </a:r>
            <a:r>
              <a:rPr lang="zh-CN" altLang="en-US" sz="2700" dirty="0">
                <a:solidFill>
                  <a:srgbClr val="FF0000"/>
                </a:solidFill>
              </a:rPr>
              <a:t>合同成立</a:t>
            </a:r>
            <a:r>
              <a:rPr lang="zh-CN" altLang="en-US" sz="2700" dirty="0"/>
              <a:t>之后至合同</a:t>
            </a:r>
            <a:r>
              <a:rPr lang="zh-CN" altLang="en-US" sz="2700" dirty="0">
                <a:solidFill>
                  <a:srgbClr val="FF0000"/>
                </a:solidFill>
              </a:rPr>
              <a:t>履行完毕</a:t>
            </a:r>
            <a:r>
              <a:rPr lang="zh-CN" altLang="en-US" sz="2700" dirty="0"/>
              <a:t>之前这段时间内</a:t>
            </a:r>
            <a:r>
              <a:rPr lang="zh-CN" altLang="en-US" sz="2700" b="0" dirty="0"/>
              <a:t>；</a:t>
            </a:r>
            <a:endParaRPr lang="zh-CN" altLang="en-US" sz="2700" b="0" dirty="0"/>
          </a:p>
          <a:p>
            <a:r>
              <a:rPr lang="zh-CN" altLang="en-US" sz="2700" b="0" dirty="0"/>
              <a:t>第四，</a:t>
            </a:r>
            <a:r>
              <a:rPr lang="zh-CN" altLang="en-US" sz="2700" dirty="0"/>
              <a:t>情势变更</a:t>
            </a:r>
            <a:r>
              <a:rPr lang="zh-CN" altLang="en-US" sz="2700" dirty="0">
                <a:solidFill>
                  <a:srgbClr val="FF0000"/>
                </a:solidFill>
              </a:rPr>
              <a:t>事由</a:t>
            </a:r>
            <a:r>
              <a:rPr lang="zh-CN" altLang="en-US" sz="2700" dirty="0"/>
              <a:t>的发生导致</a:t>
            </a:r>
            <a:r>
              <a:rPr lang="zh-CN" altLang="en-US" sz="2700" dirty="0">
                <a:solidFill>
                  <a:srgbClr val="FF0000"/>
                </a:solidFill>
              </a:rPr>
              <a:t>继续履行</a:t>
            </a:r>
            <a:r>
              <a:rPr lang="zh-CN" altLang="en-US" sz="2700" dirty="0"/>
              <a:t>合同对一方当事人</a:t>
            </a:r>
            <a:r>
              <a:rPr lang="zh-CN" altLang="en-US" sz="2700" dirty="0">
                <a:solidFill>
                  <a:srgbClr val="FF0000"/>
                </a:solidFill>
              </a:rPr>
              <a:t>明显不公平</a:t>
            </a:r>
            <a:r>
              <a:rPr lang="zh-CN" altLang="en-US" sz="2700" dirty="0"/>
              <a:t>或者不能实现合同目的</a:t>
            </a:r>
            <a:r>
              <a:rPr lang="zh-CN" altLang="en-US" sz="2700" b="0" dirty="0"/>
              <a:t>。</a:t>
            </a:r>
            <a:endParaRPr lang="zh-CN" altLang="en-US" sz="2700" b="0" dirty="0"/>
          </a:p>
          <a:p>
            <a:endParaRPr lang="zh-CN" altLang="en-US" b="0" dirty="0"/>
          </a:p>
          <a:p>
            <a:endParaRPr lang="zh-CN" altLang="en-US" dirty="0"/>
          </a:p>
        </p:txBody>
      </p:sp>
      <p:sp>
        <p:nvSpPr>
          <p:cNvPr id="611331" name="灯片编号占位符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rgbClr val="0000CC"/>
                </a:solidFill>
                <a:latin typeface="Arial" panose="020B0604020202020204" pitchFamily="34" charset="0"/>
                <a:ea typeface="宋体" panose="02010600030101010101" pitchFamily="2" charset="-122"/>
              </a:defRPr>
            </a:lvl1pPr>
            <a:lvl2pPr marL="742950" indent="-285750">
              <a:defRPr b="1">
                <a:solidFill>
                  <a:srgbClr val="0000CC"/>
                </a:solidFill>
                <a:latin typeface="Arial" panose="020B0604020202020204" pitchFamily="34" charset="0"/>
                <a:ea typeface="宋体" panose="02010600030101010101" pitchFamily="2" charset="-122"/>
              </a:defRPr>
            </a:lvl2pPr>
            <a:lvl3pPr marL="1143000" indent="-228600">
              <a:defRPr b="1">
                <a:solidFill>
                  <a:srgbClr val="0000CC"/>
                </a:solidFill>
                <a:latin typeface="Arial" panose="020B0604020202020204" pitchFamily="34" charset="0"/>
                <a:ea typeface="宋体" panose="02010600030101010101" pitchFamily="2" charset="-122"/>
              </a:defRPr>
            </a:lvl3pPr>
            <a:lvl4pPr marL="1600200" indent="-228600">
              <a:defRPr b="1">
                <a:solidFill>
                  <a:srgbClr val="0000CC"/>
                </a:solidFill>
                <a:latin typeface="Arial" panose="020B0604020202020204" pitchFamily="34" charset="0"/>
                <a:ea typeface="宋体" panose="02010600030101010101" pitchFamily="2" charset="-122"/>
              </a:defRPr>
            </a:lvl4pPr>
            <a:lvl5pPr marL="2057400" indent="-228600">
              <a:defRPr b="1">
                <a:solidFill>
                  <a:srgbClr val="0000CC"/>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9pPr>
          </a:lstStyle>
          <a:p>
            <a:fld id="{974E60D8-CACE-4D35-B4BF-890C4D76E02B}" type="slidenum">
              <a:rPr lang="en-US" altLang="zh-CN" b="0">
                <a:solidFill>
                  <a:schemeClr val="tx1"/>
                </a:solidFill>
              </a:rPr>
            </a:fld>
            <a:endParaRPr lang="en-US" altLang="zh-CN" b="0">
              <a:solidFill>
                <a:schemeClr val="tx1"/>
              </a:solidFill>
            </a:endParaRPr>
          </a:p>
        </p:txBody>
      </p:sp>
    </p:spTree>
  </p:cSld>
  <p:clrMapOvr>
    <a:masterClrMapping/>
  </p:clrMapOvr>
  <p:transition spd="slow"/>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内容占位符 1"/>
          <p:cNvSpPr>
            <a:spLocks noGrp="1"/>
          </p:cNvSpPr>
          <p:nvPr>
            <p:ph idx="1"/>
          </p:nvPr>
        </p:nvSpPr>
        <p:spPr/>
        <p:txBody>
          <a:bodyPr/>
          <a:lstStyle/>
          <a:p>
            <a:r>
              <a:rPr lang="en-US" altLang="zh-CN" b="0" dirty="0"/>
              <a:t>《</a:t>
            </a:r>
            <a:r>
              <a:rPr lang="zh-CN" altLang="en-US" b="0" dirty="0">
                <a:solidFill>
                  <a:srgbClr val="00B050"/>
                </a:solidFill>
              </a:rPr>
              <a:t>广东省</a:t>
            </a:r>
            <a:r>
              <a:rPr lang="zh-CN" altLang="en-US" b="0" dirty="0"/>
              <a:t>高级人民法院关于审理建设工程合同纠纷案件的暂行规定</a:t>
            </a:r>
            <a:r>
              <a:rPr lang="en-US" altLang="zh-CN" b="0" dirty="0"/>
              <a:t>》</a:t>
            </a:r>
            <a:r>
              <a:rPr lang="zh-CN" altLang="en-US" b="0" dirty="0"/>
              <a:t>（粤高法</a:t>
            </a:r>
            <a:r>
              <a:rPr lang="en-US" altLang="zh-CN" b="0" dirty="0"/>
              <a:t>【2000】31</a:t>
            </a:r>
            <a:r>
              <a:rPr lang="zh-CN" altLang="en-US" b="0" dirty="0"/>
              <a:t>号）第二十七条、</a:t>
            </a:r>
            <a:r>
              <a:rPr lang="en-US" altLang="zh-CN" b="0" dirty="0"/>
              <a:t>《</a:t>
            </a:r>
            <a:r>
              <a:rPr lang="zh-CN" altLang="en-US" b="0" dirty="0">
                <a:solidFill>
                  <a:srgbClr val="00B050"/>
                </a:solidFill>
              </a:rPr>
              <a:t>广东省</a:t>
            </a:r>
            <a:r>
              <a:rPr lang="zh-CN" altLang="en-US" b="0" dirty="0"/>
              <a:t>高级人民法院</a:t>
            </a:r>
            <a:r>
              <a:rPr lang="en-US" altLang="zh-CN" b="0" dirty="0"/>
              <a:t>2012</a:t>
            </a:r>
            <a:r>
              <a:rPr lang="zh-CN" altLang="en-US" b="0" dirty="0"/>
              <a:t>年全省民事审判工作会议纪要</a:t>
            </a:r>
            <a:r>
              <a:rPr lang="en-US" altLang="zh-CN" b="0" dirty="0"/>
              <a:t>》</a:t>
            </a:r>
            <a:r>
              <a:rPr lang="zh-CN" altLang="en-US" b="0" dirty="0"/>
              <a:t>第二十六条、</a:t>
            </a:r>
            <a:r>
              <a:rPr lang="en-US" altLang="zh-CN" b="0" dirty="0"/>
              <a:t>2012</a:t>
            </a:r>
            <a:r>
              <a:rPr lang="zh-CN" altLang="en-US" b="0" dirty="0"/>
              <a:t>年</a:t>
            </a:r>
            <a:r>
              <a:rPr lang="en-US" altLang="zh-CN" b="0" dirty="0"/>
              <a:t>《</a:t>
            </a:r>
            <a:r>
              <a:rPr lang="zh-CN" altLang="en-US" b="0" dirty="0">
                <a:solidFill>
                  <a:srgbClr val="00B050"/>
                </a:solidFill>
              </a:rPr>
              <a:t>北京市</a:t>
            </a:r>
            <a:r>
              <a:rPr lang="zh-CN" altLang="en-US" b="0" dirty="0"/>
              <a:t>高级人民法院关于审理建设工程施工合同纠纷案件若干疑难问题的解答</a:t>
            </a:r>
            <a:r>
              <a:rPr lang="en-US" altLang="zh-CN" b="0" dirty="0"/>
              <a:t>》</a:t>
            </a:r>
            <a:endParaRPr lang="en-US" altLang="zh-CN" b="0" dirty="0"/>
          </a:p>
          <a:p>
            <a:r>
              <a:rPr lang="zh-CN" altLang="en-US" b="0" dirty="0"/>
              <a:t>均对</a:t>
            </a:r>
            <a:r>
              <a:rPr lang="zh-CN" altLang="en-US" b="0" dirty="0">
                <a:solidFill>
                  <a:srgbClr val="FF0000"/>
                </a:solidFill>
              </a:rPr>
              <a:t>无法预见</a:t>
            </a:r>
            <a:r>
              <a:rPr lang="zh-CN" altLang="en-US" b="0" dirty="0"/>
              <a:t>的、超出正常</a:t>
            </a:r>
            <a:r>
              <a:rPr lang="zh-CN" altLang="en-US" b="0" dirty="0">
                <a:solidFill>
                  <a:srgbClr val="FF0000"/>
                </a:solidFill>
              </a:rPr>
              <a:t>市场风险</a:t>
            </a:r>
            <a:r>
              <a:rPr lang="zh-CN" altLang="en-US" b="0" dirty="0"/>
              <a:t>的</a:t>
            </a:r>
            <a:r>
              <a:rPr lang="zh-CN" altLang="en-US" b="0" dirty="0">
                <a:solidFill>
                  <a:srgbClr val="00B050"/>
                </a:solidFill>
              </a:rPr>
              <a:t>主材价款</a:t>
            </a:r>
            <a:r>
              <a:rPr lang="zh-CN" altLang="en-US" b="0" dirty="0"/>
              <a:t>部分，</a:t>
            </a:r>
            <a:r>
              <a:rPr lang="zh-CN" altLang="en-US" b="0" dirty="0">
                <a:solidFill>
                  <a:srgbClr val="FF0000"/>
                </a:solidFill>
              </a:rPr>
              <a:t>逾期竣工</a:t>
            </a:r>
            <a:r>
              <a:rPr lang="zh-CN" altLang="en-US" b="0" dirty="0"/>
              <a:t>的</a:t>
            </a:r>
            <a:r>
              <a:rPr lang="zh-CN" altLang="en-US" b="0" dirty="0">
                <a:solidFill>
                  <a:srgbClr val="00B050"/>
                </a:solidFill>
              </a:rPr>
              <a:t>材料价格调差</a:t>
            </a:r>
            <a:r>
              <a:rPr lang="zh-CN" altLang="en-US" b="0" dirty="0"/>
              <a:t>，视为可利用“</a:t>
            </a:r>
            <a:r>
              <a:rPr lang="zh-CN" altLang="en-US" b="0" dirty="0">
                <a:solidFill>
                  <a:srgbClr val="FF0000"/>
                </a:solidFill>
              </a:rPr>
              <a:t>情势变更</a:t>
            </a:r>
            <a:r>
              <a:rPr lang="zh-CN" altLang="en-US" b="0" dirty="0"/>
              <a:t>”原则予以调整的</a:t>
            </a:r>
            <a:endParaRPr lang="en-US" altLang="zh-CN" b="0" dirty="0"/>
          </a:p>
          <a:p>
            <a:r>
              <a:rPr lang="zh-CN" altLang="en-US" b="0" dirty="0"/>
              <a:t>具体数额可以委托</a:t>
            </a:r>
            <a:r>
              <a:rPr lang="zh-CN" altLang="en-US" b="0" dirty="0">
                <a:solidFill>
                  <a:srgbClr val="FF0000"/>
                </a:solidFill>
              </a:rPr>
              <a:t>鉴定机构</a:t>
            </a:r>
            <a:r>
              <a:rPr lang="zh-CN" altLang="en-US" b="0" dirty="0"/>
              <a:t>参照施工地建设</a:t>
            </a:r>
            <a:r>
              <a:rPr lang="zh-CN" altLang="en-US" b="0" dirty="0">
                <a:solidFill>
                  <a:srgbClr val="FF0000"/>
                </a:solidFill>
              </a:rPr>
              <a:t>行政主管部门</a:t>
            </a:r>
            <a:r>
              <a:rPr lang="zh-CN" altLang="en-US" b="0" dirty="0"/>
              <a:t>关于处理</a:t>
            </a:r>
            <a:r>
              <a:rPr lang="zh-CN" altLang="en-US" b="0" dirty="0">
                <a:solidFill>
                  <a:srgbClr val="FF0000"/>
                </a:solidFill>
              </a:rPr>
              <a:t>建材差价</a:t>
            </a:r>
            <a:r>
              <a:rPr lang="zh-CN" altLang="en-US" b="0" dirty="0"/>
              <a:t>问题的意见予以确定。</a:t>
            </a:r>
            <a:endParaRPr lang="zh-CN" altLang="en-US" dirty="0"/>
          </a:p>
        </p:txBody>
      </p:sp>
      <p:sp>
        <p:nvSpPr>
          <p:cNvPr id="748547" name="灯片编号占位符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rgbClr val="0000CC"/>
                </a:solidFill>
                <a:latin typeface="Arial" panose="020B0604020202020204" pitchFamily="34" charset="0"/>
                <a:ea typeface="宋体" panose="02010600030101010101" pitchFamily="2" charset="-122"/>
              </a:defRPr>
            </a:lvl1pPr>
            <a:lvl2pPr marL="742950" indent="-285750">
              <a:defRPr b="1">
                <a:solidFill>
                  <a:srgbClr val="0000CC"/>
                </a:solidFill>
                <a:latin typeface="Arial" panose="020B0604020202020204" pitchFamily="34" charset="0"/>
                <a:ea typeface="宋体" panose="02010600030101010101" pitchFamily="2" charset="-122"/>
              </a:defRPr>
            </a:lvl2pPr>
            <a:lvl3pPr marL="1143000" indent="-228600">
              <a:defRPr b="1">
                <a:solidFill>
                  <a:srgbClr val="0000CC"/>
                </a:solidFill>
                <a:latin typeface="Arial" panose="020B0604020202020204" pitchFamily="34" charset="0"/>
                <a:ea typeface="宋体" panose="02010600030101010101" pitchFamily="2" charset="-122"/>
              </a:defRPr>
            </a:lvl3pPr>
            <a:lvl4pPr marL="1600200" indent="-228600">
              <a:defRPr b="1">
                <a:solidFill>
                  <a:srgbClr val="0000CC"/>
                </a:solidFill>
                <a:latin typeface="Arial" panose="020B0604020202020204" pitchFamily="34" charset="0"/>
                <a:ea typeface="宋体" panose="02010600030101010101" pitchFamily="2" charset="-122"/>
              </a:defRPr>
            </a:lvl4pPr>
            <a:lvl5pPr marL="2057400" indent="-228600">
              <a:defRPr b="1">
                <a:solidFill>
                  <a:srgbClr val="0000CC"/>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9pPr>
          </a:lstStyle>
          <a:p>
            <a:fld id="{1CD0A31E-0D15-4658-AD36-8A68A10C0473}" type="slidenum">
              <a:rPr lang="en-US" altLang="zh-CN" b="0">
                <a:solidFill>
                  <a:schemeClr val="tx1"/>
                </a:solidFill>
              </a:rPr>
            </a:fld>
            <a:endParaRPr lang="en-US" altLang="zh-CN" b="0">
              <a:solidFill>
                <a:schemeClr val="tx1"/>
              </a:solidFill>
            </a:endParaRPr>
          </a:p>
        </p:txBody>
      </p:sp>
    </p:spTree>
  </p:cSld>
  <p:clrMapOvr>
    <a:masterClrMapping/>
  </p:clrMapOvr>
  <p:transition spd="slow"/>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内容占位符 1"/>
          <p:cNvSpPr>
            <a:spLocks noGrp="1"/>
          </p:cNvSpPr>
          <p:nvPr>
            <p:ph idx="1"/>
          </p:nvPr>
        </p:nvSpPr>
        <p:spPr/>
        <p:txBody>
          <a:bodyPr/>
          <a:lstStyle/>
          <a:p>
            <a:r>
              <a:rPr lang="zh-CN" altLang="en-US" b="0" dirty="0"/>
              <a:t>需要注意的是，实践中对于</a:t>
            </a:r>
            <a:r>
              <a:rPr lang="zh-CN" altLang="en-US" b="0" dirty="0">
                <a:solidFill>
                  <a:srgbClr val="FF0000"/>
                </a:solidFill>
              </a:rPr>
              <a:t>材料涨价</a:t>
            </a:r>
            <a:r>
              <a:rPr lang="zh-CN" altLang="en-US" b="0" dirty="0"/>
              <a:t>达到何种程度属于</a:t>
            </a:r>
            <a:r>
              <a:rPr lang="zh-CN" altLang="en-US" b="0" dirty="0">
                <a:solidFill>
                  <a:srgbClr val="FF0000"/>
                </a:solidFill>
              </a:rPr>
              <a:t>超出一般商业风险</a:t>
            </a:r>
            <a:r>
              <a:rPr lang="zh-CN" altLang="en-US" b="0" dirty="0"/>
              <a:t>，法律及司法解释对此</a:t>
            </a:r>
            <a:r>
              <a:rPr lang="zh-CN" altLang="en-US" b="0" dirty="0">
                <a:solidFill>
                  <a:srgbClr val="FF0000"/>
                </a:solidFill>
              </a:rPr>
              <a:t>并无明确规定</a:t>
            </a:r>
            <a:r>
              <a:rPr lang="zh-CN" altLang="en-US" b="0" dirty="0"/>
              <a:t>，法院对于调价也非常谨慎。</a:t>
            </a:r>
            <a:endParaRPr lang="en-US" altLang="zh-CN" b="0" dirty="0"/>
          </a:p>
          <a:p>
            <a:r>
              <a:rPr lang="zh-CN" altLang="en-US" b="0" dirty="0"/>
              <a:t>根据</a:t>
            </a:r>
            <a:r>
              <a:rPr lang="en-US" altLang="zh-CN" b="0" dirty="0"/>
              <a:t>《</a:t>
            </a:r>
            <a:r>
              <a:rPr lang="zh-CN" altLang="en-US" b="0" dirty="0"/>
              <a:t>最高人民法院关于正确适用</a:t>
            </a:r>
            <a:r>
              <a:rPr lang="en-US" altLang="zh-CN" b="0" dirty="0"/>
              <a:t>&lt;</a:t>
            </a:r>
            <a:r>
              <a:rPr lang="zh-CN" altLang="en-US" b="0" dirty="0"/>
              <a:t>中华人民共和国合同法</a:t>
            </a:r>
            <a:r>
              <a:rPr lang="en-US" altLang="zh-CN" b="0" dirty="0"/>
              <a:t>&gt;</a:t>
            </a:r>
            <a:r>
              <a:rPr lang="zh-CN" altLang="en-US" b="0" dirty="0"/>
              <a:t>若干问题的解释</a:t>
            </a:r>
            <a:r>
              <a:rPr lang="en-US" altLang="zh-CN" b="0" dirty="0"/>
              <a:t>(</a:t>
            </a:r>
            <a:r>
              <a:rPr lang="zh-CN" altLang="en-US" b="0" dirty="0"/>
              <a:t>二</a:t>
            </a:r>
            <a:r>
              <a:rPr lang="en-US" altLang="zh-CN" b="0" dirty="0"/>
              <a:t>)</a:t>
            </a:r>
            <a:r>
              <a:rPr lang="zh-CN" altLang="en-US" b="0" dirty="0"/>
              <a:t>服务党和国家的工作大局的</a:t>
            </a:r>
            <a:r>
              <a:rPr lang="zh-CN" altLang="en-US" b="0" dirty="0">
                <a:solidFill>
                  <a:srgbClr val="FF0000"/>
                </a:solidFill>
              </a:rPr>
              <a:t>通知</a:t>
            </a:r>
            <a:r>
              <a:rPr lang="en-US" altLang="zh-CN" b="0" dirty="0"/>
              <a:t>》</a:t>
            </a:r>
            <a:r>
              <a:rPr lang="zh-CN" altLang="en-US" b="0" dirty="0"/>
              <a:t>规定：人民法院对于上述“</a:t>
            </a:r>
            <a:r>
              <a:rPr lang="zh-CN" altLang="en-US" b="0" dirty="0">
                <a:solidFill>
                  <a:srgbClr val="FF0000"/>
                </a:solidFill>
              </a:rPr>
              <a:t>情势变更</a:t>
            </a:r>
            <a:r>
              <a:rPr lang="zh-CN" altLang="en-US" b="0" dirty="0"/>
              <a:t>”原则应务必正确理解、</a:t>
            </a:r>
            <a:r>
              <a:rPr lang="zh-CN" altLang="en-US" b="0" dirty="0">
                <a:solidFill>
                  <a:srgbClr val="FF0000"/>
                </a:solidFill>
              </a:rPr>
              <a:t>慎重适用</a:t>
            </a:r>
            <a:r>
              <a:rPr lang="zh-CN" altLang="en-US" b="0" dirty="0"/>
              <a:t>。如果根据案件的特殊情况，确需在</a:t>
            </a:r>
            <a:r>
              <a:rPr lang="zh-CN" altLang="en-US" b="0" dirty="0">
                <a:solidFill>
                  <a:srgbClr val="FF0000"/>
                </a:solidFill>
              </a:rPr>
              <a:t>个案中适用的</a:t>
            </a:r>
            <a:r>
              <a:rPr lang="zh-CN" altLang="en-US" b="0" dirty="0"/>
              <a:t>，应当由</a:t>
            </a:r>
            <a:r>
              <a:rPr lang="zh-CN" altLang="en-US" b="0" dirty="0">
                <a:solidFill>
                  <a:srgbClr val="FF0000"/>
                </a:solidFill>
              </a:rPr>
              <a:t>高级人民法院</a:t>
            </a:r>
            <a:r>
              <a:rPr lang="zh-CN" altLang="en-US" b="0" dirty="0"/>
              <a:t>审核。必要时应报请</a:t>
            </a:r>
            <a:r>
              <a:rPr lang="zh-CN" altLang="en-US" b="0" dirty="0">
                <a:solidFill>
                  <a:srgbClr val="00B050"/>
                </a:solidFill>
              </a:rPr>
              <a:t>最高人民法院</a:t>
            </a:r>
            <a:r>
              <a:rPr lang="zh-CN" altLang="en-US" b="0" dirty="0"/>
              <a:t>审核。</a:t>
            </a:r>
            <a:endParaRPr lang="zh-CN" altLang="en-US" b="0" dirty="0"/>
          </a:p>
          <a:p>
            <a:r>
              <a:rPr lang="zh-CN" altLang="en-US" b="0" dirty="0"/>
              <a:t>由此可见，虽然“情势变更”原则可以作为总包方向业主主张调价的</a:t>
            </a:r>
            <a:r>
              <a:rPr lang="zh-CN" altLang="en-US" b="0" dirty="0">
                <a:solidFill>
                  <a:srgbClr val="FF0000"/>
                </a:solidFill>
              </a:rPr>
              <a:t>法律依据</a:t>
            </a:r>
            <a:r>
              <a:rPr lang="zh-CN" altLang="en-US" b="0" dirty="0"/>
              <a:t>，但实践中，是否能被法院接受仍存在较大的不确定性。尤其是当发承包双方在合同中</a:t>
            </a:r>
            <a:r>
              <a:rPr lang="zh-CN" altLang="en-US" b="0" dirty="0">
                <a:solidFill>
                  <a:srgbClr val="FF0000"/>
                </a:solidFill>
              </a:rPr>
              <a:t>已对价格风险的进行约定</a:t>
            </a:r>
            <a:r>
              <a:rPr lang="zh-CN" altLang="en-US" b="0" dirty="0"/>
              <a:t>的情况下，承包方要求调价将</a:t>
            </a:r>
            <a:r>
              <a:rPr lang="zh-CN" altLang="en-US" b="0" dirty="0">
                <a:solidFill>
                  <a:srgbClr val="FF0000"/>
                </a:solidFill>
              </a:rPr>
              <a:t>更加困难</a:t>
            </a:r>
            <a:r>
              <a:rPr lang="zh-CN" altLang="en-US" b="0" dirty="0"/>
              <a:t>。</a:t>
            </a:r>
            <a:endParaRPr lang="zh-CN" altLang="en-US" b="0" dirty="0"/>
          </a:p>
          <a:p>
            <a:endParaRPr lang="zh-CN" altLang="en-US" dirty="0"/>
          </a:p>
        </p:txBody>
      </p:sp>
      <p:sp>
        <p:nvSpPr>
          <p:cNvPr id="598019" name="灯片编号占位符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rgbClr val="0000CC"/>
                </a:solidFill>
                <a:latin typeface="Arial" panose="020B0604020202020204" pitchFamily="34" charset="0"/>
                <a:ea typeface="宋体" panose="02010600030101010101" pitchFamily="2" charset="-122"/>
              </a:defRPr>
            </a:lvl1pPr>
            <a:lvl2pPr marL="742950" indent="-285750">
              <a:defRPr b="1">
                <a:solidFill>
                  <a:srgbClr val="0000CC"/>
                </a:solidFill>
                <a:latin typeface="Arial" panose="020B0604020202020204" pitchFamily="34" charset="0"/>
                <a:ea typeface="宋体" panose="02010600030101010101" pitchFamily="2" charset="-122"/>
              </a:defRPr>
            </a:lvl2pPr>
            <a:lvl3pPr marL="1143000" indent="-228600">
              <a:defRPr b="1">
                <a:solidFill>
                  <a:srgbClr val="0000CC"/>
                </a:solidFill>
                <a:latin typeface="Arial" panose="020B0604020202020204" pitchFamily="34" charset="0"/>
                <a:ea typeface="宋体" panose="02010600030101010101" pitchFamily="2" charset="-122"/>
              </a:defRPr>
            </a:lvl3pPr>
            <a:lvl4pPr marL="1600200" indent="-228600">
              <a:defRPr b="1">
                <a:solidFill>
                  <a:srgbClr val="0000CC"/>
                </a:solidFill>
                <a:latin typeface="Arial" panose="020B0604020202020204" pitchFamily="34" charset="0"/>
                <a:ea typeface="宋体" panose="02010600030101010101" pitchFamily="2" charset="-122"/>
              </a:defRPr>
            </a:lvl4pPr>
            <a:lvl5pPr marL="2057400" indent="-228600">
              <a:defRPr b="1">
                <a:solidFill>
                  <a:srgbClr val="0000CC"/>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9pPr>
          </a:lstStyle>
          <a:p>
            <a:fld id="{E1443397-DDCA-4792-9897-A69726FE1229}" type="slidenum">
              <a:rPr lang="en-US" altLang="zh-CN" b="0">
                <a:solidFill>
                  <a:schemeClr val="tx1"/>
                </a:solidFill>
              </a:rPr>
            </a:fld>
            <a:endParaRPr lang="en-US" altLang="zh-CN" b="0">
              <a:solidFill>
                <a:schemeClr val="tx1"/>
              </a:solidFill>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3.3.11 </a:t>
            </a:r>
            <a:r>
              <a:rPr lang="zh-CN" altLang="en-US" dirty="0"/>
              <a:t>当招标时的</a:t>
            </a:r>
            <a:r>
              <a:rPr lang="zh-CN" altLang="en-US" dirty="0">
                <a:solidFill>
                  <a:srgbClr val="339933"/>
                </a:solidFill>
              </a:rPr>
              <a:t>设计文件</a:t>
            </a:r>
            <a:r>
              <a:rPr lang="zh-CN" altLang="en-US" dirty="0"/>
              <a:t>进行</a:t>
            </a:r>
            <a:r>
              <a:rPr lang="zh-CN" altLang="en-US" dirty="0">
                <a:solidFill>
                  <a:srgbClr val="FF0000"/>
                </a:solidFill>
              </a:rPr>
              <a:t>方案优化</a:t>
            </a:r>
            <a:r>
              <a:rPr lang="zh-CN" altLang="en-US" dirty="0"/>
              <a:t>和</a:t>
            </a:r>
            <a:r>
              <a:rPr lang="zh-CN" altLang="en-US" dirty="0">
                <a:solidFill>
                  <a:srgbClr val="FF0000"/>
                </a:solidFill>
              </a:rPr>
              <a:t>设计深化</a:t>
            </a:r>
            <a:r>
              <a:rPr lang="zh-CN" altLang="en-US" dirty="0"/>
              <a:t>后签约合同价需要重新计量计价的，</a:t>
            </a:r>
            <a:r>
              <a:rPr lang="zh-CN" altLang="en-US" dirty="0">
                <a:solidFill>
                  <a:srgbClr val="FF0000"/>
                </a:solidFill>
              </a:rPr>
              <a:t>总价合同</a:t>
            </a:r>
            <a:r>
              <a:rPr lang="zh-CN" altLang="en-US" dirty="0"/>
              <a:t>价格</a:t>
            </a:r>
            <a:r>
              <a:rPr lang="zh-CN" altLang="en-US" dirty="0">
                <a:solidFill>
                  <a:srgbClr val="339933"/>
                </a:solidFill>
              </a:rPr>
              <a:t>不做调整</a:t>
            </a:r>
            <a:r>
              <a:rPr lang="zh-CN" altLang="en-US" dirty="0"/>
              <a:t>，</a:t>
            </a:r>
            <a:r>
              <a:rPr lang="zh-CN" altLang="en-US" dirty="0">
                <a:solidFill>
                  <a:srgbClr val="FF0000"/>
                </a:solidFill>
              </a:rPr>
              <a:t>单价合同</a:t>
            </a:r>
            <a:r>
              <a:rPr lang="zh-CN" altLang="en-US" dirty="0"/>
              <a:t>按本标准第</a:t>
            </a:r>
            <a:r>
              <a:rPr lang="en-US" altLang="zh-CN" dirty="0"/>
              <a:t>9.2 </a:t>
            </a:r>
            <a:r>
              <a:rPr lang="zh-CN" altLang="en-US" dirty="0"/>
              <a:t>节（</a:t>
            </a:r>
            <a:r>
              <a:rPr lang="en-US" altLang="zh-CN" dirty="0"/>
              <a:t>9.2 </a:t>
            </a:r>
            <a:r>
              <a:rPr lang="zh-CN" altLang="en-US" dirty="0">
                <a:solidFill>
                  <a:srgbClr val="339933"/>
                </a:solidFill>
              </a:rPr>
              <a:t>工程变更</a:t>
            </a:r>
            <a:r>
              <a:rPr lang="zh-CN" altLang="en-US" dirty="0"/>
              <a:t>） 、第</a:t>
            </a:r>
            <a:r>
              <a:rPr lang="en-US" altLang="zh-CN" dirty="0"/>
              <a:t>9.3 </a:t>
            </a:r>
            <a:r>
              <a:rPr lang="zh-CN" altLang="en-US" dirty="0"/>
              <a:t>节（</a:t>
            </a:r>
            <a:r>
              <a:rPr lang="en-US" altLang="zh-CN" dirty="0"/>
              <a:t>9.3 </a:t>
            </a:r>
            <a:r>
              <a:rPr lang="zh-CN" altLang="en-US" dirty="0"/>
              <a:t>工程量</a:t>
            </a:r>
            <a:r>
              <a:rPr lang="zh-CN" altLang="en-US" dirty="0">
                <a:solidFill>
                  <a:srgbClr val="339933"/>
                </a:solidFill>
              </a:rPr>
              <a:t>清单缺陷</a:t>
            </a:r>
            <a:r>
              <a:rPr lang="zh-CN" altLang="en-US" dirty="0"/>
              <a:t>）的规定</a:t>
            </a:r>
            <a:r>
              <a:rPr lang="zh-CN" altLang="en-US" dirty="0">
                <a:solidFill>
                  <a:srgbClr val="339933"/>
                </a:solidFill>
              </a:rPr>
              <a:t>调整</a:t>
            </a:r>
            <a:r>
              <a:rPr lang="zh-CN" altLang="en-US" dirty="0"/>
              <a:t>综合单价、更新合同价格。</a:t>
            </a:r>
            <a:endParaRPr lang="zh-CN" altLang="en-US" dirty="0"/>
          </a:p>
          <a:p>
            <a:r>
              <a:rPr lang="en-US" altLang="zh-CN" dirty="0"/>
              <a:t>3.3.12 </a:t>
            </a:r>
            <a:r>
              <a:rPr lang="zh-CN" altLang="en-US" dirty="0"/>
              <a:t>招标人依据</a:t>
            </a:r>
            <a:r>
              <a:rPr lang="zh-CN" altLang="en-US" dirty="0">
                <a:solidFill>
                  <a:srgbClr val="339933"/>
                </a:solidFill>
              </a:rPr>
              <a:t>类似工程</a:t>
            </a:r>
            <a:r>
              <a:rPr lang="zh-CN" altLang="en-US" dirty="0"/>
              <a:t>的</a:t>
            </a:r>
            <a:r>
              <a:rPr lang="zh-CN" altLang="en-US" dirty="0">
                <a:solidFill>
                  <a:srgbClr val="339933"/>
                </a:solidFill>
              </a:rPr>
              <a:t>工期数据</a:t>
            </a:r>
            <a:r>
              <a:rPr lang="zh-CN" altLang="en-US" dirty="0"/>
              <a:t>，结合拟建工程情况合理计算</a:t>
            </a:r>
            <a:r>
              <a:rPr lang="zh-CN" altLang="en-US" dirty="0">
                <a:solidFill>
                  <a:srgbClr val="339933"/>
                </a:solidFill>
              </a:rPr>
              <a:t>工期</a:t>
            </a:r>
            <a:r>
              <a:rPr lang="zh-CN" altLang="en-US" dirty="0"/>
              <a:t>。</a:t>
            </a:r>
            <a:endParaRPr lang="en-US" altLang="zh-CN" dirty="0"/>
          </a:p>
          <a:p>
            <a:r>
              <a:rPr lang="zh-CN" altLang="en-US" dirty="0"/>
              <a:t>招标</a:t>
            </a:r>
            <a:r>
              <a:rPr lang="zh-CN" altLang="en-US" dirty="0">
                <a:solidFill>
                  <a:srgbClr val="339933"/>
                </a:solidFill>
              </a:rPr>
              <a:t>工期</a:t>
            </a:r>
            <a:r>
              <a:rPr lang="zh-CN" altLang="en-US" dirty="0"/>
              <a:t>天数</a:t>
            </a:r>
            <a:r>
              <a:rPr lang="zh-CN" altLang="en-US" dirty="0">
                <a:solidFill>
                  <a:srgbClr val="339933"/>
                </a:solidFill>
              </a:rPr>
              <a:t>低于</a:t>
            </a:r>
            <a:r>
              <a:rPr lang="zh-CN" altLang="en-US" dirty="0"/>
              <a:t>类似工程的工期数据</a:t>
            </a:r>
            <a:r>
              <a:rPr lang="zh-CN" altLang="en-US" dirty="0">
                <a:solidFill>
                  <a:srgbClr val="339933"/>
                </a:solidFill>
              </a:rPr>
              <a:t>一定幅度</a:t>
            </a:r>
            <a:r>
              <a:rPr lang="zh-CN" altLang="en-US" dirty="0"/>
              <a:t>，招标人应先行</a:t>
            </a:r>
            <a:r>
              <a:rPr lang="zh-CN" altLang="en-US" dirty="0">
                <a:solidFill>
                  <a:srgbClr val="339933"/>
                </a:solidFill>
              </a:rPr>
              <a:t>组织论证</a:t>
            </a:r>
            <a:r>
              <a:rPr lang="zh-CN" altLang="en-US" dirty="0"/>
              <a:t>，并依据论证通过的方案计算</a:t>
            </a:r>
            <a:r>
              <a:rPr lang="zh-CN" altLang="en-US" dirty="0">
                <a:solidFill>
                  <a:srgbClr val="FF0000"/>
                </a:solidFill>
              </a:rPr>
              <a:t>赶工费用</a:t>
            </a:r>
            <a:r>
              <a:rPr lang="zh-CN" altLang="en-US" dirty="0"/>
              <a:t>，列入</a:t>
            </a:r>
            <a:r>
              <a:rPr lang="zh-CN" altLang="en-US" dirty="0">
                <a:solidFill>
                  <a:srgbClr val="FF0000"/>
                </a:solidFill>
              </a:rPr>
              <a:t>最高投标限价</a:t>
            </a:r>
            <a:r>
              <a:rPr lang="zh-CN" altLang="en-US" dirty="0"/>
              <a:t>的措施项目中。</a:t>
            </a:r>
            <a:endParaRPr lang="en-US" altLang="zh-CN" dirty="0"/>
          </a:p>
          <a:p>
            <a:r>
              <a:rPr lang="zh-CN" altLang="en-US" dirty="0"/>
              <a:t>投标人应根据招标文件要求，全面评估</a:t>
            </a:r>
            <a:r>
              <a:rPr lang="zh-CN" altLang="en-US" dirty="0">
                <a:solidFill>
                  <a:srgbClr val="339933"/>
                </a:solidFill>
              </a:rPr>
              <a:t>赶工风险</a:t>
            </a:r>
            <a:r>
              <a:rPr lang="zh-CN" altLang="en-US" dirty="0"/>
              <a:t>，在</a:t>
            </a:r>
            <a:r>
              <a:rPr lang="zh-CN" altLang="en-US" dirty="0">
                <a:solidFill>
                  <a:srgbClr val="339933"/>
                </a:solidFill>
              </a:rPr>
              <a:t>风险可控</a:t>
            </a:r>
            <a:r>
              <a:rPr lang="zh-CN" altLang="en-US" dirty="0"/>
              <a:t>的情况下提交</a:t>
            </a:r>
            <a:r>
              <a:rPr lang="zh-CN" altLang="en-US" dirty="0">
                <a:solidFill>
                  <a:srgbClr val="FF0000"/>
                </a:solidFill>
              </a:rPr>
              <a:t>赶工方案</a:t>
            </a:r>
            <a:r>
              <a:rPr lang="zh-CN" altLang="en-US" dirty="0"/>
              <a:t>和相应的</a:t>
            </a:r>
            <a:r>
              <a:rPr lang="zh-CN" altLang="en-US" dirty="0">
                <a:solidFill>
                  <a:srgbClr val="FF0000"/>
                </a:solidFill>
              </a:rPr>
              <a:t>赶工费用</a:t>
            </a:r>
            <a:r>
              <a:rPr lang="zh-CN" altLang="en-US" dirty="0"/>
              <a:t>，</a:t>
            </a:r>
            <a:r>
              <a:rPr lang="zh-CN" altLang="en-US" dirty="0">
                <a:solidFill>
                  <a:srgbClr val="339933"/>
                </a:solidFill>
              </a:rPr>
              <a:t>未报价的，</a:t>
            </a:r>
            <a:r>
              <a:rPr lang="zh-CN" altLang="en-US" dirty="0">
                <a:solidFill>
                  <a:srgbClr val="FF0000"/>
                </a:solidFill>
              </a:rPr>
              <a:t>视为</a:t>
            </a:r>
            <a:r>
              <a:rPr lang="zh-CN" altLang="en-US" dirty="0"/>
              <a:t>已经包含在其他投标报价中。</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b="0" dirty="0">
                <a:solidFill>
                  <a:srgbClr val="FF0000"/>
                </a:solidFill>
              </a:rPr>
              <a:t>重点：</a:t>
            </a:r>
            <a:r>
              <a:rPr lang="en-US" altLang="zh-CN" b="0" dirty="0"/>
              <a:t>2008</a:t>
            </a:r>
            <a:r>
              <a:rPr lang="zh-CN" altLang="en-US" b="0" dirty="0"/>
              <a:t>年</a:t>
            </a:r>
            <a:r>
              <a:rPr lang="en-US" altLang="zh-CN" b="0" dirty="0"/>
              <a:t>9</a:t>
            </a:r>
            <a:r>
              <a:rPr lang="zh-CN" altLang="en-US" b="0" dirty="0"/>
              <a:t>月</a:t>
            </a:r>
            <a:r>
              <a:rPr lang="en-US" altLang="zh-CN" b="0" dirty="0"/>
              <a:t>2</a:t>
            </a:r>
            <a:r>
              <a:rPr lang="zh-CN" altLang="en-US" b="0" dirty="0"/>
              <a:t>日</a:t>
            </a:r>
            <a:r>
              <a:rPr lang="zh-CN" altLang="en-US" b="0" dirty="0">
                <a:solidFill>
                  <a:srgbClr val="00B050"/>
                </a:solidFill>
              </a:rPr>
              <a:t>北京市建委</a:t>
            </a:r>
            <a:r>
              <a:rPr lang="zh-CN" altLang="en-US" b="0" dirty="0"/>
              <a:t>发布的</a:t>
            </a:r>
            <a:r>
              <a:rPr lang="en-US" altLang="zh-CN" b="0" dirty="0"/>
              <a:t>《</a:t>
            </a:r>
            <a:r>
              <a:rPr lang="zh-CN" altLang="en-US" b="0" dirty="0"/>
              <a:t>北京市关于加强建设工程施工合同中</a:t>
            </a:r>
            <a:r>
              <a:rPr lang="zh-CN" altLang="en-US" b="0" dirty="0">
                <a:solidFill>
                  <a:srgbClr val="00B050"/>
                </a:solidFill>
              </a:rPr>
              <a:t>人工、材料</a:t>
            </a:r>
            <a:r>
              <a:rPr lang="zh-CN" altLang="en-US" b="0" dirty="0"/>
              <a:t>等市场价格风险防范与控制的指导意见</a:t>
            </a:r>
            <a:r>
              <a:rPr lang="en-US" altLang="zh-CN" b="0" dirty="0"/>
              <a:t>》(</a:t>
            </a:r>
            <a:r>
              <a:rPr lang="zh-CN" altLang="en-US" b="0" dirty="0"/>
              <a:t>京造定</a:t>
            </a:r>
            <a:r>
              <a:rPr lang="en-US" altLang="zh-CN" b="0" dirty="0"/>
              <a:t>〔2008〕4</a:t>
            </a:r>
            <a:r>
              <a:rPr lang="zh-CN" altLang="en-US" b="0" dirty="0"/>
              <a:t>号</a:t>
            </a:r>
            <a:r>
              <a:rPr lang="en-US" altLang="zh-CN" b="0" dirty="0"/>
              <a:t>)</a:t>
            </a:r>
            <a:r>
              <a:rPr lang="zh-CN" altLang="en-US" b="0" dirty="0">
                <a:solidFill>
                  <a:srgbClr val="00B050"/>
                </a:solidFill>
              </a:rPr>
              <a:t>第二条</a:t>
            </a:r>
            <a:r>
              <a:rPr lang="zh-CN" altLang="en-US" b="0" dirty="0"/>
              <a:t>规定“在工程施工合同中</a:t>
            </a:r>
            <a:r>
              <a:rPr lang="zh-CN" altLang="en-US" b="0" dirty="0">
                <a:solidFill>
                  <a:srgbClr val="FF0000"/>
                </a:solidFill>
              </a:rPr>
              <a:t>严禁强行约定</a:t>
            </a:r>
            <a:r>
              <a:rPr lang="zh-CN" altLang="en-US" b="0" dirty="0"/>
              <a:t>承包人承担</a:t>
            </a:r>
            <a:r>
              <a:rPr lang="zh-CN" altLang="en-US" b="0" dirty="0">
                <a:solidFill>
                  <a:schemeClr val="tx1"/>
                </a:solidFill>
              </a:rPr>
              <a:t>全部风险</a:t>
            </a:r>
            <a:r>
              <a:rPr lang="zh-CN" altLang="en-US" b="0" dirty="0"/>
              <a:t>。</a:t>
            </a:r>
            <a:endParaRPr lang="en-US" altLang="zh-CN" b="0" dirty="0"/>
          </a:p>
          <a:p>
            <a:r>
              <a:rPr lang="zh-CN" altLang="en-US" b="0" dirty="0"/>
              <a:t>施工合同中仅明确有</a:t>
            </a:r>
            <a:r>
              <a:rPr lang="zh-CN" altLang="en-US" b="0" dirty="0">
                <a:solidFill>
                  <a:srgbClr val="00B050"/>
                </a:solidFill>
              </a:rPr>
              <a:t>风险或类似语句</a:t>
            </a:r>
            <a:r>
              <a:rPr lang="zh-CN" altLang="en-US" b="0" dirty="0"/>
              <a:t>，规定承包人应当承担风险，但没有具体约定</a:t>
            </a:r>
            <a:r>
              <a:rPr lang="zh-CN" altLang="en-US" b="0" dirty="0">
                <a:solidFill>
                  <a:srgbClr val="FF0000"/>
                </a:solidFill>
              </a:rPr>
              <a:t>范围和幅度</a:t>
            </a:r>
            <a:r>
              <a:rPr lang="zh-CN" altLang="en-US" b="0" dirty="0"/>
              <a:t>的，</a:t>
            </a:r>
            <a:r>
              <a:rPr lang="zh-CN" altLang="en-US" b="0" dirty="0">
                <a:solidFill>
                  <a:schemeClr val="tx1"/>
                </a:solidFill>
              </a:rPr>
              <a:t>视为</a:t>
            </a:r>
            <a:r>
              <a:rPr lang="zh-CN" altLang="en-US" b="0" dirty="0"/>
              <a:t>其风险范围和幅度</a:t>
            </a:r>
            <a:r>
              <a:rPr lang="zh-CN" altLang="en-US" b="0" dirty="0">
                <a:solidFill>
                  <a:schemeClr val="tx1"/>
                </a:solidFill>
              </a:rPr>
              <a:t>约定不明</a:t>
            </a:r>
            <a:r>
              <a:rPr lang="zh-CN" altLang="en-US" b="0" dirty="0"/>
              <a:t>，应当按照以下办法执行并签订补充协议：</a:t>
            </a:r>
            <a:endParaRPr lang="en-US" altLang="zh-CN" b="0" dirty="0"/>
          </a:p>
          <a:p>
            <a:r>
              <a:rPr lang="en-US" altLang="zh-CN" b="0" dirty="0"/>
              <a:t>(</a:t>
            </a:r>
            <a:r>
              <a:rPr lang="zh-CN" altLang="en-US" b="0" dirty="0"/>
              <a:t>一</a:t>
            </a:r>
            <a:r>
              <a:rPr lang="en-US" altLang="zh-CN" b="0" dirty="0"/>
              <a:t>)</a:t>
            </a:r>
            <a:r>
              <a:rPr lang="zh-CN" altLang="en-US" b="0" dirty="0">
                <a:solidFill>
                  <a:srgbClr val="00B050"/>
                </a:solidFill>
              </a:rPr>
              <a:t>风险范围</a:t>
            </a:r>
            <a:r>
              <a:rPr lang="zh-CN" altLang="en-US" b="0" dirty="0"/>
              <a:t>和</a:t>
            </a:r>
            <a:r>
              <a:rPr lang="zh-CN" altLang="en-US" b="0" dirty="0">
                <a:solidFill>
                  <a:srgbClr val="00B050"/>
                </a:solidFill>
              </a:rPr>
              <a:t>幅度风险</a:t>
            </a:r>
            <a:r>
              <a:rPr lang="zh-CN" altLang="en-US" b="0" dirty="0"/>
              <a:t>范围应包括：钢材、木材、水泥、预拌混凝土、钢筋混凝土预制构件、沥青混凝土、电线、电缆等对工程造价影响较大的主要材料以及人工和机械。</a:t>
            </a:r>
            <a:endParaRPr lang="en-US" altLang="zh-CN" b="0" dirty="0"/>
          </a:p>
          <a:p>
            <a:r>
              <a:rPr lang="zh-CN" altLang="en-US" b="0" dirty="0"/>
              <a:t>风险幅度建议在</a:t>
            </a:r>
            <a:r>
              <a:rPr lang="en-US" altLang="zh-CN" b="0" dirty="0">
                <a:solidFill>
                  <a:srgbClr val="FF0000"/>
                </a:solidFill>
              </a:rPr>
              <a:t>±3</a:t>
            </a:r>
            <a:r>
              <a:rPr lang="zh-CN" altLang="en-US" b="0" dirty="0">
                <a:solidFill>
                  <a:srgbClr val="FF0000"/>
                </a:solidFill>
              </a:rPr>
              <a:t>％～</a:t>
            </a:r>
            <a:r>
              <a:rPr lang="en-US" altLang="zh-CN" b="0" dirty="0">
                <a:solidFill>
                  <a:srgbClr val="FF0000"/>
                </a:solidFill>
              </a:rPr>
              <a:t>±6</a:t>
            </a:r>
            <a:r>
              <a:rPr lang="zh-CN" altLang="en-US" b="0" dirty="0">
                <a:solidFill>
                  <a:srgbClr val="FF0000"/>
                </a:solidFill>
              </a:rPr>
              <a:t>％</a:t>
            </a:r>
            <a:r>
              <a:rPr lang="zh-CN" altLang="en-US" b="0" dirty="0"/>
              <a:t>区间内考虑</a:t>
            </a:r>
            <a:r>
              <a:rPr lang="en-US" altLang="zh-CN" b="0" dirty="0"/>
              <a:t>……”</a:t>
            </a:r>
            <a:r>
              <a:rPr lang="zh-CN" altLang="en-US" b="0" dirty="0"/>
              <a:t>。</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b="0" dirty="0">
                <a:solidFill>
                  <a:srgbClr val="FF0000"/>
                </a:solidFill>
              </a:rPr>
              <a:t>重点：</a:t>
            </a:r>
            <a:r>
              <a:rPr lang="zh-CN" altLang="en-US" b="0" dirty="0"/>
              <a:t>各地政府的调价文件均对价格</a:t>
            </a:r>
            <a:r>
              <a:rPr lang="zh-CN" altLang="en-US" b="0" dirty="0">
                <a:solidFill>
                  <a:srgbClr val="FF0000"/>
                </a:solidFill>
              </a:rPr>
              <a:t>异常波动</a:t>
            </a:r>
            <a:r>
              <a:rPr lang="zh-CN" altLang="en-US" b="0" dirty="0"/>
              <a:t>是否属于</a:t>
            </a:r>
            <a:r>
              <a:rPr lang="zh-CN" altLang="en-US" b="0" dirty="0">
                <a:solidFill>
                  <a:srgbClr val="FF0000"/>
                </a:solidFill>
              </a:rPr>
              <a:t>合理可预见</a:t>
            </a:r>
            <a:r>
              <a:rPr lang="zh-CN" altLang="en-US" b="0" dirty="0"/>
              <a:t>的风险范围进行了量化。</a:t>
            </a:r>
            <a:endParaRPr lang="en-US" altLang="zh-CN" b="0" dirty="0"/>
          </a:p>
          <a:p>
            <a:r>
              <a:rPr lang="zh-CN" altLang="en-US" b="0" dirty="0"/>
              <a:t>当</a:t>
            </a:r>
            <a:r>
              <a:rPr lang="zh-CN" altLang="en-US" b="0" dirty="0">
                <a:solidFill>
                  <a:srgbClr val="00B050"/>
                </a:solidFill>
              </a:rPr>
              <a:t>人材机</a:t>
            </a:r>
            <a:r>
              <a:rPr lang="zh-CN" altLang="en-US" b="0" dirty="0"/>
              <a:t>的</a:t>
            </a:r>
            <a:r>
              <a:rPr lang="zh-CN" altLang="en-US" b="0" dirty="0">
                <a:solidFill>
                  <a:srgbClr val="00B050"/>
                </a:solidFill>
              </a:rPr>
              <a:t>市场价格波动</a:t>
            </a:r>
            <a:r>
              <a:rPr lang="zh-CN" altLang="en-US" b="0" dirty="0"/>
              <a:t>超过了</a:t>
            </a:r>
            <a:r>
              <a:rPr lang="zh-CN" altLang="en-US" b="0" dirty="0">
                <a:solidFill>
                  <a:srgbClr val="00B050"/>
                </a:solidFill>
              </a:rPr>
              <a:t>行业认知范畴</a:t>
            </a:r>
            <a:r>
              <a:rPr lang="zh-CN" altLang="en-US" b="0" dirty="0"/>
              <a:t>内</a:t>
            </a:r>
            <a:r>
              <a:rPr lang="zh-CN" altLang="en-US" b="0" dirty="0">
                <a:solidFill>
                  <a:srgbClr val="00B050"/>
                </a:solidFill>
              </a:rPr>
              <a:t>可预见</a:t>
            </a:r>
            <a:r>
              <a:rPr lang="zh-CN" altLang="en-US" b="0" dirty="0"/>
              <a:t>的风险范围，则适用“</a:t>
            </a:r>
            <a:r>
              <a:rPr lang="zh-CN" altLang="en-US" b="0" dirty="0">
                <a:solidFill>
                  <a:schemeClr val="tx1"/>
                </a:solidFill>
              </a:rPr>
              <a:t>情势变更</a:t>
            </a:r>
            <a:r>
              <a:rPr lang="zh-CN" altLang="en-US" b="0" dirty="0"/>
              <a:t>”并无不当。</a:t>
            </a:r>
            <a:endParaRPr lang="en-US" altLang="zh-CN" b="0" dirty="0"/>
          </a:p>
          <a:p>
            <a:r>
              <a:rPr lang="zh-CN" altLang="en-US" b="0" dirty="0"/>
              <a:t>在全国没有统一的价格评价体系的情况下，根据</a:t>
            </a:r>
            <a:r>
              <a:rPr lang="en-US" altLang="zh-CN" b="0" dirty="0"/>
              <a:t>《</a:t>
            </a:r>
            <a:r>
              <a:rPr lang="zh-CN" altLang="en-US" b="0" dirty="0">
                <a:solidFill>
                  <a:schemeClr val="tx1"/>
                </a:solidFill>
              </a:rPr>
              <a:t>新</a:t>
            </a:r>
            <a:r>
              <a:rPr lang="zh-CN" altLang="en-US" b="0" dirty="0">
                <a:solidFill>
                  <a:srgbClr val="FF0000"/>
                </a:solidFill>
              </a:rPr>
              <a:t>建工司法解释（一）</a:t>
            </a:r>
            <a:r>
              <a:rPr lang="en-US" altLang="zh-CN" b="0" dirty="0"/>
              <a:t>》</a:t>
            </a:r>
            <a:r>
              <a:rPr lang="zh-CN" altLang="en-US" b="0" dirty="0">
                <a:solidFill>
                  <a:srgbClr val="00B050"/>
                </a:solidFill>
              </a:rPr>
              <a:t>第</a:t>
            </a:r>
            <a:r>
              <a:rPr lang="en-US" altLang="zh-CN" b="0" dirty="0">
                <a:solidFill>
                  <a:srgbClr val="00B050"/>
                </a:solidFill>
              </a:rPr>
              <a:t>19</a:t>
            </a:r>
            <a:r>
              <a:rPr lang="zh-CN" altLang="en-US" b="0" dirty="0">
                <a:solidFill>
                  <a:srgbClr val="00B050"/>
                </a:solidFill>
              </a:rPr>
              <a:t>条</a:t>
            </a:r>
            <a:r>
              <a:rPr lang="zh-CN" altLang="en-US" b="0" dirty="0"/>
              <a:t>第（二）款规定，</a:t>
            </a:r>
            <a:r>
              <a:rPr lang="zh-CN" altLang="en-US" b="0" dirty="0">
                <a:solidFill>
                  <a:srgbClr val="FF0000"/>
                </a:solidFill>
              </a:rPr>
              <a:t>超过</a:t>
            </a:r>
            <a:r>
              <a:rPr lang="zh-CN" altLang="en-US" b="0" dirty="0"/>
              <a:t>各地</a:t>
            </a:r>
            <a:r>
              <a:rPr lang="zh-CN" altLang="en-US" b="0" dirty="0">
                <a:solidFill>
                  <a:srgbClr val="FF0000"/>
                </a:solidFill>
              </a:rPr>
              <a:t>政府调价文件</a:t>
            </a:r>
            <a:r>
              <a:rPr lang="zh-CN" altLang="en-US" b="0" dirty="0"/>
              <a:t>中的</a:t>
            </a:r>
            <a:r>
              <a:rPr lang="zh-CN" altLang="en-US" b="0" dirty="0">
                <a:solidFill>
                  <a:srgbClr val="FF0000"/>
                </a:solidFill>
              </a:rPr>
              <a:t>风险幅度</a:t>
            </a:r>
            <a:r>
              <a:rPr lang="zh-CN" altLang="en-US" b="0" dirty="0"/>
              <a:t>范畴即可视为</a:t>
            </a:r>
            <a:r>
              <a:rPr lang="zh-CN" altLang="en-US" b="0" dirty="0">
                <a:solidFill>
                  <a:schemeClr val="tx1"/>
                </a:solidFill>
              </a:rPr>
              <a:t>异常波动</a:t>
            </a:r>
            <a:r>
              <a:rPr lang="zh-CN" altLang="en-US" b="0" dirty="0"/>
              <a:t>，</a:t>
            </a:r>
            <a:endParaRPr lang="en-US" altLang="zh-CN" b="0" dirty="0"/>
          </a:p>
          <a:p>
            <a:r>
              <a:rPr lang="zh-CN" altLang="en-US" b="0" dirty="0"/>
              <a:t>地方法院可据此</a:t>
            </a:r>
            <a:r>
              <a:rPr lang="zh-CN" altLang="en-US" b="0" dirty="0">
                <a:solidFill>
                  <a:schemeClr val="tx1"/>
                </a:solidFill>
              </a:rPr>
              <a:t>界定</a:t>
            </a:r>
            <a:r>
              <a:rPr lang="zh-CN" altLang="en-US" b="0" dirty="0">
                <a:solidFill>
                  <a:srgbClr val="FF0000"/>
                </a:solidFill>
              </a:rPr>
              <a:t>是否调整</a:t>
            </a:r>
            <a:r>
              <a:rPr lang="zh-CN" altLang="en-US" b="0" dirty="0"/>
              <a:t>合同价格，对符合情势变更情形的价格予以打开调整，系符合公平原则，于法有据。</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lstStyle/>
          <a:p>
            <a:pPr>
              <a:defRPr/>
            </a:pPr>
            <a:r>
              <a:rPr lang="zh-CN" altLang="en-US" b="0" dirty="0"/>
              <a:t>固定总价与清单计价并存</a:t>
            </a:r>
            <a:br>
              <a:rPr lang="en-US" altLang="zh-CN" b="0" dirty="0"/>
            </a:br>
            <a:r>
              <a:rPr lang="en-US" altLang="zh-CN" b="0" dirty="0"/>
              <a:t>EPC</a:t>
            </a:r>
            <a:r>
              <a:rPr lang="zh-CN" altLang="en-US" b="0" dirty="0"/>
              <a:t>项目投标时</a:t>
            </a:r>
            <a:r>
              <a:rPr lang="zh-CN" altLang="en-US" b="0" dirty="0">
                <a:solidFill>
                  <a:srgbClr val="FF0000"/>
                </a:solidFill>
              </a:rPr>
              <a:t>工程量清单</a:t>
            </a:r>
            <a:r>
              <a:rPr lang="zh-CN" altLang="en-US" b="0" dirty="0"/>
              <a:t>编制</a:t>
            </a:r>
            <a:br>
              <a:rPr lang="zh-CN" altLang="en-US" b="0" dirty="0"/>
            </a:br>
            <a:endParaRPr lang="zh-CN" altLang="en-US" dirty="0"/>
          </a:p>
        </p:txBody>
      </p:sp>
      <p:sp>
        <p:nvSpPr>
          <p:cNvPr id="276483" name="副标题 4"/>
          <p:cNvSpPr>
            <a:spLocks noGrp="1"/>
          </p:cNvSpPr>
          <p:nvPr>
            <p:ph type="subTitle" idx="1"/>
          </p:nvPr>
        </p:nvSpPr>
        <p:spPr/>
        <p:txBody>
          <a:bodyPr/>
          <a:lstStyle/>
          <a:p>
            <a:endParaRPr lang="zh-CN" altLang="en-US"/>
          </a:p>
        </p:txBody>
      </p:sp>
      <p:sp>
        <p:nvSpPr>
          <p:cNvPr id="276484" name="灯片编号占位符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rgbClr val="0000CC"/>
                </a:solidFill>
                <a:latin typeface="Arial" panose="020B0604020202020204" pitchFamily="34" charset="0"/>
                <a:ea typeface="宋体" panose="02010600030101010101" pitchFamily="2" charset="-122"/>
              </a:defRPr>
            </a:lvl1pPr>
            <a:lvl2pPr marL="742950" indent="-285750">
              <a:defRPr b="1">
                <a:solidFill>
                  <a:srgbClr val="0000CC"/>
                </a:solidFill>
                <a:latin typeface="Arial" panose="020B0604020202020204" pitchFamily="34" charset="0"/>
                <a:ea typeface="宋体" panose="02010600030101010101" pitchFamily="2" charset="-122"/>
              </a:defRPr>
            </a:lvl2pPr>
            <a:lvl3pPr marL="1143000" indent="-228600">
              <a:defRPr b="1">
                <a:solidFill>
                  <a:srgbClr val="0000CC"/>
                </a:solidFill>
                <a:latin typeface="Arial" panose="020B0604020202020204" pitchFamily="34" charset="0"/>
                <a:ea typeface="宋体" panose="02010600030101010101" pitchFamily="2" charset="-122"/>
              </a:defRPr>
            </a:lvl3pPr>
            <a:lvl4pPr marL="1600200" indent="-228600">
              <a:defRPr b="1">
                <a:solidFill>
                  <a:srgbClr val="0000CC"/>
                </a:solidFill>
                <a:latin typeface="Arial" panose="020B0604020202020204" pitchFamily="34" charset="0"/>
                <a:ea typeface="宋体" panose="02010600030101010101" pitchFamily="2" charset="-122"/>
              </a:defRPr>
            </a:lvl4pPr>
            <a:lvl5pPr marL="2057400" indent="-228600">
              <a:defRPr b="1">
                <a:solidFill>
                  <a:srgbClr val="0000CC"/>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9pPr>
          </a:lstStyle>
          <a:p>
            <a:fld id="{1CAB8F14-F3D5-4329-9D36-88696ECE2035}" type="slidenum">
              <a:rPr lang="en-US" altLang="zh-CN" b="0">
                <a:solidFill>
                  <a:schemeClr val="tx1"/>
                </a:solidFill>
              </a:rPr>
            </a:fld>
            <a:endParaRPr lang="en-US" altLang="zh-CN" b="0">
              <a:solidFill>
                <a:schemeClr val="tx1"/>
              </a:solidFill>
            </a:endParaRPr>
          </a:p>
        </p:txBody>
      </p:sp>
    </p:spTree>
  </p:cSld>
  <p:clrMapOvr>
    <a:masterClrMapping/>
  </p:clrMapOvr>
  <p:transition spd="slow"/>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内容占位符 1"/>
          <p:cNvSpPr>
            <a:spLocks noGrp="1"/>
          </p:cNvSpPr>
          <p:nvPr>
            <p:ph idx="1"/>
          </p:nvPr>
        </p:nvSpPr>
        <p:spPr/>
        <p:txBody>
          <a:bodyPr/>
          <a:lstStyle/>
          <a:p>
            <a:r>
              <a:rPr lang="en-US" altLang="zh-CN" dirty="0"/>
              <a:t>1</a:t>
            </a:r>
            <a:r>
              <a:rPr lang="zh-CN" altLang="en-US" dirty="0"/>
              <a:t>、</a:t>
            </a:r>
            <a:r>
              <a:rPr lang="zh-CN" altLang="en-US" dirty="0">
                <a:solidFill>
                  <a:srgbClr val="FF0000"/>
                </a:solidFill>
              </a:rPr>
              <a:t>施工图</a:t>
            </a:r>
            <a:r>
              <a:rPr lang="zh-CN" altLang="en-US" dirty="0"/>
              <a:t>工程量比投标工程量清单的工程量</a:t>
            </a:r>
            <a:r>
              <a:rPr lang="zh-CN" altLang="en-US" dirty="0">
                <a:solidFill>
                  <a:srgbClr val="FF0000"/>
                </a:solidFill>
              </a:rPr>
              <a:t>减少</a:t>
            </a:r>
            <a:r>
              <a:rPr lang="zh-CN" altLang="en-US" dirty="0"/>
              <a:t>较多时，可能存在</a:t>
            </a:r>
            <a:r>
              <a:rPr lang="zh-CN" altLang="en-US" dirty="0">
                <a:solidFill>
                  <a:srgbClr val="FF0000"/>
                </a:solidFill>
              </a:rPr>
              <a:t>审计风险</a:t>
            </a:r>
            <a:endParaRPr lang="zh-CN" altLang="en-US" b="0" dirty="0">
              <a:solidFill>
                <a:srgbClr val="FF0000"/>
              </a:solidFill>
            </a:endParaRPr>
          </a:p>
          <a:p>
            <a:r>
              <a:rPr lang="zh-CN" altLang="en-US" b="0" dirty="0"/>
              <a:t>投标时维持</a:t>
            </a:r>
            <a:r>
              <a:rPr lang="zh-CN" altLang="en-US" b="0" dirty="0">
                <a:solidFill>
                  <a:srgbClr val="00B050"/>
                </a:solidFill>
              </a:rPr>
              <a:t>初步设计</a:t>
            </a:r>
            <a:r>
              <a:rPr lang="zh-CN" altLang="en-US" b="0" dirty="0"/>
              <a:t>工程量，通过</a:t>
            </a:r>
            <a:r>
              <a:rPr lang="zh-CN" altLang="en-US" b="0" dirty="0">
                <a:solidFill>
                  <a:srgbClr val="00B050"/>
                </a:solidFill>
              </a:rPr>
              <a:t>调整单价</a:t>
            </a:r>
            <a:r>
              <a:rPr lang="zh-CN" altLang="en-US" b="0" dirty="0"/>
              <a:t>来满足</a:t>
            </a:r>
            <a:r>
              <a:rPr lang="zh-CN" altLang="en-US" b="0" dirty="0">
                <a:solidFill>
                  <a:srgbClr val="00B050"/>
                </a:solidFill>
              </a:rPr>
              <a:t>招标控制价</a:t>
            </a:r>
            <a:r>
              <a:rPr lang="zh-CN" altLang="en-US" b="0" dirty="0"/>
              <a:t>的要求，会给后期</a:t>
            </a:r>
            <a:r>
              <a:rPr lang="zh-CN" altLang="en-US" b="0" dirty="0">
                <a:solidFill>
                  <a:srgbClr val="FF0000"/>
                </a:solidFill>
              </a:rPr>
              <a:t>施工图工程量</a:t>
            </a:r>
            <a:r>
              <a:rPr lang="zh-CN" altLang="en-US" b="0" dirty="0"/>
              <a:t>比工程量清单</a:t>
            </a:r>
            <a:r>
              <a:rPr lang="zh-CN" altLang="en-US" b="0" dirty="0">
                <a:solidFill>
                  <a:srgbClr val="FF0000"/>
                </a:solidFill>
              </a:rPr>
              <a:t>少</a:t>
            </a:r>
            <a:r>
              <a:rPr lang="zh-CN" altLang="en-US" b="0" dirty="0"/>
              <a:t>留下审计隐患。</a:t>
            </a:r>
            <a:endParaRPr lang="en-US" altLang="zh-CN" b="0" dirty="0"/>
          </a:p>
          <a:p>
            <a:r>
              <a:rPr lang="zh-CN" altLang="en-US" b="0" dirty="0"/>
              <a:t>对于总承包的审计目前还没有配套的</a:t>
            </a:r>
            <a:r>
              <a:rPr lang="zh-CN" altLang="en-US" b="0" dirty="0">
                <a:solidFill>
                  <a:srgbClr val="00B050"/>
                </a:solidFill>
              </a:rPr>
              <a:t>法律法规和相关政策</a:t>
            </a:r>
            <a:r>
              <a:rPr lang="zh-CN" altLang="en-US" b="0" dirty="0"/>
              <a:t>，部分审计单位对于总承包的审计沿用</a:t>
            </a:r>
            <a:r>
              <a:rPr lang="zh-CN" altLang="en-US" b="0" dirty="0">
                <a:solidFill>
                  <a:srgbClr val="00B050"/>
                </a:solidFill>
              </a:rPr>
              <a:t>单价承包模式</a:t>
            </a:r>
            <a:r>
              <a:rPr lang="zh-CN" altLang="en-US" b="0" dirty="0"/>
              <a:t>的审计方式，</a:t>
            </a:r>
            <a:r>
              <a:rPr lang="zh-CN" altLang="en-US" b="0" dirty="0">
                <a:solidFill>
                  <a:srgbClr val="FF0000"/>
                </a:solidFill>
              </a:rPr>
              <a:t>完成工程量</a:t>
            </a:r>
            <a:r>
              <a:rPr lang="zh-CN" altLang="en-US" b="0" dirty="0"/>
              <a:t>达不到</a:t>
            </a:r>
            <a:r>
              <a:rPr lang="zh-CN" altLang="en-US" b="0" dirty="0">
                <a:solidFill>
                  <a:srgbClr val="00B050"/>
                </a:solidFill>
              </a:rPr>
              <a:t>投标工程量</a:t>
            </a:r>
            <a:r>
              <a:rPr lang="zh-CN" altLang="en-US" b="0" dirty="0"/>
              <a:t>的，就</a:t>
            </a:r>
            <a:r>
              <a:rPr lang="zh-CN" altLang="en-US" b="0" dirty="0">
                <a:solidFill>
                  <a:srgbClr val="FF0000"/>
                </a:solidFill>
              </a:rPr>
              <a:t>核减费用</a:t>
            </a:r>
            <a:r>
              <a:rPr lang="zh-CN" altLang="en-US" b="0" dirty="0"/>
              <a:t>。</a:t>
            </a:r>
            <a:endParaRPr lang="zh-CN" altLang="en-US" b="0" dirty="0"/>
          </a:p>
          <a:p>
            <a:r>
              <a:rPr lang="zh-CN" altLang="en-US" b="0" dirty="0"/>
              <a:t>例如某工程的</a:t>
            </a:r>
            <a:r>
              <a:rPr lang="zh-CN" altLang="en-US" b="0" dirty="0">
                <a:solidFill>
                  <a:srgbClr val="00B050"/>
                </a:solidFill>
              </a:rPr>
              <a:t>水泵机房</a:t>
            </a:r>
            <a:r>
              <a:rPr lang="zh-CN" altLang="en-US" b="0" dirty="0">
                <a:solidFill>
                  <a:srgbClr val="FF0000"/>
                </a:solidFill>
              </a:rPr>
              <a:t>投标</a:t>
            </a:r>
            <a:r>
              <a:rPr lang="zh-CN" altLang="en-US" b="0" dirty="0"/>
              <a:t>时配置</a:t>
            </a:r>
            <a:r>
              <a:rPr lang="en-US" altLang="zh-CN" b="0" dirty="0">
                <a:solidFill>
                  <a:srgbClr val="FF0000"/>
                </a:solidFill>
              </a:rPr>
              <a:t>2</a:t>
            </a:r>
            <a:r>
              <a:rPr lang="zh-CN" altLang="en-US" b="0" dirty="0">
                <a:solidFill>
                  <a:srgbClr val="FF0000"/>
                </a:solidFill>
              </a:rPr>
              <a:t>台</a:t>
            </a:r>
            <a:r>
              <a:rPr lang="en-US" altLang="zh-CN" b="0" dirty="0">
                <a:solidFill>
                  <a:srgbClr val="FF0000"/>
                </a:solidFill>
              </a:rPr>
              <a:t>25</a:t>
            </a:r>
            <a:r>
              <a:rPr lang="zh-CN" altLang="en-US" b="0" dirty="0">
                <a:solidFill>
                  <a:srgbClr val="FF0000"/>
                </a:solidFill>
              </a:rPr>
              <a:t>方</a:t>
            </a:r>
            <a:r>
              <a:rPr lang="zh-CN" altLang="en-US" b="0" dirty="0"/>
              <a:t>每小时的水泵，</a:t>
            </a:r>
            <a:r>
              <a:rPr lang="zh-CN" altLang="en-US" b="0" dirty="0">
                <a:solidFill>
                  <a:srgbClr val="00B050"/>
                </a:solidFill>
              </a:rPr>
              <a:t>施工图设计</a:t>
            </a:r>
            <a:r>
              <a:rPr lang="zh-CN" altLang="en-US" b="0" dirty="0"/>
              <a:t>的时候，经复核配置了</a:t>
            </a:r>
            <a:r>
              <a:rPr lang="en-US" altLang="zh-CN" b="0" dirty="0">
                <a:solidFill>
                  <a:srgbClr val="FF0000"/>
                </a:solidFill>
              </a:rPr>
              <a:t>1</a:t>
            </a:r>
            <a:r>
              <a:rPr lang="zh-CN" altLang="en-US" b="0" dirty="0">
                <a:solidFill>
                  <a:srgbClr val="FF0000"/>
                </a:solidFill>
              </a:rPr>
              <a:t>台</a:t>
            </a:r>
            <a:r>
              <a:rPr lang="en-US" altLang="zh-CN" b="0" dirty="0">
                <a:solidFill>
                  <a:srgbClr val="FF0000"/>
                </a:solidFill>
              </a:rPr>
              <a:t>50</a:t>
            </a:r>
            <a:r>
              <a:rPr lang="zh-CN" altLang="en-US" b="0" dirty="0">
                <a:solidFill>
                  <a:srgbClr val="FF0000"/>
                </a:solidFill>
              </a:rPr>
              <a:t>方</a:t>
            </a:r>
            <a:r>
              <a:rPr lang="zh-CN" altLang="en-US" b="0" dirty="0"/>
              <a:t>每小时的水泵，结果，审计单位就直接审计掉了</a:t>
            </a:r>
            <a:r>
              <a:rPr lang="en-US" altLang="zh-CN" b="0" dirty="0"/>
              <a:t>1</a:t>
            </a:r>
            <a:r>
              <a:rPr lang="zh-CN" altLang="en-US" b="0" dirty="0"/>
              <a:t>台水泵的钱。（</a:t>
            </a:r>
            <a:r>
              <a:rPr lang="zh-CN" altLang="en-US" b="0" dirty="0">
                <a:solidFill>
                  <a:srgbClr val="FF0000"/>
                </a:solidFill>
              </a:rPr>
              <a:t>中央空调，分体空调</a:t>
            </a:r>
            <a:r>
              <a:rPr lang="zh-CN" altLang="en-US" b="0" dirty="0"/>
              <a:t>）</a:t>
            </a:r>
            <a:endParaRPr lang="zh-CN" altLang="en-US" b="0" dirty="0"/>
          </a:p>
          <a:p>
            <a:endParaRPr lang="zh-CN" altLang="en-US" dirty="0"/>
          </a:p>
        </p:txBody>
      </p:sp>
      <p:sp>
        <p:nvSpPr>
          <p:cNvPr id="280579" name="灯片编号占位符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rgbClr val="0000CC"/>
                </a:solidFill>
                <a:latin typeface="Arial" panose="020B0604020202020204" pitchFamily="34" charset="0"/>
                <a:ea typeface="宋体" panose="02010600030101010101" pitchFamily="2" charset="-122"/>
              </a:defRPr>
            </a:lvl1pPr>
            <a:lvl2pPr marL="742950" indent="-285750">
              <a:defRPr b="1">
                <a:solidFill>
                  <a:srgbClr val="0000CC"/>
                </a:solidFill>
                <a:latin typeface="Arial" panose="020B0604020202020204" pitchFamily="34" charset="0"/>
                <a:ea typeface="宋体" panose="02010600030101010101" pitchFamily="2" charset="-122"/>
              </a:defRPr>
            </a:lvl2pPr>
            <a:lvl3pPr marL="1143000" indent="-228600">
              <a:defRPr b="1">
                <a:solidFill>
                  <a:srgbClr val="0000CC"/>
                </a:solidFill>
                <a:latin typeface="Arial" panose="020B0604020202020204" pitchFamily="34" charset="0"/>
                <a:ea typeface="宋体" panose="02010600030101010101" pitchFamily="2" charset="-122"/>
              </a:defRPr>
            </a:lvl3pPr>
            <a:lvl4pPr marL="1600200" indent="-228600">
              <a:defRPr b="1">
                <a:solidFill>
                  <a:srgbClr val="0000CC"/>
                </a:solidFill>
                <a:latin typeface="Arial" panose="020B0604020202020204" pitchFamily="34" charset="0"/>
                <a:ea typeface="宋体" panose="02010600030101010101" pitchFamily="2" charset="-122"/>
              </a:defRPr>
            </a:lvl4pPr>
            <a:lvl5pPr marL="2057400" indent="-228600">
              <a:defRPr b="1">
                <a:solidFill>
                  <a:srgbClr val="0000CC"/>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9pPr>
          </a:lstStyle>
          <a:p>
            <a:fld id="{381A9289-EC2A-4A43-935D-A7C71B9A8D2B}" type="slidenum">
              <a:rPr lang="en-US" altLang="zh-CN" b="0">
                <a:solidFill>
                  <a:schemeClr val="tx1"/>
                </a:solidFill>
              </a:rPr>
            </a:fld>
            <a:endParaRPr lang="en-US" altLang="zh-CN" b="0">
              <a:solidFill>
                <a:schemeClr val="tx1"/>
              </a:solidFill>
            </a:endParaRPr>
          </a:p>
        </p:txBody>
      </p:sp>
    </p:spTree>
  </p:cSld>
  <p:clrMapOvr>
    <a:masterClrMapping/>
  </p:clrMapOvr>
  <p:transition spd="slow"/>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内容占位符 1"/>
          <p:cNvSpPr>
            <a:spLocks noGrp="1"/>
          </p:cNvSpPr>
          <p:nvPr>
            <p:ph idx="1"/>
          </p:nvPr>
        </p:nvSpPr>
        <p:spPr/>
        <p:txBody>
          <a:bodyPr/>
          <a:lstStyle/>
          <a:p>
            <a:r>
              <a:rPr lang="en-US" altLang="zh-CN" dirty="0"/>
              <a:t>2</a:t>
            </a:r>
            <a:r>
              <a:rPr lang="zh-CN" altLang="en-US" dirty="0"/>
              <a:t>、投标工程量清单有</a:t>
            </a:r>
            <a:r>
              <a:rPr lang="zh-CN" altLang="en-US" dirty="0">
                <a:solidFill>
                  <a:srgbClr val="FF0000"/>
                </a:solidFill>
              </a:rPr>
              <a:t>错漏项</a:t>
            </a:r>
            <a:r>
              <a:rPr lang="zh-CN" altLang="en-US" dirty="0"/>
              <a:t>，费用不增加</a:t>
            </a:r>
            <a:endParaRPr lang="zh-CN" altLang="en-US" b="0" dirty="0"/>
          </a:p>
          <a:p>
            <a:r>
              <a:rPr lang="zh-CN" altLang="en-US" b="0" dirty="0"/>
              <a:t>由于初步设计有</a:t>
            </a:r>
            <a:r>
              <a:rPr lang="zh-CN" altLang="en-US" b="0" dirty="0">
                <a:solidFill>
                  <a:srgbClr val="FF0000"/>
                </a:solidFill>
              </a:rPr>
              <a:t>错漏项</a:t>
            </a:r>
            <a:r>
              <a:rPr lang="zh-CN" altLang="en-US" b="0" dirty="0"/>
              <a:t>，投标时</a:t>
            </a:r>
            <a:r>
              <a:rPr lang="zh-CN" altLang="en-US" b="0" dirty="0">
                <a:solidFill>
                  <a:srgbClr val="00B050"/>
                </a:solidFill>
              </a:rPr>
              <a:t>不加修改</a:t>
            </a:r>
            <a:r>
              <a:rPr lang="zh-CN" altLang="en-US" b="0" dirty="0"/>
              <a:t>的</a:t>
            </a:r>
            <a:r>
              <a:rPr lang="zh-CN" altLang="en-US" b="0" dirty="0">
                <a:solidFill>
                  <a:srgbClr val="FF0000"/>
                </a:solidFill>
              </a:rPr>
              <a:t>直接引用</a:t>
            </a:r>
            <a:r>
              <a:rPr lang="zh-CN" altLang="en-US" b="0" dirty="0"/>
              <a:t>了初步设计的工程量，导致</a:t>
            </a:r>
            <a:r>
              <a:rPr lang="zh-CN" altLang="en-US" b="0" dirty="0">
                <a:solidFill>
                  <a:srgbClr val="FF0000"/>
                </a:solidFill>
              </a:rPr>
              <a:t>投标</a:t>
            </a:r>
            <a:r>
              <a:rPr lang="zh-CN" altLang="en-US" b="0" dirty="0"/>
              <a:t>工程量清单</a:t>
            </a:r>
            <a:r>
              <a:rPr lang="zh-CN" altLang="en-US" b="0" dirty="0">
                <a:solidFill>
                  <a:srgbClr val="00B050"/>
                </a:solidFill>
              </a:rPr>
              <a:t>有错漏项。</a:t>
            </a:r>
            <a:endParaRPr lang="zh-CN" altLang="en-US" b="0" dirty="0">
              <a:solidFill>
                <a:srgbClr val="00B050"/>
              </a:solidFill>
            </a:endParaRPr>
          </a:p>
          <a:p>
            <a:r>
              <a:rPr lang="zh-CN" altLang="en-US" b="0" dirty="0"/>
              <a:t>例如，溢洪道工作桥</a:t>
            </a:r>
            <a:r>
              <a:rPr lang="zh-CN" altLang="en-US" b="0" dirty="0">
                <a:solidFill>
                  <a:srgbClr val="FF0000"/>
                </a:solidFill>
              </a:rPr>
              <a:t>没有栏杆</a:t>
            </a:r>
            <a:r>
              <a:rPr lang="zh-CN" altLang="en-US" b="0" dirty="0"/>
              <a:t>工程量，但是从</a:t>
            </a:r>
            <a:r>
              <a:rPr lang="zh-CN" altLang="en-US" b="0" dirty="0">
                <a:solidFill>
                  <a:srgbClr val="00B050"/>
                </a:solidFill>
              </a:rPr>
              <a:t>设计</a:t>
            </a:r>
            <a:r>
              <a:rPr lang="zh-CN" altLang="en-US" b="0" dirty="0"/>
              <a:t>方面，以及</a:t>
            </a:r>
            <a:r>
              <a:rPr lang="zh-CN" altLang="en-US" b="0" dirty="0">
                <a:solidFill>
                  <a:srgbClr val="00B050"/>
                </a:solidFill>
              </a:rPr>
              <a:t>业主</a:t>
            </a:r>
            <a:r>
              <a:rPr lang="zh-CN" altLang="en-US" b="0" dirty="0"/>
              <a:t>要求，都需要</a:t>
            </a:r>
            <a:r>
              <a:rPr lang="zh-CN" altLang="en-US" b="0" dirty="0">
                <a:solidFill>
                  <a:srgbClr val="FF0000"/>
                </a:solidFill>
              </a:rPr>
              <a:t>增加栏杆</a:t>
            </a:r>
            <a:r>
              <a:rPr lang="zh-CN" altLang="en-US" b="0" dirty="0"/>
              <a:t>。</a:t>
            </a:r>
            <a:endParaRPr lang="en-US" altLang="zh-CN" b="0" dirty="0"/>
          </a:p>
          <a:p>
            <a:r>
              <a:rPr lang="zh-CN" altLang="en-US" b="0" dirty="0"/>
              <a:t>在总承包单位提出增加满足</a:t>
            </a:r>
            <a:r>
              <a:rPr lang="zh-CN" altLang="en-US" b="0" dirty="0">
                <a:solidFill>
                  <a:srgbClr val="FF0000"/>
                </a:solidFill>
              </a:rPr>
              <a:t>基本功能</a:t>
            </a:r>
            <a:r>
              <a:rPr lang="zh-CN" altLang="en-US" b="0" dirty="0"/>
              <a:t>的</a:t>
            </a:r>
            <a:r>
              <a:rPr lang="zh-CN" altLang="en-US" b="0" dirty="0">
                <a:solidFill>
                  <a:srgbClr val="00B050"/>
                </a:solidFill>
              </a:rPr>
              <a:t>栏杆</a:t>
            </a:r>
            <a:r>
              <a:rPr lang="zh-CN" altLang="en-US" b="0" dirty="0"/>
              <a:t>（</a:t>
            </a:r>
            <a:r>
              <a:rPr lang="zh-CN" altLang="en-US" b="0" dirty="0">
                <a:solidFill>
                  <a:schemeClr val="tx1"/>
                </a:solidFill>
              </a:rPr>
              <a:t>普通栏杆</a:t>
            </a:r>
            <a:r>
              <a:rPr lang="zh-CN" altLang="en-US" b="0" dirty="0"/>
              <a:t>）时，</a:t>
            </a:r>
            <a:r>
              <a:rPr lang="zh-CN" altLang="en-US" b="0" dirty="0">
                <a:solidFill>
                  <a:srgbClr val="00B050"/>
                </a:solidFill>
              </a:rPr>
              <a:t>业主和监理</a:t>
            </a:r>
            <a:r>
              <a:rPr lang="zh-CN" altLang="en-US" b="0" dirty="0"/>
              <a:t>不同意，要求达到一定的</a:t>
            </a:r>
            <a:r>
              <a:rPr lang="zh-CN" altLang="en-US" b="0" dirty="0">
                <a:solidFill>
                  <a:srgbClr val="FF0000"/>
                </a:solidFill>
              </a:rPr>
              <a:t>强度和规格</a:t>
            </a:r>
            <a:r>
              <a:rPr lang="zh-CN" altLang="en-US" b="0" dirty="0"/>
              <a:t>（</a:t>
            </a:r>
            <a:r>
              <a:rPr lang="zh-CN" altLang="en-US" b="0" dirty="0">
                <a:solidFill>
                  <a:schemeClr val="tx1"/>
                </a:solidFill>
              </a:rPr>
              <a:t>高规格栏杆</a:t>
            </a:r>
            <a:r>
              <a:rPr lang="zh-CN" altLang="en-US" b="0" dirty="0"/>
              <a:t>） ，同时对于增加的栏杆，业主不同意增加</a:t>
            </a:r>
            <a:r>
              <a:rPr lang="zh-CN" altLang="en-US" b="0" dirty="0">
                <a:solidFill>
                  <a:srgbClr val="FF0000"/>
                </a:solidFill>
              </a:rPr>
              <a:t>费用</a:t>
            </a:r>
            <a:r>
              <a:rPr lang="zh-CN" altLang="en-US" b="0" dirty="0"/>
              <a:t>。</a:t>
            </a:r>
            <a:endParaRPr lang="zh-CN" altLang="en-US" b="0" dirty="0"/>
          </a:p>
          <a:p>
            <a:endParaRPr lang="zh-CN" altLang="en-US" dirty="0"/>
          </a:p>
        </p:txBody>
      </p:sp>
      <p:sp>
        <p:nvSpPr>
          <p:cNvPr id="281603" name="灯片编号占位符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rgbClr val="0000CC"/>
                </a:solidFill>
                <a:latin typeface="Arial" panose="020B0604020202020204" pitchFamily="34" charset="0"/>
                <a:ea typeface="宋体" panose="02010600030101010101" pitchFamily="2" charset="-122"/>
              </a:defRPr>
            </a:lvl1pPr>
            <a:lvl2pPr marL="742950" indent="-285750">
              <a:defRPr b="1">
                <a:solidFill>
                  <a:srgbClr val="0000CC"/>
                </a:solidFill>
                <a:latin typeface="Arial" panose="020B0604020202020204" pitchFamily="34" charset="0"/>
                <a:ea typeface="宋体" panose="02010600030101010101" pitchFamily="2" charset="-122"/>
              </a:defRPr>
            </a:lvl2pPr>
            <a:lvl3pPr marL="1143000" indent="-228600">
              <a:defRPr b="1">
                <a:solidFill>
                  <a:srgbClr val="0000CC"/>
                </a:solidFill>
                <a:latin typeface="Arial" panose="020B0604020202020204" pitchFamily="34" charset="0"/>
                <a:ea typeface="宋体" panose="02010600030101010101" pitchFamily="2" charset="-122"/>
              </a:defRPr>
            </a:lvl3pPr>
            <a:lvl4pPr marL="1600200" indent="-228600">
              <a:defRPr b="1">
                <a:solidFill>
                  <a:srgbClr val="0000CC"/>
                </a:solidFill>
                <a:latin typeface="Arial" panose="020B0604020202020204" pitchFamily="34" charset="0"/>
                <a:ea typeface="宋体" panose="02010600030101010101" pitchFamily="2" charset="-122"/>
              </a:defRPr>
            </a:lvl4pPr>
            <a:lvl5pPr marL="2057400" indent="-228600">
              <a:defRPr b="1">
                <a:solidFill>
                  <a:srgbClr val="0000CC"/>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9pPr>
          </a:lstStyle>
          <a:p>
            <a:fld id="{11B28319-FD6A-4EDD-8848-8DD6C910660B}" type="slidenum">
              <a:rPr lang="en-US" altLang="zh-CN" b="0">
                <a:solidFill>
                  <a:schemeClr val="tx1"/>
                </a:solidFill>
              </a:rPr>
            </a:fld>
            <a:endParaRPr lang="en-US" altLang="zh-CN" b="0">
              <a:solidFill>
                <a:schemeClr val="tx1"/>
              </a:solidFill>
            </a:endParaRPr>
          </a:p>
        </p:txBody>
      </p:sp>
    </p:spTree>
  </p:cSld>
  <p:clrMapOvr>
    <a:masterClrMapping/>
  </p:clrMapOvr>
  <p:transition spd="slow"/>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内容占位符 1"/>
          <p:cNvSpPr>
            <a:spLocks noGrp="1"/>
          </p:cNvSpPr>
          <p:nvPr>
            <p:ph idx="1"/>
          </p:nvPr>
        </p:nvSpPr>
        <p:spPr/>
        <p:txBody>
          <a:bodyPr/>
          <a:lstStyle/>
          <a:p>
            <a:r>
              <a:rPr lang="en-US" altLang="zh-CN" dirty="0"/>
              <a:t>3</a:t>
            </a:r>
            <a:r>
              <a:rPr lang="zh-CN" altLang="en-US" dirty="0"/>
              <a:t>、</a:t>
            </a:r>
            <a:r>
              <a:rPr lang="zh-CN" altLang="en-US" dirty="0">
                <a:solidFill>
                  <a:srgbClr val="00B050"/>
                </a:solidFill>
              </a:rPr>
              <a:t>清单</a:t>
            </a:r>
            <a:r>
              <a:rPr lang="zh-CN" altLang="en-US" dirty="0"/>
              <a:t>中有一些项</a:t>
            </a:r>
            <a:r>
              <a:rPr lang="zh-CN" altLang="en-US" dirty="0">
                <a:solidFill>
                  <a:srgbClr val="FF0000"/>
                </a:solidFill>
              </a:rPr>
              <a:t>内容不清</a:t>
            </a:r>
            <a:r>
              <a:rPr lang="zh-CN" altLang="en-US" dirty="0"/>
              <a:t>，导致工程结算时业主、监理和总承包单位</a:t>
            </a:r>
            <a:r>
              <a:rPr lang="zh-CN" altLang="en-US" dirty="0">
                <a:solidFill>
                  <a:schemeClr val="tx1"/>
                </a:solidFill>
              </a:rPr>
              <a:t>理解不一致</a:t>
            </a:r>
            <a:r>
              <a:rPr lang="zh-CN" altLang="en-US" dirty="0"/>
              <a:t>，结算困难。</a:t>
            </a:r>
            <a:endParaRPr lang="zh-CN" altLang="en-US" b="0" dirty="0"/>
          </a:p>
          <a:p>
            <a:r>
              <a:rPr lang="zh-CN" altLang="en-US" b="0" dirty="0"/>
              <a:t>投标清单中“其他施工</a:t>
            </a:r>
            <a:r>
              <a:rPr lang="zh-CN" altLang="en-US" b="0" dirty="0">
                <a:solidFill>
                  <a:srgbClr val="FF0000"/>
                </a:solidFill>
              </a:rPr>
              <a:t>临时工程</a:t>
            </a:r>
            <a:r>
              <a:rPr lang="en-US" altLang="zh-CN" b="0" dirty="0"/>
              <a:t>X</a:t>
            </a:r>
            <a:r>
              <a:rPr lang="zh-CN" altLang="en-US" b="0" dirty="0"/>
              <a:t>万元”。（</a:t>
            </a:r>
            <a:r>
              <a:rPr lang="zh-CN" altLang="en-US" b="0" dirty="0">
                <a:solidFill>
                  <a:schemeClr val="tx1"/>
                </a:solidFill>
              </a:rPr>
              <a:t>临时施工措施费</a:t>
            </a:r>
            <a:r>
              <a:rPr lang="zh-CN" altLang="en-US" b="0" dirty="0"/>
              <a:t>）</a:t>
            </a:r>
            <a:endParaRPr lang="en-US" altLang="zh-CN" b="0" dirty="0"/>
          </a:p>
          <a:p>
            <a:r>
              <a:rPr lang="zh-CN" altLang="en-US" b="0" dirty="0"/>
              <a:t>“其他施工</a:t>
            </a:r>
            <a:r>
              <a:rPr lang="zh-CN" altLang="en-US" b="0" dirty="0">
                <a:solidFill>
                  <a:srgbClr val="FF0000"/>
                </a:solidFill>
              </a:rPr>
              <a:t>临时工程</a:t>
            </a:r>
            <a:r>
              <a:rPr lang="zh-CN" altLang="en-US" b="0" dirty="0"/>
              <a:t>”在</a:t>
            </a:r>
            <a:r>
              <a:rPr lang="zh-CN" altLang="en-US" b="0" dirty="0">
                <a:solidFill>
                  <a:srgbClr val="00B050"/>
                </a:solidFill>
              </a:rPr>
              <a:t>预算定额</a:t>
            </a:r>
            <a:r>
              <a:rPr lang="zh-CN" altLang="en-US" b="0" dirty="0"/>
              <a:t>中主要包括</a:t>
            </a:r>
            <a:r>
              <a:rPr lang="zh-CN" altLang="en-US" b="0" dirty="0">
                <a:solidFill>
                  <a:srgbClr val="FF0000"/>
                </a:solidFill>
              </a:rPr>
              <a:t>施工供水</a:t>
            </a:r>
            <a:r>
              <a:rPr lang="zh-CN" altLang="en-US" b="0" dirty="0"/>
              <a:t>（大型泵房及干管）、砂石料系统、混凝土拌和浇筑系统、大型机械安装拆卸、防汛、防冰、施工排水、施工通信、施工临时支护设施（含隧洞临时钢支撑）</a:t>
            </a:r>
            <a:r>
              <a:rPr lang="zh-CN" altLang="en-US" b="0" dirty="0">
                <a:solidFill>
                  <a:srgbClr val="FF0000"/>
                </a:solidFill>
              </a:rPr>
              <a:t>等</a:t>
            </a:r>
            <a:r>
              <a:rPr lang="zh-CN" altLang="en-US" b="0" dirty="0"/>
              <a:t>工程。</a:t>
            </a:r>
            <a:endParaRPr lang="zh-CN" altLang="en-US" b="0" dirty="0"/>
          </a:p>
          <a:p>
            <a:r>
              <a:rPr lang="zh-CN" altLang="en-US" b="0" dirty="0"/>
              <a:t>在进行工程</a:t>
            </a:r>
            <a:r>
              <a:rPr lang="zh-CN" altLang="en-US" b="0" dirty="0">
                <a:solidFill>
                  <a:srgbClr val="FF0000"/>
                </a:solidFill>
              </a:rPr>
              <a:t>进度款</a:t>
            </a:r>
            <a:r>
              <a:rPr lang="zh-CN" altLang="en-US" b="0" dirty="0"/>
              <a:t>支付过程中，</a:t>
            </a:r>
            <a:r>
              <a:rPr lang="zh-CN" altLang="en-US" b="0" dirty="0">
                <a:solidFill>
                  <a:srgbClr val="00B050"/>
                </a:solidFill>
              </a:rPr>
              <a:t>监理</a:t>
            </a:r>
            <a:r>
              <a:rPr lang="zh-CN" altLang="en-US" b="0" dirty="0"/>
              <a:t>只根据</a:t>
            </a:r>
            <a:r>
              <a:rPr lang="zh-CN" altLang="en-US" b="0" dirty="0">
                <a:solidFill>
                  <a:srgbClr val="00B050"/>
                </a:solidFill>
              </a:rPr>
              <a:t>定额</a:t>
            </a:r>
            <a:r>
              <a:rPr lang="zh-CN" altLang="en-US" b="0" dirty="0"/>
              <a:t>中</a:t>
            </a:r>
            <a:r>
              <a:rPr lang="zh-CN" altLang="en-US" b="0" dirty="0">
                <a:solidFill>
                  <a:srgbClr val="FF0000"/>
                </a:solidFill>
              </a:rPr>
              <a:t>列出</a:t>
            </a:r>
            <a:r>
              <a:rPr lang="zh-CN" altLang="en-US" b="0" dirty="0"/>
              <a:t>的</a:t>
            </a:r>
            <a:r>
              <a:rPr lang="zh-CN" altLang="en-US" b="0" dirty="0">
                <a:solidFill>
                  <a:srgbClr val="FF0000"/>
                </a:solidFill>
              </a:rPr>
              <a:t>工作内容</a:t>
            </a:r>
            <a:r>
              <a:rPr lang="zh-CN" altLang="en-US" b="0" dirty="0"/>
              <a:t>予以认可，对于</a:t>
            </a:r>
            <a:r>
              <a:rPr lang="zh-CN" altLang="en-US" b="0" dirty="0">
                <a:solidFill>
                  <a:srgbClr val="FF0000"/>
                </a:solidFill>
              </a:rPr>
              <a:t>“等”</a:t>
            </a:r>
            <a:r>
              <a:rPr lang="zh-CN" altLang="en-US" b="0" dirty="0"/>
              <a:t>内容不予认可，而且要求其予以</a:t>
            </a:r>
            <a:r>
              <a:rPr lang="zh-CN" altLang="en-US" b="0" dirty="0">
                <a:solidFill>
                  <a:srgbClr val="00B050"/>
                </a:solidFill>
              </a:rPr>
              <a:t>认可的内容</a:t>
            </a:r>
            <a:r>
              <a:rPr lang="zh-CN" altLang="en-US" b="0" dirty="0"/>
              <a:t>基本达到</a:t>
            </a:r>
            <a:r>
              <a:rPr lang="zh-CN" altLang="en-US" b="0" dirty="0">
                <a:solidFill>
                  <a:srgbClr val="FF0000"/>
                </a:solidFill>
              </a:rPr>
              <a:t>所列金额</a:t>
            </a:r>
            <a:r>
              <a:rPr lang="en-US" altLang="zh-CN" b="0" dirty="0">
                <a:solidFill>
                  <a:srgbClr val="00B050"/>
                </a:solidFill>
              </a:rPr>
              <a:t>X</a:t>
            </a:r>
            <a:r>
              <a:rPr lang="zh-CN" altLang="en-US" b="0" dirty="0">
                <a:solidFill>
                  <a:srgbClr val="00B050"/>
                </a:solidFill>
              </a:rPr>
              <a:t>万元后</a:t>
            </a:r>
            <a:r>
              <a:rPr lang="zh-CN" altLang="en-US" b="0" dirty="0"/>
              <a:t>才予以支付。</a:t>
            </a:r>
            <a:endParaRPr lang="zh-CN" altLang="en-US" b="0" dirty="0"/>
          </a:p>
          <a:p>
            <a:endParaRPr lang="zh-CN" altLang="en-US" dirty="0"/>
          </a:p>
        </p:txBody>
      </p:sp>
      <p:sp>
        <p:nvSpPr>
          <p:cNvPr id="282627" name="灯片编号占位符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rgbClr val="0000CC"/>
                </a:solidFill>
                <a:latin typeface="Arial" panose="020B0604020202020204" pitchFamily="34" charset="0"/>
                <a:ea typeface="宋体" panose="02010600030101010101" pitchFamily="2" charset="-122"/>
              </a:defRPr>
            </a:lvl1pPr>
            <a:lvl2pPr marL="742950" indent="-285750">
              <a:defRPr b="1">
                <a:solidFill>
                  <a:srgbClr val="0000CC"/>
                </a:solidFill>
                <a:latin typeface="Arial" panose="020B0604020202020204" pitchFamily="34" charset="0"/>
                <a:ea typeface="宋体" panose="02010600030101010101" pitchFamily="2" charset="-122"/>
              </a:defRPr>
            </a:lvl2pPr>
            <a:lvl3pPr marL="1143000" indent="-228600">
              <a:defRPr b="1">
                <a:solidFill>
                  <a:srgbClr val="0000CC"/>
                </a:solidFill>
                <a:latin typeface="Arial" panose="020B0604020202020204" pitchFamily="34" charset="0"/>
                <a:ea typeface="宋体" panose="02010600030101010101" pitchFamily="2" charset="-122"/>
              </a:defRPr>
            </a:lvl3pPr>
            <a:lvl4pPr marL="1600200" indent="-228600">
              <a:defRPr b="1">
                <a:solidFill>
                  <a:srgbClr val="0000CC"/>
                </a:solidFill>
                <a:latin typeface="Arial" panose="020B0604020202020204" pitchFamily="34" charset="0"/>
                <a:ea typeface="宋体" panose="02010600030101010101" pitchFamily="2" charset="-122"/>
              </a:defRPr>
            </a:lvl4pPr>
            <a:lvl5pPr marL="2057400" indent="-228600">
              <a:defRPr b="1">
                <a:solidFill>
                  <a:srgbClr val="0000CC"/>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9pPr>
          </a:lstStyle>
          <a:p>
            <a:fld id="{C11F856F-AD86-432F-8EFF-6E340F54A304}" type="slidenum">
              <a:rPr lang="en-US" altLang="zh-CN" b="0">
                <a:solidFill>
                  <a:schemeClr val="tx1"/>
                </a:solidFill>
              </a:rPr>
            </a:fld>
            <a:endParaRPr lang="en-US" altLang="zh-CN" b="0">
              <a:solidFill>
                <a:schemeClr val="tx1"/>
              </a:solidFill>
            </a:endParaRPr>
          </a:p>
        </p:txBody>
      </p:sp>
    </p:spTree>
  </p:cSld>
  <p:clrMapOvr>
    <a:masterClrMapping/>
  </p:clrMapOvr>
  <p:transition spd="slow"/>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内容占位符 1"/>
          <p:cNvSpPr>
            <a:spLocks noGrp="1"/>
          </p:cNvSpPr>
          <p:nvPr>
            <p:ph idx="1"/>
          </p:nvPr>
        </p:nvSpPr>
        <p:spPr/>
        <p:txBody>
          <a:bodyPr/>
          <a:lstStyle/>
          <a:p>
            <a:r>
              <a:rPr lang="zh-CN" altLang="en-US" b="0" dirty="0"/>
              <a:t>现场根据</a:t>
            </a:r>
            <a:r>
              <a:rPr lang="zh-CN" altLang="en-US" b="0" dirty="0">
                <a:solidFill>
                  <a:srgbClr val="00B050"/>
                </a:solidFill>
              </a:rPr>
              <a:t>定额补充资料</a:t>
            </a:r>
            <a:r>
              <a:rPr lang="zh-CN" altLang="en-US" b="0" dirty="0"/>
              <a:t>主要为</a:t>
            </a:r>
            <a:r>
              <a:rPr lang="zh-CN" altLang="en-US" b="0" dirty="0">
                <a:solidFill>
                  <a:srgbClr val="00B050"/>
                </a:solidFill>
              </a:rPr>
              <a:t>洞子进口</a:t>
            </a:r>
            <a:r>
              <a:rPr lang="zh-CN" altLang="en-US" b="0" dirty="0">
                <a:solidFill>
                  <a:srgbClr val="FF0000"/>
                </a:solidFill>
              </a:rPr>
              <a:t>临时支护</a:t>
            </a:r>
            <a:r>
              <a:rPr lang="zh-CN" altLang="en-US" b="0" dirty="0"/>
              <a:t>（</a:t>
            </a:r>
            <a:r>
              <a:rPr lang="en-US" altLang="zh-CN" b="0" dirty="0"/>
              <a:t>20b </a:t>
            </a:r>
            <a:r>
              <a:rPr lang="zh-CN" altLang="en-US" b="0" dirty="0"/>
              <a:t>工字钢）、施工排水，</a:t>
            </a:r>
            <a:r>
              <a:rPr lang="en-US" altLang="zh-CN" b="0" dirty="0"/>
              <a:t>2016</a:t>
            </a:r>
            <a:r>
              <a:rPr lang="zh-CN" altLang="en-US" b="0" dirty="0"/>
              <a:t>年、</a:t>
            </a:r>
            <a:r>
              <a:rPr lang="en-US" altLang="zh-CN" b="0" dirty="0"/>
              <a:t>2017</a:t>
            </a:r>
            <a:r>
              <a:rPr lang="zh-CN" altLang="en-US" b="0" dirty="0"/>
              <a:t>年防汛物资，冬季施工脚手架、保温土工布、锅炉等。</a:t>
            </a:r>
            <a:endParaRPr lang="en-US" altLang="zh-CN" b="0" dirty="0"/>
          </a:p>
          <a:p>
            <a:r>
              <a:rPr lang="zh-CN" altLang="en-US" b="0" dirty="0"/>
              <a:t>因清单中</a:t>
            </a:r>
            <a:r>
              <a:rPr lang="zh-CN" altLang="en-US" b="0" dirty="0">
                <a:solidFill>
                  <a:srgbClr val="FF0000"/>
                </a:solidFill>
              </a:rPr>
              <a:t>工作内容</a:t>
            </a:r>
            <a:r>
              <a:rPr lang="zh-CN" altLang="en-US" b="0" dirty="0">
                <a:solidFill>
                  <a:srgbClr val="00B050"/>
                </a:solidFill>
              </a:rPr>
              <a:t>不具体</a:t>
            </a:r>
            <a:r>
              <a:rPr lang="zh-CN" altLang="en-US" b="0" dirty="0"/>
              <a:t>，总承包项目部需要</a:t>
            </a:r>
            <a:r>
              <a:rPr lang="zh-CN" altLang="en-US" b="0" dirty="0">
                <a:solidFill>
                  <a:srgbClr val="FF0000"/>
                </a:solidFill>
              </a:rPr>
              <a:t>补充</a:t>
            </a:r>
            <a:r>
              <a:rPr lang="zh-CN" altLang="en-US" b="0" dirty="0"/>
              <a:t>很多的工程量确认资料，花费很大的精力去和业主、监理沟通才能拿到对应的进度款。</a:t>
            </a:r>
            <a:endParaRPr lang="zh-CN" altLang="en-US" dirty="0"/>
          </a:p>
        </p:txBody>
      </p:sp>
      <p:sp>
        <p:nvSpPr>
          <p:cNvPr id="283651" name="灯片编号占位符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rgbClr val="0000CC"/>
                </a:solidFill>
                <a:latin typeface="Arial" panose="020B0604020202020204" pitchFamily="34" charset="0"/>
                <a:ea typeface="宋体" panose="02010600030101010101" pitchFamily="2" charset="-122"/>
              </a:defRPr>
            </a:lvl1pPr>
            <a:lvl2pPr marL="742950" indent="-285750">
              <a:defRPr b="1">
                <a:solidFill>
                  <a:srgbClr val="0000CC"/>
                </a:solidFill>
                <a:latin typeface="Arial" panose="020B0604020202020204" pitchFamily="34" charset="0"/>
                <a:ea typeface="宋体" panose="02010600030101010101" pitchFamily="2" charset="-122"/>
              </a:defRPr>
            </a:lvl2pPr>
            <a:lvl3pPr marL="1143000" indent="-228600">
              <a:defRPr b="1">
                <a:solidFill>
                  <a:srgbClr val="0000CC"/>
                </a:solidFill>
                <a:latin typeface="Arial" panose="020B0604020202020204" pitchFamily="34" charset="0"/>
                <a:ea typeface="宋体" panose="02010600030101010101" pitchFamily="2" charset="-122"/>
              </a:defRPr>
            </a:lvl3pPr>
            <a:lvl4pPr marL="1600200" indent="-228600">
              <a:defRPr b="1">
                <a:solidFill>
                  <a:srgbClr val="0000CC"/>
                </a:solidFill>
                <a:latin typeface="Arial" panose="020B0604020202020204" pitchFamily="34" charset="0"/>
                <a:ea typeface="宋体" panose="02010600030101010101" pitchFamily="2" charset="-122"/>
              </a:defRPr>
            </a:lvl4pPr>
            <a:lvl5pPr marL="2057400" indent="-228600">
              <a:defRPr b="1">
                <a:solidFill>
                  <a:srgbClr val="0000CC"/>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9pPr>
          </a:lstStyle>
          <a:p>
            <a:fld id="{74FEB8D8-4BF4-493D-AE27-CFC9E7E1ABA6}" type="slidenum">
              <a:rPr lang="en-US" altLang="zh-CN" b="0">
                <a:solidFill>
                  <a:schemeClr val="tx1"/>
                </a:solidFill>
              </a:rPr>
            </a:fld>
            <a:endParaRPr lang="en-US" altLang="zh-CN" b="0">
              <a:solidFill>
                <a:schemeClr val="tx1"/>
              </a:solidFill>
            </a:endParaRPr>
          </a:p>
        </p:txBody>
      </p:sp>
    </p:spTree>
  </p:cSld>
  <p:clrMapOvr>
    <a:masterClrMapping/>
  </p:clrMapOvr>
  <p:transition spd="slow"/>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内容占位符 1"/>
          <p:cNvSpPr>
            <a:spLocks noGrp="1"/>
          </p:cNvSpPr>
          <p:nvPr>
            <p:ph idx="1"/>
          </p:nvPr>
        </p:nvSpPr>
        <p:spPr/>
        <p:txBody>
          <a:bodyPr/>
          <a:lstStyle/>
          <a:p>
            <a:r>
              <a:rPr lang="en-US" altLang="zh-CN" dirty="0"/>
              <a:t>4</a:t>
            </a:r>
            <a:r>
              <a:rPr lang="zh-CN" altLang="en-US" dirty="0"/>
              <a:t>、清单中某些项的单价</a:t>
            </a:r>
            <a:r>
              <a:rPr lang="zh-CN" altLang="en-US" dirty="0">
                <a:solidFill>
                  <a:srgbClr val="FF0000"/>
                </a:solidFill>
              </a:rPr>
              <a:t>明显偏高</a:t>
            </a:r>
            <a:r>
              <a:rPr lang="zh-CN" altLang="en-US" dirty="0"/>
              <a:t>，</a:t>
            </a:r>
            <a:r>
              <a:rPr lang="zh-CN" altLang="en-US" dirty="0">
                <a:solidFill>
                  <a:srgbClr val="00B050"/>
                </a:solidFill>
              </a:rPr>
              <a:t>现场单价</a:t>
            </a:r>
            <a:r>
              <a:rPr lang="zh-CN" altLang="en-US" dirty="0"/>
              <a:t>和</a:t>
            </a:r>
            <a:r>
              <a:rPr lang="zh-CN" altLang="en-US" dirty="0">
                <a:solidFill>
                  <a:srgbClr val="00B050"/>
                </a:solidFill>
              </a:rPr>
              <a:t>投标单价</a:t>
            </a:r>
            <a:r>
              <a:rPr lang="zh-CN" altLang="en-US" dirty="0">
                <a:solidFill>
                  <a:srgbClr val="FF0000"/>
                </a:solidFill>
              </a:rPr>
              <a:t>差距较大</a:t>
            </a:r>
            <a:r>
              <a:rPr lang="zh-CN" altLang="en-US" dirty="0"/>
              <a:t>时，支付困难。</a:t>
            </a:r>
            <a:endParaRPr lang="zh-CN" altLang="en-US" b="0" dirty="0"/>
          </a:p>
          <a:p>
            <a:r>
              <a:rPr lang="zh-CN" altLang="en-US" b="0" dirty="0"/>
              <a:t>投标清单中施工</a:t>
            </a:r>
            <a:r>
              <a:rPr lang="zh-CN" altLang="en-US" b="0" dirty="0">
                <a:solidFill>
                  <a:srgbClr val="FF0000"/>
                </a:solidFill>
              </a:rPr>
              <a:t>临时交通工程</a:t>
            </a:r>
            <a:r>
              <a:rPr lang="zh-CN" altLang="en-US" b="0" dirty="0"/>
              <a:t>的新建道路（</a:t>
            </a:r>
            <a:r>
              <a:rPr lang="zh-CN" altLang="en-US" b="0" dirty="0">
                <a:solidFill>
                  <a:srgbClr val="00B050"/>
                </a:solidFill>
              </a:rPr>
              <a:t>石渣路</a:t>
            </a:r>
            <a:r>
              <a:rPr lang="zh-CN" altLang="en-US" b="0" dirty="0"/>
              <a:t>，</a:t>
            </a:r>
            <a:r>
              <a:rPr lang="en-US" altLang="zh-CN" b="0" dirty="0"/>
              <a:t>4m</a:t>
            </a:r>
            <a:r>
              <a:rPr lang="zh-CN" altLang="en-US" b="0" dirty="0"/>
              <a:t>）单价为</a:t>
            </a:r>
            <a:r>
              <a:rPr lang="en-US" altLang="zh-CN" b="0" dirty="0">
                <a:solidFill>
                  <a:srgbClr val="FF0000"/>
                </a:solidFill>
              </a:rPr>
              <a:t>60</a:t>
            </a:r>
            <a:r>
              <a:rPr lang="zh-CN" altLang="en-US" b="0" dirty="0">
                <a:solidFill>
                  <a:srgbClr val="FF0000"/>
                </a:solidFill>
              </a:rPr>
              <a:t>万元</a:t>
            </a:r>
            <a:r>
              <a:rPr lang="en-US" altLang="zh-CN" b="0" dirty="0">
                <a:solidFill>
                  <a:srgbClr val="FF0000"/>
                </a:solidFill>
              </a:rPr>
              <a:t>/</a:t>
            </a:r>
            <a:r>
              <a:rPr lang="zh-CN" altLang="en-US" b="0" dirty="0">
                <a:solidFill>
                  <a:srgbClr val="FF0000"/>
                </a:solidFill>
              </a:rPr>
              <a:t>公里</a:t>
            </a:r>
            <a:r>
              <a:rPr lang="zh-CN" altLang="en-US" b="0" dirty="0"/>
              <a:t>。</a:t>
            </a:r>
            <a:endParaRPr lang="en-US" altLang="zh-CN" b="0" dirty="0"/>
          </a:p>
          <a:p>
            <a:r>
              <a:rPr lang="zh-CN" altLang="en-US" b="0" dirty="0"/>
              <a:t>由于该项工作内容</a:t>
            </a:r>
            <a:r>
              <a:rPr lang="zh-CN" altLang="en-US" b="0" dirty="0">
                <a:solidFill>
                  <a:srgbClr val="00B050"/>
                </a:solidFill>
              </a:rPr>
              <a:t>投标单价</a:t>
            </a:r>
            <a:r>
              <a:rPr lang="zh-CN" altLang="en-US" b="0" dirty="0"/>
              <a:t>远高于</a:t>
            </a:r>
            <a:r>
              <a:rPr lang="zh-CN" altLang="en-US" b="0" dirty="0">
                <a:solidFill>
                  <a:srgbClr val="00B050"/>
                </a:solidFill>
              </a:rPr>
              <a:t>现场实施</a:t>
            </a:r>
            <a:r>
              <a:rPr lang="zh-CN" altLang="en-US" b="0" dirty="0"/>
              <a:t>的</a:t>
            </a:r>
            <a:r>
              <a:rPr lang="zh-CN" altLang="en-US" b="0" dirty="0">
                <a:solidFill>
                  <a:srgbClr val="FF0000"/>
                </a:solidFill>
              </a:rPr>
              <a:t>实际单价</a:t>
            </a:r>
            <a:r>
              <a:rPr lang="zh-CN" altLang="en-US" b="0" dirty="0"/>
              <a:t>（</a:t>
            </a:r>
            <a:r>
              <a:rPr lang="en-US" altLang="zh-CN" b="0" dirty="0">
                <a:solidFill>
                  <a:srgbClr val="00B050"/>
                </a:solidFill>
              </a:rPr>
              <a:t>15</a:t>
            </a:r>
            <a:r>
              <a:rPr lang="zh-CN" altLang="en-US" b="0" dirty="0">
                <a:solidFill>
                  <a:srgbClr val="00B050"/>
                </a:solidFill>
              </a:rPr>
              <a:t>万元</a:t>
            </a:r>
            <a:r>
              <a:rPr lang="en-US" altLang="zh-CN" b="0" dirty="0">
                <a:solidFill>
                  <a:srgbClr val="00B050"/>
                </a:solidFill>
              </a:rPr>
              <a:t>/</a:t>
            </a:r>
            <a:r>
              <a:rPr lang="zh-CN" altLang="en-US" b="0" dirty="0">
                <a:solidFill>
                  <a:srgbClr val="00B050"/>
                </a:solidFill>
              </a:rPr>
              <a:t>公里</a:t>
            </a:r>
            <a:r>
              <a:rPr lang="zh-CN" altLang="en-US" b="0" dirty="0"/>
              <a:t>），业主、监理要求总承包单位</a:t>
            </a:r>
            <a:r>
              <a:rPr lang="zh-CN" altLang="en-US" b="0" dirty="0">
                <a:solidFill>
                  <a:srgbClr val="00B050"/>
                </a:solidFill>
              </a:rPr>
              <a:t>提高</a:t>
            </a:r>
            <a:r>
              <a:rPr lang="zh-CN" altLang="en-US" b="0" dirty="0"/>
              <a:t>新建临时道路</a:t>
            </a:r>
            <a:r>
              <a:rPr lang="zh-CN" altLang="en-US" b="0" dirty="0">
                <a:solidFill>
                  <a:srgbClr val="00B050"/>
                </a:solidFill>
              </a:rPr>
              <a:t>标准</a:t>
            </a:r>
            <a:r>
              <a:rPr lang="zh-CN" altLang="en-US" b="0" dirty="0"/>
              <a:t>，要把道路做成</a:t>
            </a:r>
            <a:r>
              <a:rPr lang="zh-CN" altLang="en-US" b="0" dirty="0">
                <a:solidFill>
                  <a:srgbClr val="00B050"/>
                </a:solidFill>
              </a:rPr>
              <a:t>混凝土路面</a:t>
            </a:r>
            <a:r>
              <a:rPr lang="zh-CN" altLang="en-US" b="0" dirty="0"/>
              <a:t>等，总承包单位亦是需要花费很大的精力去沟通，基本是拖了</a:t>
            </a:r>
            <a:r>
              <a:rPr lang="en-US" altLang="zh-CN" b="0" dirty="0"/>
              <a:t>2</a:t>
            </a:r>
            <a:r>
              <a:rPr lang="zh-CN" altLang="en-US" b="0" dirty="0"/>
              <a:t>年左右，快到工程完工了，业主、监理才支付了该项工程费用。</a:t>
            </a:r>
            <a:endParaRPr lang="zh-CN" altLang="en-US" b="0" dirty="0"/>
          </a:p>
          <a:p>
            <a:endParaRPr lang="zh-CN" altLang="en-US" dirty="0"/>
          </a:p>
        </p:txBody>
      </p:sp>
      <p:sp>
        <p:nvSpPr>
          <p:cNvPr id="284675" name="灯片编号占位符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rgbClr val="0000CC"/>
                </a:solidFill>
                <a:latin typeface="Arial" panose="020B0604020202020204" pitchFamily="34" charset="0"/>
                <a:ea typeface="宋体" panose="02010600030101010101" pitchFamily="2" charset="-122"/>
              </a:defRPr>
            </a:lvl1pPr>
            <a:lvl2pPr marL="742950" indent="-285750">
              <a:defRPr b="1">
                <a:solidFill>
                  <a:srgbClr val="0000CC"/>
                </a:solidFill>
                <a:latin typeface="Arial" panose="020B0604020202020204" pitchFamily="34" charset="0"/>
                <a:ea typeface="宋体" panose="02010600030101010101" pitchFamily="2" charset="-122"/>
              </a:defRPr>
            </a:lvl2pPr>
            <a:lvl3pPr marL="1143000" indent="-228600">
              <a:defRPr b="1">
                <a:solidFill>
                  <a:srgbClr val="0000CC"/>
                </a:solidFill>
                <a:latin typeface="Arial" panose="020B0604020202020204" pitchFamily="34" charset="0"/>
                <a:ea typeface="宋体" panose="02010600030101010101" pitchFamily="2" charset="-122"/>
              </a:defRPr>
            </a:lvl3pPr>
            <a:lvl4pPr marL="1600200" indent="-228600">
              <a:defRPr b="1">
                <a:solidFill>
                  <a:srgbClr val="0000CC"/>
                </a:solidFill>
                <a:latin typeface="Arial" panose="020B0604020202020204" pitchFamily="34" charset="0"/>
                <a:ea typeface="宋体" panose="02010600030101010101" pitchFamily="2" charset="-122"/>
              </a:defRPr>
            </a:lvl4pPr>
            <a:lvl5pPr marL="2057400" indent="-228600">
              <a:defRPr b="1">
                <a:solidFill>
                  <a:srgbClr val="0000CC"/>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9pPr>
          </a:lstStyle>
          <a:p>
            <a:fld id="{3033401A-5DD3-4261-9E87-2FF22FC63DA4}" type="slidenum">
              <a:rPr lang="en-US" altLang="zh-CN" b="0">
                <a:solidFill>
                  <a:schemeClr val="tx1"/>
                </a:solidFill>
              </a:rPr>
            </a:fld>
            <a:endParaRPr lang="en-US" altLang="zh-CN" b="0">
              <a:solidFill>
                <a:schemeClr val="tx1"/>
              </a:solidFill>
            </a:endParaRPr>
          </a:p>
        </p:txBody>
      </p:sp>
    </p:spTree>
  </p:cSld>
  <p:clrMapOvr>
    <a:masterClrMapping/>
  </p:clrMapOvr>
  <p:transition spd="slow"/>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00B050"/>
                </a:solidFill>
              </a:rPr>
              <a:t>重点：</a:t>
            </a:r>
            <a:r>
              <a:rPr lang="en-US" altLang="zh-CN" dirty="0"/>
              <a:t> </a:t>
            </a:r>
            <a:r>
              <a:rPr lang="zh-CN" altLang="zh-CN" dirty="0">
                <a:solidFill>
                  <a:srgbClr val="FF0000"/>
                </a:solidFill>
              </a:rPr>
              <a:t>暂</a:t>
            </a:r>
            <a:r>
              <a:rPr lang="zh-CN" altLang="en-US" dirty="0">
                <a:solidFill>
                  <a:srgbClr val="FF0000"/>
                </a:solidFill>
              </a:rPr>
              <a:t>估价</a:t>
            </a:r>
            <a:r>
              <a:rPr lang="zh-CN" altLang="zh-CN" dirty="0"/>
              <a:t>，属于依法</a:t>
            </a:r>
            <a:r>
              <a:rPr lang="zh-CN" altLang="zh-CN" dirty="0">
                <a:solidFill>
                  <a:srgbClr val="FF0000"/>
                </a:solidFill>
              </a:rPr>
              <a:t>必须招标</a:t>
            </a:r>
            <a:r>
              <a:rPr lang="zh-CN" altLang="zh-CN" dirty="0"/>
              <a:t>的专业工程、设备或服务，按中标</a:t>
            </a:r>
            <a:r>
              <a:rPr lang="zh-CN" altLang="zh-CN" dirty="0">
                <a:solidFill>
                  <a:srgbClr val="FF0000"/>
                </a:solidFill>
              </a:rPr>
              <a:t>供应商（或分包商）</a:t>
            </a:r>
            <a:r>
              <a:rPr lang="zh-CN" altLang="zh-CN" dirty="0"/>
              <a:t>成交价加上承包人的</a:t>
            </a:r>
            <a:r>
              <a:rPr lang="zh-CN" altLang="zh-CN" dirty="0">
                <a:solidFill>
                  <a:srgbClr val="FF0000"/>
                </a:solidFill>
              </a:rPr>
              <a:t>总承包管理费</a:t>
            </a:r>
            <a:r>
              <a:rPr lang="zh-CN" altLang="zh-CN" dirty="0"/>
              <a:t>作为办理</a:t>
            </a:r>
            <a:r>
              <a:rPr lang="zh-CN" altLang="zh-CN" dirty="0">
                <a:solidFill>
                  <a:srgbClr val="FF0000"/>
                </a:solidFill>
              </a:rPr>
              <a:t>签价手续</a:t>
            </a:r>
            <a:r>
              <a:rPr lang="zh-CN" altLang="zh-CN" dirty="0"/>
              <a:t>确定价格的依据</a:t>
            </a:r>
            <a:endParaRPr lang="en-US" altLang="zh-CN" dirty="0"/>
          </a:p>
          <a:p>
            <a:r>
              <a:rPr lang="zh-CN" altLang="zh-CN" dirty="0"/>
              <a:t>不含税</a:t>
            </a:r>
            <a:r>
              <a:rPr lang="zh-CN" altLang="zh-CN" dirty="0">
                <a:solidFill>
                  <a:srgbClr val="FF0000"/>
                </a:solidFill>
              </a:rPr>
              <a:t>成交价</a:t>
            </a:r>
            <a:r>
              <a:rPr lang="zh-CN" altLang="zh-CN" dirty="0"/>
              <a:t>×（</a:t>
            </a:r>
            <a:r>
              <a:rPr lang="en-US" altLang="zh-CN" dirty="0"/>
              <a:t>1+</a:t>
            </a:r>
            <a:r>
              <a:rPr lang="zh-CN" altLang="zh-CN" dirty="0"/>
              <a:t>总承包管理费费率</a:t>
            </a:r>
            <a:r>
              <a:rPr lang="en-US" altLang="zh-CN" dirty="0"/>
              <a:t>%</a:t>
            </a:r>
            <a:r>
              <a:rPr lang="zh-CN" altLang="zh-CN" dirty="0"/>
              <a:t>）×（</a:t>
            </a:r>
            <a:r>
              <a:rPr lang="en-US" altLang="zh-CN" dirty="0"/>
              <a:t>1+</a:t>
            </a:r>
            <a:r>
              <a:rPr lang="zh-CN" altLang="zh-CN" dirty="0"/>
              <a:t>增值税税率</a:t>
            </a:r>
            <a:r>
              <a:rPr lang="en-US" altLang="zh-CN" dirty="0"/>
              <a:t>%</a:t>
            </a:r>
            <a:r>
              <a:rPr lang="zh-CN" altLang="zh-CN" dirty="0"/>
              <a:t>）</a:t>
            </a:r>
            <a:endParaRPr lang="en-US" altLang="zh-CN" dirty="0"/>
          </a:p>
          <a:p>
            <a:r>
              <a:rPr lang="zh-CN" altLang="zh-CN" dirty="0">
                <a:solidFill>
                  <a:srgbClr val="FF0000"/>
                </a:solidFill>
              </a:rPr>
              <a:t>总承包管理费</a:t>
            </a:r>
            <a:r>
              <a:rPr lang="zh-CN" altLang="zh-CN" dirty="0"/>
              <a:t>包括承包人的</a:t>
            </a:r>
            <a:r>
              <a:rPr lang="zh-CN" altLang="zh-CN" dirty="0">
                <a:solidFill>
                  <a:srgbClr val="00B050"/>
                </a:solidFill>
              </a:rPr>
              <a:t>管理费、利润和配合费</a:t>
            </a:r>
            <a:r>
              <a:rPr lang="zh-CN" altLang="zh-CN" dirty="0"/>
              <a:t>，</a:t>
            </a:r>
            <a:r>
              <a:rPr lang="zh-CN" altLang="zh-CN" dirty="0">
                <a:solidFill>
                  <a:srgbClr val="FF0000"/>
                </a:solidFill>
              </a:rPr>
              <a:t>费率</a:t>
            </a:r>
            <a:r>
              <a:rPr lang="zh-CN" altLang="zh-CN" dirty="0"/>
              <a:t>按</a:t>
            </a:r>
            <a:r>
              <a:rPr lang="en-US" altLang="zh-CN" dirty="0"/>
              <a:t>6-10%</a:t>
            </a:r>
            <a:r>
              <a:rPr lang="zh-CN" altLang="zh-CN" dirty="0"/>
              <a:t>计取（具体由双方在合同中约定）</a:t>
            </a:r>
            <a:endParaRPr lang="en-US" altLang="zh-CN" dirty="0"/>
          </a:p>
          <a:p>
            <a:r>
              <a:rPr lang="zh-CN" altLang="en-US" dirty="0">
                <a:solidFill>
                  <a:srgbClr val="00B050"/>
                </a:solidFill>
              </a:rPr>
              <a:t>重点：</a:t>
            </a:r>
            <a:r>
              <a:rPr lang="zh-CN" altLang="en-US" dirty="0"/>
              <a:t>甲方招标暂估价设备，然后招标总包方，付款签三方付款协议，由总包付款</a:t>
            </a:r>
            <a:endParaRPr lang="zh-CN" altLang="zh-CN" dirty="0"/>
          </a:p>
          <a:p>
            <a:endParaRPr lang="zh-CN" altLang="zh-CN"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00B050"/>
                </a:solidFill>
              </a:rPr>
              <a:t>重点：</a:t>
            </a:r>
            <a:r>
              <a:rPr lang="zh-CN" altLang="zh-CN" dirty="0">
                <a:solidFill>
                  <a:srgbClr val="FF0000"/>
                </a:solidFill>
              </a:rPr>
              <a:t>暂</a:t>
            </a:r>
            <a:r>
              <a:rPr lang="zh-CN" altLang="en-US" dirty="0">
                <a:solidFill>
                  <a:srgbClr val="FF0000"/>
                </a:solidFill>
              </a:rPr>
              <a:t>估价</a:t>
            </a:r>
            <a:r>
              <a:rPr lang="zh-CN" altLang="en-US" dirty="0"/>
              <a:t>，</a:t>
            </a:r>
            <a:r>
              <a:rPr lang="zh-CN" altLang="zh-CN" dirty="0">
                <a:solidFill>
                  <a:srgbClr val="FF0000"/>
                </a:solidFill>
              </a:rPr>
              <a:t>非属</a:t>
            </a:r>
            <a:r>
              <a:rPr lang="zh-CN" altLang="zh-CN" dirty="0"/>
              <a:t>必须招标的专业工程、设备或服务，由</a:t>
            </a:r>
            <a:r>
              <a:rPr lang="zh-CN" altLang="zh-CN" dirty="0">
                <a:solidFill>
                  <a:srgbClr val="FF0000"/>
                </a:solidFill>
              </a:rPr>
              <a:t>双方询价</a:t>
            </a:r>
            <a:r>
              <a:rPr lang="zh-CN" altLang="zh-CN" dirty="0"/>
              <a:t>定价</a:t>
            </a:r>
            <a:endParaRPr lang="en-US" altLang="zh-CN" dirty="0"/>
          </a:p>
          <a:p>
            <a:r>
              <a:rPr lang="zh-CN" altLang="zh-CN" dirty="0"/>
              <a:t>即在明确相应专业工程、设备或服务的</a:t>
            </a:r>
            <a:r>
              <a:rPr lang="zh-CN" altLang="zh-CN" dirty="0">
                <a:solidFill>
                  <a:srgbClr val="FF0000"/>
                </a:solidFill>
              </a:rPr>
              <a:t>具体需求</a:t>
            </a:r>
            <a:r>
              <a:rPr lang="zh-CN" altLang="zh-CN" dirty="0"/>
              <a:t>（如设备规格、型号、技术性能要求与品质、厂家</a:t>
            </a:r>
            <a:r>
              <a:rPr lang="zh-CN" altLang="zh-CN" dirty="0">
                <a:solidFill>
                  <a:srgbClr val="00B050"/>
                </a:solidFill>
              </a:rPr>
              <a:t>品牌</a:t>
            </a:r>
            <a:r>
              <a:rPr lang="zh-CN" altLang="zh-CN" dirty="0"/>
              <a:t>范围、服务工作内容）基础上，由</a:t>
            </a:r>
            <a:r>
              <a:rPr lang="zh-CN" altLang="zh-CN" dirty="0">
                <a:solidFill>
                  <a:srgbClr val="FF0000"/>
                </a:solidFill>
              </a:rPr>
              <a:t>承包人</a:t>
            </a:r>
            <a:r>
              <a:rPr lang="zh-CN" altLang="zh-CN" dirty="0">
                <a:solidFill>
                  <a:srgbClr val="00B050"/>
                </a:solidFill>
              </a:rPr>
              <a:t>提出价格</a:t>
            </a:r>
            <a:r>
              <a:rPr lang="zh-CN" altLang="zh-CN" dirty="0"/>
              <a:t>（含总承包管理费），</a:t>
            </a:r>
            <a:r>
              <a:rPr lang="zh-CN" altLang="zh-CN" dirty="0">
                <a:solidFill>
                  <a:srgbClr val="FF0000"/>
                </a:solidFill>
              </a:rPr>
              <a:t>发包人</a:t>
            </a:r>
            <a:r>
              <a:rPr lang="zh-CN" altLang="zh-CN" dirty="0"/>
              <a:t>应当在</a:t>
            </a:r>
            <a:r>
              <a:rPr lang="en-US" altLang="zh-CN" dirty="0"/>
              <a:t>7</a:t>
            </a:r>
            <a:r>
              <a:rPr lang="zh-CN" altLang="zh-CN" dirty="0"/>
              <a:t>日内根据其</a:t>
            </a:r>
            <a:r>
              <a:rPr lang="zh-CN" altLang="zh-CN" dirty="0">
                <a:solidFill>
                  <a:schemeClr val="tx1"/>
                </a:solidFill>
              </a:rPr>
              <a:t>询价情况</a:t>
            </a:r>
            <a:r>
              <a:rPr lang="zh-CN" altLang="zh-CN" dirty="0"/>
              <a:t>与承包人协商</a:t>
            </a:r>
            <a:r>
              <a:rPr lang="zh-CN" altLang="zh-CN" dirty="0">
                <a:solidFill>
                  <a:srgbClr val="FF0000"/>
                </a:solidFill>
              </a:rPr>
              <a:t>确定价格</a:t>
            </a:r>
            <a:r>
              <a:rPr lang="zh-CN" altLang="zh-CN" dirty="0"/>
              <a:t>（含总承包管理费），办理</a:t>
            </a:r>
            <a:r>
              <a:rPr lang="zh-CN" altLang="zh-CN" dirty="0">
                <a:solidFill>
                  <a:srgbClr val="FF0000"/>
                </a:solidFill>
              </a:rPr>
              <a:t>签价手续</a:t>
            </a:r>
            <a:r>
              <a:rPr lang="zh-CN" altLang="zh-CN" dirty="0"/>
              <a:t>作为双方定价的依据。</a:t>
            </a:r>
            <a:endParaRPr lang="en-US" altLang="zh-CN" dirty="0"/>
          </a:p>
          <a:p>
            <a:r>
              <a:rPr lang="zh-CN" altLang="en-US" dirty="0">
                <a:solidFill>
                  <a:srgbClr val="FF0000"/>
                </a:solidFill>
              </a:rPr>
              <a:t>重点： </a:t>
            </a:r>
            <a:r>
              <a:rPr lang="en-US" altLang="zh-CN" dirty="0"/>
              <a:t>EPC</a:t>
            </a:r>
            <a:r>
              <a:rPr lang="zh-CN" altLang="en-US" dirty="0"/>
              <a:t>，</a:t>
            </a:r>
            <a:r>
              <a:rPr lang="zh-CN" altLang="zh-CN" dirty="0"/>
              <a:t>面板询价，</a:t>
            </a:r>
            <a:r>
              <a:rPr lang="en-US" altLang="zh-CN" dirty="0"/>
              <a:t>33</a:t>
            </a:r>
            <a:r>
              <a:rPr lang="zh-CN" altLang="zh-CN" dirty="0"/>
              <a:t>，</a:t>
            </a:r>
            <a:r>
              <a:rPr lang="en-US" altLang="zh-CN" dirty="0"/>
              <a:t>31</a:t>
            </a:r>
            <a:r>
              <a:rPr lang="zh-CN" altLang="zh-CN" dirty="0"/>
              <a:t>，</a:t>
            </a:r>
            <a:r>
              <a:rPr lang="en-US" altLang="zh-CN" dirty="0"/>
              <a:t>29</a:t>
            </a:r>
            <a:r>
              <a:rPr lang="zh-CN" altLang="zh-CN" dirty="0"/>
              <a:t>，</a:t>
            </a:r>
            <a:r>
              <a:rPr lang="en-US" altLang="zh-CN" dirty="0"/>
              <a:t>28</a:t>
            </a:r>
            <a:r>
              <a:rPr lang="zh-CN" altLang="zh-CN" dirty="0"/>
              <a:t>，</a:t>
            </a:r>
            <a:r>
              <a:rPr lang="en-US" altLang="zh-CN" dirty="0"/>
              <a:t>26</a:t>
            </a:r>
            <a:endParaRPr lang="zh-CN" altLang="zh-CN" dirty="0"/>
          </a:p>
          <a:p>
            <a:r>
              <a:rPr lang="zh-CN" altLang="en-US" dirty="0">
                <a:solidFill>
                  <a:srgbClr val="FF0000"/>
                </a:solidFill>
              </a:rPr>
              <a:t>重点：</a:t>
            </a:r>
            <a:r>
              <a:rPr lang="zh-CN" altLang="zh-CN" dirty="0"/>
              <a:t>不同付款条件，询价结果不一样</a:t>
            </a:r>
            <a:endParaRPr lang="zh-CN" altLang="zh-CN" dirty="0"/>
          </a:p>
          <a:p>
            <a:r>
              <a:rPr lang="zh-CN" altLang="en-US" dirty="0">
                <a:solidFill>
                  <a:srgbClr val="FF0000"/>
                </a:solidFill>
              </a:rPr>
              <a:t>重点： </a:t>
            </a:r>
            <a:r>
              <a:rPr lang="en-US" altLang="zh-CN" dirty="0"/>
              <a:t>EPC</a:t>
            </a:r>
            <a:r>
              <a:rPr lang="zh-CN" altLang="en-US" dirty="0"/>
              <a:t>，</a:t>
            </a:r>
            <a:r>
              <a:rPr lang="zh-CN" altLang="zh-CN" dirty="0"/>
              <a:t>认质认价，是否让利，认价后，根据下浮率，增加上浮费，甲方审核，审计审核</a:t>
            </a:r>
            <a:endParaRPr lang="en-US" altLang="zh-CN" dirty="0"/>
          </a:p>
          <a:p>
            <a:r>
              <a:rPr lang="zh-CN" altLang="en-US" dirty="0">
                <a:solidFill>
                  <a:srgbClr val="FF0000"/>
                </a:solidFill>
              </a:rPr>
              <a:t>重点：</a:t>
            </a:r>
            <a:r>
              <a:rPr lang="zh-CN" altLang="en-US" dirty="0"/>
              <a:t>实体完成当期信息价，下浮</a:t>
            </a:r>
            <a:endParaRPr lang="en-US" altLang="zh-CN" dirty="0"/>
          </a:p>
          <a:p>
            <a:endParaRPr lang="zh-CN" altLang="zh-CN"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3.4 </a:t>
            </a:r>
            <a:r>
              <a:rPr lang="zh-CN" altLang="en-US" dirty="0">
                <a:solidFill>
                  <a:srgbClr val="FF0000"/>
                </a:solidFill>
              </a:rPr>
              <a:t>发包人</a:t>
            </a:r>
            <a:r>
              <a:rPr lang="zh-CN" altLang="en-US" dirty="0"/>
              <a:t>提供</a:t>
            </a:r>
            <a:r>
              <a:rPr lang="zh-CN" altLang="en-US" dirty="0">
                <a:solidFill>
                  <a:srgbClr val="FF0000"/>
                </a:solidFill>
              </a:rPr>
              <a:t>材料</a:t>
            </a:r>
            <a:endParaRPr lang="zh-CN" altLang="en-US" dirty="0">
              <a:solidFill>
                <a:srgbClr val="FF0000"/>
              </a:solidFill>
            </a:endParaRPr>
          </a:p>
          <a:p>
            <a:r>
              <a:rPr lang="en-US" altLang="zh-CN" dirty="0"/>
              <a:t>3.4.1 </a:t>
            </a:r>
            <a:r>
              <a:rPr lang="zh-CN" altLang="en-US" dirty="0"/>
              <a:t>承包人投标时，</a:t>
            </a:r>
            <a:r>
              <a:rPr lang="zh-CN" altLang="en-US" dirty="0">
                <a:solidFill>
                  <a:srgbClr val="FF0000"/>
                </a:solidFill>
              </a:rPr>
              <a:t>甲供材料</a:t>
            </a:r>
            <a:r>
              <a:rPr lang="zh-CN" altLang="en-US" dirty="0"/>
              <a:t>费用按</a:t>
            </a:r>
            <a:r>
              <a:rPr lang="en-US" altLang="zh-CN" dirty="0"/>
              <a:t>《</a:t>
            </a:r>
            <a:r>
              <a:rPr lang="zh-CN" altLang="en-US" dirty="0"/>
              <a:t>发包人提供材料一览表</a:t>
            </a:r>
            <a:r>
              <a:rPr lang="en-US" altLang="zh-CN" dirty="0"/>
              <a:t>》</a:t>
            </a:r>
            <a:r>
              <a:rPr lang="zh-CN" altLang="en-US" dirty="0"/>
              <a:t>计入</a:t>
            </a:r>
            <a:r>
              <a:rPr lang="zh-CN" altLang="en-US" dirty="0">
                <a:solidFill>
                  <a:srgbClr val="339933"/>
                </a:solidFill>
              </a:rPr>
              <a:t>分部分项工程费用</a:t>
            </a:r>
            <a:r>
              <a:rPr lang="zh-CN" altLang="en-US" dirty="0"/>
              <a:t>，但甲供材料费在</a:t>
            </a:r>
            <a:r>
              <a:rPr lang="zh-CN" altLang="en-US" dirty="0">
                <a:solidFill>
                  <a:srgbClr val="FF0000"/>
                </a:solidFill>
              </a:rPr>
              <a:t>税前扣除</a:t>
            </a:r>
            <a:r>
              <a:rPr lang="zh-CN" altLang="en-US" dirty="0"/>
              <a:t>，</a:t>
            </a:r>
            <a:r>
              <a:rPr lang="zh-CN" altLang="en-US" dirty="0">
                <a:solidFill>
                  <a:srgbClr val="339933"/>
                </a:solidFill>
              </a:rPr>
              <a:t>不计入签约合同价</a:t>
            </a:r>
            <a:r>
              <a:rPr lang="zh-CN" altLang="en-US" dirty="0"/>
              <a:t>。</a:t>
            </a:r>
            <a:endParaRPr lang="zh-CN" altLang="en-US" dirty="0"/>
          </a:p>
          <a:p>
            <a:r>
              <a:rPr lang="en-US" altLang="zh-CN" dirty="0"/>
              <a:t>3.4.3 </a:t>
            </a:r>
            <a:r>
              <a:rPr lang="zh-CN" altLang="en-US" dirty="0">
                <a:solidFill>
                  <a:srgbClr val="FF0000"/>
                </a:solidFill>
              </a:rPr>
              <a:t>甲供材料</a:t>
            </a:r>
            <a:r>
              <a:rPr lang="zh-CN" altLang="en-US" dirty="0"/>
              <a:t>如规格、数量或</a:t>
            </a:r>
            <a:r>
              <a:rPr lang="zh-CN" altLang="en-US" dirty="0">
                <a:solidFill>
                  <a:srgbClr val="FF0000"/>
                </a:solidFill>
              </a:rPr>
              <a:t>质量不符</a:t>
            </a:r>
            <a:r>
              <a:rPr lang="zh-CN" altLang="en-US" dirty="0"/>
              <a:t>合合同要求，或由于发包人原因发生</a:t>
            </a:r>
            <a:r>
              <a:rPr lang="zh-CN" altLang="en-US" dirty="0">
                <a:solidFill>
                  <a:srgbClr val="FF0000"/>
                </a:solidFill>
              </a:rPr>
              <a:t>交货日期延误</a:t>
            </a:r>
            <a:r>
              <a:rPr lang="zh-CN" altLang="en-US" dirty="0"/>
              <a:t>、交货地点及交货方式变更等情况的，发包人应承担由此</a:t>
            </a:r>
            <a:r>
              <a:rPr lang="zh-CN" altLang="en-US" dirty="0">
                <a:solidFill>
                  <a:srgbClr val="339933"/>
                </a:solidFill>
              </a:rPr>
              <a:t>增加的费用</a:t>
            </a:r>
            <a:r>
              <a:rPr lang="zh-CN" altLang="en-US" dirty="0"/>
              <a:t>和（或）工期延误，并应向承包人支付合理利润。</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00B050"/>
                </a:solidFill>
              </a:rPr>
              <a:t>重点：</a:t>
            </a:r>
            <a:r>
              <a:rPr lang="zh-CN" altLang="zh-CN" dirty="0">
                <a:solidFill>
                  <a:srgbClr val="FF0000"/>
                </a:solidFill>
              </a:rPr>
              <a:t>设备及工器具</a:t>
            </a:r>
            <a:r>
              <a:rPr lang="zh-CN" altLang="zh-CN" dirty="0"/>
              <a:t>购置费结算方式</a:t>
            </a:r>
            <a:endParaRPr lang="zh-CN" altLang="zh-CN" dirty="0"/>
          </a:p>
          <a:p>
            <a:r>
              <a:rPr lang="zh-CN" altLang="zh-CN" dirty="0"/>
              <a:t>列入</a:t>
            </a:r>
            <a:r>
              <a:rPr lang="zh-CN" altLang="zh-CN" dirty="0">
                <a:solidFill>
                  <a:srgbClr val="00B050"/>
                </a:solidFill>
              </a:rPr>
              <a:t>固定价格</a:t>
            </a:r>
            <a:r>
              <a:rPr lang="zh-CN" altLang="zh-CN" dirty="0"/>
              <a:t>的结算</a:t>
            </a:r>
            <a:r>
              <a:rPr lang="zh-CN" altLang="zh-CN" dirty="0">
                <a:solidFill>
                  <a:srgbClr val="FF0000"/>
                </a:solidFill>
              </a:rPr>
              <a:t>不再调整</a:t>
            </a:r>
            <a:r>
              <a:rPr lang="zh-CN" altLang="zh-CN" dirty="0"/>
              <a:t>；</a:t>
            </a:r>
            <a:endParaRPr lang="en-US" altLang="zh-CN" dirty="0"/>
          </a:p>
          <a:p>
            <a:r>
              <a:rPr lang="zh-CN" altLang="zh-CN" dirty="0"/>
              <a:t>发生</a:t>
            </a:r>
            <a:r>
              <a:rPr lang="zh-CN" altLang="zh-CN" dirty="0">
                <a:solidFill>
                  <a:srgbClr val="FF0000"/>
                </a:solidFill>
              </a:rPr>
              <a:t>变更</a:t>
            </a:r>
            <a:r>
              <a:rPr lang="zh-CN" altLang="zh-CN" dirty="0"/>
              <a:t>的，或</a:t>
            </a:r>
            <a:r>
              <a:rPr lang="zh-CN" altLang="zh-CN" dirty="0">
                <a:solidFill>
                  <a:srgbClr val="FF0000"/>
                </a:solidFill>
              </a:rPr>
              <a:t>暂定</a:t>
            </a:r>
            <a:r>
              <a:rPr lang="zh-CN" altLang="zh-CN" dirty="0"/>
              <a:t>单价的设备，按本合同</a:t>
            </a:r>
            <a:r>
              <a:rPr lang="en-US" altLang="zh-CN" dirty="0"/>
              <a:t>15.4</a:t>
            </a:r>
            <a:r>
              <a:rPr lang="zh-CN" altLang="zh-CN" dirty="0"/>
              <a:t>款约定定价方式确定设备单价并</a:t>
            </a:r>
            <a:r>
              <a:rPr lang="zh-CN" altLang="zh-CN" dirty="0">
                <a:solidFill>
                  <a:srgbClr val="FF0000"/>
                </a:solidFill>
              </a:rPr>
              <a:t>重新计算</a:t>
            </a:r>
            <a:r>
              <a:rPr lang="zh-CN" altLang="zh-CN" dirty="0">
                <a:solidFill>
                  <a:srgbClr val="00B050"/>
                </a:solidFill>
              </a:rPr>
              <a:t>综合单价</a:t>
            </a:r>
            <a:r>
              <a:rPr lang="zh-CN" altLang="zh-CN" dirty="0"/>
              <a:t>。</a:t>
            </a:r>
            <a:endParaRPr lang="en-US" altLang="zh-CN" dirty="0"/>
          </a:p>
          <a:p>
            <a:r>
              <a:rPr lang="zh-CN" altLang="zh-CN" dirty="0"/>
              <a:t>综合单价</a:t>
            </a:r>
            <a:r>
              <a:rPr lang="en-US" altLang="zh-CN" dirty="0"/>
              <a:t>=</a:t>
            </a:r>
            <a:r>
              <a:rPr lang="zh-CN" altLang="zh-CN" dirty="0"/>
              <a:t>设备单价</a:t>
            </a:r>
            <a:r>
              <a:rPr lang="en-US" altLang="zh-CN" dirty="0"/>
              <a:t>/</a:t>
            </a:r>
            <a:r>
              <a:rPr lang="zh-CN" altLang="zh-CN" dirty="0"/>
              <a:t>（</a:t>
            </a:r>
            <a:r>
              <a:rPr lang="en-US" altLang="zh-CN" dirty="0"/>
              <a:t>1+</a:t>
            </a:r>
            <a:r>
              <a:rPr lang="zh-CN" altLang="zh-CN" dirty="0">
                <a:solidFill>
                  <a:srgbClr val="00B050"/>
                </a:solidFill>
              </a:rPr>
              <a:t>设备</a:t>
            </a:r>
            <a:r>
              <a:rPr lang="zh-CN" altLang="zh-CN" dirty="0"/>
              <a:t>增值税税率）×（</a:t>
            </a:r>
            <a:r>
              <a:rPr lang="en-US" altLang="zh-CN" dirty="0"/>
              <a:t>1+</a:t>
            </a:r>
            <a:r>
              <a:rPr lang="zh-CN" altLang="zh-CN" dirty="0">
                <a:solidFill>
                  <a:srgbClr val="00B050"/>
                </a:solidFill>
              </a:rPr>
              <a:t>建筑业</a:t>
            </a:r>
            <a:r>
              <a:rPr lang="zh-CN" altLang="zh-CN" dirty="0"/>
              <a:t>增值税税率）。</a:t>
            </a:r>
            <a:endParaRPr lang="en-US" altLang="zh-CN" dirty="0"/>
          </a:p>
          <a:p>
            <a:r>
              <a:rPr lang="zh-CN" altLang="zh-CN" dirty="0"/>
              <a:t>经</a:t>
            </a:r>
            <a:r>
              <a:rPr lang="zh-CN" altLang="zh-CN" dirty="0">
                <a:solidFill>
                  <a:schemeClr val="tx1"/>
                </a:solidFill>
              </a:rPr>
              <a:t>双方定价</a:t>
            </a:r>
            <a:r>
              <a:rPr lang="zh-CN" altLang="zh-CN" dirty="0"/>
              <a:t>后的</a:t>
            </a:r>
            <a:r>
              <a:rPr lang="zh-CN" altLang="zh-CN" dirty="0">
                <a:solidFill>
                  <a:srgbClr val="00B050"/>
                </a:solidFill>
              </a:rPr>
              <a:t>设备单价</a:t>
            </a:r>
            <a:r>
              <a:rPr lang="zh-CN" altLang="zh-CN" dirty="0"/>
              <a:t>应当考虑承包人的</a:t>
            </a:r>
            <a:r>
              <a:rPr lang="zh-CN" altLang="zh-CN" dirty="0">
                <a:solidFill>
                  <a:schemeClr val="tx1"/>
                </a:solidFill>
              </a:rPr>
              <a:t>总承包管理费</a:t>
            </a:r>
            <a:r>
              <a:rPr lang="zh-CN" altLang="zh-CN" dirty="0"/>
              <a:t>，且不参与</a:t>
            </a:r>
            <a:r>
              <a:rPr lang="zh-CN" altLang="zh-CN" dirty="0">
                <a:solidFill>
                  <a:srgbClr val="00B050"/>
                </a:solidFill>
              </a:rPr>
              <a:t>下浮</a:t>
            </a:r>
            <a:r>
              <a:rPr lang="zh-CN" altLang="zh-CN" dirty="0"/>
              <a:t>。</a:t>
            </a:r>
            <a:endParaRPr lang="en-US" altLang="zh-CN" dirty="0"/>
          </a:p>
          <a:p>
            <a:r>
              <a:rPr lang="zh-CN" altLang="en-US" dirty="0">
                <a:solidFill>
                  <a:srgbClr val="FF0000"/>
                </a:solidFill>
              </a:rPr>
              <a:t>重点：</a:t>
            </a:r>
            <a:r>
              <a:rPr lang="zh-CN" altLang="zh-CN" dirty="0"/>
              <a:t>增值税税率</a:t>
            </a:r>
            <a:r>
              <a:rPr lang="zh-CN" altLang="en-US" dirty="0"/>
              <a:t>，</a:t>
            </a:r>
            <a:r>
              <a:rPr lang="en-US" altLang="zh-CN" dirty="0"/>
              <a:t>9%</a:t>
            </a:r>
            <a:r>
              <a:rPr lang="zh-CN" altLang="en-US" dirty="0"/>
              <a:t>、</a:t>
            </a:r>
            <a:r>
              <a:rPr lang="en-US" altLang="zh-CN" dirty="0"/>
              <a:t>13%</a:t>
            </a:r>
            <a:endParaRPr lang="en-US" altLang="zh-CN" dirty="0"/>
          </a:p>
          <a:p>
            <a:r>
              <a:rPr lang="zh-CN" altLang="en-US" dirty="0"/>
              <a:t>含税包干价</a:t>
            </a:r>
            <a:r>
              <a:rPr lang="en-US" altLang="zh-CN" dirty="0"/>
              <a:t>100</a:t>
            </a:r>
            <a:r>
              <a:rPr lang="zh-CN" altLang="en-US" dirty="0"/>
              <a:t>，进项：</a:t>
            </a:r>
            <a:r>
              <a:rPr lang="en-US" altLang="zh-CN" dirty="0"/>
              <a:t>9%-8.2</a:t>
            </a:r>
            <a:r>
              <a:rPr lang="zh-CN" altLang="en-US" dirty="0"/>
              <a:t>，</a:t>
            </a:r>
            <a:r>
              <a:rPr lang="en-US" altLang="zh-CN" dirty="0"/>
              <a:t>13%-11.5</a:t>
            </a:r>
            <a:endParaRPr lang="en-US" altLang="zh-CN" dirty="0"/>
          </a:p>
          <a:p>
            <a:r>
              <a:rPr lang="zh-CN" altLang="en-US" dirty="0">
                <a:solidFill>
                  <a:srgbClr val="FF0000"/>
                </a:solidFill>
              </a:rPr>
              <a:t>重点：</a:t>
            </a:r>
            <a:r>
              <a:rPr lang="zh-CN" altLang="en-US" dirty="0"/>
              <a:t>工程总承包合同约定，</a:t>
            </a:r>
            <a:r>
              <a:rPr lang="zh-CN" altLang="en-US" dirty="0">
                <a:solidFill>
                  <a:srgbClr val="FF0000"/>
                </a:solidFill>
              </a:rPr>
              <a:t>设备采购</a:t>
            </a:r>
            <a:r>
              <a:rPr lang="zh-CN" altLang="en-US" dirty="0">
                <a:solidFill>
                  <a:srgbClr val="00B050"/>
                </a:solidFill>
              </a:rPr>
              <a:t>税率</a:t>
            </a:r>
            <a:r>
              <a:rPr lang="en-US" altLang="zh-CN" dirty="0">
                <a:solidFill>
                  <a:srgbClr val="00B050"/>
                </a:solidFill>
              </a:rPr>
              <a:t>13%</a:t>
            </a:r>
            <a:endParaRPr lang="en-US" altLang="zh-CN" dirty="0">
              <a:solidFill>
                <a:srgbClr val="00B050"/>
              </a:solidFill>
            </a:endParaRPr>
          </a:p>
          <a:p>
            <a:endParaRPr lang="en-US" altLang="zh-CN" dirty="0"/>
          </a:p>
          <a:p>
            <a:endParaRPr lang="en-US" altLang="zh-CN" dirty="0"/>
          </a:p>
          <a:p>
            <a:endParaRPr lang="zh-CN" altLang="zh-CN"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内容占位符 1"/>
          <p:cNvSpPr>
            <a:spLocks noGrp="1"/>
          </p:cNvSpPr>
          <p:nvPr>
            <p:ph idx="1"/>
          </p:nvPr>
        </p:nvSpPr>
        <p:spPr/>
        <p:txBody>
          <a:bodyPr/>
          <a:lstStyle/>
          <a:p>
            <a:r>
              <a:rPr lang="zh-CN" altLang="en-US" dirty="0">
                <a:solidFill>
                  <a:srgbClr val="FF0000"/>
                </a:solidFill>
              </a:rPr>
              <a:t>重点：</a:t>
            </a:r>
            <a:r>
              <a:rPr lang="zh-CN" altLang="en-US" dirty="0"/>
              <a:t>甲供材，乙方在投标报价书中，把甲供材</a:t>
            </a:r>
            <a:r>
              <a:rPr lang="zh-CN" altLang="en-US" dirty="0">
                <a:solidFill>
                  <a:srgbClr val="FF0000"/>
                </a:solidFill>
              </a:rPr>
              <a:t>定额</a:t>
            </a:r>
            <a:r>
              <a:rPr lang="zh-CN" altLang="en-US" dirty="0"/>
              <a:t>里的</a:t>
            </a:r>
            <a:r>
              <a:rPr lang="zh-CN" altLang="en-US" dirty="0">
                <a:solidFill>
                  <a:srgbClr val="FF0000"/>
                </a:solidFill>
              </a:rPr>
              <a:t>系数</a:t>
            </a:r>
            <a:r>
              <a:rPr lang="zh-CN" altLang="en-US" dirty="0"/>
              <a:t>调低，把按系数计提的</a:t>
            </a:r>
            <a:r>
              <a:rPr lang="zh-CN" altLang="en-US" dirty="0">
                <a:solidFill>
                  <a:srgbClr val="FF0000"/>
                </a:solidFill>
              </a:rPr>
              <a:t>措施费</a:t>
            </a:r>
            <a:r>
              <a:rPr lang="zh-CN" altLang="en-US" dirty="0"/>
              <a:t>的</a:t>
            </a:r>
            <a:r>
              <a:rPr lang="zh-CN" altLang="en-US" dirty="0">
                <a:solidFill>
                  <a:srgbClr val="FF0000"/>
                </a:solidFill>
              </a:rPr>
              <a:t>系数</a:t>
            </a:r>
            <a:r>
              <a:rPr lang="zh-CN" altLang="en-US" dirty="0"/>
              <a:t>调高，总价不变。甲方供材钢筋</a:t>
            </a:r>
            <a:r>
              <a:rPr lang="en-US" altLang="zh-CN" dirty="0"/>
              <a:t>1500T</a:t>
            </a:r>
            <a:r>
              <a:rPr lang="zh-CN" altLang="en-US" dirty="0"/>
              <a:t>，按乙方的报价书计算只有</a:t>
            </a:r>
            <a:r>
              <a:rPr lang="en-US" altLang="zh-CN" dirty="0"/>
              <a:t>1000T</a:t>
            </a:r>
            <a:r>
              <a:rPr lang="zh-CN" altLang="en-US" dirty="0"/>
              <a:t>，扣除</a:t>
            </a:r>
            <a:r>
              <a:rPr lang="en-US" altLang="zh-CN" dirty="0"/>
              <a:t>500T</a:t>
            </a:r>
            <a:r>
              <a:rPr lang="zh-CN" altLang="en-US" dirty="0"/>
              <a:t>。</a:t>
            </a:r>
            <a:endParaRPr lang="en-US" altLang="zh-CN" dirty="0"/>
          </a:p>
          <a:p>
            <a:r>
              <a:rPr lang="zh-CN" altLang="en-US" dirty="0"/>
              <a:t>用量</a:t>
            </a:r>
            <a:r>
              <a:rPr lang="en-US" altLang="zh-CN" dirty="0"/>
              <a:t>1500T</a:t>
            </a:r>
            <a:r>
              <a:rPr lang="zh-CN" altLang="en-US" dirty="0"/>
              <a:t>，报价</a:t>
            </a:r>
            <a:r>
              <a:rPr lang="en-US" altLang="zh-CN" dirty="0"/>
              <a:t>3000</a:t>
            </a:r>
            <a:r>
              <a:rPr lang="zh-CN" altLang="en-US" dirty="0"/>
              <a:t>元 </a:t>
            </a:r>
            <a:r>
              <a:rPr lang="en-US" altLang="zh-CN" dirty="0"/>
              <a:t>/T</a:t>
            </a:r>
            <a:r>
              <a:rPr lang="zh-CN" altLang="en-US" dirty="0"/>
              <a:t>，市场价</a:t>
            </a:r>
            <a:r>
              <a:rPr lang="en-US" altLang="zh-CN" dirty="0"/>
              <a:t>4000</a:t>
            </a:r>
            <a:r>
              <a:rPr lang="zh-CN" altLang="en-US" dirty="0"/>
              <a:t>元 </a:t>
            </a:r>
            <a:r>
              <a:rPr lang="en-US" altLang="zh-CN" dirty="0"/>
              <a:t>/T</a:t>
            </a:r>
            <a:endParaRPr lang="en-US" altLang="zh-CN" dirty="0"/>
          </a:p>
          <a:p>
            <a:r>
              <a:rPr lang="zh-CN" altLang="en-US" dirty="0">
                <a:solidFill>
                  <a:srgbClr val="FF0000"/>
                </a:solidFill>
              </a:rPr>
              <a:t>重点：</a:t>
            </a:r>
            <a:r>
              <a:rPr lang="zh-CN" altLang="en-US" dirty="0"/>
              <a:t>江西，</a:t>
            </a:r>
            <a:r>
              <a:rPr lang="en-US" altLang="zh-CN" dirty="0"/>
              <a:t>5</a:t>
            </a:r>
            <a:r>
              <a:rPr lang="zh-CN" altLang="en-US" dirty="0"/>
              <a:t>千万以上</a:t>
            </a:r>
            <a:r>
              <a:rPr lang="en-US" altLang="zh-CN" dirty="0"/>
              <a:t>EPC</a:t>
            </a:r>
            <a:r>
              <a:rPr lang="zh-CN" altLang="en-US" dirty="0"/>
              <a:t>，以下公开招标</a:t>
            </a:r>
            <a:endParaRPr lang="zh-CN" altLang="en-US" dirty="0"/>
          </a:p>
          <a:p>
            <a:r>
              <a:rPr lang="zh-CN" altLang="en-US" dirty="0"/>
              <a:t>报价承诺制、优质优价，招标公告：</a:t>
            </a:r>
            <a:r>
              <a:rPr lang="zh-CN" altLang="en-US" dirty="0">
                <a:solidFill>
                  <a:srgbClr val="FF0000"/>
                </a:solidFill>
              </a:rPr>
              <a:t>邀请价</a:t>
            </a:r>
            <a:endParaRPr lang="en-US" altLang="zh-CN" dirty="0">
              <a:solidFill>
                <a:srgbClr val="FF0000"/>
              </a:solidFill>
            </a:endParaRPr>
          </a:p>
          <a:p>
            <a:endParaRPr lang="zh-CN" altLang="zh-CN" dirty="0"/>
          </a:p>
          <a:p>
            <a:endParaRPr lang="en-US" altLang="zh-CN" dirty="0"/>
          </a:p>
          <a:p>
            <a:endParaRPr lang="zh-CN" altLang="en-US" dirty="0"/>
          </a:p>
        </p:txBody>
      </p:sp>
      <p:sp>
        <p:nvSpPr>
          <p:cNvPr id="101379" name="灯片编号占位符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rgbClr val="0000CC"/>
                </a:solidFill>
                <a:latin typeface="Arial" panose="020B0604020202020204" pitchFamily="34" charset="0"/>
                <a:ea typeface="宋体" panose="02010600030101010101" pitchFamily="2" charset="-122"/>
              </a:defRPr>
            </a:lvl1pPr>
            <a:lvl2pPr marL="742950" indent="-285750">
              <a:defRPr b="1">
                <a:solidFill>
                  <a:srgbClr val="0000CC"/>
                </a:solidFill>
                <a:latin typeface="Arial" panose="020B0604020202020204" pitchFamily="34" charset="0"/>
                <a:ea typeface="宋体" panose="02010600030101010101" pitchFamily="2" charset="-122"/>
              </a:defRPr>
            </a:lvl2pPr>
            <a:lvl3pPr marL="1143000" indent="-228600">
              <a:defRPr b="1">
                <a:solidFill>
                  <a:srgbClr val="0000CC"/>
                </a:solidFill>
                <a:latin typeface="Arial" panose="020B0604020202020204" pitchFamily="34" charset="0"/>
                <a:ea typeface="宋体" panose="02010600030101010101" pitchFamily="2" charset="-122"/>
              </a:defRPr>
            </a:lvl3pPr>
            <a:lvl4pPr marL="1600200" indent="-228600">
              <a:defRPr b="1">
                <a:solidFill>
                  <a:srgbClr val="0000CC"/>
                </a:solidFill>
                <a:latin typeface="Arial" panose="020B0604020202020204" pitchFamily="34" charset="0"/>
                <a:ea typeface="宋体" panose="02010600030101010101" pitchFamily="2" charset="-122"/>
              </a:defRPr>
            </a:lvl4pPr>
            <a:lvl5pPr marL="2057400" indent="-228600">
              <a:defRPr b="1">
                <a:solidFill>
                  <a:srgbClr val="0000CC"/>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9pPr>
          </a:lstStyle>
          <a:p>
            <a:fld id="{9E294195-EDAE-43F3-9EBB-4F8CA8F9D533}" type="slidenum">
              <a:rPr lang="en-US" altLang="zh-CN" b="0">
                <a:solidFill>
                  <a:schemeClr val="tx1"/>
                </a:solidFill>
              </a:rPr>
            </a:fld>
            <a:endParaRPr lang="en-US" altLang="zh-CN" b="0">
              <a:solidFill>
                <a:schemeClr val="tx1"/>
              </a:solidFill>
            </a:endParaRPr>
          </a:p>
        </p:txBody>
      </p:sp>
    </p:spTree>
  </p:cSld>
  <p:clrMapOvr>
    <a:masterClrMapping/>
  </p:clrMapOvr>
  <p:transition spd="slow"/>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内容占位符 1"/>
          <p:cNvSpPr>
            <a:spLocks noGrp="1"/>
          </p:cNvSpPr>
          <p:nvPr>
            <p:ph idx="1"/>
          </p:nvPr>
        </p:nvSpPr>
        <p:spPr/>
        <p:txBody>
          <a:bodyPr/>
          <a:lstStyle/>
          <a:p>
            <a:r>
              <a:rPr lang="zh-CN" altLang="en-US" dirty="0">
                <a:solidFill>
                  <a:srgbClr val="FF0000"/>
                </a:solidFill>
              </a:rPr>
              <a:t>重点：</a:t>
            </a:r>
            <a:r>
              <a:rPr lang="zh-CN" altLang="zh-CN" dirty="0"/>
              <a:t>结算时，以审计审定的</a:t>
            </a:r>
            <a:r>
              <a:rPr lang="zh-CN" altLang="zh-CN" dirty="0">
                <a:solidFill>
                  <a:srgbClr val="339933"/>
                </a:solidFill>
              </a:rPr>
              <a:t>建安工程费</a:t>
            </a:r>
            <a:r>
              <a:rPr lang="zh-CN" altLang="zh-CN" dirty="0"/>
              <a:t>为计费额，根据审计审定的建安费结合中标人的下浮比例进行费率调整，按调整后的各阶段报价费率进行结算。结算的建安工程费不得高于经</a:t>
            </a:r>
            <a:r>
              <a:rPr lang="zh-CN" altLang="zh-CN" dirty="0">
                <a:solidFill>
                  <a:srgbClr val="339933"/>
                </a:solidFill>
              </a:rPr>
              <a:t>批复</a:t>
            </a:r>
            <a:r>
              <a:rPr lang="zh-CN" altLang="zh-CN" dirty="0"/>
              <a:t>的初步设计概算中的</a:t>
            </a:r>
            <a:r>
              <a:rPr lang="zh-CN" altLang="zh-CN" dirty="0">
                <a:solidFill>
                  <a:srgbClr val="339933"/>
                </a:solidFill>
              </a:rPr>
              <a:t>建安工程费</a:t>
            </a:r>
            <a:r>
              <a:rPr lang="zh-CN" altLang="zh-CN" dirty="0"/>
              <a:t>。</a:t>
            </a:r>
            <a:endParaRPr lang="zh-CN" altLang="zh-CN" dirty="0"/>
          </a:p>
          <a:p>
            <a:r>
              <a:rPr lang="zh-CN" altLang="en-US" dirty="0">
                <a:solidFill>
                  <a:srgbClr val="FF0000"/>
                </a:solidFill>
              </a:rPr>
              <a:t>重点：</a:t>
            </a:r>
            <a:r>
              <a:rPr lang="zh-CN" altLang="zh-CN" u="sng" dirty="0"/>
              <a:t>承包人所提供主要材料（包括但不限于钢筋、水泥、电线、电缆等）必须为大厂生产品牌或参照</a:t>
            </a:r>
            <a:r>
              <a:rPr lang="zh-CN" altLang="zh-CN" u="sng" dirty="0">
                <a:solidFill>
                  <a:srgbClr val="339933"/>
                </a:solidFill>
              </a:rPr>
              <a:t>控制价编制预算</a:t>
            </a:r>
            <a:r>
              <a:rPr lang="zh-CN" altLang="zh-CN" u="sng" dirty="0"/>
              <a:t>中所规定</a:t>
            </a:r>
            <a:r>
              <a:rPr lang="zh-CN" altLang="zh-CN" u="sng" dirty="0">
                <a:solidFill>
                  <a:srgbClr val="339933"/>
                </a:solidFill>
              </a:rPr>
              <a:t>品牌</a:t>
            </a:r>
            <a:r>
              <a:rPr lang="zh-CN" altLang="zh-CN" u="sng" dirty="0"/>
              <a:t>进行采购</a:t>
            </a:r>
            <a:endParaRPr lang="zh-CN" altLang="zh-CN" dirty="0"/>
          </a:p>
          <a:p>
            <a:r>
              <a:rPr lang="zh-CN" altLang="en-US" dirty="0">
                <a:solidFill>
                  <a:srgbClr val="FF0000"/>
                </a:solidFill>
              </a:rPr>
              <a:t>重点：</a:t>
            </a:r>
            <a:r>
              <a:rPr lang="zh-CN" altLang="zh-CN" dirty="0">
                <a:solidFill>
                  <a:srgbClr val="00B050"/>
                </a:solidFill>
              </a:rPr>
              <a:t>市场价格波动</a:t>
            </a:r>
            <a:r>
              <a:rPr lang="zh-CN" altLang="zh-CN" dirty="0"/>
              <a:t>是否调整合同价格的约定：按国家相关政策、法规、条例、文件执行，市场价格波动不影响项目</a:t>
            </a:r>
            <a:r>
              <a:rPr lang="zh-CN" altLang="zh-CN" dirty="0">
                <a:solidFill>
                  <a:srgbClr val="339933"/>
                </a:solidFill>
              </a:rPr>
              <a:t>施工总造价</a:t>
            </a:r>
            <a:r>
              <a:rPr lang="zh-CN" altLang="zh-CN" dirty="0"/>
              <a:t>的执行。</a:t>
            </a:r>
            <a:endParaRPr lang="en-US" altLang="zh-CN" dirty="0"/>
          </a:p>
          <a:p>
            <a:endParaRPr lang="zh-CN" altLang="zh-CN" dirty="0"/>
          </a:p>
          <a:p>
            <a:endParaRPr lang="zh-CN" altLang="en-US" dirty="0"/>
          </a:p>
        </p:txBody>
      </p:sp>
      <p:sp>
        <p:nvSpPr>
          <p:cNvPr id="2" name="灯片编号占位符 1"/>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内容占位符 1"/>
          <p:cNvSpPr>
            <a:spLocks noGrp="1"/>
          </p:cNvSpPr>
          <p:nvPr>
            <p:ph idx="1"/>
          </p:nvPr>
        </p:nvSpPr>
        <p:spPr/>
        <p:txBody>
          <a:bodyPr/>
          <a:lstStyle/>
          <a:p>
            <a:r>
              <a:rPr lang="zh-CN" altLang="en-US" dirty="0">
                <a:solidFill>
                  <a:srgbClr val="FF0000"/>
                </a:solidFill>
              </a:rPr>
              <a:t>重点：</a:t>
            </a:r>
            <a:r>
              <a:rPr lang="zh-CN" altLang="zh-CN" dirty="0"/>
              <a:t>合同价格形式</a:t>
            </a:r>
            <a:endParaRPr lang="zh-CN" altLang="zh-CN" dirty="0"/>
          </a:p>
          <a:p>
            <a:r>
              <a:rPr lang="zh-CN" altLang="zh-CN" dirty="0"/>
              <a:t>单价合同</a:t>
            </a:r>
            <a:endParaRPr lang="zh-CN" altLang="zh-CN" dirty="0"/>
          </a:p>
          <a:p>
            <a:r>
              <a:rPr lang="zh-CN" altLang="zh-CN" dirty="0">
                <a:solidFill>
                  <a:srgbClr val="339933"/>
                </a:solidFill>
              </a:rPr>
              <a:t>综合单价</a:t>
            </a:r>
            <a:r>
              <a:rPr lang="zh-CN" altLang="zh-CN" dirty="0"/>
              <a:t>包含的风险范围：赶工费、二次搬运费、保通费以及工程量增减单价不作调整等。</a:t>
            </a:r>
            <a:endParaRPr lang="zh-CN" altLang="zh-CN" dirty="0"/>
          </a:p>
          <a:p>
            <a:r>
              <a:rPr lang="zh-CN" altLang="zh-CN" dirty="0"/>
              <a:t>风险范围以外合同价格的调整方法：人工费调整按云南省住房和城乡建设厅相关文件执行。</a:t>
            </a:r>
            <a:endParaRPr lang="en-US" altLang="zh-CN" dirty="0"/>
          </a:p>
          <a:p>
            <a:r>
              <a:rPr lang="zh-CN" altLang="en-US" dirty="0">
                <a:solidFill>
                  <a:srgbClr val="FF0000"/>
                </a:solidFill>
              </a:rPr>
              <a:t>重点： </a:t>
            </a:r>
            <a:r>
              <a:rPr lang="en-US" altLang="zh-CN" dirty="0"/>
              <a:t>EPC</a:t>
            </a:r>
            <a:r>
              <a:rPr lang="zh-CN" altLang="zh-CN" dirty="0"/>
              <a:t>项目采用初步设计概算进行招标确定中标人，施工图设计由中标人完成，在施工图和施工图预算没有完全审定，而施工现场发生</a:t>
            </a:r>
            <a:r>
              <a:rPr lang="zh-CN" altLang="zh-CN" dirty="0">
                <a:solidFill>
                  <a:srgbClr val="00B050"/>
                </a:solidFill>
              </a:rPr>
              <a:t>路由调整</a:t>
            </a:r>
            <a:r>
              <a:rPr lang="zh-CN" altLang="zh-CN" dirty="0"/>
              <a:t>，此种情况如何处理比较好？</a:t>
            </a:r>
            <a:r>
              <a:rPr lang="en-US" altLang="zh-CN" dirty="0"/>
              <a:t>EPC</a:t>
            </a:r>
            <a:r>
              <a:rPr lang="zh-CN" altLang="zh-CN" dirty="0"/>
              <a:t>项目的变更管理在招标时如何设置比较好？</a:t>
            </a:r>
            <a:endParaRPr lang="en-US" altLang="zh-CN" dirty="0"/>
          </a:p>
          <a:p>
            <a:endParaRPr lang="en-US" altLang="zh-CN" dirty="0"/>
          </a:p>
          <a:p>
            <a:endParaRPr lang="zh-CN" altLang="zh-CN" dirty="0"/>
          </a:p>
          <a:p>
            <a:endParaRPr lang="en-US" altLang="zh-CN" dirty="0"/>
          </a:p>
          <a:p>
            <a:endParaRPr lang="zh-CN" altLang="zh-CN" dirty="0"/>
          </a:p>
        </p:txBody>
      </p:sp>
      <p:sp>
        <p:nvSpPr>
          <p:cNvPr id="2" name="灯片编号占位符 1"/>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b="0" dirty="0">
                <a:solidFill>
                  <a:srgbClr val="FF0000"/>
                </a:solidFill>
              </a:rPr>
              <a:t>重点：</a:t>
            </a:r>
            <a:r>
              <a:rPr lang="zh-CN" altLang="en-US" b="0" dirty="0"/>
              <a:t>业主</a:t>
            </a:r>
            <a:r>
              <a:rPr lang="zh-CN" altLang="en-US" b="0" dirty="0">
                <a:solidFill>
                  <a:srgbClr val="00B050"/>
                </a:solidFill>
              </a:rPr>
              <a:t>被动变更</a:t>
            </a:r>
            <a:endParaRPr lang="zh-CN" altLang="en-US" b="0" dirty="0">
              <a:solidFill>
                <a:srgbClr val="00B050"/>
              </a:solidFill>
            </a:endParaRPr>
          </a:p>
          <a:p>
            <a:r>
              <a:rPr lang="zh-CN" altLang="en-US" b="0" dirty="0"/>
              <a:t>业主</a:t>
            </a:r>
            <a:r>
              <a:rPr lang="zh-CN" altLang="en-US" b="0" dirty="0">
                <a:solidFill>
                  <a:srgbClr val="00B050"/>
                </a:solidFill>
              </a:rPr>
              <a:t>被动变更</a:t>
            </a:r>
            <a:r>
              <a:rPr lang="zh-CN" altLang="en-US" b="0" dirty="0"/>
              <a:t>作为</a:t>
            </a:r>
            <a:r>
              <a:rPr lang="en-US" altLang="zh-CN" b="0" dirty="0"/>
              <a:t>EPC</a:t>
            </a:r>
            <a:r>
              <a:rPr lang="zh-CN" altLang="en-US" b="0" dirty="0"/>
              <a:t>合同中的一种常见</a:t>
            </a:r>
            <a:r>
              <a:rPr lang="zh-CN" altLang="en-US" b="0" dirty="0">
                <a:solidFill>
                  <a:srgbClr val="FF0000"/>
                </a:solidFill>
              </a:rPr>
              <a:t>变更模式</a:t>
            </a:r>
            <a:r>
              <a:rPr lang="zh-CN" altLang="en-US" b="0" dirty="0"/>
              <a:t>，主要是指</a:t>
            </a:r>
            <a:r>
              <a:rPr lang="zh-CN" altLang="en-US" b="0" dirty="0">
                <a:solidFill>
                  <a:srgbClr val="FF0000"/>
                </a:solidFill>
              </a:rPr>
              <a:t>总承包方</a:t>
            </a:r>
            <a:r>
              <a:rPr lang="zh-CN" altLang="en-US" b="0" dirty="0"/>
              <a:t>在结合</a:t>
            </a:r>
            <a:r>
              <a:rPr lang="zh-CN" altLang="en-US" b="0" dirty="0">
                <a:solidFill>
                  <a:srgbClr val="00B050"/>
                </a:solidFill>
              </a:rPr>
              <a:t>招标资料、招标答疑资料、地勘资料、设计标准要求、合同资料</a:t>
            </a:r>
            <a:r>
              <a:rPr lang="zh-CN" altLang="en-US" b="0" dirty="0"/>
              <a:t>的基础上，基于</a:t>
            </a:r>
            <a:r>
              <a:rPr lang="zh-CN" altLang="en-US" b="0" dirty="0">
                <a:solidFill>
                  <a:srgbClr val="00B050"/>
                </a:solidFill>
              </a:rPr>
              <a:t>设计方案优化、价格调整、设计标准调整</a:t>
            </a:r>
            <a:r>
              <a:rPr lang="zh-CN" altLang="en-US" b="0" dirty="0"/>
              <a:t>等内容提出的</a:t>
            </a:r>
            <a:r>
              <a:rPr lang="zh-CN" altLang="en-US" b="0" dirty="0">
                <a:solidFill>
                  <a:srgbClr val="FF0000"/>
                </a:solidFill>
              </a:rPr>
              <a:t>变更</a:t>
            </a:r>
            <a:r>
              <a:rPr lang="zh-CN" altLang="en-US" b="0" dirty="0"/>
              <a:t>。</a:t>
            </a:r>
            <a:endParaRPr lang="en-US" altLang="zh-CN" b="0" dirty="0"/>
          </a:p>
          <a:p>
            <a:r>
              <a:rPr lang="zh-CN" altLang="en-US" b="0" dirty="0">
                <a:solidFill>
                  <a:srgbClr val="FF0000"/>
                </a:solidFill>
              </a:rPr>
              <a:t>桩基工程类</a:t>
            </a:r>
            <a:r>
              <a:rPr lang="en-US" altLang="zh-CN" b="0" dirty="0"/>
              <a:t>-</a:t>
            </a:r>
            <a:r>
              <a:rPr lang="zh-CN" altLang="en-US" b="0" dirty="0"/>
              <a:t>结合当地</a:t>
            </a:r>
            <a:r>
              <a:rPr lang="zh-CN" altLang="en-US" b="0" dirty="0">
                <a:solidFill>
                  <a:srgbClr val="00B050"/>
                </a:solidFill>
              </a:rPr>
              <a:t>定额标准</a:t>
            </a:r>
            <a:r>
              <a:rPr lang="zh-CN" altLang="en-US" b="0" dirty="0"/>
              <a:t>调整</a:t>
            </a:r>
            <a:r>
              <a:rPr lang="zh-CN" altLang="en-US" b="0" dirty="0">
                <a:solidFill>
                  <a:srgbClr val="00B050"/>
                </a:solidFill>
              </a:rPr>
              <a:t>桩基充盈系数</a:t>
            </a:r>
            <a:r>
              <a:rPr lang="zh-CN" altLang="en-US" b="0" dirty="0"/>
              <a:t>增加收入</a:t>
            </a:r>
            <a:endParaRPr lang="en-US" altLang="zh-CN" b="0" dirty="0"/>
          </a:p>
          <a:p>
            <a:r>
              <a:rPr lang="zh-CN" altLang="en-US" b="0" dirty="0"/>
              <a:t>在研究了</a:t>
            </a:r>
            <a:r>
              <a:rPr lang="en-US" altLang="zh-CN" b="0" dirty="0"/>
              <a:t>2017</a:t>
            </a:r>
            <a:r>
              <a:rPr lang="zh-CN" altLang="en-US" b="0" dirty="0"/>
              <a:t>版</a:t>
            </a:r>
            <a:r>
              <a:rPr lang="en-US" altLang="zh-CN" b="0" dirty="0"/>
              <a:t>《</a:t>
            </a:r>
            <a:r>
              <a:rPr lang="zh-CN" altLang="en-US" b="0" dirty="0"/>
              <a:t>省房屋建筑与装饰工程消耗量</a:t>
            </a:r>
            <a:r>
              <a:rPr lang="zh-CN" altLang="en-US" b="0" dirty="0">
                <a:solidFill>
                  <a:srgbClr val="00B050"/>
                </a:solidFill>
              </a:rPr>
              <a:t>定额</a:t>
            </a:r>
            <a:r>
              <a:rPr lang="zh-CN" altLang="en-US" b="0" dirty="0"/>
              <a:t>及统一</a:t>
            </a:r>
            <a:r>
              <a:rPr lang="zh-CN" altLang="en-US" b="0" dirty="0">
                <a:solidFill>
                  <a:srgbClr val="00B050"/>
                </a:solidFill>
              </a:rPr>
              <a:t>基价</a:t>
            </a:r>
            <a:r>
              <a:rPr lang="zh-CN" altLang="en-US" b="0" dirty="0"/>
              <a:t>表</a:t>
            </a:r>
            <a:r>
              <a:rPr lang="en-US" altLang="zh-CN" b="0" dirty="0"/>
              <a:t>》</a:t>
            </a:r>
            <a:r>
              <a:rPr lang="zh-CN" altLang="en-US" b="0" dirty="0"/>
              <a:t>、</a:t>
            </a:r>
            <a:r>
              <a:rPr lang="en-US" altLang="zh-CN" b="0" dirty="0"/>
              <a:t>2004</a:t>
            </a:r>
            <a:r>
              <a:rPr lang="zh-CN" altLang="en-US" b="0" dirty="0"/>
              <a:t>版</a:t>
            </a:r>
            <a:r>
              <a:rPr lang="en-US" altLang="zh-CN" b="0" dirty="0"/>
              <a:t>《</a:t>
            </a:r>
            <a:r>
              <a:rPr lang="zh-CN" altLang="en-US" b="0" dirty="0"/>
              <a:t>省建筑工程消耗量</a:t>
            </a:r>
            <a:r>
              <a:rPr lang="zh-CN" altLang="en-US" b="0" dirty="0">
                <a:solidFill>
                  <a:srgbClr val="00B050"/>
                </a:solidFill>
              </a:rPr>
              <a:t>定额</a:t>
            </a:r>
            <a:r>
              <a:rPr lang="zh-CN" altLang="en-US" b="0" dirty="0"/>
              <a:t>与单位</a:t>
            </a:r>
            <a:r>
              <a:rPr lang="zh-CN" altLang="en-US" b="0" dirty="0">
                <a:solidFill>
                  <a:srgbClr val="00B050"/>
                </a:solidFill>
              </a:rPr>
              <a:t>估价表</a:t>
            </a:r>
            <a:r>
              <a:rPr lang="en-US" altLang="zh-CN" b="0" dirty="0"/>
              <a:t>》</a:t>
            </a:r>
            <a:r>
              <a:rPr lang="zh-CN" altLang="en-US" b="0" dirty="0"/>
              <a:t>后，发现关于</a:t>
            </a:r>
            <a:r>
              <a:rPr lang="zh-CN" altLang="en-US" b="0" dirty="0">
                <a:solidFill>
                  <a:srgbClr val="FF0000"/>
                </a:solidFill>
              </a:rPr>
              <a:t>灌注桩充盈系数</a:t>
            </a:r>
            <a:r>
              <a:rPr lang="zh-CN" altLang="en-US" b="0" dirty="0"/>
              <a:t>有这样规定：“</a:t>
            </a:r>
            <a:r>
              <a:rPr lang="zh-CN" altLang="en-US" b="0" dirty="0">
                <a:solidFill>
                  <a:srgbClr val="00B050"/>
                </a:solidFill>
              </a:rPr>
              <a:t>定额</a:t>
            </a:r>
            <a:r>
              <a:rPr lang="zh-CN" altLang="en-US" b="0" dirty="0"/>
              <a:t>各种灌注桩</a:t>
            </a:r>
            <a:r>
              <a:rPr lang="zh-CN" altLang="en-US" b="0" dirty="0">
                <a:solidFill>
                  <a:srgbClr val="00B050"/>
                </a:solidFill>
              </a:rPr>
              <a:t>充盈系数</a:t>
            </a:r>
            <a:r>
              <a:rPr lang="zh-CN" altLang="en-US" b="0" dirty="0"/>
              <a:t>与</a:t>
            </a:r>
            <a:r>
              <a:rPr lang="zh-CN" altLang="en-US" b="0" dirty="0">
                <a:solidFill>
                  <a:srgbClr val="FF0000"/>
                </a:solidFill>
              </a:rPr>
              <a:t>定额规定</a:t>
            </a:r>
            <a:r>
              <a:rPr lang="zh-CN" altLang="en-US" b="0" dirty="0"/>
              <a:t>不同时，</a:t>
            </a:r>
            <a:r>
              <a:rPr lang="zh-CN" altLang="en-US" b="0" dirty="0">
                <a:solidFill>
                  <a:srgbClr val="FF0000"/>
                </a:solidFill>
              </a:rPr>
              <a:t>可以调整</a:t>
            </a:r>
            <a:r>
              <a:rPr lang="zh-CN" altLang="en-US" b="0" dirty="0"/>
              <a:t>”。</a:t>
            </a:r>
            <a:endParaRPr lang="en-US" altLang="zh-CN" b="0" dirty="0"/>
          </a:p>
          <a:p>
            <a:endParaRPr lang="en-US" altLang="zh-CN" b="0"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b="0" dirty="0"/>
              <a:t>明确</a:t>
            </a:r>
            <a:r>
              <a:rPr lang="zh-CN" altLang="en-US" b="0" dirty="0">
                <a:solidFill>
                  <a:srgbClr val="FF0000"/>
                </a:solidFill>
              </a:rPr>
              <a:t>变更理由</a:t>
            </a:r>
            <a:r>
              <a:rPr lang="zh-CN" altLang="en-US" b="0" dirty="0"/>
              <a:t>为“根据实际情况，指出在</a:t>
            </a:r>
            <a:r>
              <a:rPr lang="zh-CN" altLang="en-US" b="0" dirty="0">
                <a:solidFill>
                  <a:srgbClr val="00B050"/>
                </a:solidFill>
              </a:rPr>
              <a:t>设计试桩</a:t>
            </a:r>
            <a:r>
              <a:rPr lang="zh-CN" altLang="en-US" b="0" dirty="0"/>
              <a:t>中，</a:t>
            </a:r>
            <a:r>
              <a:rPr lang="en-US" altLang="zh-CN" b="0" dirty="0"/>
              <a:t>1</a:t>
            </a:r>
            <a:r>
              <a:rPr lang="zh-CN" altLang="en-US" b="0" dirty="0"/>
              <a:t>根约</a:t>
            </a:r>
            <a:r>
              <a:rPr lang="en-US" altLang="zh-CN" b="0" dirty="0"/>
              <a:t>31m</a:t>
            </a:r>
            <a:r>
              <a:rPr lang="zh-CN" altLang="en-US" b="0" dirty="0"/>
              <a:t>的</a:t>
            </a:r>
            <a:r>
              <a:rPr lang="zh-CN" altLang="en-US" b="0" dirty="0">
                <a:solidFill>
                  <a:srgbClr val="00B050"/>
                </a:solidFill>
              </a:rPr>
              <a:t>桩</a:t>
            </a:r>
            <a:r>
              <a:rPr lang="zh-CN" altLang="en-US" b="0" dirty="0"/>
              <a:t>中，</a:t>
            </a:r>
            <a:r>
              <a:rPr lang="zh-CN" altLang="en-US" b="0" dirty="0">
                <a:solidFill>
                  <a:srgbClr val="00B050"/>
                </a:solidFill>
              </a:rPr>
              <a:t>砂层厚度</a:t>
            </a:r>
            <a:r>
              <a:rPr lang="zh-CN" altLang="en-US" b="0" dirty="0"/>
              <a:t>占到</a:t>
            </a:r>
            <a:r>
              <a:rPr lang="en-US" altLang="zh-CN" b="0" dirty="0"/>
              <a:t>15m</a:t>
            </a:r>
            <a:r>
              <a:rPr lang="zh-CN" altLang="en-US" b="0" dirty="0"/>
              <a:t>左右，</a:t>
            </a:r>
            <a:r>
              <a:rPr lang="zh-CN" altLang="en-US" b="0" dirty="0">
                <a:solidFill>
                  <a:srgbClr val="00B050"/>
                </a:solidFill>
              </a:rPr>
              <a:t>桩基</a:t>
            </a:r>
            <a:r>
              <a:rPr lang="zh-CN" altLang="en-US" b="0" dirty="0"/>
              <a:t>施工过程中易出现</a:t>
            </a:r>
            <a:r>
              <a:rPr lang="zh-CN" altLang="en-US" b="0" dirty="0">
                <a:solidFill>
                  <a:srgbClr val="00B050"/>
                </a:solidFill>
              </a:rPr>
              <a:t>扩孔现象</a:t>
            </a:r>
            <a:r>
              <a:rPr lang="zh-CN" altLang="en-US" b="0" dirty="0"/>
              <a:t>，需要对</a:t>
            </a:r>
            <a:r>
              <a:rPr lang="zh-CN" altLang="en-US" b="0" dirty="0">
                <a:solidFill>
                  <a:srgbClr val="00B050"/>
                </a:solidFill>
              </a:rPr>
              <a:t>灌注桩</a:t>
            </a:r>
            <a:r>
              <a:rPr lang="zh-CN" altLang="en-US" b="0" dirty="0">
                <a:solidFill>
                  <a:srgbClr val="FF0000"/>
                </a:solidFill>
              </a:rPr>
              <a:t>充盈系数</a:t>
            </a:r>
            <a:r>
              <a:rPr lang="zh-CN" altLang="en-US" b="0" dirty="0"/>
              <a:t>进行适当的</a:t>
            </a:r>
            <a:r>
              <a:rPr lang="zh-CN" altLang="en-US" b="0" dirty="0">
                <a:solidFill>
                  <a:srgbClr val="FF0000"/>
                </a:solidFill>
              </a:rPr>
              <a:t>调整</a:t>
            </a:r>
            <a:r>
              <a:rPr lang="zh-CN" altLang="en-US" b="0" dirty="0"/>
              <a:t>”。</a:t>
            </a:r>
            <a:endParaRPr lang="en-US" altLang="zh-CN" b="0" dirty="0"/>
          </a:p>
          <a:p>
            <a:r>
              <a:rPr lang="zh-CN" altLang="en-US" b="0" dirty="0"/>
              <a:t>经过</a:t>
            </a:r>
            <a:r>
              <a:rPr lang="zh-CN" altLang="en-US" b="0" dirty="0">
                <a:solidFill>
                  <a:srgbClr val="00B050"/>
                </a:solidFill>
              </a:rPr>
              <a:t>市场调查</a:t>
            </a:r>
            <a:r>
              <a:rPr lang="zh-CN" altLang="en-US" b="0" dirty="0"/>
              <a:t>，也借鉴</a:t>
            </a:r>
            <a:r>
              <a:rPr lang="zh-CN" altLang="en-US" b="0" dirty="0">
                <a:solidFill>
                  <a:srgbClr val="00B050"/>
                </a:solidFill>
              </a:rPr>
              <a:t>其他项目的经验</a:t>
            </a:r>
            <a:r>
              <a:rPr lang="zh-CN" altLang="en-US" b="0" dirty="0"/>
              <a:t>，并与</a:t>
            </a:r>
            <a:r>
              <a:rPr lang="zh-CN" altLang="en-US" b="0" dirty="0">
                <a:solidFill>
                  <a:srgbClr val="00B050"/>
                </a:solidFill>
              </a:rPr>
              <a:t>设计单位</a:t>
            </a:r>
            <a:r>
              <a:rPr lang="zh-CN" altLang="en-US" b="0" dirty="0"/>
              <a:t>多方沟通后，最终将</a:t>
            </a:r>
            <a:r>
              <a:rPr lang="zh-CN" altLang="en-US" b="0" dirty="0">
                <a:solidFill>
                  <a:srgbClr val="FF0000"/>
                </a:solidFill>
              </a:rPr>
              <a:t>定额约定</a:t>
            </a:r>
            <a:r>
              <a:rPr lang="zh-CN" altLang="en-US" b="0" dirty="0"/>
              <a:t>的</a:t>
            </a:r>
            <a:r>
              <a:rPr lang="zh-CN" altLang="en-US" b="0" dirty="0">
                <a:solidFill>
                  <a:srgbClr val="FF0000"/>
                </a:solidFill>
              </a:rPr>
              <a:t>灌注桩充盈系数</a:t>
            </a:r>
            <a:r>
              <a:rPr lang="en-US" altLang="zh-CN" b="0" dirty="0"/>
              <a:t>1.25</a:t>
            </a:r>
            <a:r>
              <a:rPr lang="zh-CN" altLang="en-US" b="0" dirty="0">
                <a:solidFill>
                  <a:srgbClr val="00B050"/>
                </a:solidFill>
              </a:rPr>
              <a:t>调整为</a:t>
            </a:r>
            <a:r>
              <a:rPr lang="en-US" altLang="zh-CN" b="0" dirty="0"/>
              <a:t>1.3</a:t>
            </a:r>
            <a:r>
              <a:rPr lang="zh-CN" altLang="en-US" b="0" dirty="0"/>
              <a:t>～</a:t>
            </a:r>
            <a:r>
              <a:rPr lang="en-US" altLang="zh-CN" b="0" dirty="0"/>
              <a:t>1.35</a:t>
            </a:r>
            <a:endParaRPr lang="en-US" altLang="zh-CN" b="0" dirty="0"/>
          </a:p>
          <a:p>
            <a:r>
              <a:rPr lang="zh-CN" altLang="en-US" b="0" dirty="0"/>
              <a:t>同时在</a:t>
            </a:r>
            <a:r>
              <a:rPr lang="zh-CN" altLang="en-US" b="0" dirty="0">
                <a:solidFill>
                  <a:srgbClr val="00B050"/>
                </a:solidFill>
              </a:rPr>
              <a:t>设计图纸</a:t>
            </a:r>
            <a:r>
              <a:rPr lang="zh-CN" altLang="en-US" b="0" dirty="0"/>
              <a:t>中说明</a:t>
            </a:r>
            <a:r>
              <a:rPr lang="zh-CN" altLang="en-US" b="0" dirty="0">
                <a:solidFill>
                  <a:srgbClr val="FF0000"/>
                </a:solidFill>
              </a:rPr>
              <a:t>旋挖钻施工</a:t>
            </a:r>
            <a:r>
              <a:rPr lang="zh-CN" altLang="en-US" b="0" dirty="0"/>
              <a:t>在穿过</a:t>
            </a:r>
            <a:r>
              <a:rPr lang="zh-CN" altLang="en-US" b="0" dirty="0">
                <a:solidFill>
                  <a:srgbClr val="00B050"/>
                </a:solidFill>
              </a:rPr>
              <a:t>砂层地带</a:t>
            </a:r>
            <a:r>
              <a:rPr lang="zh-CN" altLang="en-US" b="0" dirty="0"/>
              <a:t>时易导致</a:t>
            </a:r>
            <a:r>
              <a:rPr lang="zh-CN" altLang="en-US" b="0" dirty="0">
                <a:solidFill>
                  <a:srgbClr val="FF0000"/>
                </a:solidFill>
              </a:rPr>
              <a:t>塌孔</a:t>
            </a:r>
            <a:r>
              <a:rPr lang="zh-CN" altLang="en-US" b="0" dirty="0"/>
              <a:t>等情况的发生，为</a:t>
            </a:r>
            <a:r>
              <a:rPr lang="zh-CN" altLang="en-US" b="0" dirty="0">
                <a:solidFill>
                  <a:srgbClr val="00B050"/>
                </a:solidFill>
              </a:rPr>
              <a:t>定额计价</a:t>
            </a:r>
            <a:r>
              <a:rPr lang="zh-CN" altLang="en-US" b="0" dirty="0"/>
              <a:t>时调整</a:t>
            </a:r>
            <a:r>
              <a:rPr lang="zh-CN" altLang="en-US" b="0" dirty="0">
                <a:solidFill>
                  <a:srgbClr val="FF0000"/>
                </a:solidFill>
              </a:rPr>
              <a:t>充盈系数</a:t>
            </a:r>
            <a:r>
              <a:rPr lang="zh-CN" altLang="en-US" b="0" dirty="0"/>
              <a:t>提供依据。</a:t>
            </a:r>
            <a:endParaRPr lang="zh-CN" altLang="en-US" b="0"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solidFill>
                  <a:srgbClr val="00B050"/>
                </a:solidFill>
              </a:rPr>
              <a:t>【</a:t>
            </a:r>
            <a:r>
              <a:rPr lang="zh-CN" altLang="en-US" dirty="0">
                <a:solidFill>
                  <a:srgbClr val="00B050"/>
                </a:solidFill>
              </a:rPr>
              <a:t>项目</a:t>
            </a:r>
            <a:r>
              <a:rPr lang="en-US" altLang="zh-CN" dirty="0">
                <a:solidFill>
                  <a:srgbClr val="00B050"/>
                </a:solidFill>
              </a:rPr>
              <a:t>】</a:t>
            </a:r>
            <a:r>
              <a:rPr lang="en-US" altLang="zh-CN" dirty="0"/>
              <a:t>EPC</a:t>
            </a:r>
            <a:endParaRPr lang="en-US" altLang="zh-CN" dirty="0"/>
          </a:p>
          <a:p>
            <a:r>
              <a:rPr lang="zh-CN" altLang="en-US" dirty="0"/>
              <a:t>概算（建安费）、施工图预算、合同价（设计、建安）、结算价</a:t>
            </a:r>
            <a:endParaRPr lang="en-US" altLang="zh-CN" dirty="0"/>
          </a:p>
          <a:p>
            <a:r>
              <a:rPr lang="zh-CN" altLang="en-US" b="0" dirty="0">
                <a:solidFill>
                  <a:srgbClr val="FF0000"/>
                </a:solidFill>
              </a:rPr>
              <a:t>预算</a:t>
            </a:r>
            <a:r>
              <a:rPr lang="zh-CN" altLang="en-US" b="0" dirty="0">
                <a:solidFill>
                  <a:srgbClr val="00B050"/>
                </a:solidFill>
              </a:rPr>
              <a:t>高于</a:t>
            </a:r>
            <a:r>
              <a:rPr lang="zh-CN" altLang="en-US" b="0" dirty="0">
                <a:solidFill>
                  <a:srgbClr val="FF0000"/>
                </a:solidFill>
              </a:rPr>
              <a:t>概算建安</a:t>
            </a:r>
            <a:r>
              <a:rPr lang="zh-CN" altLang="en-US" b="0" dirty="0"/>
              <a:t>工程费，是因</a:t>
            </a:r>
            <a:r>
              <a:rPr lang="zh-CN" altLang="en-US" b="0" dirty="0">
                <a:solidFill>
                  <a:srgbClr val="00B050"/>
                </a:solidFill>
              </a:rPr>
              <a:t>概算</a:t>
            </a:r>
            <a:r>
              <a:rPr lang="zh-CN" altLang="en-US" b="0" dirty="0"/>
              <a:t>与施工图</a:t>
            </a:r>
            <a:r>
              <a:rPr lang="zh-CN" altLang="en-US" b="0" dirty="0">
                <a:solidFill>
                  <a:srgbClr val="00B050"/>
                </a:solidFill>
              </a:rPr>
              <a:t>预算</a:t>
            </a:r>
            <a:r>
              <a:rPr lang="zh-CN" altLang="en-US" b="0" dirty="0"/>
              <a:t>执行</a:t>
            </a:r>
            <a:r>
              <a:rPr lang="zh-CN" altLang="en-US" b="0" dirty="0">
                <a:solidFill>
                  <a:srgbClr val="00B050"/>
                </a:solidFill>
              </a:rPr>
              <a:t>不同定额</a:t>
            </a:r>
            <a:r>
              <a:rPr lang="zh-CN" altLang="en-US" b="0" dirty="0"/>
              <a:t>造成的，根据</a:t>
            </a:r>
            <a:r>
              <a:rPr lang="en-US" altLang="zh-CN" b="0" dirty="0"/>
              <a:t>《</a:t>
            </a:r>
            <a:r>
              <a:rPr lang="zh-CN" altLang="en-US" b="0" dirty="0"/>
              <a:t>市</a:t>
            </a:r>
            <a:r>
              <a:rPr lang="zh-CN" altLang="en-US" b="0" dirty="0">
                <a:solidFill>
                  <a:schemeClr val="tx1"/>
                </a:solidFill>
              </a:rPr>
              <a:t>政府</a:t>
            </a:r>
            <a:r>
              <a:rPr lang="zh-CN" altLang="en-US" b="0" dirty="0"/>
              <a:t>投资项目</a:t>
            </a:r>
            <a:r>
              <a:rPr lang="zh-CN" altLang="en-US" b="0" dirty="0">
                <a:solidFill>
                  <a:schemeClr val="tx1"/>
                </a:solidFill>
              </a:rPr>
              <a:t>概算调整</a:t>
            </a:r>
            <a:r>
              <a:rPr lang="zh-CN" altLang="en-US" b="0" dirty="0">
                <a:solidFill>
                  <a:srgbClr val="00B050"/>
                </a:solidFill>
              </a:rPr>
              <a:t>管理制度</a:t>
            </a:r>
            <a:r>
              <a:rPr lang="en-US" altLang="zh-CN" b="0" dirty="0"/>
              <a:t>》</a:t>
            </a:r>
            <a:r>
              <a:rPr lang="zh-CN" altLang="en-US" b="0" dirty="0"/>
              <a:t>的相关规定属于</a:t>
            </a:r>
            <a:r>
              <a:rPr lang="zh-CN" altLang="en-US" b="0" dirty="0">
                <a:solidFill>
                  <a:srgbClr val="FF0000"/>
                </a:solidFill>
              </a:rPr>
              <a:t>项目概算可调整的范围</a:t>
            </a:r>
            <a:r>
              <a:rPr lang="zh-CN" altLang="en-US" b="0" dirty="0"/>
              <a:t>，</a:t>
            </a:r>
            <a:r>
              <a:rPr lang="zh-CN" altLang="en-US" b="0" dirty="0">
                <a:solidFill>
                  <a:srgbClr val="FF0000"/>
                </a:solidFill>
              </a:rPr>
              <a:t>发包人</a:t>
            </a:r>
            <a:r>
              <a:rPr lang="zh-CN" altLang="en-US" b="0" dirty="0"/>
              <a:t>应据此办理相关</a:t>
            </a:r>
            <a:r>
              <a:rPr lang="zh-CN" altLang="en-US" b="0" dirty="0">
                <a:solidFill>
                  <a:srgbClr val="FF0000"/>
                </a:solidFill>
              </a:rPr>
              <a:t>调整概算</a:t>
            </a:r>
            <a:r>
              <a:rPr lang="zh-CN" altLang="en-US" b="0" dirty="0"/>
              <a:t>的手续。</a:t>
            </a:r>
            <a:endParaRPr lang="en-US" altLang="zh-CN" b="0" dirty="0"/>
          </a:p>
          <a:p>
            <a:r>
              <a:rPr lang="zh-CN" altLang="en-US" b="0" dirty="0">
                <a:solidFill>
                  <a:srgbClr val="00B050"/>
                </a:solidFill>
              </a:rPr>
              <a:t>合同价款</a:t>
            </a:r>
            <a:r>
              <a:rPr lang="zh-CN" altLang="en-US" b="0" dirty="0">
                <a:solidFill>
                  <a:schemeClr val="tx1"/>
                </a:solidFill>
              </a:rPr>
              <a:t>调整</a:t>
            </a:r>
            <a:r>
              <a:rPr lang="zh-CN" altLang="en-US" b="0" dirty="0"/>
              <a:t>导致</a:t>
            </a:r>
            <a:r>
              <a:rPr lang="zh-CN" altLang="en-US" b="0" dirty="0">
                <a:solidFill>
                  <a:srgbClr val="FF0000"/>
                </a:solidFill>
              </a:rPr>
              <a:t>预算超过概算</a:t>
            </a:r>
            <a:r>
              <a:rPr lang="zh-CN" altLang="en-US" b="0" dirty="0"/>
              <a:t>的，由于本项目资金来源为</a:t>
            </a:r>
            <a:r>
              <a:rPr lang="zh-CN" altLang="en-US" b="0" dirty="0">
                <a:solidFill>
                  <a:srgbClr val="FF0000"/>
                </a:solidFill>
              </a:rPr>
              <a:t>企业</a:t>
            </a:r>
            <a:r>
              <a:rPr lang="zh-CN" altLang="en-US" b="0" dirty="0">
                <a:solidFill>
                  <a:schemeClr val="tx1"/>
                </a:solidFill>
              </a:rPr>
              <a:t>自筹</a:t>
            </a:r>
            <a:r>
              <a:rPr lang="zh-CN" altLang="en-US" b="0" dirty="0"/>
              <a:t>，与</a:t>
            </a:r>
            <a:r>
              <a:rPr lang="en-US" altLang="zh-CN" b="0" dirty="0"/>
              <a:t>《</a:t>
            </a:r>
            <a:r>
              <a:rPr lang="zh-CN" altLang="en-US" b="0" dirty="0">
                <a:solidFill>
                  <a:srgbClr val="00B050"/>
                </a:solidFill>
              </a:rPr>
              <a:t>市</a:t>
            </a:r>
            <a:r>
              <a:rPr lang="zh-CN" altLang="en-US" b="0" dirty="0">
                <a:solidFill>
                  <a:schemeClr val="tx1"/>
                </a:solidFill>
              </a:rPr>
              <a:t>政府投资</a:t>
            </a:r>
            <a:r>
              <a:rPr lang="zh-CN" altLang="en-US" b="0" dirty="0"/>
              <a:t>项目概算调整管理制度</a:t>
            </a:r>
            <a:r>
              <a:rPr lang="en-US" altLang="zh-CN" b="0" dirty="0"/>
              <a:t>》</a:t>
            </a:r>
            <a:r>
              <a:rPr lang="zh-CN" altLang="en-US" b="0" dirty="0"/>
              <a:t>所指的</a:t>
            </a:r>
            <a:r>
              <a:rPr lang="zh-CN" altLang="en-US" b="0" dirty="0">
                <a:solidFill>
                  <a:schemeClr val="tx1"/>
                </a:solidFill>
              </a:rPr>
              <a:t>财政</a:t>
            </a:r>
            <a:r>
              <a:rPr lang="zh-CN" altLang="en-US" b="0" dirty="0">
                <a:solidFill>
                  <a:srgbClr val="00B050"/>
                </a:solidFill>
              </a:rPr>
              <a:t>预算资金投资</a:t>
            </a:r>
            <a:r>
              <a:rPr lang="zh-CN" altLang="en-US" b="0" dirty="0"/>
              <a:t>项目不同，其</a:t>
            </a:r>
            <a:r>
              <a:rPr lang="zh-CN" altLang="en-US" b="0" dirty="0">
                <a:solidFill>
                  <a:srgbClr val="00B050"/>
                </a:solidFill>
              </a:rPr>
              <a:t>概算调整</a:t>
            </a:r>
            <a:r>
              <a:rPr lang="zh-CN" altLang="en-US" b="0" dirty="0"/>
              <a:t>方法</a:t>
            </a:r>
            <a:r>
              <a:rPr lang="zh-CN" altLang="en-US" b="0" dirty="0">
                <a:solidFill>
                  <a:srgbClr val="FF0000"/>
                </a:solidFill>
              </a:rPr>
              <a:t>未在合同中约定</a:t>
            </a:r>
            <a:r>
              <a:rPr lang="zh-CN" altLang="en-US" b="0" dirty="0"/>
              <a:t>可以</a:t>
            </a:r>
            <a:r>
              <a:rPr lang="zh-CN" altLang="en-US" b="0" dirty="0">
                <a:solidFill>
                  <a:srgbClr val="00B050"/>
                </a:solidFill>
              </a:rPr>
              <a:t>执行该制度</a:t>
            </a:r>
            <a:r>
              <a:rPr lang="zh-CN" altLang="en-US" b="0" dirty="0"/>
              <a:t>，也</a:t>
            </a:r>
            <a:r>
              <a:rPr lang="zh-CN" altLang="en-US" b="0" dirty="0">
                <a:solidFill>
                  <a:srgbClr val="FF0000"/>
                </a:solidFill>
              </a:rPr>
              <a:t>未有其他明确约定</a:t>
            </a:r>
            <a:r>
              <a:rPr lang="zh-CN" altLang="en-US" b="0" dirty="0"/>
              <a:t>，还应由双方进行</a:t>
            </a:r>
            <a:r>
              <a:rPr lang="zh-CN" altLang="en-US" b="0" dirty="0">
                <a:solidFill>
                  <a:srgbClr val="00B050"/>
                </a:solidFill>
              </a:rPr>
              <a:t>补充约定</a:t>
            </a:r>
            <a:r>
              <a:rPr lang="zh-CN" altLang="en-US" b="0" dirty="0"/>
              <a:t>或</a:t>
            </a:r>
            <a:r>
              <a:rPr lang="zh-CN" altLang="en-US" b="0" dirty="0">
                <a:solidFill>
                  <a:srgbClr val="00B050"/>
                </a:solidFill>
              </a:rPr>
              <a:t>协商解决</a:t>
            </a:r>
            <a:r>
              <a:rPr lang="zh-CN" altLang="en-US" b="0" dirty="0"/>
              <a:t>。</a:t>
            </a:r>
            <a:endParaRPr lang="zh-CN" altLang="en-US" dirty="0"/>
          </a:p>
          <a:p>
            <a:endParaRPr lang="zh-CN" altLang="en-US" b="0"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solidFill>
                  <a:srgbClr val="00B050"/>
                </a:solidFill>
              </a:rPr>
              <a:t>【</a:t>
            </a:r>
            <a:r>
              <a:rPr lang="zh-CN" altLang="en-US" dirty="0">
                <a:solidFill>
                  <a:srgbClr val="00B050"/>
                </a:solidFill>
              </a:rPr>
              <a:t>项目</a:t>
            </a:r>
            <a:r>
              <a:rPr lang="en-US" altLang="zh-CN" dirty="0">
                <a:solidFill>
                  <a:srgbClr val="00B050"/>
                </a:solidFill>
              </a:rPr>
              <a:t>】</a:t>
            </a:r>
            <a:r>
              <a:rPr lang="zh-CN" altLang="en-US" b="0" dirty="0"/>
              <a:t>材料二次搬运费</a:t>
            </a:r>
            <a:endParaRPr lang="en-US" altLang="zh-CN" b="0" dirty="0"/>
          </a:p>
          <a:p>
            <a:r>
              <a:rPr lang="en-US" altLang="zh-CN" b="0" dirty="0"/>
              <a:t>EPC</a:t>
            </a:r>
            <a:r>
              <a:rPr lang="zh-CN" altLang="en-US" b="0" dirty="0"/>
              <a:t>，包含设计（方案设计、初步设计、施工图设计），设备采购、施工、以及整体移交、缺陷修复保修工程等。</a:t>
            </a:r>
            <a:r>
              <a:rPr lang="zh-CN" altLang="en-US" b="0" dirty="0">
                <a:solidFill>
                  <a:srgbClr val="FF0000"/>
                </a:solidFill>
              </a:rPr>
              <a:t>建筑安装工程费</a:t>
            </a:r>
            <a:r>
              <a:rPr lang="zh-CN" altLang="en-US" b="0" dirty="0"/>
              <a:t>计价采用</a:t>
            </a:r>
            <a:r>
              <a:rPr lang="zh-CN" altLang="en-US" b="0" dirty="0">
                <a:solidFill>
                  <a:srgbClr val="FF0000"/>
                </a:solidFill>
              </a:rPr>
              <a:t>施工图预算</a:t>
            </a:r>
            <a:r>
              <a:rPr lang="zh-CN" altLang="en-US" b="0" dirty="0">
                <a:solidFill>
                  <a:srgbClr val="00B050"/>
                </a:solidFill>
              </a:rPr>
              <a:t>下浮</a:t>
            </a:r>
            <a:r>
              <a:rPr lang="en-US" altLang="zh-CN" b="0" dirty="0">
                <a:solidFill>
                  <a:srgbClr val="00B050"/>
                </a:solidFill>
              </a:rPr>
              <a:t>15%</a:t>
            </a:r>
            <a:r>
              <a:rPr lang="zh-CN" altLang="en-US" b="0" dirty="0">
                <a:solidFill>
                  <a:srgbClr val="00B050"/>
                </a:solidFill>
              </a:rPr>
              <a:t>加</a:t>
            </a:r>
            <a:r>
              <a:rPr lang="en-US" altLang="zh-CN" b="0" dirty="0">
                <a:solidFill>
                  <a:srgbClr val="00B050"/>
                </a:solidFill>
              </a:rPr>
              <a:t>1.5%</a:t>
            </a:r>
            <a:r>
              <a:rPr lang="zh-CN" altLang="en-US" b="0" dirty="0">
                <a:solidFill>
                  <a:srgbClr val="00B050"/>
                </a:solidFill>
              </a:rPr>
              <a:t>风险</a:t>
            </a:r>
            <a:r>
              <a:rPr lang="zh-CN" altLang="en-US" b="0" dirty="0"/>
              <a:t>包干的原则，其中施工图预算采用定额组价成综合单价的清单计价方式。</a:t>
            </a:r>
            <a:endParaRPr lang="en-US" altLang="zh-CN" b="0" dirty="0"/>
          </a:p>
          <a:p>
            <a:r>
              <a:rPr lang="zh-CN" altLang="en-US" b="0" dirty="0"/>
              <a:t>本项目整治河涌为线状狭长结构，两岸房屋密集、村庄内部</a:t>
            </a:r>
            <a:r>
              <a:rPr lang="zh-CN" altLang="en-US" b="0" dirty="0">
                <a:solidFill>
                  <a:srgbClr val="00B050"/>
                </a:solidFill>
              </a:rPr>
              <a:t>自有道路较窄无法通行</a:t>
            </a:r>
            <a:r>
              <a:rPr lang="zh-CN" altLang="en-US" b="0" dirty="0"/>
              <a:t>且极易影响两侧房屋结构、暗涵内施工等因素，导致部分河岸边无材料堆放场地，施工机械、车辆、材料运输无法直接到达施工现场，必须通过包括陆上、水上、施工临时便道等措施转运，才能满足施工及工期要求。</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b="0" dirty="0"/>
              <a:t>本项目施工图预算是采用定额为依据组价成清单综合单价的计价方式，因施工环境和场地的限制汽车不能直接运到现场，必须</a:t>
            </a:r>
            <a:r>
              <a:rPr lang="zh-CN" altLang="en-US" b="0" dirty="0">
                <a:solidFill>
                  <a:srgbClr val="00B050"/>
                </a:solidFill>
              </a:rPr>
              <a:t>再次运输</a:t>
            </a:r>
            <a:r>
              <a:rPr lang="zh-CN" altLang="en-US" b="0" dirty="0"/>
              <a:t>发生装运卸工作，</a:t>
            </a:r>
            <a:r>
              <a:rPr lang="zh-CN" altLang="en-US" b="0" dirty="0">
                <a:solidFill>
                  <a:srgbClr val="FF0000"/>
                </a:solidFill>
              </a:rPr>
              <a:t>符合</a:t>
            </a:r>
            <a:r>
              <a:rPr lang="en-US" altLang="zh-CN" b="0" dirty="0"/>
              <a:t>《</a:t>
            </a:r>
            <a:r>
              <a:rPr lang="zh-CN" altLang="en-US" b="0" dirty="0"/>
              <a:t>省市政工程综合定额</a:t>
            </a:r>
            <a:r>
              <a:rPr lang="en-US" altLang="zh-CN" b="0" dirty="0"/>
              <a:t>(2010)》</a:t>
            </a:r>
            <a:r>
              <a:rPr lang="zh-CN" altLang="en-US" b="0" dirty="0"/>
              <a:t>规定，可以按照经批准的施工组织设计计算各施工点材料</a:t>
            </a:r>
            <a:r>
              <a:rPr lang="zh-CN" altLang="en-US" b="0" dirty="0">
                <a:solidFill>
                  <a:srgbClr val="FF0000"/>
                </a:solidFill>
              </a:rPr>
              <a:t>二次运输费用</a:t>
            </a:r>
            <a:r>
              <a:rPr lang="zh-CN" altLang="en-US" b="0" dirty="0"/>
              <a:t>。</a:t>
            </a:r>
            <a:endParaRPr lang="en-US" altLang="zh-CN" b="0" dirty="0"/>
          </a:p>
          <a:p>
            <a:r>
              <a:rPr lang="zh-CN" altLang="en-US" b="0" dirty="0"/>
              <a:t>当实际施工条件发生变化时，应履行</a:t>
            </a:r>
            <a:r>
              <a:rPr lang="zh-CN" altLang="en-US" b="0" dirty="0">
                <a:solidFill>
                  <a:srgbClr val="FF0000"/>
                </a:solidFill>
              </a:rPr>
              <a:t>合同</a:t>
            </a:r>
            <a:r>
              <a:rPr lang="zh-CN" altLang="en-US" b="0" dirty="0"/>
              <a:t>关于“承包人承担</a:t>
            </a:r>
            <a:r>
              <a:rPr lang="zh-CN" altLang="en-US" b="0" dirty="0">
                <a:solidFill>
                  <a:srgbClr val="00B050"/>
                </a:solidFill>
              </a:rPr>
              <a:t>实际施工方案</a:t>
            </a:r>
            <a:r>
              <a:rPr lang="zh-CN" altLang="en-US" b="0" dirty="0"/>
              <a:t>与</a:t>
            </a:r>
            <a:r>
              <a:rPr lang="zh-CN" altLang="en-US" b="0" dirty="0">
                <a:solidFill>
                  <a:srgbClr val="00B050"/>
                </a:solidFill>
              </a:rPr>
              <a:t>预算施工组织设计</a:t>
            </a:r>
            <a:r>
              <a:rPr lang="zh-CN" altLang="en-US" b="0" dirty="0"/>
              <a:t>变化引起的</a:t>
            </a:r>
            <a:r>
              <a:rPr lang="zh-CN" altLang="en-US" b="0" dirty="0">
                <a:solidFill>
                  <a:srgbClr val="FF0000"/>
                </a:solidFill>
              </a:rPr>
              <a:t>成本增（减）的风险</a:t>
            </a:r>
            <a:r>
              <a:rPr lang="zh-CN" altLang="en-US" b="0" dirty="0"/>
              <a:t>”的约定，结算不作调整。</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b="0" dirty="0">
                <a:solidFill>
                  <a:srgbClr val="FF0000"/>
                </a:solidFill>
              </a:rPr>
              <a:t>重点：</a:t>
            </a:r>
            <a:r>
              <a:rPr lang="zh-CN" altLang="en-US" dirty="0"/>
              <a:t>定额缺项，无法评审，</a:t>
            </a:r>
            <a:r>
              <a:rPr lang="zh-CN" altLang="en-US" dirty="0">
                <a:solidFill>
                  <a:srgbClr val="00B050"/>
                </a:solidFill>
              </a:rPr>
              <a:t>分包价，作为评审价</a:t>
            </a:r>
            <a:endParaRPr lang="en-US" altLang="zh-CN" dirty="0">
              <a:solidFill>
                <a:srgbClr val="00B050"/>
              </a:solidFill>
            </a:endParaRPr>
          </a:p>
          <a:p>
            <a:r>
              <a:rPr lang="zh-CN" altLang="en-US" b="0" dirty="0">
                <a:solidFill>
                  <a:srgbClr val="FF0000"/>
                </a:solidFill>
              </a:rPr>
              <a:t>重点：</a:t>
            </a:r>
            <a:r>
              <a:rPr lang="en-US" altLang="zh-CN" dirty="0"/>
              <a:t>EPC</a:t>
            </a:r>
            <a:r>
              <a:rPr lang="zh-CN" altLang="en-US" dirty="0"/>
              <a:t>，总承包，成本管控，编制设计概算</a:t>
            </a:r>
            <a:endParaRPr lang="en-US" altLang="zh-CN" dirty="0"/>
          </a:p>
          <a:p>
            <a:r>
              <a:rPr lang="zh-CN" altLang="en-US" dirty="0"/>
              <a:t>暂估价，不招标</a:t>
            </a:r>
            <a:endParaRPr lang="zh-CN" altLang="en-US" dirty="0"/>
          </a:p>
          <a:p>
            <a:r>
              <a:rPr lang="zh-CN" altLang="en-US" dirty="0">
                <a:solidFill>
                  <a:srgbClr val="FF0000"/>
                </a:solidFill>
              </a:rPr>
              <a:t>重点： </a:t>
            </a:r>
            <a:r>
              <a:rPr lang="en-US" altLang="zh-CN" dirty="0"/>
              <a:t>EPC</a:t>
            </a:r>
            <a:r>
              <a:rPr lang="zh-CN" altLang="en-US" dirty="0"/>
              <a:t>，招标，定额计价，合同约定，超出批复概算，总包承担</a:t>
            </a:r>
            <a:endParaRPr lang="en-US" altLang="zh-CN" dirty="0"/>
          </a:p>
          <a:p>
            <a:r>
              <a:rPr lang="zh-CN" altLang="en-US" dirty="0"/>
              <a:t>招标时，概算还没批复，结算能否突破概算</a:t>
            </a:r>
            <a:endParaRPr lang="zh-CN" altLang="en-US" dirty="0"/>
          </a:p>
          <a:p>
            <a:r>
              <a:rPr lang="zh-CN" altLang="en-US" dirty="0">
                <a:solidFill>
                  <a:srgbClr val="FF0000"/>
                </a:solidFill>
              </a:rPr>
              <a:t>评：</a:t>
            </a:r>
            <a:r>
              <a:rPr lang="zh-CN" altLang="en-US" dirty="0"/>
              <a:t>招标时，没有批复概算，结算时概算不具有约束力</a:t>
            </a:r>
            <a:endParaRPr lang="en-US" altLang="zh-CN" dirty="0"/>
          </a:p>
          <a:p>
            <a:r>
              <a:rPr lang="zh-CN" altLang="en-US" dirty="0">
                <a:solidFill>
                  <a:srgbClr val="FF0000"/>
                </a:solidFill>
              </a:rPr>
              <a:t>重点：</a:t>
            </a:r>
            <a:r>
              <a:rPr lang="en-US" altLang="zh-CN" dirty="0"/>
              <a:t>EPC</a:t>
            </a:r>
            <a:r>
              <a:rPr lang="zh-CN" altLang="en-US" dirty="0"/>
              <a:t>，总包部优化的工程量不予计取，控总价，控单价</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3.4.4 </a:t>
            </a:r>
            <a:r>
              <a:rPr lang="zh-CN" altLang="en-US" dirty="0"/>
              <a:t>发承包双方可参照</a:t>
            </a:r>
            <a:r>
              <a:rPr lang="zh-CN" altLang="en-US" dirty="0">
                <a:solidFill>
                  <a:srgbClr val="FF0000"/>
                </a:solidFill>
              </a:rPr>
              <a:t>类似工程</a:t>
            </a:r>
            <a:r>
              <a:rPr lang="zh-CN" altLang="en-US" dirty="0">
                <a:solidFill>
                  <a:srgbClr val="339933"/>
                </a:solidFill>
              </a:rPr>
              <a:t>同类项目</a:t>
            </a:r>
            <a:r>
              <a:rPr lang="zh-CN" altLang="en-US" dirty="0">
                <a:solidFill>
                  <a:srgbClr val="FF0000"/>
                </a:solidFill>
              </a:rPr>
              <a:t>材料消耗量</a:t>
            </a:r>
            <a:r>
              <a:rPr lang="zh-CN" altLang="en-US" dirty="0"/>
              <a:t>，明确计价需要的</a:t>
            </a:r>
            <a:r>
              <a:rPr lang="zh-CN" altLang="en-US" dirty="0">
                <a:solidFill>
                  <a:srgbClr val="339933"/>
                </a:solidFill>
              </a:rPr>
              <a:t>甲供材料的数量</a:t>
            </a:r>
            <a:r>
              <a:rPr lang="zh-CN" altLang="en-US" dirty="0"/>
              <a:t>。</a:t>
            </a:r>
            <a:endParaRPr lang="zh-CN" altLang="en-US" dirty="0"/>
          </a:p>
          <a:p>
            <a:r>
              <a:rPr lang="en-US" altLang="zh-CN" dirty="0"/>
              <a:t>3.4.5 </a:t>
            </a:r>
            <a:r>
              <a:rPr lang="zh-CN" altLang="en-US" dirty="0"/>
              <a:t>发包人</a:t>
            </a:r>
            <a:r>
              <a:rPr lang="zh-CN" altLang="en-US" dirty="0">
                <a:solidFill>
                  <a:srgbClr val="FF0000"/>
                </a:solidFill>
              </a:rPr>
              <a:t>要求</a:t>
            </a:r>
            <a:r>
              <a:rPr lang="zh-CN" altLang="en-US" dirty="0">
                <a:solidFill>
                  <a:srgbClr val="339933"/>
                </a:solidFill>
              </a:rPr>
              <a:t>承包人采购</a:t>
            </a:r>
            <a:r>
              <a:rPr lang="zh-CN" altLang="en-US" dirty="0"/>
              <a:t>已在招标文件中确定为</a:t>
            </a:r>
            <a:r>
              <a:rPr lang="zh-CN" altLang="en-US" dirty="0">
                <a:solidFill>
                  <a:srgbClr val="FF0000"/>
                </a:solidFill>
              </a:rPr>
              <a:t>甲供材料</a:t>
            </a:r>
            <a:r>
              <a:rPr lang="zh-CN" altLang="en-US" dirty="0"/>
              <a:t>的，材料价格应由发承包双方根据</a:t>
            </a:r>
            <a:r>
              <a:rPr lang="zh-CN" altLang="en-US" dirty="0">
                <a:solidFill>
                  <a:srgbClr val="339933"/>
                </a:solidFill>
              </a:rPr>
              <a:t>招标采购</a:t>
            </a:r>
            <a:r>
              <a:rPr lang="zh-CN" altLang="en-US" dirty="0"/>
              <a:t>价格或</a:t>
            </a:r>
            <a:r>
              <a:rPr lang="zh-CN" altLang="en-US" dirty="0">
                <a:solidFill>
                  <a:srgbClr val="339933"/>
                </a:solidFill>
              </a:rPr>
              <a:t>市场调查</a:t>
            </a:r>
            <a:r>
              <a:rPr lang="zh-CN" altLang="en-US" dirty="0"/>
              <a:t>，通过</a:t>
            </a:r>
            <a:r>
              <a:rPr lang="zh-CN" altLang="en-US" dirty="0">
                <a:solidFill>
                  <a:srgbClr val="339933"/>
                </a:solidFill>
              </a:rPr>
              <a:t>补充协议</a:t>
            </a:r>
            <a:r>
              <a:rPr lang="zh-CN" altLang="en-US" dirty="0"/>
              <a:t>确定，原投标价中已计取</a:t>
            </a:r>
            <a:r>
              <a:rPr lang="zh-CN" altLang="en-US" dirty="0">
                <a:solidFill>
                  <a:srgbClr val="339933"/>
                </a:solidFill>
              </a:rPr>
              <a:t>甲供材料</a:t>
            </a:r>
            <a:r>
              <a:rPr lang="zh-CN" altLang="en-US" dirty="0">
                <a:solidFill>
                  <a:srgbClr val="FF0000"/>
                </a:solidFill>
              </a:rPr>
              <a:t>管理费用</a:t>
            </a:r>
            <a:r>
              <a:rPr lang="zh-CN" altLang="en-US" dirty="0"/>
              <a:t>的相应</a:t>
            </a:r>
            <a:r>
              <a:rPr lang="zh-CN" altLang="en-US" dirty="0">
                <a:solidFill>
                  <a:srgbClr val="339933"/>
                </a:solidFill>
              </a:rPr>
              <a:t>扣减</a:t>
            </a:r>
            <a:r>
              <a:rPr lang="zh-CN" altLang="en-US" dirty="0"/>
              <a:t>。</a:t>
            </a:r>
            <a:endParaRPr lang="zh-CN" altLang="en-US" dirty="0"/>
          </a:p>
          <a:p>
            <a:r>
              <a:rPr lang="en-US" altLang="zh-CN" dirty="0"/>
              <a:t>3.4.6 </a:t>
            </a:r>
            <a:r>
              <a:rPr lang="zh-CN" altLang="en-US" dirty="0">
                <a:solidFill>
                  <a:srgbClr val="FF0000"/>
                </a:solidFill>
              </a:rPr>
              <a:t>发包人</a:t>
            </a:r>
            <a:r>
              <a:rPr lang="zh-CN" altLang="en-US" dirty="0"/>
              <a:t>通过</a:t>
            </a:r>
            <a:r>
              <a:rPr lang="zh-CN" altLang="en-US" dirty="0">
                <a:solidFill>
                  <a:srgbClr val="FF0000"/>
                </a:solidFill>
              </a:rPr>
              <a:t>招标</a:t>
            </a:r>
            <a:r>
              <a:rPr lang="zh-CN" altLang="en-US" dirty="0"/>
              <a:t>方式确定</a:t>
            </a:r>
            <a:r>
              <a:rPr lang="zh-CN" altLang="en-US" dirty="0">
                <a:solidFill>
                  <a:srgbClr val="FF0000"/>
                </a:solidFill>
              </a:rPr>
              <a:t>暂估价</a:t>
            </a:r>
            <a:r>
              <a:rPr lang="zh-CN" altLang="en-US" dirty="0"/>
              <a:t>中</a:t>
            </a:r>
            <a:r>
              <a:rPr lang="zh-CN" altLang="en-US" dirty="0">
                <a:solidFill>
                  <a:srgbClr val="339933"/>
                </a:solidFill>
              </a:rPr>
              <a:t>材料</a:t>
            </a:r>
            <a:r>
              <a:rPr lang="zh-CN" altLang="en-US" dirty="0"/>
              <a:t>价格，要求</a:t>
            </a:r>
            <a:r>
              <a:rPr lang="zh-CN" altLang="en-US" dirty="0">
                <a:solidFill>
                  <a:srgbClr val="339933"/>
                </a:solidFill>
              </a:rPr>
              <a:t>承包人</a:t>
            </a:r>
            <a:r>
              <a:rPr lang="zh-CN" altLang="en-US" dirty="0"/>
              <a:t>按招标确定的价格与材料供应商签订合同的，发包人应</a:t>
            </a:r>
            <a:r>
              <a:rPr lang="zh-CN" altLang="en-US" dirty="0">
                <a:solidFill>
                  <a:srgbClr val="FF0000"/>
                </a:solidFill>
              </a:rPr>
              <a:t>补偿</a:t>
            </a:r>
            <a:r>
              <a:rPr lang="zh-CN" altLang="en-US" dirty="0"/>
              <a:t>承包人的</a:t>
            </a:r>
            <a:r>
              <a:rPr lang="zh-CN" altLang="en-US" dirty="0">
                <a:solidFill>
                  <a:srgbClr val="339933"/>
                </a:solidFill>
              </a:rPr>
              <a:t>管理费与利润</a:t>
            </a:r>
            <a:r>
              <a:rPr lang="zh-CN" altLang="en-US" dirty="0"/>
              <a:t>。</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en-US" altLang="zh-CN" dirty="0"/>
              <a:t>EPC</a:t>
            </a:r>
            <a:r>
              <a:rPr lang="zh-CN" altLang="en-US" dirty="0"/>
              <a:t>，甲方指定设计，施工方基本指挥不动，设计完成，并优化，</a:t>
            </a:r>
            <a:r>
              <a:rPr lang="zh-CN" altLang="en-US" dirty="0">
                <a:solidFill>
                  <a:srgbClr val="00B050"/>
                </a:solidFill>
              </a:rPr>
              <a:t>预算</a:t>
            </a:r>
            <a:r>
              <a:rPr lang="zh-CN" altLang="en-US" dirty="0"/>
              <a:t>超合同额很多</a:t>
            </a:r>
            <a:endParaRPr lang="en-US" altLang="zh-CN" dirty="0"/>
          </a:p>
          <a:p>
            <a:pPr>
              <a:spcAft>
                <a:spcPts val="0"/>
              </a:spcAft>
            </a:pPr>
            <a:r>
              <a:rPr lang="zh-CN" altLang="en-US" dirty="0">
                <a:solidFill>
                  <a:srgbClr val="FF0000"/>
                </a:solidFill>
              </a:rPr>
              <a:t>重点： </a:t>
            </a:r>
            <a:r>
              <a:rPr lang="en-US" altLang="zh-CN" dirty="0"/>
              <a:t>EPC </a:t>
            </a:r>
            <a:r>
              <a:rPr lang="zh-CN" altLang="zh-CN" dirty="0"/>
              <a:t>，桥梁，半封闭，运营，全封闭，主体结构变更</a:t>
            </a:r>
            <a:endParaRPr lang="zh-CN" altLang="zh-CN" dirty="0"/>
          </a:p>
          <a:p>
            <a:pPr>
              <a:spcAft>
                <a:spcPts val="0"/>
              </a:spcAft>
            </a:pPr>
            <a:r>
              <a:rPr lang="zh-CN" altLang="en-US" dirty="0">
                <a:solidFill>
                  <a:srgbClr val="FF0000"/>
                </a:solidFill>
              </a:rPr>
              <a:t>重点： </a:t>
            </a:r>
            <a:r>
              <a:rPr lang="en-US" altLang="zh-CN" dirty="0"/>
              <a:t>EPC </a:t>
            </a:r>
            <a:r>
              <a:rPr lang="zh-CN" altLang="zh-CN" dirty="0"/>
              <a:t>，甲供材，税前扣除，否则乙方承担税差</a:t>
            </a:r>
            <a:endParaRPr lang="zh-CN" altLang="zh-CN" dirty="0"/>
          </a:p>
          <a:p>
            <a:r>
              <a:rPr lang="zh-CN" altLang="en-US" dirty="0">
                <a:solidFill>
                  <a:srgbClr val="FF0000"/>
                </a:solidFill>
              </a:rPr>
              <a:t>重点：</a:t>
            </a:r>
            <a:r>
              <a:rPr lang="en-US" altLang="zh-CN" dirty="0"/>
              <a:t>EPC</a:t>
            </a:r>
            <a:r>
              <a:rPr lang="zh-CN" altLang="en-US" dirty="0"/>
              <a:t>，面积单方计价，合同约定施工图，需经主管部门审核，同意后，施工</a:t>
            </a:r>
            <a:endParaRPr lang="en-US" altLang="zh-CN" dirty="0"/>
          </a:p>
          <a:p>
            <a:r>
              <a:rPr lang="en-US" altLang="zh-CN" dirty="0">
                <a:solidFill>
                  <a:srgbClr val="00B050"/>
                </a:solidFill>
              </a:rPr>
              <a:t>《</a:t>
            </a:r>
            <a:r>
              <a:rPr lang="zh-CN" altLang="en-US" dirty="0">
                <a:solidFill>
                  <a:srgbClr val="00B050"/>
                </a:solidFill>
              </a:rPr>
              <a:t>发包人要求</a:t>
            </a:r>
            <a:r>
              <a:rPr lang="en-US" altLang="zh-CN" dirty="0">
                <a:solidFill>
                  <a:srgbClr val="00B050"/>
                </a:solidFill>
              </a:rPr>
              <a:t>》</a:t>
            </a:r>
            <a:r>
              <a:rPr lang="zh-CN" altLang="en-US" dirty="0">
                <a:solidFill>
                  <a:srgbClr val="00B050"/>
                </a:solidFill>
              </a:rPr>
              <a:t>、</a:t>
            </a:r>
            <a:r>
              <a:rPr lang="zh-CN" altLang="en-US" dirty="0"/>
              <a:t>审核后的</a:t>
            </a:r>
            <a:r>
              <a:rPr lang="zh-CN" altLang="en-US" dirty="0">
                <a:solidFill>
                  <a:srgbClr val="FF0000"/>
                </a:solidFill>
              </a:rPr>
              <a:t>施工图</a:t>
            </a:r>
            <a:endParaRPr lang="en-US" altLang="zh-CN" dirty="0">
              <a:solidFill>
                <a:srgbClr val="FF0000"/>
              </a:solidFill>
            </a:endParaRPr>
          </a:p>
          <a:p>
            <a:r>
              <a:rPr lang="zh-CN" altLang="en-US" dirty="0"/>
              <a:t>图纸优化，</a:t>
            </a:r>
            <a:r>
              <a:rPr lang="zh-CN" altLang="en-US" dirty="0">
                <a:solidFill>
                  <a:srgbClr val="FF0000"/>
                </a:solidFill>
              </a:rPr>
              <a:t>竣工图</a:t>
            </a:r>
            <a:endParaRPr lang="en-US" altLang="zh-CN" dirty="0">
              <a:solidFill>
                <a:srgbClr val="FF0000"/>
              </a:solidFill>
            </a:endParaRPr>
          </a:p>
          <a:p>
            <a:r>
              <a:rPr lang="zh-CN" altLang="en-US" dirty="0"/>
              <a:t>天棚、墙面，抹灰、腻子、涂料；</a:t>
            </a:r>
            <a:endParaRPr lang="en-US" altLang="zh-CN" dirty="0"/>
          </a:p>
          <a:p>
            <a:r>
              <a:rPr lang="zh-CN" altLang="en-US" dirty="0"/>
              <a:t>卫生间干湿分离；</a:t>
            </a:r>
            <a:endParaRPr lang="en-US" altLang="zh-CN"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b="0" dirty="0">
                <a:solidFill>
                  <a:srgbClr val="FF0000"/>
                </a:solidFill>
              </a:rPr>
              <a:t>重点：</a:t>
            </a:r>
            <a:r>
              <a:rPr lang="zh-CN" altLang="en-US" dirty="0"/>
              <a:t>暂估价，乙方招标</a:t>
            </a:r>
            <a:endParaRPr lang="en-US" altLang="zh-CN" dirty="0"/>
          </a:p>
          <a:p>
            <a:r>
              <a:rPr lang="zh-CN" altLang="en-US" dirty="0"/>
              <a:t>增加管理费、利润、税金</a:t>
            </a:r>
            <a:endParaRPr lang="en-US" altLang="zh-CN" dirty="0"/>
          </a:p>
          <a:p>
            <a:r>
              <a:rPr lang="zh-CN" altLang="en-US" dirty="0"/>
              <a:t>质量风险、安全风险、现场管理、协调</a:t>
            </a:r>
            <a:endParaRPr lang="en-US" altLang="zh-CN" dirty="0"/>
          </a:p>
          <a:p>
            <a:r>
              <a:rPr lang="zh-CN" altLang="en-US" dirty="0"/>
              <a:t>审计，中标价，代替，暂估价</a:t>
            </a:r>
            <a:endParaRPr lang="en-US" altLang="zh-CN" dirty="0"/>
          </a:p>
          <a:p>
            <a:r>
              <a:rPr lang="zh-CN" altLang="en-US" dirty="0"/>
              <a:t>材料、设备及专业工程，询价有记录</a:t>
            </a:r>
            <a:endParaRPr lang="en-US" altLang="zh-CN" dirty="0"/>
          </a:p>
          <a:p>
            <a:r>
              <a:rPr lang="zh-CN" altLang="en-US" dirty="0"/>
              <a:t>直接加价的做法，不好实施</a:t>
            </a:r>
            <a:endParaRPr lang="en-US" altLang="zh-CN" dirty="0"/>
          </a:p>
          <a:p>
            <a:r>
              <a:rPr lang="zh-CN" altLang="en-US" dirty="0"/>
              <a:t>乙方没有利润，不同意进行施工</a:t>
            </a:r>
            <a:endParaRPr lang="en-US" altLang="zh-CN" dirty="0"/>
          </a:p>
          <a:p>
            <a:r>
              <a:rPr lang="zh-CN" altLang="en-US" dirty="0">
                <a:solidFill>
                  <a:srgbClr val="FF0000"/>
                </a:solidFill>
              </a:rPr>
              <a:t>重点：</a:t>
            </a:r>
            <a:r>
              <a:rPr lang="zh-CN" altLang="en-US" dirty="0"/>
              <a:t>总价合同，总包，施工分包和采购合同，计取管理费、利润、规费和税金</a:t>
            </a:r>
            <a:endParaRPr lang="en-US" altLang="zh-CN" dirty="0"/>
          </a:p>
          <a:p>
            <a:r>
              <a:rPr lang="zh-CN" altLang="en-US" dirty="0">
                <a:solidFill>
                  <a:srgbClr val="FF0000"/>
                </a:solidFill>
              </a:rPr>
              <a:t>重点：</a:t>
            </a:r>
            <a:r>
              <a:rPr lang="zh-CN" altLang="en-US" dirty="0"/>
              <a:t>设计，粉煤灰碎石桩，材料用的是</a:t>
            </a:r>
            <a:r>
              <a:rPr lang="en-US" altLang="zh-CN" dirty="0"/>
              <a:t>C15</a:t>
            </a:r>
            <a:r>
              <a:rPr lang="zh-CN" altLang="en-US" dirty="0"/>
              <a:t>混凝土</a:t>
            </a:r>
            <a:endParaRPr lang="en-US" altLang="zh-CN" dirty="0"/>
          </a:p>
          <a:p>
            <a:r>
              <a:rPr lang="zh-CN" altLang="en-US" dirty="0">
                <a:solidFill>
                  <a:srgbClr val="FF0000"/>
                </a:solidFill>
              </a:rPr>
              <a:t>重点：</a:t>
            </a:r>
            <a:r>
              <a:rPr lang="zh-CN" altLang="en-US" dirty="0"/>
              <a:t>甲指材料，耽误工期，乙方签合同</a:t>
            </a:r>
            <a:endParaRPr lang="zh-CN" altLang="en-US" dirty="0"/>
          </a:p>
          <a:p>
            <a:endParaRPr lang="en-US" altLang="zh-CN"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dirty="0"/>
              <a:t>EPC</a:t>
            </a:r>
            <a:r>
              <a:rPr lang="zh-CN" altLang="en-US" dirty="0"/>
              <a:t>，合同约定，监理开工令，为开工时间</a:t>
            </a:r>
            <a:endParaRPr lang="en-US" altLang="zh-CN" dirty="0"/>
          </a:p>
          <a:p>
            <a:r>
              <a:rPr lang="zh-CN" altLang="en-US" dirty="0"/>
              <a:t>业主代表，开始设计图纸，为开工时间</a:t>
            </a:r>
            <a:endParaRPr lang="en-US" altLang="zh-CN" dirty="0"/>
          </a:p>
          <a:p>
            <a:r>
              <a:rPr lang="zh-CN" altLang="en-US" dirty="0"/>
              <a:t>施工图设计阶段，监理无法签发开工令</a:t>
            </a:r>
            <a:endParaRPr lang="en-US" altLang="zh-CN" dirty="0"/>
          </a:p>
          <a:p>
            <a:r>
              <a:rPr lang="zh-CN" altLang="en-US" dirty="0"/>
              <a:t>业主要求，具备开工条件，监理下达开工令</a:t>
            </a:r>
            <a:endParaRPr lang="en-US" altLang="zh-CN" dirty="0"/>
          </a:p>
          <a:p>
            <a:r>
              <a:rPr lang="zh-CN" altLang="en-US" dirty="0"/>
              <a:t>业主代表开工令、监理开工令，以哪个为准</a:t>
            </a:r>
            <a:endParaRPr lang="zh-CN" altLang="en-US" dirty="0"/>
          </a:p>
          <a:p>
            <a:r>
              <a:rPr lang="zh-CN" altLang="en-US" dirty="0">
                <a:solidFill>
                  <a:srgbClr val="FF0000"/>
                </a:solidFill>
              </a:rPr>
              <a:t>评：</a:t>
            </a:r>
            <a:r>
              <a:rPr lang="zh-CN" altLang="en-US" dirty="0"/>
              <a:t>总承包合同示范文本，</a:t>
            </a:r>
            <a:r>
              <a:rPr lang="en-US" altLang="zh-CN" dirty="0"/>
              <a:t>EPC</a:t>
            </a:r>
            <a:r>
              <a:rPr lang="zh-CN" altLang="en-US" dirty="0"/>
              <a:t>的开始工作日期与开始现场施工日期不同</a:t>
            </a:r>
            <a:endParaRPr lang="zh-CN" altLang="en-US" dirty="0"/>
          </a:p>
          <a:p>
            <a:r>
              <a:rPr lang="zh-CN" altLang="en-US" dirty="0">
                <a:solidFill>
                  <a:srgbClr val="FF0000"/>
                </a:solidFill>
              </a:rPr>
              <a:t>重点：</a:t>
            </a:r>
            <a:r>
              <a:rPr lang="en-US" altLang="zh-CN" dirty="0"/>
              <a:t>EPC</a:t>
            </a:r>
            <a:r>
              <a:rPr lang="zh-CN" altLang="en-US" dirty="0"/>
              <a:t>，费率招标 ，约定</a:t>
            </a:r>
            <a:endParaRPr lang="en-US" altLang="zh-CN" dirty="0"/>
          </a:p>
          <a:p>
            <a:r>
              <a:rPr lang="zh-CN" altLang="en-US" dirty="0"/>
              <a:t>基准价，送财评当月信息价，高</a:t>
            </a:r>
            <a:endParaRPr lang="en-US" altLang="zh-CN" dirty="0"/>
          </a:p>
          <a:p>
            <a:r>
              <a:rPr lang="zh-CN" altLang="en-US" dirty="0">
                <a:solidFill>
                  <a:srgbClr val="FF0000"/>
                </a:solidFill>
              </a:rPr>
              <a:t>图纸完善后</a:t>
            </a:r>
            <a:r>
              <a:rPr lang="zh-CN" altLang="en-US" dirty="0"/>
              <a:t>，</a:t>
            </a:r>
            <a:r>
              <a:rPr lang="zh-CN" altLang="en-US" dirty="0">
                <a:solidFill>
                  <a:srgbClr val="339933"/>
                </a:solidFill>
              </a:rPr>
              <a:t>漏项</a:t>
            </a:r>
            <a:r>
              <a:rPr lang="zh-CN" altLang="en-US" dirty="0"/>
              <a:t>，是否送财评</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en-US" altLang="zh-CN" dirty="0"/>
              <a:t> EPC</a:t>
            </a:r>
            <a:r>
              <a:rPr lang="zh-CN" altLang="en-US" dirty="0"/>
              <a:t>，业主，口头，赶工，合同工期</a:t>
            </a:r>
            <a:r>
              <a:rPr lang="en-US" altLang="zh-CN" dirty="0"/>
              <a:t>6</a:t>
            </a:r>
            <a:r>
              <a:rPr lang="zh-CN" altLang="en-US" dirty="0"/>
              <a:t>个月缩减到</a:t>
            </a:r>
            <a:r>
              <a:rPr lang="en-US" altLang="zh-CN" dirty="0"/>
              <a:t>3</a:t>
            </a:r>
            <a:r>
              <a:rPr lang="zh-CN" altLang="en-US" dirty="0"/>
              <a:t>个月</a:t>
            </a:r>
            <a:endParaRPr lang="en-US" altLang="zh-CN" dirty="0"/>
          </a:p>
          <a:p>
            <a:r>
              <a:rPr lang="zh-CN" altLang="en-US" dirty="0"/>
              <a:t>每个节点没完成，就罚款</a:t>
            </a:r>
            <a:endParaRPr lang="en-US" altLang="zh-CN" dirty="0"/>
          </a:p>
          <a:p>
            <a:r>
              <a:rPr lang="zh-CN" altLang="en-US" dirty="0"/>
              <a:t>实际施工时间与合同工期、施组不符，与相关手续时间不吻合</a:t>
            </a:r>
            <a:endParaRPr lang="en-US" altLang="zh-CN" dirty="0"/>
          </a:p>
          <a:p>
            <a:r>
              <a:rPr lang="zh-CN" altLang="en-US" dirty="0"/>
              <a:t>考虑国家验收规范，组织搭接时间和技术搭接时间需要</a:t>
            </a:r>
            <a:r>
              <a:rPr lang="en-US" dirty="0"/>
              <a:t>5</a:t>
            </a:r>
            <a:r>
              <a:rPr lang="zh-CN" altLang="en-US" dirty="0"/>
              <a:t>个月</a:t>
            </a:r>
            <a:endParaRPr lang="en-US" altLang="zh-CN" dirty="0"/>
          </a:p>
          <a:p>
            <a:r>
              <a:rPr lang="zh-CN" altLang="en-US" dirty="0">
                <a:solidFill>
                  <a:srgbClr val="FF0000"/>
                </a:solidFill>
              </a:rPr>
              <a:t>重点：</a:t>
            </a:r>
            <a:r>
              <a:rPr lang="en-US" altLang="zh-CN" dirty="0"/>
              <a:t>EPC</a:t>
            </a:r>
            <a:r>
              <a:rPr lang="zh-CN" altLang="en-US" dirty="0"/>
              <a:t>，由施工与设备购置安装两部分组成，结算后投资总造价不超概算，工程施工结算价，也不超概算中的施工费概算，但是设备购置及安装结算价，超过了设备费的概算，上述情况属于投资超概算问题吗？（</a:t>
            </a:r>
            <a:r>
              <a:rPr lang="zh-CN" altLang="en-US" dirty="0">
                <a:solidFill>
                  <a:srgbClr val="FF0000"/>
                </a:solidFill>
              </a:rPr>
              <a:t>总投资不超概，批复内自行调整</a:t>
            </a:r>
            <a:r>
              <a:rPr lang="zh-CN" altLang="en-US" dirty="0"/>
              <a:t>）</a:t>
            </a:r>
            <a:endParaRPr lang="en-US" altLang="zh-CN" dirty="0"/>
          </a:p>
          <a:p>
            <a:r>
              <a:rPr lang="zh-CN" altLang="en-US" dirty="0"/>
              <a:t>（</a:t>
            </a:r>
            <a:r>
              <a:rPr lang="zh-CN" altLang="en-US" dirty="0">
                <a:solidFill>
                  <a:srgbClr val="339933"/>
                </a:solidFill>
              </a:rPr>
              <a:t>建安超概，二类费用补</a:t>
            </a:r>
            <a:r>
              <a:rPr lang="zh-CN" altLang="en-US" dirty="0"/>
              <a:t>）</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en-US" altLang="zh-CN" dirty="0"/>
              <a:t>EPC</a:t>
            </a:r>
            <a:r>
              <a:rPr lang="zh-CN" altLang="en-US" dirty="0"/>
              <a:t>，固定总价，品牌档次，招标限价</a:t>
            </a:r>
            <a:r>
              <a:rPr lang="zh-CN" altLang="en-US" dirty="0">
                <a:solidFill>
                  <a:srgbClr val="00B050"/>
                </a:solidFill>
              </a:rPr>
              <a:t>匹配</a:t>
            </a:r>
            <a:endParaRPr lang="zh-CN" altLang="en-US" dirty="0">
              <a:solidFill>
                <a:srgbClr val="00B050"/>
              </a:solidFill>
            </a:endParaRPr>
          </a:p>
          <a:p>
            <a:r>
              <a:rPr lang="zh-CN" altLang="en-US" dirty="0">
                <a:solidFill>
                  <a:srgbClr val="FF0000"/>
                </a:solidFill>
              </a:rPr>
              <a:t>重点：</a:t>
            </a:r>
            <a:r>
              <a:rPr lang="en-US" altLang="zh-CN" dirty="0"/>
              <a:t>EPC</a:t>
            </a:r>
            <a:r>
              <a:rPr lang="zh-CN" altLang="en-US" dirty="0"/>
              <a:t>，投资</a:t>
            </a:r>
            <a:r>
              <a:rPr lang="zh-CN" altLang="en-US" dirty="0">
                <a:solidFill>
                  <a:srgbClr val="00B050"/>
                </a:solidFill>
              </a:rPr>
              <a:t>估算</a:t>
            </a:r>
            <a:r>
              <a:rPr lang="zh-CN" altLang="en-US" dirty="0"/>
              <a:t>，招标</a:t>
            </a:r>
            <a:endParaRPr lang="en-US" altLang="zh-CN" dirty="0"/>
          </a:p>
          <a:p>
            <a:r>
              <a:rPr lang="zh-CN" altLang="en-US" dirty="0"/>
              <a:t>地勘变化，面积增加，结构变化，总投资，增加，建安费用</a:t>
            </a:r>
            <a:r>
              <a:rPr lang="en-US" altLang="zh-CN" dirty="0"/>
              <a:t>6</a:t>
            </a:r>
            <a:r>
              <a:rPr lang="zh-CN" altLang="en-US" dirty="0"/>
              <a:t>个亿</a:t>
            </a:r>
            <a:endParaRPr lang="en-US" altLang="zh-CN" dirty="0"/>
          </a:p>
          <a:p>
            <a:r>
              <a:rPr lang="zh-CN" altLang="en-US" dirty="0"/>
              <a:t>发改，</a:t>
            </a:r>
            <a:r>
              <a:rPr lang="zh-CN" altLang="en-US" dirty="0">
                <a:solidFill>
                  <a:srgbClr val="00B050"/>
                </a:solidFill>
              </a:rPr>
              <a:t>重新批复</a:t>
            </a:r>
            <a:r>
              <a:rPr lang="zh-CN" altLang="en-US" dirty="0"/>
              <a:t>，可研和概算，增加投资</a:t>
            </a:r>
            <a:r>
              <a:rPr lang="en-US" altLang="zh-CN" dirty="0"/>
              <a:t>6</a:t>
            </a:r>
            <a:r>
              <a:rPr lang="zh-CN" altLang="en-US" dirty="0"/>
              <a:t>个亿</a:t>
            </a:r>
            <a:endParaRPr lang="en-US" altLang="zh-CN" dirty="0"/>
          </a:p>
          <a:p>
            <a:r>
              <a:rPr lang="zh-CN" altLang="en-US" dirty="0"/>
              <a:t>发改建议，新增的</a:t>
            </a:r>
            <a:r>
              <a:rPr lang="en-US" altLang="zh-CN" dirty="0"/>
              <a:t>6</a:t>
            </a:r>
            <a:r>
              <a:rPr lang="zh-CN" altLang="en-US" dirty="0"/>
              <a:t>个亿，代建单位，</a:t>
            </a:r>
            <a:r>
              <a:rPr lang="zh-CN" altLang="en-US" dirty="0">
                <a:solidFill>
                  <a:srgbClr val="00B050"/>
                </a:solidFill>
              </a:rPr>
              <a:t>公开招标</a:t>
            </a:r>
            <a:endParaRPr lang="en-US" altLang="zh-CN" dirty="0">
              <a:solidFill>
                <a:srgbClr val="00B050"/>
              </a:solidFill>
            </a:endParaRPr>
          </a:p>
          <a:p>
            <a:r>
              <a:rPr lang="zh-CN" altLang="en-US" dirty="0"/>
              <a:t>屋面工程、装饰装修工程、智能化工程、泛光照明、厨房设备工程</a:t>
            </a:r>
            <a:endParaRPr lang="en-US" altLang="zh-CN" dirty="0"/>
          </a:p>
          <a:p>
            <a:r>
              <a:rPr lang="zh-CN" altLang="en-US" dirty="0">
                <a:solidFill>
                  <a:srgbClr val="00B050"/>
                </a:solidFill>
              </a:rPr>
              <a:t>肢解发包</a:t>
            </a:r>
            <a:endParaRPr lang="en-US" altLang="zh-CN" dirty="0">
              <a:solidFill>
                <a:srgbClr val="00B050"/>
              </a:solidFill>
            </a:endParaRPr>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spcAft>
                <a:spcPts val="0"/>
              </a:spcAft>
            </a:pPr>
            <a:r>
              <a:rPr lang="zh-CN" altLang="en-US" dirty="0">
                <a:solidFill>
                  <a:srgbClr val="FF0000"/>
                </a:solidFill>
              </a:rPr>
              <a:t>重点：</a:t>
            </a:r>
            <a:r>
              <a:rPr lang="zh-CN" altLang="zh-CN" dirty="0"/>
              <a:t>老旧小区改造</a:t>
            </a:r>
            <a:r>
              <a:rPr lang="en-US" altLang="zh-CN" dirty="0"/>
              <a:t>EPC</a:t>
            </a:r>
            <a:r>
              <a:rPr lang="zh-CN" altLang="zh-CN" dirty="0"/>
              <a:t>项目，大量拆除项目，图纸也是一边施工一边修改，估算下浮，金额暂估</a:t>
            </a:r>
            <a:endParaRPr lang="zh-CN" altLang="zh-CN" dirty="0"/>
          </a:p>
          <a:p>
            <a:pPr>
              <a:spcAft>
                <a:spcPts val="0"/>
              </a:spcAft>
            </a:pPr>
            <a:r>
              <a:rPr lang="zh-CN" altLang="zh-CN" dirty="0"/>
              <a:t>如何</a:t>
            </a:r>
            <a:r>
              <a:rPr lang="zh-CN" altLang="zh-CN" dirty="0">
                <a:solidFill>
                  <a:srgbClr val="FF0000"/>
                </a:solidFill>
              </a:rPr>
              <a:t>上报结算</a:t>
            </a:r>
            <a:r>
              <a:rPr lang="zh-CN" altLang="zh-CN" dirty="0"/>
              <a:t>，</a:t>
            </a:r>
            <a:r>
              <a:rPr lang="zh-CN" altLang="zh-CN" dirty="0">
                <a:solidFill>
                  <a:srgbClr val="339933"/>
                </a:solidFill>
              </a:rPr>
              <a:t>拆除</a:t>
            </a:r>
            <a:r>
              <a:rPr lang="zh-CN" altLang="zh-CN" dirty="0"/>
              <a:t>项目、不可预见</a:t>
            </a:r>
            <a:r>
              <a:rPr lang="zh-CN" altLang="zh-CN" dirty="0">
                <a:solidFill>
                  <a:srgbClr val="339933"/>
                </a:solidFill>
              </a:rPr>
              <a:t>地基处理</a:t>
            </a:r>
            <a:r>
              <a:rPr lang="zh-CN" altLang="zh-CN" dirty="0"/>
              <a:t>、</a:t>
            </a:r>
            <a:r>
              <a:rPr lang="zh-CN" altLang="zh-CN" dirty="0">
                <a:solidFill>
                  <a:srgbClr val="339933"/>
                </a:solidFill>
              </a:rPr>
              <a:t>零星</a:t>
            </a:r>
            <a:r>
              <a:rPr lang="zh-CN" altLang="zh-CN" dirty="0"/>
              <a:t>人工、设计</a:t>
            </a:r>
            <a:r>
              <a:rPr lang="zh-CN" altLang="zh-CN" dirty="0">
                <a:solidFill>
                  <a:srgbClr val="339933"/>
                </a:solidFill>
              </a:rPr>
              <a:t>变更</a:t>
            </a:r>
            <a:endParaRPr lang="zh-CN" altLang="zh-CN" dirty="0">
              <a:solidFill>
                <a:srgbClr val="339933"/>
              </a:solidFill>
            </a:endParaRPr>
          </a:p>
          <a:p>
            <a:pPr>
              <a:spcAft>
                <a:spcPts val="0"/>
              </a:spcAft>
            </a:pPr>
            <a:r>
              <a:rPr lang="zh-CN" altLang="zh-CN" dirty="0">
                <a:solidFill>
                  <a:srgbClr val="FF0000"/>
                </a:solidFill>
              </a:rPr>
              <a:t>合同范围内</a:t>
            </a:r>
            <a:r>
              <a:rPr lang="zh-CN" altLang="zh-CN" dirty="0"/>
              <a:t>的改造</a:t>
            </a:r>
            <a:r>
              <a:rPr lang="zh-CN" altLang="en-US" dirty="0"/>
              <a:t>，</a:t>
            </a:r>
            <a:r>
              <a:rPr lang="zh-CN" altLang="zh-CN" dirty="0"/>
              <a:t>前期图纸没有，以</a:t>
            </a:r>
            <a:r>
              <a:rPr lang="zh-CN" altLang="zh-CN" dirty="0">
                <a:solidFill>
                  <a:srgbClr val="339933"/>
                </a:solidFill>
              </a:rPr>
              <a:t>补充图纸</a:t>
            </a:r>
            <a:r>
              <a:rPr lang="zh-CN" altLang="zh-CN" dirty="0"/>
              <a:t>形式上报结算，图纸不能体现的，以</a:t>
            </a:r>
            <a:r>
              <a:rPr lang="zh-CN" altLang="zh-CN" dirty="0">
                <a:solidFill>
                  <a:srgbClr val="339933"/>
                </a:solidFill>
              </a:rPr>
              <a:t>现场收方</a:t>
            </a:r>
            <a:r>
              <a:rPr lang="zh-CN" altLang="zh-CN" dirty="0"/>
              <a:t>的工程量确认单上报</a:t>
            </a:r>
            <a:endParaRPr lang="zh-CN" altLang="zh-CN" dirty="0"/>
          </a:p>
          <a:p>
            <a:pPr>
              <a:spcAft>
                <a:spcPts val="0"/>
              </a:spcAft>
            </a:pPr>
            <a:r>
              <a:rPr lang="zh-CN" altLang="zh-CN" dirty="0">
                <a:solidFill>
                  <a:srgbClr val="FF0000"/>
                </a:solidFill>
              </a:rPr>
              <a:t>拆除项目</a:t>
            </a:r>
            <a:r>
              <a:rPr lang="zh-CN" altLang="zh-CN" dirty="0"/>
              <a:t>尽可能</a:t>
            </a:r>
            <a:r>
              <a:rPr lang="zh-CN" altLang="zh-CN" dirty="0">
                <a:solidFill>
                  <a:srgbClr val="339933"/>
                </a:solidFill>
              </a:rPr>
              <a:t>出图纸</a:t>
            </a:r>
            <a:r>
              <a:rPr lang="zh-CN" altLang="zh-CN" dirty="0"/>
              <a:t>，不能出图纸的也以</a:t>
            </a:r>
            <a:r>
              <a:rPr lang="zh-CN" altLang="zh-CN" dirty="0">
                <a:solidFill>
                  <a:srgbClr val="339933"/>
                </a:solidFill>
              </a:rPr>
              <a:t>工程量确认单</a:t>
            </a:r>
            <a:r>
              <a:rPr lang="zh-CN" altLang="zh-CN" dirty="0"/>
              <a:t>上报</a:t>
            </a:r>
            <a:endParaRPr lang="zh-CN" altLang="zh-CN" dirty="0"/>
          </a:p>
          <a:p>
            <a:pPr>
              <a:spcAft>
                <a:spcPts val="0"/>
              </a:spcAft>
            </a:pPr>
            <a:r>
              <a:rPr lang="zh-CN" altLang="zh-CN" dirty="0">
                <a:solidFill>
                  <a:srgbClr val="FF0000"/>
                </a:solidFill>
              </a:rPr>
              <a:t>合同内</a:t>
            </a:r>
            <a:r>
              <a:rPr lang="zh-CN" altLang="zh-CN" dirty="0"/>
              <a:t>不以签证形式上报，只有</a:t>
            </a:r>
            <a:r>
              <a:rPr lang="zh-CN" altLang="zh-CN" dirty="0">
                <a:solidFill>
                  <a:srgbClr val="FF0000"/>
                </a:solidFill>
              </a:rPr>
              <a:t>超出合同</a:t>
            </a:r>
            <a:r>
              <a:rPr lang="zh-CN" altLang="zh-CN" dirty="0"/>
              <a:t>才按照</a:t>
            </a:r>
            <a:r>
              <a:rPr lang="zh-CN" altLang="zh-CN" dirty="0">
                <a:solidFill>
                  <a:srgbClr val="FF0000"/>
                </a:solidFill>
              </a:rPr>
              <a:t>签证</a:t>
            </a:r>
            <a:r>
              <a:rPr lang="zh-CN" altLang="zh-CN" dirty="0"/>
              <a:t>上报</a:t>
            </a:r>
            <a:endParaRPr lang="zh-CN" altLang="zh-CN" dirty="0"/>
          </a:p>
          <a:p>
            <a:pPr>
              <a:spcAft>
                <a:spcPts val="0"/>
              </a:spcAft>
            </a:pPr>
            <a:r>
              <a:rPr lang="zh-CN" altLang="zh-CN" dirty="0"/>
              <a:t>签证很敏感，审计容易出问题</a:t>
            </a:r>
            <a:endParaRPr lang="zh-CN" altLang="zh-CN"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en-US" dirty="0"/>
              <a:t>2019</a:t>
            </a:r>
            <a:r>
              <a:rPr lang="zh-CN" altLang="en-US" dirty="0"/>
              <a:t>年签订合同，约定用</a:t>
            </a:r>
            <a:r>
              <a:rPr lang="en-US" dirty="0"/>
              <a:t>2015</a:t>
            </a:r>
            <a:r>
              <a:rPr lang="zh-CN" altLang="en-US" dirty="0"/>
              <a:t>定额计价</a:t>
            </a:r>
            <a:endParaRPr lang="en-US" altLang="zh-CN" dirty="0"/>
          </a:p>
          <a:p>
            <a:r>
              <a:rPr lang="zh-CN" altLang="en-US" dirty="0"/>
              <a:t>并按造价主管部门发布的人工费文件，调整</a:t>
            </a:r>
            <a:endParaRPr lang="en-US" altLang="zh-CN" dirty="0"/>
          </a:p>
          <a:p>
            <a:r>
              <a:rPr lang="zh-CN" altLang="en-US" dirty="0"/>
              <a:t>该省造价站，发文，</a:t>
            </a:r>
            <a:r>
              <a:rPr lang="en-US" dirty="0"/>
              <a:t>2015</a:t>
            </a:r>
            <a:r>
              <a:rPr lang="zh-CN" altLang="en-US" dirty="0"/>
              <a:t>定额，废止</a:t>
            </a:r>
            <a:endParaRPr lang="en-US" altLang="zh-CN" dirty="0"/>
          </a:p>
          <a:p>
            <a:r>
              <a:rPr lang="zh-CN" altLang="en-US" dirty="0"/>
              <a:t>没有再发布与</a:t>
            </a:r>
            <a:r>
              <a:rPr lang="en-US" dirty="0"/>
              <a:t>2015</a:t>
            </a:r>
            <a:r>
              <a:rPr lang="zh-CN" altLang="en-US" dirty="0"/>
              <a:t>定额配套的人工费调整费率</a:t>
            </a:r>
            <a:endParaRPr lang="en-US" altLang="zh-CN" dirty="0"/>
          </a:p>
          <a:p>
            <a:r>
              <a:rPr lang="zh-CN" altLang="en-US" dirty="0"/>
              <a:t>如何调整人工费，能否按</a:t>
            </a:r>
            <a:r>
              <a:rPr lang="en-US" altLang="zh-CN" dirty="0"/>
              <a:t>2020</a:t>
            </a:r>
            <a:r>
              <a:rPr lang="zh-CN" altLang="en-US" dirty="0"/>
              <a:t>定额调整</a:t>
            </a:r>
            <a:endParaRPr lang="en-US" altLang="zh-CN" dirty="0"/>
          </a:p>
          <a:p>
            <a:r>
              <a:rPr lang="zh-CN" altLang="en-US" dirty="0">
                <a:solidFill>
                  <a:srgbClr val="FF0000"/>
                </a:solidFill>
              </a:rPr>
              <a:t>重点： </a:t>
            </a:r>
            <a:r>
              <a:rPr lang="en-US" altLang="zh-CN" dirty="0"/>
              <a:t>2015</a:t>
            </a:r>
            <a:r>
              <a:rPr lang="zh-CN" altLang="en-US" dirty="0"/>
              <a:t>年工程，约定用</a:t>
            </a:r>
            <a:r>
              <a:rPr lang="en-US" altLang="zh-CN" dirty="0"/>
              <a:t>2008</a:t>
            </a:r>
            <a:r>
              <a:rPr lang="zh-CN" altLang="en-US" dirty="0"/>
              <a:t>定额，</a:t>
            </a:r>
            <a:r>
              <a:rPr lang="en-US" altLang="zh-CN" dirty="0"/>
              <a:t>2016</a:t>
            </a:r>
            <a:r>
              <a:rPr lang="zh-CN" altLang="en-US" dirty="0"/>
              <a:t>定额实施后，</a:t>
            </a:r>
            <a:r>
              <a:rPr lang="en-US" altLang="zh-CN" dirty="0"/>
              <a:t>2008</a:t>
            </a:r>
            <a:r>
              <a:rPr lang="zh-CN" altLang="en-US" dirty="0"/>
              <a:t>定额废止，</a:t>
            </a:r>
            <a:r>
              <a:rPr lang="en-US" altLang="zh-CN" dirty="0"/>
              <a:t> 2020</a:t>
            </a:r>
            <a:r>
              <a:rPr lang="zh-CN" altLang="en-US" dirty="0"/>
              <a:t>年定额站，对</a:t>
            </a:r>
            <a:r>
              <a:rPr lang="en-US" altLang="zh-CN" dirty="0"/>
              <a:t>2016</a:t>
            </a:r>
            <a:r>
              <a:rPr lang="zh-CN" altLang="en-US" dirty="0"/>
              <a:t>定额调整人工费，能否调整人工费</a:t>
            </a:r>
            <a:endParaRPr lang="en-US" altLang="zh-CN" dirty="0"/>
          </a:p>
          <a:p>
            <a:r>
              <a:rPr lang="en-US" altLang="zh-CN" dirty="0"/>
              <a:t>3*80——2*128——2*138</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sz="2800" dirty="0"/>
              <a:t>EPC</a:t>
            </a:r>
            <a:r>
              <a:rPr lang="zh-CN" altLang="en-US" sz="2800" dirty="0"/>
              <a:t>市政项目具体包括十条道路工程及相关桥涵工程、交通工程、雨污水工程、管线综合工程（电力、燃气、自来水、通信工程）、路灯工程以及其他附属设施等。</a:t>
            </a:r>
            <a:endParaRPr lang="en-US" altLang="zh-CN" sz="2800" dirty="0"/>
          </a:p>
          <a:p>
            <a:r>
              <a:rPr lang="zh-CN" altLang="en-US" sz="2800" dirty="0"/>
              <a:t>本项目包括但不限于项目设计（方案设计及深化、初步设计（含设计概算）、施工图设计及相关配套服务（含相关审批手续办理）、采购、施工直至竣工验收合格并交付使用及缺陷责任期和质量保修期内的保修工作等。</a:t>
            </a:r>
            <a:endParaRPr lang="en-US" altLang="zh-CN" sz="2800" dirty="0"/>
          </a:p>
          <a:p>
            <a:r>
              <a:rPr lang="zh-CN" altLang="en-US" sz="2800" dirty="0"/>
              <a:t>项目现在已中标并实施，招标文件依据为可行性研究报告，总金额</a:t>
            </a:r>
            <a:r>
              <a:rPr lang="en-US" sz="2800" dirty="0"/>
              <a:t>1.19</a:t>
            </a:r>
            <a:r>
              <a:rPr lang="zh-CN" altLang="en-US" sz="2800" dirty="0"/>
              <a:t>亿元，其中设计费用</a:t>
            </a:r>
            <a:r>
              <a:rPr lang="en-US" sz="2800" dirty="0"/>
              <a:t>500</a:t>
            </a:r>
            <a:r>
              <a:rPr lang="zh-CN" altLang="en-US" sz="2800" dirty="0"/>
              <a:t>万元，施工费用</a:t>
            </a:r>
            <a:r>
              <a:rPr lang="en-US" sz="2800" dirty="0"/>
              <a:t>10297</a:t>
            </a:r>
            <a:r>
              <a:rPr lang="zh-CN" altLang="en-US" sz="2800" dirty="0"/>
              <a:t>万元，暂列金</a:t>
            </a:r>
            <a:r>
              <a:rPr lang="en-US" sz="2800" dirty="0"/>
              <a:t>1140</a:t>
            </a:r>
            <a:r>
              <a:rPr lang="zh-CN" altLang="en-US" sz="2800" dirty="0"/>
              <a:t>万元。</a:t>
            </a:r>
            <a:endParaRPr lang="en-US" altLang="zh-CN" sz="2800" dirty="0"/>
          </a:p>
          <a:p>
            <a:r>
              <a:rPr lang="zh-CN" altLang="en-US" sz="2800" dirty="0"/>
              <a:t>总包单位在做</a:t>
            </a:r>
            <a:r>
              <a:rPr lang="zh-CN" altLang="en-US" sz="2800" dirty="0">
                <a:solidFill>
                  <a:srgbClr val="00B050"/>
                </a:solidFill>
              </a:rPr>
              <a:t>初设</a:t>
            </a:r>
            <a:r>
              <a:rPr lang="zh-CN" altLang="en-US" sz="2800" dirty="0"/>
              <a:t>时，根据</a:t>
            </a:r>
            <a:r>
              <a:rPr lang="zh-CN" altLang="en-US" sz="2800" dirty="0">
                <a:solidFill>
                  <a:srgbClr val="FF0000"/>
                </a:solidFill>
              </a:rPr>
              <a:t>规划局要求</a:t>
            </a:r>
            <a:r>
              <a:rPr lang="zh-CN" altLang="en-US" sz="2800" dirty="0"/>
              <a:t>优化</a:t>
            </a:r>
            <a:r>
              <a:rPr lang="zh-CN" altLang="en-US" sz="2800" dirty="0">
                <a:solidFill>
                  <a:srgbClr val="00B050"/>
                </a:solidFill>
              </a:rPr>
              <a:t>污水管网</a:t>
            </a:r>
            <a:r>
              <a:rPr lang="zh-CN" altLang="en-US" sz="2800" dirty="0"/>
              <a:t>，需</a:t>
            </a:r>
            <a:r>
              <a:rPr lang="zh-CN" altLang="en-US" sz="2800" dirty="0">
                <a:solidFill>
                  <a:srgbClr val="00B050"/>
                </a:solidFill>
              </a:rPr>
              <a:t>增加费用</a:t>
            </a:r>
            <a:r>
              <a:rPr lang="zh-CN" altLang="en-US" sz="2800" dirty="0"/>
              <a:t>约</a:t>
            </a:r>
            <a:r>
              <a:rPr lang="en-US" sz="2800" dirty="0"/>
              <a:t>700</a:t>
            </a:r>
            <a:r>
              <a:rPr lang="zh-CN" altLang="en-US" sz="2800" dirty="0"/>
              <a:t>万元，因增加费用过大，请问项目是走</a:t>
            </a:r>
            <a:r>
              <a:rPr lang="zh-CN" altLang="en-US" sz="2800" dirty="0">
                <a:solidFill>
                  <a:srgbClr val="00B050"/>
                </a:solidFill>
              </a:rPr>
              <a:t>签证变更</a:t>
            </a:r>
            <a:r>
              <a:rPr lang="zh-CN" altLang="en-US" sz="2800" dirty="0"/>
              <a:t>还是需要</a:t>
            </a:r>
            <a:r>
              <a:rPr lang="zh-CN" altLang="en-US" sz="2800" dirty="0">
                <a:solidFill>
                  <a:srgbClr val="00B050"/>
                </a:solidFill>
              </a:rPr>
              <a:t>重新招标</a:t>
            </a:r>
            <a:r>
              <a:rPr lang="zh-CN" altLang="en-US" sz="2800" dirty="0"/>
              <a:t>。</a:t>
            </a:r>
            <a:endParaRPr lang="zh-CN" altLang="en-US" sz="2800"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中介咨询公司，承接了一个</a:t>
            </a:r>
            <a:r>
              <a:rPr lang="en-US" dirty="0"/>
              <a:t>EPC</a:t>
            </a:r>
            <a:r>
              <a:rPr lang="zh-CN" altLang="en-US" dirty="0"/>
              <a:t>项目，该项目按概算的</a:t>
            </a:r>
            <a:r>
              <a:rPr lang="zh-CN" altLang="en-US" dirty="0">
                <a:solidFill>
                  <a:srgbClr val="00B050"/>
                </a:solidFill>
              </a:rPr>
              <a:t>建安费</a:t>
            </a:r>
            <a:r>
              <a:rPr lang="en-US" dirty="0">
                <a:solidFill>
                  <a:srgbClr val="00B050"/>
                </a:solidFill>
              </a:rPr>
              <a:t>+</a:t>
            </a:r>
            <a:r>
              <a:rPr lang="zh-CN" altLang="en-US" dirty="0">
                <a:solidFill>
                  <a:srgbClr val="00B050"/>
                </a:solidFill>
              </a:rPr>
              <a:t>设计费</a:t>
            </a:r>
            <a:r>
              <a:rPr lang="zh-CN" altLang="en-US" dirty="0">
                <a:solidFill>
                  <a:srgbClr val="FF0000"/>
                </a:solidFill>
              </a:rPr>
              <a:t>下浮</a:t>
            </a:r>
            <a:r>
              <a:rPr lang="zh-CN" altLang="en-US" dirty="0"/>
              <a:t>形式进行招标（中标下浮率为</a:t>
            </a:r>
            <a:r>
              <a:rPr lang="en-US" dirty="0"/>
              <a:t>4.3%</a:t>
            </a:r>
            <a:r>
              <a:rPr lang="zh-CN" altLang="en-US" dirty="0"/>
              <a:t>）。合同价格形式为：总承包合同</a:t>
            </a:r>
            <a:endParaRPr lang="zh-CN" altLang="en-US" dirty="0"/>
          </a:p>
          <a:p>
            <a:r>
              <a:rPr lang="zh-CN" altLang="en-US" dirty="0"/>
              <a:t>施工单位上报我单位审核的预算价，上报的</a:t>
            </a:r>
            <a:r>
              <a:rPr lang="zh-CN" altLang="en-US" dirty="0">
                <a:solidFill>
                  <a:srgbClr val="00B050"/>
                </a:solidFill>
              </a:rPr>
              <a:t>预算价</a:t>
            </a:r>
            <a:r>
              <a:rPr lang="zh-CN" altLang="en-US" dirty="0"/>
              <a:t>格</a:t>
            </a:r>
            <a:r>
              <a:rPr lang="zh-CN" altLang="en-US" dirty="0">
                <a:solidFill>
                  <a:srgbClr val="FF0000"/>
                </a:solidFill>
              </a:rPr>
              <a:t>等于</a:t>
            </a:r>
            <a:r>
              <a:rPr lang="zh-CN" altLang="en-US" dirty="0">
                <a:solidFill>
                  <a:srgbClr val="00B050"/>
                </a:solidFill>
              </a:rPr>
              <a:t>合同价</a:t>
            </a:r>
            <a:r>
              <a:rPr lang="zh-CN" altLang="en-US" dirty="0"/>
              <a:t>，在单价及总价已经确认的基础上（经审核后的</a:t>
            </a:r>
            <a:r>
              <a:rPr lang="zh-CN" altLang="en-US" dirty="0">
                <a:solidFill>
                  <a:srgbClr val="FF0000"/>
                </a:solidFill>
              </a:rPr>
              <a:t>总价没有突破合同价</a:t>
            </a:r>
            <a:r>
              <a:rPr lang="zh-CN" altLang="en-US" dirty="0"/>
              <a:t>），是否还需要在已经确定价格的基础上</a:t>
            </a:r>
            <a:r>
              <a:rPr lang="zh-CN" altLang="en-US" dirty="0">
                <a:solidFill>
                  <a:srgbClr val="FF0000"/>
                </a:solidFill>
              </a:rPr>
              <a:t>下浮</a:t>
            </a:r>
            <a:r>
              <a:rPr lang="en-US" dirty="0">
                <a:solidFill>
                  <a:srgbClr val="FF0000"/>
                </a:solidFill>
              </a:rPr>
              <a:t>4.3%</a:t>
            </a:r>
            <a:r>
              <a:rPr lang="zh-CN" altLang="en-US" dirty="0"/>
              <a:t>？</a:t>
            </a:r>
            <a:endParaRPr lang="zh-CN" altLang="en-US" dirty="0"/>
          </a:p>
          <a:p>
            <a:r>
              <a:rPr lang="zh-CN" altLang="en-US" dirty="0"/>
              <a:t>如果在施工图阶段或者结算阶段经审核后的</a:t>
            </a:r>
            <a:r>
              <a:rPr lang="zh-CN" altLang="en-US" dirty="0">
                <a:solidFill>
                  <a:srgbClr val="00B050"/>
                </a:solidFill>
              </a:rPr>
              <a:t>总价突破了合同价</a:t>
            </a:r>
            <a:r>
              <a:rPr lang="zh-CN" altLang="en-US" dirty="0"/>
              <a:t>，没有突破</a:t>
            </a:r>
            <a:r>
              <a:rPr lang="zh-CN" altLang="en-US" dirty="0">
                <a:solidFill>
                  <a:srgbClr val="00B050"/>
                </a:solidFill>
              </a:rPr>
              <a:t>概算价</a:t>
            </a:r>
            <a:r>
              <a:rPr lang="zh-CN" altLang="en-US" dirty="0"/>
              <a:t>格，该怎么处理？</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t>按程序，施工单位首先按</a:t>
            </a:r>
            <a:r>
              <a:rPr lang="zh-CN" altLang="en-US" dirty="0">
                <a:solidFill>
                  <a:srgbClr val="00B050"/>
                </a:solidFill>
              </a:rPr>
              <a:t>审图</a:t>
            </a:r>
            <a:r>
              <a:rPr lang="zh-CN" altLang="en-US" dirty="0"/>
              <a:t>中心审核通过的蓝图，在项目开工前及时编制</a:t>
            </a:r>
            <a:r>
              <a:rPr lang="zh-CN" altLang="en-US" dirty="0">
                <a:solidFill>
                  <a:srgbClr val="00B050"/>
                </a:solidFill>
              </a:rPr>
              <a:t>预算</a:t>
            </a:r>
            <a:r>
              <a:rPr lang="zh-CN" altLang="en-US" dirty="0"/>
              <a:t>，上报我单位审核双方达成一致意见，然后再与建设单位签订</a:t>
            </a:r>
            <a:r>
              <a:rPr lang="zh-CN" altLang="en-US" dirty="0">
                <a:solidFill>
                  <a:srgbClr val="00B050"/>
                </a:solidFill>
              </a:rPr>
              <a:t>补充协议</a:t>
            </a:r>
            <a:r>
              <a:rPr lang="zh-CN" altLang="en-US" dirty="0"/>
              <a:t>，但是施工单位直到</a:t>
            </a:r>
            <a:r>
              <a:rPr lang="zh-CN" altLang="en-US" dirty="0">
                <a:solidFill>
                  <a:srgbClr val="00B050"/>
                </a:solidFill>
              </a:rPr>
              <a:t>施工完毕也没有报预算</a:t>
            </a:r>
            <a:r>
              <a:rPr lang="zh-CN" altLang="en-US" dirty="0"/>
              <a:t>，我们是按照经审定的</a:t>
            </a:r>
            <a:r>
              <a:rPr lang="zh-CN" altLang="en-US" dirty="0">
                <a:solidFill>
                  <a:srgbClr val="00B050"/>
                </a:solidFill>
              </a:rPr>
              <a:t>施工图审核单价，</a:t>
            </a:r>
            <a:r>
              <a:rPr lang="zh-CN" altLang="en-US" dirty="0"/>
              <a:t>还是按照</a:t>
            </a:r>
            <a:r>
              <a:rPr lang="zh-CN" altLang="en-US" dirty="0">
                <a:solidFill>
                  <a:srgbClr val="00B050"/>
                </a:solidFill>
              </a:rPr>
              <a:t>竣工图</a:t>
            </a:r>
            <a:r>
              <a:rPr lang="en-US" dirty="0">
                <a:solidFill>
                  <a:srgbClr val="00B050"/>
                </a:solidFill>
              </a:rPr>
              <a:t>+</a:t>
            </a:r>
            <a:r>
              <a:rPr lang="zh-CN" altLang="en-US" dirty="0">
                <a:solidFill>
                  <a:srgbClr val="00B050"/>
                </a:solidFill>
              </a:rPr>
              <a:t>实际现场完成</a:t>
            </a:r>
            <a:r>
              <a:rPr lang="zh-CN" altLang="en-US" dirty="0"/>
              <a:t>的工程量</a:t>
            </a:r>
            <a:r>
              <a:rPr lang="zh-CN" altLang="en-US" dirty="0">
                <a:solidFill>
                  <a:srgbClr val="00B050"/>
                </a:solidFill>
              </a:rPr>
              <a:t>审核单价</a:t>
            </a:r>
            <a:r>
              <a:rPr lang="zh-CN" altLang="en-US" dirty="0"/>
              <a:t>？实际工程量与施工图工程量</a:t>
            </a:r>
            <a:r>
              <a:rPr lang="zh-CN" altLang="en-US" dirty="0">
                <a:solidFill>
                  <a:srgbClr val="00B050"/>
                </a:solidFill>
              </a:rPr>
              <a:t>不一致</a:t>
            </a:r>
            <a:r>
              <a:rPr lang="zh-CN" altLang="en-US" dirty="0"/>
              <a:t>能否</a:t>
            </a:r>
            <a:r>
              <a:rPr lang="zh-CN" altLang="en-US" dirty="0">
                <a:solidFill>
                  <a:srgbClr val="00B050"/>
                </a:solidFill>
              </a:rPr>
              <a:t>核增</a:t>
            </a:r>
            <a:r>
              <a:rPr lang="zh-CN" altLang="en-US" dirty="0"/>
              <a:t>或者</a:t>
            </a:r>
            <a:r>
              <a:rPr lang="zh-CN" altLang="en-US" dirty="0">
                <a:solidFill>
                  <a:srgbClr val="00B050"/>
                </a:solidFill>
              </a:rPr>
              <a:t>核减</a:t>
            </a:r>
            <a:r>
              <a:rPr lang="zh-CN" altLang="en-US" dirty="0"/>
              <a:t>？</a:t>
            </a:r>
            <a:endParaRPr lang="zh-CN" altLang="en-US" dirty="0"/>
          </a:p>
          <a:p>
            <a:r>
              <a:rPr lang="zh-CN" altLang="en-US" dirty="0">
                <a:solidFill>
                  <a:srgbClr val="FF0000"/>
                </a:solidFill>
              </a:rPr>
              <a:t>重点：</a:t>
            </a:r>
            <a:r>
              <a:rPr lang="zh-CN" altLang="en-US" dirty="0"/>
              <a:t>房建</a:t>
            </a:r>
            <a:r>
              <a:rPr lang="en-US" altLang="zh-CN" dirty="0"/>
              <a:t>EPC</a:t>
            </a:r>
            <a:r>
              <a:rPr lang="zh-CN" altLang="en-US" dirty="0"/>
              <a:t>项目</a:t>
            </a:r>
            <a:r>
              <a:rPr lang="en-US" altLang="zh-CN" dirty="0"/>
              <a:t>,</a:t>
            </a:r>
            <a:r>
              <a:rPr lang="zh-CN" altLang="en-US" dirty="0"/>
              <a:t>总价包干</a:t>
            </a:r>
            <a:r>
              <a:rPr lang="en-US" altLang="zh-CN" dirty="0"/>
              <a:t>,</a:t>
            </a:r>
            <a:r>
              <a:rPr lang="zh-CN" altLang="en-US" dirty="0"/>
              <a:t>甲方如何</a:t>
            </a:r>
            <a:r>
              <a:rPr lang="zh-CN" altLang="en-US" dirty="0">
                <a:solidFill>
                  <a:srgbClr val="00B050"/>
                </a:solidFill>
              </a:rPr>
              <a:t>管控质量</a:t>
            </a:r>
            <a:r>
              <a:rPr lang="zh-CN" altLang="en-US" dirty="0"/>
              <a:t>，特别是</a:t>
            </a:r>
            <a:r>
              <a:rPr lang="zh-CN" altLang="en-US" dirty="0">
                <a:solidFill>
                  <a:srgbClr val="00B050"/>
                </a:solidFill>
              </a:rPr>
              <a:t>精装修</a:t>
            </a:r>
            <a:r>
              <a:rPr lang="zh-CN" altLang="en-US" dirty="0"/>
              <a:t>的项目</a:t>
            </a:r>
            <a:r>
              <a:rPr lang="en-US" altLang="zh-CN" dirty="0"/>
              <a:t>,</a:t>
            </a:r>
            <a:r>
              <a:rPr lang="zh-CN" altLang="en-US" dirty="0">
                <a:solidFill>
                  <a:srgbClr val="00B050"/>
                </a:solidFill>
              </a:rPr>
              <a:t>发包人要求</a:t>
            </a:r>
            <a:r>
              <a:rPr lang="zh-CN" altLang="en-US" dirty="0"/>
              <a:t>中，能否约定</a:t>
            </a:r>
            <a:r>
              <a:rPr lang="zh-CN" altLang="en-US" dirty="0">
                <a:solidFill>
                  <a:srgbClr val="00B050"/>
                </a:solidFill>
              </a:rPr>
              <a:t>档次</a:t>
            </a:r>
            <a:endParaRPr lang="zh-CN" altLang="en-US" dirty="0">
              <a:solidFill>
                <a:srgbClr val="00B050"/>
              </a:solidFill>
            </a:endParaRPr>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3.5 </a:t>
            </a:r>
            <a:r>
              <a:rPr lang="zh-CN" altLang="en-US" dirty="0">
                <a:solidFill>
                  <a:srgbClr val="FF0000"/>
                </a:solidFill>
              </a:rPr>
              <a:t>承包人提供材料</a:t>
            </a:r>
            <a:endParaRPr lang="zh-CN" altLang="en-US" dirty="0">
              <a:solidFill>
                <a:srgbClr val="FF0000"/>
              </a:solidFill>
            </a:endParaRPr>
          </a:p>
          <a:p>
            <a:r>
              <a:rPr lang="en-US" altLang="zh-CN" dirty="0"/>
              <a:t>3.5.1 </a:t>
            </a:r>
            <a:r>
              <a:rPr lang="zh-CN" altLang="en-US" dirty="0"/>
              <a:t>除发包人提供的甲供材料外，合同工程所需的材料由承包人提供，</a:t>
            </a:r>
            <a:r>
              <a:rPr lang="zh-CN" altLang="en-US" dirty="0">
                <a:solidFill>
                  <a:srgbClr val="339933"/>
                </a:solidFill>
              </a:rPr>
              <a:t>承包人提供的材料</a:t>
            </a:r>
            <a:r>
              <a:rPr lang="zh-CN" altLang="en-US" dirty="0"/>
              <a:t>由承包人负责</a:t>
            </a:r>
            <a:r>
              <a:rPr lang="zh-CN" altLang="en-US" dirty="0">
                <a:solidFill>
                  <a:srgbClr val="339933"/>
                </a:solidFill>
              </a:rPr>
              <a:t>采购、运输和保管</a:t>
            </a:r>
            <a:r>
              <a:rPr lang="zh-CN" altLang="en-US" dirty="0"/>
              <a:t>。</a:t>
            </a:r>
            <a:endParaRPr lang="zh-CN" altLang="en-US" dirty="0"/>
          </a:p>
          <a:p>
            <a:r>
              <a:rPr lang="en-US" altLang="zh-CN" dirty="0"/>
              <a:t>3.5.2 </a:t>
            </a:r>
            <a:r>
              <a:rPr lang="zh-CN" altLang="en-US" dirty="0"/>
              <a:t>承包人应将采购材料的供货人及品种、规格、数量和供货时间等提交发包人确认，并负责提供材料的</a:t>
            </a:r>
            <a:r>
              <a:rPr lang="zh-CN" altLang="en-US" dirty="0">
                <a:solidFill>
                  <a:srgbClr val="339933"/>
                </a:solidFill>
              </a:rPr>
              <a:t>质量证明</a:t>
            </a:r>
            <a:r>
              <a:rPr lang="zh-CN" altLang="en-US" dirty="0"/>
              <a:t>文件，满足约定的质量标准。</a:t>
            </a:r>
            <a:endParaRPr lang="zh-CN" altLang="en-US" dirty="0"/>
          </a:p>
          <a:p>
            <a:r>
              <a:rPr lang="en-US" altLang="zh-CN" dirty="0"/>
              <a:t>3.5.3 </a:t>
            </a:r>
            <a:r>
              <a:rPr lang="zh-CN" altLang="en-US" dirty="0"/>
              <a:t>对承包人提供的材料经</a:t>
            </a:r>
            <a:r>
              <a:rPr lang="zh-CN" altLang="en-US" dirty="0">
                <a:solidFill>
                  <a:srgbClr val="FF0000"/>
                </a:solidFill>
              </a:rPr>
              <a:t>检测不符</a:t>
            </a:r>
            <a:r>
              <a:rPr lang="zh-CN" altLang="en-US" dirty="0"/>
              <a:t>合约定的</a:t>
            </a:r>
            <a:r>
              <a:rPr lang="zh-CN" altLang="en-US" dirty="0">
                <a:solidFill>
                  <a:srgbClr val="FF0000"/>
                </a:solidFill>
              </a:rPr>
              <a:t>质量标准</a:t>
            </a:r>
            <a:r>
              <a:rPr lang="zh-CN" altLang="en-US" dirty="0"/>
              <a:t>，发包人应要求承包人及时采取措施，由此</a:t>
            </a:r>
            <a:r>
              <a:rPr lang="zh-CN" altLang="en-US" dirty="0">
                <a:solidFill>
                  <a:srgbClr val="339933"/>
                </a:solidFill>
              </a:rPr>
              <a:t>增加的费用</a:t>
            </a:r>
            <a:r>
              <a:rPr lang="zh-CN" altLang="en-US" dirty="0"/>
              <a:t>和（或）工期延误由承包人承担。</a:t>
            </a:r>
            <a:endParaRPr lang="en-US" altLang="zh-CN" dirty="0"/>
          </a:p>
          <a:p>
            <a:r>
              <a:rPr lang="zh-CN" altLang="en-US" dirty="0"/>
              <a:t>对发包人要求</a:t>
            </a:r>
            <a:r>
              <a:rPr lang="zh-CN" altLang="en-US" dirty="0">
                <a:solidFill>
                  <a:srgbClr val="FF0000"/>
                </a:solidFill>
              </a:rPr>
              <a:t>检测</a:t>
            </a:r>
            <a:r>
              <a:rPr lang="zh-CN" altLang="en-US" dirty="0"/>
              <a:t>承包人已具有</a:t>
            </a:r>
            <a:r>
              <a:rPr lang="zh-CN" altLang="en-US" dirty="0">
                <a:solidFill>
                  <a:srgbClr val="339933"/>
                </a:solidFill>
              </a:rPr>
              <a:t>合格证明的材料</a:t>
            </a:r>
            <a:r>
              <a:rPr lang="zh-CN" altLang="en-US" dirty="0"/>
              <a:t>，经检测该项</a:t>
            </a:r>
            <a:r>
              <a:rPr lang="zh-CN" altLang="en-US" dirty="0">
                <a:solidFill>
                  <a:srgbClr val="339933"/>
                </a:solidFill>
              </a:rPr>
              <a:t>材料符合</a:t>
            </a:r>
            <a:r>
              <a:rPr lang="zh-CN" altLang="en-US" dirty="0"/>
              <a:t>合同约定的</a:t>
            </a:r>
            <a:r>
              <a:rPr lang="zh-CN" altLang="en-US" dirty="0">
                <a:solidFill>
                  <a:srgbClr val="339933"/>
                </a:solidFill>
              </a:rPr>
              <a:t>质量标准</a:t>
            </a:r>
            <a:r>
              <a:rPr lang="zh-CN" altLang="en-US" dirty="0"/>
              <a:t>，发包人应承担由此</a:t>
            </a:r>
            <a:r>
              <a:rPr lang="zh-CN" altLang="en-US" dirty="0">
                <a:solidFill>
                  <a:srgbClr val="339933"/>
                </a:solidFill>
              </a:rPr>
              <a:t>增加的费用</a:t>
            </a:r>
            <a:r>
              <a:rPr lang="zh-CN" altLang="en-US" dirty="0"/>
              <a:t>和（或）工期延误，并向承包人支付合理利润。</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合同为</a:t>
            </a:r>
            <a:r>
              <a:rPr lang="zh-CN" altLang="en-US" dirty="0">
                <a:solidFill>
                  <a:srgbClr val="00B050"/>
                </a:solidFill>
              </a:rPr>
              <a:t>总价合同</a:t>
            </a:r>
            <a:r>
              <a:rPr lang="zh-CN" altLang="en-US" dirty="0"/>
              <a:t>，承包方式为</a:t>
            </a:r>
            <a:r>
              <a:rPr lang="en-US" altLang="zh-CN" dirty="0"/>
              <a:t>EPC</a:t>
            </a:r>
            <a:r>
              <a:rPr lang="zh-CN" altLang="en-US" dirty="0"/>
              <a:t>模式，合同，</a:t>
            </a:r>
            <a:r>
              <a:rPr lang="zh-CN" altLang="en-US" dirty="0">
                <a:solidFill>
                  <a:srgbClr val="00B050"/>
                </a:solidFill>
              </a:rPr>
              <a:t>材料调价的公式</a:t>
            </a:r>
            <a:r>
              <a:rPr lang="zh-CN" altLang="en-US" dirty="0"/>
              <a:t>，但是如果按照合同约定对材料进行调价，则施工</a:t>
            </a:r>
            <a:r>
              <a:rPr lang="zh-CN" altLang="en-US" dirty="0">
                <a:solidFill>
                  <a:srgbClr val="00B050"/>
                </a:solidFill>
              </a:rPr>
              <a:t>预算总价</a:t>
            </a:r>
            <a:r>
              <a:rPr lang="zh-CN" altLang="en-US" dirty="0">
                <a:solidFill>
                  <a:srgbClr val="FF0000"/>
                </a:solidFill>
              </a:rPr>
              <a:t>超过</a:t>
            </a:r>
            <a:r>
              <a:rPr lang="zh-CN" altLang="en-US" dirty="0">
                <a:solidFill>
                  <a:srgbClr val="00B050"/>
                </a:solidFill>
              </a:rPr>
              <a:t>概算总价</a:t>
            </a:r>
            <a:r>
              <a:rPr lang="en-US" dirty="0"/>
              <a:t>(</a:t>
            </a:r>
            <a:r>
              <a:rPr lang="zh-CN" altLang="en-US" dirty="0"/>
              <a:t>概算为发改委批复</a:t>
            </a:r>
            <a:r>
              <a:rPr lang="en-US" dirty="0"/>
              <a:t>) </a:t>
            </a:r>
            <a:r>
              <a:rPr lang="zh-CN" altLang="en-US" dirty="0"/>
              <a:t>，这样概算是否可调</a:t>
            </a:r>
            <a:r>
              <a:rPr lang="en-US" dirty="0"/>
              <a:t>?</a:t>
            </a:r>
            <a:endParaRPr lang="en-US" dirty="0"/>
          </a:p>
          <a:p>
            <a:r>
              <a:rPr lang="zh-CN" altLang="en-US" dirty="0"/>
              <a:t>如果不能调概算，总价合同中的材料调价无法执行，这个怎么办</a:t>
            </a:r>
            <a:r>
              <a:rPr lang="en-US" dirty="0"/>
              <a:t>?(</a:t>
            </a:r>
            <a:r>
              <a:rPr lang="zh-CN" altLang="en-US" dirty="0">
                <a:solidFill>
                  <a:srgbClr val="00B050"/>
                </a:solidFill>
              </a:rPr>
              <a:t>调超概、不调施工方亏损</a:t>
            </a:r>
            <a:r>
              <a:rPr lang="en-US" dirty="0"/>
              <a:t>)</a:t>
            </a:r>
            <a:endParaRPr lang="zh-CN" altLang="en-US" dirty="0"/>
          </a:p>
          <a:p>
            <a:r>
              <a:rPr lang="zh-CN" altLang="en-US" dirty="0">
                <a:solidFill>
                  <a:srgbClr val="FF0000"/>
                </a:solidFill>
              </a:rPr>
              <a:t>重点： </a:t>
            </a:r>
            <a:r>
              <a:rPr lang="en-US" altLang="zh-CN" dirty="0"/>
              <a:t>EPC</a:t>
            </a:r>
            <a:r>
              <a:rPr lang="zh-CN" altLang="en-US" dirty="0"/>
              <a:t>模式下</a:t>
            </a:r>
            <a:r>
              <a:rPr lang="en-US" dirty="0"/>
              <a:t>,</a:t>
            </a:r>
            <a:r>
              <a:rPr lang="zh-CN" altLang="en-US" dirty="0">
                <a:solidFill>
                  <a:srgbClr val="00B050"/>
                </a:solidFill>
              </a:rPr>
              <a:t>总承包</a:t>
            </a:r>
            <a:r>
              <a:rPr lang="zh-CN" altLang="en-US" dirty="0"/>
              <a:t>单位与其</a:t>
            </a:r>
            <a:r>
              <a:rPr lang="zh-CN" altLang="en-US" dirty="0">
                <a:solidFill>
                  <a:srgbClr val="00B050"/>
                </a:solidFill>
              </a:rPr>
              <a:t>设计单位</a:t>
            </a:r>
            <a:r>
              <a:rPr lang="zh-CN" altLang="en-US" dirty="0"/>
              <a:t>不能很好的配合，致使</a:t>
            </a:r>
            <a:r>
              <a:rPr lang="zh-CN" altLang="en-US" dirty="0">
                <a:solidFill>
                  <a:srgbClr val="00B050"/>
                </a:solidFill>
              </a:rPr>
              <a:t>成本超出</a:t>
            </a:r>
            <a:endParaRPr lang="zh-CN" altLang="en-US" dirty="0">
              <a:solidFill>
                <a:srgbClr val="00B050"/>
              </a:solidFill>
            </a:endParaRPr>
          </a:p>
          <a:p>
            <a:r>
              <a:rPr lang="zh-CN" altLang="en-US" dirty="0"/>
              <a:t>原因主要为</a:t>
            </a:r>
            <a:r>
              <a:rPr lang="zh-CN" altLang="en-US" dirty="0">
                <a:solidFill>
                  <a:srgbClr val="00B050"/>
                </a:solidFill>
              </a:rPr>
              <a:t>结构设计</a:t>
            </a:r>
            <a:r>
              <a:rPr lang="zh-CN" altLang="en-US" dirty="0"/>
              <a:t>过于</a:t>
            </a:r>
            <a:r>
              <a:rPr lang="zh-CN" altLang="en-US" dirty="0">
                <a:solidFill>
                  <a:srgbClr val="00B050"/>
                </a:solidFill>
              </a:rPr>
              <a:t>保守</a:t>
            </a:r>
            <a:r>
              <a:rPr lang="zh-CN" altLang="en-US" dirty="0"/>
              <a:t>，挤占了其他分部的成本，而</a:t>
            </a:r>
            <a:r>
              <a:rPr lang="zh-CN" altLang="en-US" dirty="0">
                <a:solidFill>
                  <a:srgbClr val="00B050"/>
                </a:solidFill>
              </a:rPr>
              <a:t>设计拒绝调整</a:t>
            </a:r>
            <a:r>
              <a:rPr lang="zh-CN" altLang="en-US" dirty="0"/>
              <a:t>，如何处理</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a:t>EPC</a:t>
            </a:r>
            <a:r>
              <a:rPr lang="zh-CN" altLang="en-US" dirty="0"/>
              <a:t>项目合同，</a:t>
            </a:r>
            <a:r>
              <a:rPr lang="zh-CN" altLang="en-US" dirty="0">
                <a:solidFill>
                  <a:srgbClr val="00B050"/>
                </a:solidFill>
              </a:rPr>
              <a:t>中标价</a:t>
            </a:r>
            <a:r>
              <a:rPr lang="zh-CN" altLang="en-US" dirty="0"/>
              <a:t>采取</a:t>
            </a:r>
            <a:r>
              <a:rPr lang="zh-CN" altLang="en-US" dirty="0">
                <a:solidFill>
                  <a:srgbClr val="00B050"/>
                </a:solidFill>
              </a:rPr>
              <a:t>全费率下浮</a:t>
            </a:r>
            <a:r>
              <a:rPr lang="en-US" dirty="0"/>
              <a:t>8%</a:t>
            </a:r>
            <a:r>
              <a:rPr lang="zh-CN" altLang="en-US" dirty="0"/>
              <a:t>中标，当实际发生费用因本项目的</a:t>
            </a:r>
            <a:r>
              <a:rPr lang="zh-CN" altLang="en-US" dirty="0">
                <a:solidFill>
                  <a:srgbClr val="FF0000"/>
                </a:solidFill>
              </a:rPr>
              <a:t>标准提高</a:t>
            </a:r>
            <a:r>
              <a:rPr lang="zh-CN" altLang="en-US" dirty="0"/>
              <a:t>而远远</a:t>
            </a:r>
            <a:r>
              <a:rPr lang="zh-CN" altLang="en-US" dirty="0">
                <a:solidFill>
                  <a:srgbClr val="00B050"/>
                </a:solidFill>
              </a:rPr>
              <a:t>超出合同总价</a:t>
            </a:r>
            <a:r>
              <a:rPr lang="zh-CN" altLang="en-US" dirty="0"/>
              <a:t>，可否按照</a:t>
            </a:r>
            <a:r>
              <a:rPr lang="zh-CN" altLang="en-US" dirty="0">
                <a:solidFill>
                  <a:srgbClr val="00B050"/>
                </a:solidFill>
              </a:rPr>
              <a:t>原合同总价</a:t>
            </a:r>
            <a:r>
              <a:rPr lang="zh-CN" altLang="en-US" dirty="0"/>
              <a:t>进行结算，是否在在法律风险</a:t>
            </a:r>
            <a:r>
              <a:rPr lang="en-US" dirty="0"/>
              <a:t>?</a:t>
            </a:r>
            <a:endParaRPr lang="zh-CN" altLang="en-US" dirty="0"/>
          </a:p>
          <a:p>
            <a:r>
              <a:rPr lang="zh-CN" altLang="en-US" dirty="0">
                <a:solidFill>
                  <a:srgbClr val="FF0000"/>
                </a:solidFill>
              </a:rPr>
              <a:t>重点： </a:t>
            </a:r>
            <a:r>
              <a:rPr lang="en-US" dirty="0"/>
              <a:t>EPC</a:t>
            </a:r>
            <a:r>
              <a:rPr lang="zh-CN" altLang="en-US" dirty="0"/>
              <a:t>工程总承包</a:t>
            </a:r>
            <a:r>
              <a:rPr lang="zh-CN" altLang="en-US" dirty="0">
                <a:solidFill>
                  <a:srgbClr val="00B050"/>
                </a:solidFill>
              </a:rPr>
              <a:t>管理费</a:t>
            </a:r>
            <a:r>
              <a:rPr lang="zh-CN" altLang="en-US" dirty="0"/>
              <a:t>，是否默认在投标的</a:t>
            </a:r>
            <a:r>
              <a:rPr lang="zh-CN" altLang="en-US" dirty="0">
                <a:solidFill>
                  <a:srgbClr val="00B050"/>
                </a:solidFill>
              </a:rPr>
              <a:t>建安费</a:t>
            </a:r>
            <a:r>
              <a:rPr lang="zh-CN" altLang="en-US" dirty="0"/>
              <a:t>之列</a:t>
            </a:r>
            <a:r>
              <a:rPr lang="en-US" dirty="0"/>
              <a:t>,</a:t>
            </a:r>
            <a:r>
              <a:rPr lang="zh-CN" altLang="en-US" dirty="0"/>
              <a:t>有没有必要</a:t>
            </a:r>
            <a:r>
              <a:rPr lang="zh-CN" altLang="en-US" dirty="0">
                <a:solidFill>
                  <a:srgbClr val="00B050"/>
                </a:solidFill>
              </a:rPr>
              <a:t>单独列入</a:t>
            </a:r>
            <a:r>
              <a:rPr lang="zh-CN" altLang="en-US" dirty="0"/>
              <a:t>招标子目</a:t>
            </a:r>
            <a:r>
              <a:rPr lang="en-US" dirty="0"/>
              <a:t>?</a:t>
            </a:r>
            <a:endParaRPr lang="zh-CN" altLang="en-US" dirty="0"/>
          </a:p>
          <a:p>
            <a:r>
              <a:rPr lang="zh-CN" altLang="en-US" dirty="0">
                <a:solidFill>
                  <a:srgbClr val="FF0000"/>
                </a:solidFill>
              </a:rPr>
              <a:t>重点： </a:t>
            </a:r>
            <a:r>
              <a:rPr lang="en-US" dirty="0"/>
              <a:t>EPC</a:t>
            </a:r>
            <a:r>
              <a:rPr lang="zh-CN" altLang="en-US" dirty="0"/>
              <a:t>工程总承包中标进场多久之内</a:t>
            </a:r>
            <a:r>
              <a:rPr lang="zh-CN" altLang="en-US" dirty="0">
                <a:solidFill>
                  <a:srgbClr val="00B050"/>
                </a:solidFill>
              </a:rPr>
              <a:t>提交</a:t>
            </a:r>
            <a:r>
              <a:rPr lang="zh-CN" altLang="en-US" dirty="0"/>
              <a:t>合同内</a:t>
            </a:r>
            <a:r>
              <a:rPr lang="zh-CN" altLang="en-US" dirty="0">
                <a:solidFill>
                  <a:srgbClr val="00B050"/>
                </a:solidFill>
              </a:rPr>
              <a:t>预算</a:t>
            </a:r>
            <a:r>
              <a:rPr lang="zh-CN" altLang="en-US" dirty="0"/>
              <a:t>，比较适宜？</a:t>
            </a:r>
            <a:endParaRPr lang="zh-CN" altLang="en-US" dirty="0"/>
          </a:p>
          <a:p>
            <a:r>
              <a:rPr lang="zh-CN" altLang="en-US" dirty="0">
                <a:solidFill>
                  <a:srgbClr val="FF0000"/>
                </a:solidFill>
              </a:rPr>
              <a:t>重点： </a:t>
            </a:r>
            <a:r>
              <a:rPr lang="en-US" altLang="zh-CN" dirty="0"/>
              <a:t>EPC</a:t>
            </a:r>
            <a:r>
              <a:rPr lang="zh-CN" altLang="en-US" dirty="0"/>
              <a:t>工程项目成立后设有</a:t>
            </a:r>
            <a:r>
              <a:rPr lang="zh-CN" altLang="en-US" dirty="0">
                <a:solidFill>
                  <a:srgbClr val="00B050"/>
                </a:solidFill>
              </a:rPr>
              <a:t>联合体</a:t>
            </a:r>
            <a:r>
              <a:rPr lang="zh-CN" altLang="en-US" dirty="0"/>
              <a:t>项目</a:t>
            </a:r>
            <a:r>
              <a:rPr lang="zh-CN" altLang="en-US" dirty="0">
                <a:solidFill>
                  <a:srgbClr val="00B050"/>
                </a:solidFill>
              </a:rPr>
              <a:t>专用账户</a:t>
            </a:r>
            <a:r>
              <a:rPr lang="zh-CN" altLang="en-US" dirty="0"/>
              <a:t>，联合体之外单位或个人能否往专用账户中转账，是否有风险</a:t>
            </a:r>
            <a:r>
              <a:rPr lang="en-US" dirty="0"/>
              <a:t>?</a:t>
            </a:r>
            <a:r>
              <a:rPr lang="zh-CN" altLang="en-US" dirty="0"/>
              <a:t>该账户中的费用能否支付</a:t>
            </a:r>
            <a:r>
              <a:rPr lang="zh-CN" altLang="en-US" dirty="0">
                <a:solidFill>
                  <a:srgbClr val="FF0000"/>
                </a:solidFill>
              </a:rPr>
              <a:t>施工单位</a:t>
            </a:r>
            <a:r>
              <a:rPr lang="zh-CN" altLang="en-US" dirty="0">
                <a:solidFill>
                  <a:srgbClr val="00B050"/>
                </a:solidFill>
              </a:rPr>
              <a:t>项目生产</a:t>
            </a:r>
            <a:r>
              <a:rPr lang="zh-CN" altLang="en-US" dirty="0"/>
              <a:t>和</a:t>
            </a:r>
            <a:r>
              <a:rPr lang="zh-CN" altLang="en-US" dirty="0">
                <a:solidFill>
                  <a:srgbClr val="00B050"/>
                </a:solidFill>
              </a:rPr>
              <a:t>生活开销</a:t>
            </a:r>
            <a:r>
              <a:rPr lang="en-US" dirty="0"/>
              <a:t>?</a:t>
            </a:r>
            <a:endParaRPr lang="zh-CN" altLang="en-US"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大型项目</a:t>
            </a:r>
            <a:r>
              <a:rPr lang="en-US" altLang="zh-CN" dirty="0"/>
              <a:t>EPC</a:t>
            </a:r>
            <a:r>
              <a:rPr lang="zh-CN" altLang="en-US" dirty="0"/>
              <a:t>，甲方招标前只做了</a:t>
            </a:r>
            <a:r>
              <a:rPr lang="zh-CN" altLang="en-US" dirty="0">
                <a:solidFill>
                  <a:srgbClr val="00B050"/>
                </a:solidFill>
              </a:rPr>
              <a:t>可研</a:t>
            </a:r>
            <a:r>
              <a:rPr lang="en-US" dirty="0"/>
              <a:t>,</a:t>
            </a:r>
            <a:r>
              <a:rPr lang="zh-CN" altLang="en-US" dirty="0"/>
              <a:t>没做</a:t>
            </a:r>
            <a:r>
              <a:rPr lang="zh-CN" altLang="en-US" dirty="0">
                <a:solidFill>
                  <a:srgbClr val="00B050"/>
                </a:solidFill>
              </a:rPr>
              <a:t>初步设计</a:t>
            </a:r>
            <a:r>
              <a:rPr lang="en-US" dirty="0"/>
              <a:t>,</a:t>
            </a:r>
            <a:r>
              <a:rPr lang="zh-CN" altLang="en-US" dirty="0"/>
              <a:t>没有估算清单</a:t>
            </a:r>
            <a:r>
              <a:rPr lang="en-US" dirty="0"/>
              <a:t>,</a:t>
            </a:r>
            <a:r>
              <a:rPr lang="zh-CN" altLang="en-US" dirty="0"/>
              <a:t>凭</a:t>
            </a:r>
            <a:r>
              <a:rPr lang="zh-CN" altLang="en-US" dirty="0">
                <a:solidFill>
                  <a:srgbClr val="00B050"/>
                </a:solidFill>
              </a:rPr>
              <a:t>经验</a:t>
            </a:r>
            <a:r>
              <a:rPr lang="zh-CN" altLang="en-US" dirty="0"/>
              <a:t>估了个</a:t>
            </a:r>
            <a:r>
              <a:rPr lang="zh-CN" altLang="en-US" dirty="0">
                <a:solidFill>
                  <a:srgbClr val="FF0000"/>
                </a:solidFill>
              </a:rPr>
              <a:t>限价</a:t>
            </a:r>
            <a:r>
              <a:rPr lang="zh-CN" altLang="en-US" dirty="0"/>
              <a:t>。</a:t>
            </a:r>
            <a:endParaRPr lang="zh-CN" altLang="en-US" dirty="0"/>
          </a:p>
          <a:p>
            <a:r>
              <a:rPr lang="zh-CN" altLang="en-US" dirty="0"/>
              <a:t>中标后做</a:t>
            </a:r>
            <a:r>
              <a:rPr lang="zh-CN" altLang="en-US" dirty="0">
                <a:solidFill>
                  <a:srgbClr val="00B050"/>
                </a:solidFill>
              </a:rPr>
              <a:t>初步设计</a:t>
            </a:r>
            <a:r>
              <a:rPr lang="zh-CN" altLang="en-US" dirty="0"/>
              <a:t>和</a:t>
            </a:r>
            <a:r>
              <a:rPr lang="zh-CN" altLang="en-US" dirty="0">
                <a:solidFill>
                  <a:srgbClr val="00B050"/>
                </a:solidFill>
              </a:rPr>
              <a:t>施工图预算</a:t>
            </a:r>
            <a:r>
              <a:rPr lang="zh-CN" altLang="en-US" dirty="0"/>
              <a:t>时，发现与招标限价</a:t>
            </a:r>
            <a:r>
              <a:rPr lang="zh-CN" altLang="en-US" dirty="0">
                <a:solidFill>
                  <a:srgbClr val="00B050"/>
                </a:solidFill>
              </a:rPr>
              <a:t>超出至少</a:t>
            </a:r>
            <a:r>
              <a:rPr lang="en-US" dirty="0">
                <a:solidFill>
                  <a:srgbClr val="00B050"/>
                </a:solidFill>
              </a:rPr>
              <a:t>10%</a:t>
            </a:r>
            <a:r>
              <a:rPr lang="zh-CN" altLang="en-US" dirty="0"/>
              <a:t>。设计进行了</a:t>
            </a:r>
            <a:r>
              <a:rPr lang="zh-CN" altLang="en-US" dirty="0">
                <a:solidFill>
                  <a:srgbClr val="00B050"/>
                </a:solidFill>
              </a:rPr>
              <a:t>优化</a:t>
            </a:r>
            <a:r>
              <a:rPr lang="zh-CN" altLang="en-US" dirty="0"/>
              <a:t>，</a:t>
            </a:r>
            <a:r>
              <a:rPr lang="zh-CN" altLang="en-US" dirty="0">
                <a:solidFill>
                  <a:srgbClr val="00B050"/>
                </a:solidFill>
              </a:rPr>
              <a:t>还是超出</a:t>
            </a:r>
            <a:r>
              <a:rPr lang="zh-CN" altLang="en-US" dirty="0"/>
              <a:t>招标限价</a:t>
            </a:r>
            <a:r>
              <a:rPr lang="en-US" dirty="0"/>
              <a:t>10%</a:t>
            </a:r>
            <a:r>
              <a:rPr lang="zh-CN" altLang="en-US" dirty="0"/>
              <a:t>。</a:t>
            </a:r>
            <a:endParaRPr lang="zh-CN" altLang="en-US" dirty="0"/>
          </a:p>
          <a:p>
            <a:r>
              <a:rPr lang="en-US" dirty="0"/>
              <a:t>EPC</a:t>
            </a:r>
            <a:r>
              <a:rPr lang="zh-CN" altLang="en-US" dirty="0">
                <a:solidFill>
                  <a:srgbClr val="FF0000"/>
                </a:solidFill>
              </a:rPr>
              <a:t>合同</a:t>
            </a:r>
            <a:r>
              <a:rPr lang="zh-CN" altLang="en-US" dirty="0"/>
              <a:t>价款</a:t>
            </a:r>
            <a:r>
              <a:rPr lang="zh-CN" altLang="en-US" dirty="0">
                <a:solidFill>
                  <a:srgbClr val="FF0000"/>
                </a:solidFill>
              </a:rPr>
              <a:t>约定</a:t>
            </a:r>
            <a:r>
              <a:rPr lang="en-US" dirty="0"/>
              <a:t>:</a:t>
            </a:r>
            <a:r>
              <a:rPr lang="zh-CN" altLang="en-US" dirty="0">
                <a:solidFill>
                  <a:srgbClr val="00B050"/>
                </a:solidFill>
              </a:rPr>
              <a:t>建安费</a:t>
            </a:r>
            <a:r>
              <a:rPr lang="zh-CN" altLang="en-US" dirty="0"/>
              <a:t>按</a:t>
            </a:r>
            <a:r>
              <a:rPr lang="zh-CN" altLang="en-US" dirty="0">
                <a:solidFill>
                  <a:srgbClr val="00B050"/>
                </a:solidFill>
              </a:rPr>
              <a:t>定额</a:t>
            </a:r>
            <a:r>
              <a:rPr lang="zh-CN" altLang="en-US" dirty="0"/>
              <a:t>计取</a:t>
            </a:r>
            <a:r>
              <a:rPr lang="en-US" dirty="0"/>
              <a:t>,</a:t>
            </a:r>
            <a:r>
              <a:rPr lang="zh-CN" altLang="en-US" dirty="0"/>
              <a:t>当建安费超过</a:t>
            </a:r>
            <a:r>
              <a:rPr lang="zh-CN" altLang="en-US" dirty="0">
                <a:solidFill>
                  <a:schemeClr val="tx1"/>
                </a:solidFill>
              </a:rPr>
              <a:t>招标限价</a:t>
            </a:r>
            <a:r>
              <a:rPr lang="zh-CN" altLang="en-US" dirty="0"/>
              <a:t>时，</a:t>
            </a:r>
            <a:r>
              <a:rPr lang="zh-CN" altLang="en-US" dirty="0">
                <a:solidFill>
                  <a:srgbClr val="FF0000"/>
                </a:solidFill>
              </a:rPr>
              <a:t>超出部由承包方承担</a:t>
            </a:r>
            <a:r>
              <a:rPr lang="zh-CN" altLang="en-US" dirty="0"/>
              <a:t>。</a:t>
            </a:r>
            <a:endParaRPr lang="zh-CN" altLang="en-US" dirty="0"/>
          </a:p>
          <a:p>
            <a:r>
              <a:rPr lang="zh-CN" altLang="en-US" dirty="0"/>
              <a:t>问</a:t>
            </a:r>
            <a:r>
              <a:rPr lang="en-US" dirty="0"/>
              <a:t>:</a:t>
            </a:r>
            <a:r>
              <a:rPr lang="zh-CN" altLang="en-US" dirty="0"/>
              <a:t>工程施工实际</a:t>
            </a:r>
            <a:r>
              <a:rPr lang="zh-CN" altLang="en-US" dirty="0">
                <a:solidFill>
                  <a:srgbClr val="00B050"/>
                </a:solidFill>
              </a:rPr>
              <a:t>建安费</a:t>
            </a:r>
            <a:r>
              <a:rPr lang="zh-CN" altLang="en-US" dirty="0"/>
              <a:t>超出了合同价</a:t>
            </a:r>
            <a:r>
              <a:rPr lang="en-US" dirty="0"/>
              <a:t>10%,</a:t>
            </a:r>
            <a:r>
              <a:rPr lang="zh-CN" altLang="en-US" dirty="0"/>
              <a:t>甲方应如何处理</a:t>
            </a:r>
            <a:r>
              <a:rPr lang="en-US" dirty="0"/>
              <a:t>?</a:t>
            </a:r>
            <a:endParaRPr lang="zh-CN" altLang="en-US" dirty="0"/>
          </a:p>
          <a:p>
            <a:r>
              <a:rPr lang="zh-CN" altLang="en-US" dirty="0">
                <a:solidFill>
                  <a:srgbClr val="00B050"/>
                </a:solidFill>
              </a:rPr>
              <a:t>不调价，面临停工。调价，违背了合同</a:t>
            </a:r>
            <a:endParaRPr lang="en-US" altLang="zh-CN" dirty="0">
              <a:solidFill>
                <a:srgbClr val="00B050"/>
              </a:solidFill>
            </a:endParaRPr>
          </a:p>
          <a:p>
            <a:r>
              <a:rPr lang="zh-CN" altLang="en-US" dirty="0">
                <a:solidFill>
                  <a:srgbClr val="FF0000"/>
                </a:solidFill>
              </a:rPr>
              <a:t>重点：</a:t>
            </a:r>
            <a:r>
              <a:rPr lang="zh-CN" altLang="en-US" dirty="0"/>
              <a:t>某建项目</a:t>
            </a:r>
            <a:r>
              <a:rPr lang="en-US" altLang="zh-CN" dirty="0"/>
              <a:t>1</a:t>
            </a:r>
            <a:r>
              <a:rPr lang="zh-CN" altLang="en-US" dirty="0"/>
              <a:t>个亿，采用</a:t>
            </a:r>
            <a:r>
              <a:rPr lang="en-US" altLang="zh-CN" dirty="0"/>
              <a:t>EPC</a:t>
            </a:r>
            <a:r>
              <a:rPr lang="zh-CN" altLang="en-US" dirty="0"/>
              <a:t>招标</a:t>
            </a:r>
            <a:r>
              <a:rPr lang="en-US" altLang="zh-CN" dirty="0"/>
              <a:t>,</a:t>
            </a:r>
            <a:r>
              <a:rPr lang="zh-CN" altLang="en-US" dirty="0"/>
              <a:t>但</a:t>
            </a:r>
            <a:r>
              <a:rPr lang="zh-CN" altLang="en-US" dirty="0">
                <a:solidFill>
                  <a:srgbClr val="00B050"/>
                </a:solidFill>
              </a:rPr>
              <a:t>造价过高</a:t>
            </a:r>
            <a:r>
              <a:rPr lang="zh-CN" altLang="en-US" dirty="0"/>
              <a:t>，业主提出</a:t>
            </a:r>
            <a:r>
              <a:rPr lang="zh-CN" altLang="en-US" dirty="0">
                <a:solidFill>
                  <a:srgbClr val="00B050"/>
                </a:solidFill>
              </a:rPr>
              <a:t>变更设计</a:t>
            </a:r>
            <a:r>
              <a:rPr lang="zh-CN" altLang="en-US" dirty="0"/>
              <a:t>，</a:t>
            </a:r>
            <a:r>
              <a:rPr lang="zh-CN" altLang="en-US" dirty="0">
                <a:solidFill>
                  <a:srgbClr val="00B050"/>
                </a:solidFill>
              </a:rPr>
              <a:t>降低造价</a:t>
            </a:r>
            <a:r>
              <a:rPr lang="zh-CN" altLang="en-US" dirty="0"/>
              <a:t>，是否可行</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dirty="0"/>
              <a:t>1</a:t>
            </a:r>
            <a:r>
              <a:rPr lang="zh-CN" altLang="en-US" dirty="0"/>
              <a:t>有没有专门的</a:t>
            </a:r>
            <a:r>
              <a:rPr lang="en-US" dirty="0"/>
              <a:t>EPC</a:t>
            </a:r>
            <a:r>
              <a:rPr lang="zh-CN" altLang="en-US" dirty="0"/>
              <a:t>模式</a:t>
            </a:r>
            <a:r>
              <a:rPr lang="zh-CN" altLang="en-US" dirty="0">
                <a:solidFill>
                  <a:srgbClr val="00B050"/>
                </a:solidFill>
              </a:rPr>
              <a:t>变更</a:t>
            </a:r>
            <a:r>
              <a:rPr lang="zh-CN" altLang="en-US" dirty="0"/>
              <a:t>管理办法</a:t>
            </a:r>
            <a:r>
              <a:rPr lang="en-US" dirty="0"/>
              <a:t>;</a:t>
            </a:r>
            <a:endParaRPr lang="zh-CN" altLang="en-US" dirty="0"/>
          </a:p>
          <a:p>
            <a:r>
              <a:rPr lang="en-US" dirty="0"/>
              <a:t>2.</a:t>
            </a:r>
            <a:r>
              <a:rPr lang="zh-CN" altLang="en-US" dirty="0"/>
              <a:t>原签定合同中约定合同</a:t>
            </a:r>
            <a:r>
              <a:rPr lang="zh-CN" altLang="en-US" dirty="0">
                <a:solidFill>
                  <a:srgbClr val="00B050"/>
                </a:solidFill>
              </a:rPr>
              <a:t>总价下浮</a:t>
            </a:r>
            <a:r>
              <a:rPr lang="zh-CN" altLang="en-US" dirty="0"/>
              <a:t>，</a:t>
            </a:r>
            <a:r>
              <a:rPr lang="zh-CN" altLang="en-US" dirty="0">
                <a:solidFill>
                  <a:srgbClr val="00B050"/>
                </a:solidFill>
              </a:rPr>
              <a:t>材料</a:t>
            </a:r>
            <a:r>
              <a:rPr lang="zh-CN" altLang="en-US" dirty="0"/>
              <a:t>价格</a:t>
            </a:r>
            <a:r>
              <a:rPr lang="zh-CN" altLang="en-US" dirty="0">
                <a:solidFill>
                  <a:srgbClr val="00B050"/>
                </a:solidFill>
              </a:rPr>
              <a:t>波动</a:t>
            </a:r>
            <a:r>
              <a:rPr lang="zh-CN" altLang="en-US" dirty="0"/>
              <a:t>影响，遇今年材料大幅上涨的情况，还能否进行</a:t>
            </a:r>
            <a:r>
              <a:rPr lang="zh-CN" altLang="en-US" dirty="0">
                <a:solidFill>
                  <a:srgbClr val="00B050"/>
                </a:solidFill>
              </a:rPr>
              <a:t>调整</a:t>
            </a:r>
            <a:r>
              <a:rPr lang="en-US" dirty="0"/>
              <a:t>;</a:t>
            </a:r>
            <a:endParaRPr lang="zh-CN" altLang="en-US" dirty="0"/>
          </a:p>
          <a:p>
            <a:r>
              <a:rPr lang="en-US" dirty="0"/>
              <a:t>3.</a:t>
            </a:r>
            <a:r>
              <a:rPr lang="zh-CN" altLang="en-US" dirty="0"/>
              <a:t>总承包</a:t>
            </a:r>
            <a:r>
              <a:rPr lang="zh-CN" altLang="en-US" dirty="0">
                <a:solidFill>
                  <a:srgbClr val="00B050"/>
                </a:solidFill>
              </a:rPr>
              <a:t>管理费</a:t>
            </a:r>
            <a:r>
              <a:rPr lang="zh-CN" altLang="en-US" dirty="0"/>
              <a:t>，</a:t>
            </a:r>
            <a:r>
              <a:rPr lang="zh-CN" altLang="en-US" dirty="0">
                <a:solidFill>
                  <a:srgbClr val="00B050"/>
                </a:solidFill>
              </a:rPr>
              <a:t>取费比例</a:t>
            </a:r>
            <a:r>
              <a:rPr lang="zh-CN" altLang="en-US" dirty="0"/>
              <a:t>的规定。</a:t>
            </a:r>
            <a:endParaRPr lang="zh-CN" altLang="en-US" dirty="0"/>
          </a:p>
          <a:p>
            <a:r>
              <a:rPr lang="zh-CN" altLang="en-US" dirty="0">
                <a:solidFill>
                  <a:srgbClr val="FF0000"/>
                </a:solidFill>
              </a:rPr>
              <a:t>重点：</a:t>
            </a:r>
            <a:r>
              <a:rPr lang="en-US" altLang="zh-CN" dirty="0"/>
              <a:t> EPC</a:t>
            </a:r>
            <a:r>
              <a:rPr lang="zh-CN" altLang="en-US" dirty="0"/>
              <a:t>工程总承包企业具备相应的</a:t>
            </a:r>
            <a:r>
              <a:rPr lang="zh-CN" altLang="en-US" dirty="0">
                <a:solidFill>
                  <a:srgbClr val="00B050"/>
                </a:solidFill>
              </a:rPr>
              <a:t>设计</a:t>
            </a:r>
            <a:r>
              <a:rPr lang="zh-CN" altLang="en-US" dirty="0"/>
              <a:t>和</a:t>
            </a:r>
            <a:r>
              <a:rPr lang="zh-CN" altLang="en-US" dirty="0">
                <a:solidFill>
                  <a:srgbClr val="00B050"/>
                </a:solidFill>
              </a:rPr>
              <a:t>施工资质</a:t>
            </a:r>
            <a:r>
              <a:rPr lang="zh-CN" altLang="en-US" dirty="0"/>
              <a:t>，可以</a:t>
            </a:r>
            <a:r>
              <a:rPr lang="zh-CN" altLang="en-US" dirty="0">
                <a:solidFill>
                  <a:srgbClr val="00B050"/>
                </a:solidFill>
              </a:rPr>
              <a:t>自行实施</a:t>
            </a:r>
            <a:r>
              <a:rPr lang="zh-CN" altLang="en-US" dirty="0"/>
              <a:t>工程的</a:t>
            </a:r>
            <a:r>
              <a:rPr lang="zh-CN" altLang="en-US" dirty="0">
                <a:solidFill>
                  <a:srgbClr val="00B050"/>
                </a:solidFill>
              </a:rPr>
              <a:t>设计和施工</a:t>
            </a:r>
            <a:r>
              <a:rPr lang="zh-CN" altLang="en-US" dirty="0"/>
              <a:t>业务，也可以将工程的</a:t>
            </a:r>
            <a:r>
              <a:rPr lang="zh-CN" altLang="en-US" dirty="0">
                <a:solidFill>
                  <a:srgbClr val="00B050"/>
                </a:solidFill>
              </a:rPr>
              <a:t>全部设计</a:t>
            </a:r>
            <a:r>
              <a:rPr lang="zh-CN" altLang="en-US" dirty="0"/>
              <a:t>或者</a:t>
            </a:r>
            <a:r>
              <a:rPr lang="zh-CN" altLang="en-US" dirty="0">
                <a:solidFill>
                  <a:srgbClr val="00B050"/>
                </a:solidFill>
              </a:rPr>
              <a:t>全部施工</a:t>
            </a:r>
            <a:r>
              <a:rPr lang="zh-CN" altLang="en-US" dirty="0"/>
              <a:t>业务</a:t>
            </a:r>
            <a:r>
              <a:rPr lang="zh-CN" altLang="en-US" dirty="0">
                <a:solidFill>
                  <a:srgbClr val="FF0000"/>
                </a:solidFill>
              </a:rPr>
              <a:t>再发包</a:t>
            </a:r>
            <a:r>
              <a:rPr lang="zh-CN" altLang="en-US" dirty="0"/>
              <a:t>给具备相应资质条件的设计单位、施工总承包单位。</a:t>
            </a:r>
            <a:endParaRPr lang="en-US" altLang="zh-CN" dirty="0"/>
          </a:p>
          <a:p>
            <a:r>
              <a:rPr lang="zh-CN" altLang="en-US" dirty="0"/>
              <a:t>这里说的工程总承包</a:t>
            </a:r>
            <a:r>
              <a:rPr lang="zh-CN" altLang="en-US" dirty="0">
                <a:solidFill>
                  <a:srgbClr val="FF0000"/>
                </a:solidFill>
              </a:rPr>
              <a:t>再发包</a:t>
            </a:r>
            <a:r>
              <a:rPr lang="zh-CN" altLang="en-US" dirty="0"/>
              <a:t>如何同</a:t>
            </a:r>
            <a:r>
              <a:rPr lang="en-US" altLang="zh-CN" dirty="0"/>
              <a:t>《</a:t>
            </a:r>
            <a:r>
              <a:rPr lang="zh-CN" altLang="en-US" dirty="0"/>
              <a:t>建筑法</a:t>
            </a:r>
            <a:r>
              <a:rPr lang="en-US" altLang="zh-CN" dirty="0"/>
              <a:t>》</a:t>
            </a:r>
            <a:r>
              <a:rPr lang="zh-CN" altLang="en-US" dirty="0"/>
              <a:t>第二十九条禁止的</a:t>
            </a:r>
            <a:r>
              <a:rPr lang="en-US" altLang="zh-CN" dirty="0"/>
              <a:t>“</a:t>
            </a:r>
            <a:r>
              <a:rPr lang="zh-CN" altLang="en-US" dirty="0">
                <a:solidFill>
                  <a:srgbClr val="FF0000"/>
                </a:solidFill>
              </a:rPr>
              <a:t>二次分包</a:t>
            </a:r>
            <a:r>
              <a:rPr lang="en-US" altLang="zh-CN" dirty="0"/>
              <a:t>”</a:t>
            </a:r>
            <a:r>
              <a:rPr lang="zh-CN" altLang="en-US" dirty="0"/>
              <a:t>情形区分？</a:t>
            </a:r>
            <a:endParaRPr lang="zh-CN" altLang="en-US" dirty="0"/>
          </a:p>
          <a:p>
            <a:r>
              <a:rPr lang="en-US" dirty="0"/>
              <a:t> </a:t>
            </a:r>
            <a:endParaRPr lang="zh-CN" altLang="en-US"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总价包干的</a:t>
            </a:r>
            <a:r>
              <a:rPr lang="en-US" altLang="zh-CN" dirty="0"/>
              <a:t>EPC</a:t>
            </a:r>
            <a:r>
              <a:rPr lang="zh-CN" altLang="en-US" dirty="0"/>
              <a:t>项目，承包合同明确约定</a:t>
            </a:r>
            <a:r>
              <a:rPr lang="zh-CN" altLang="en-US" dirty="0">
                <a:solidFill>
                  <a:srgbClr val="00B050"/>
                </a:solidFill>
              </a:rPr>
              <a:t>物价上涨不予调整</a:t>
            </a:r>
            <a:r>
              <a:rPr lang="zh-CN" altLang="en-US" dirty="0"/>
              <a:t>，投标时物价上涨</a:t>
            </a:r>
            <a:r>
              <a:rPr lang="zh-CN" altLang="en-US" dirty="0">
                <a:solidFill>
                  <a:srgbClr val="00B050"/>
                </a:solidFill>
              </a:rPr>
              <a:t>预备费为</a:t>
            </a:r>
            <a:r>
              <a:rPr lang="en-US" altLang="zh-CN" dirty="0">
                <a:solidFill>
                  <a:srgbClr val="00B050"/>
                </a:solidFill>
              </a:rPr>
              <a:t>0</a:t>
            </a:r>
            <a:r>
              <a:rPr lang="zh-CN" altLang="en-US" dirty="0"/>
              <a:t>，但基于今年初</a:t>
            </a:r>
            <a:r>
              <a:rPr lang="zh-CN" altLang="en-US" dirty="0">
                <a:solidFill>
                  <a:srgbClr val="00B050"/>
                </a:solidFill>
              </a:rPr>
              <a:t>材料大幅上涨</a:t>
            </a:r>
            <a:r>
              <a:rPr lang="zh-CN" altLang="en-US" dirty="0"/>
              <a:t>，业主方同意以</a:t>
            </a:r>
            <a:r>
              <a:rPr lang="zh-CN" altLang="en-US" dirty="0">
                <a:solidFill>
                  <a:srgbClr val="00B050"/>
                </a:solidFill>
              </a:rPr>
              <a:t>基本预备费</a:t>
            </a:r>
            <a:r>
              <a:rPr lang="zh-CN" altLang="en-US" dirty="0"/>
              <a:t>作为材料价差的补充费用，并完成</a:t>
            </a:r>
            <a:r>
              <a:rPr lang="zh-CN" altLang="en-US" dirty="0">
                <a:solidFill>
                  <a:srgbClr val="00B050"/>
                </a:solidFill>
              </a:rPr>
              <a:t>签证</a:t>
            </a:r>
            <a:r>
              <a:rPr lang="zh-CN" altLang="en-US" dirty="0"/>
              <a:t>，审计时是否有风险，如有风险该如何规避？</a:t>
            </a:r>
            <a:endParaRPr lang="en-US" altLang="zh-CN" dirty="0"/>
          </a:p>
          <a:p>
            <a:r>
              <a:rPr lang="zh-CN" altLang="en-US" dirty="0"/>
              <a:t>从基本预备费出，没问题</a:t>
            </a:r>
            <a:endParaRPr lang="en-US" altLang="zh-CN" dirty="0"/>
          </a:p>
          <a:p>
            <a:r>
              <a:rPr lang="zh-CN" altLang="en-US" dirty="0">
                <a:solidFill>
                  <a:srgbClr val="FF0000"/>
                </a:solidFill>
              </a:rPr>
              <a:t>重点：</a:t>
            </a:r>
            <a:r>
              <a:rPr lang="zh-CN" altLang="en-US" dirty="0"/>
              <a:t>总价包干的</a:t>
            </a:r>
            <a:r>
              <a:rPr lang="en-US" altLang="zh-CN" dirty="0"/>
              <a:t>EPC</a:t>
            </a:r>
            <a:r>
              <a:rPr lang="zh-CN" altLang="en-US" dirty="0"/>
              <a:t>项目，承办方为设计院</a:t>
            </a:r>
            <a:r>
              <a:rPr lang="en-US" altLang="zh-CN" dirty="0"/>
              <a:t>+</a:t>
            </a:r>
            <a:r>
              <a:rPr lang="zh-CN" altLang="en-US" dirty="0"/>
              <a:t>施工单位</a:t>
            </a:r>
            <a:r>
              <a:rPr lang="zh-CN" altLang="en-US" dirty="0">
                <a:solidFill>
                  <a:srgbClr val="00B050"/>
                </a:solidFill>
              </a:rPr>
              <a:t>联合体</a:t>
            </a:r>
            <a:r>
              <a:rPr lang="zh-CN" altLang="en-US" dirty="0"/>
              <a:t>，</a:t>
            </a:r>
            <a:r>
              <a:rPr lang="zh-CN" altLang="en-US" dirty="0">
                <a:solidFill>
                  <a:srgbClr val="FF0000"/>
                </a:solidFill>
              </a:rPr>
              <a:t>牵头人</a:t>
            </a:r>
            <a:r>
              <a:rPr lang="zh-CN" altLang="en-US" dirty="0"/>
              <a:t>为</a:t>
            </a:r>
            <a:r>
              <a:rPr lang="zh-CN" altLang="en-US" dirty="0">
                <a:solidFill>
                  <a:srgbClr val="00B050"/>
                </a:solidFill>
              </a:rPr>
              <a:t>设计院</a:t>
            </a:r>
            <a:r>
              <a:rPr lang="zh-CN" altLang="en-US" dirty="0"/>
              <a:t>，施工过程中，</a:t>
            </a:r>
            <a:r>
              <a:rPr lang="zh-CN" altLang="en-US" dirty="0">
                <a:solidFill>
                  <a:srgbClr val="FF0000"/>
                </a:solidFill>
              </a:rPr>
              <a:t>设计院</a:t>
            </a:r>
            <a:r>
              <a:rPr lang="zh-CN" altLang="en-US" dirty="0"/>
              <a:t>以</a:t>
            </a:r>
            <a:r>
              <a:rPr lang="zh-CN" altLang="en-US" dirty="0">
                <a:solidFill>
                  <a:srgbClr val="00B050"/>
                </a:solidFill>
              </a:rPr>
              <a:t>材料规格</a:t>
            </a:r>
            <a:r>
              <a:rPr lang="zh-CN" altLang="en-US" dirty="0"/>
              <a:t>不能满足使用要求为由，</a:t>
            </a:r>
            <a:r>
              <a:rPr lang="zh-CN" altLang="en-US" dirty="0">
                <a:solidFill>
                  <a:srgbClr val="FF0000"/>
                </a:solidFill>
              </a:rPr>
              <a:t>增大材料规格</a:t>
            </a:r>
            <a:r>
              <a:rPr lang="zh-CN" altLang="en-US" dirty="0"/>
              <a:t>，施工单位是否可提起</a:t>
            </a:r>
            <a:r>
              <a:rPr lang="zh-CN" altLang="en-US" dirty="0">
                <a:solidFill>
                  <a:srgbClr val="FF0000"/>
                </a:solidFill>
              </a:rPr>
              <a:t>索赔</a:t>
            </a:r>
            <a:r>
              <a:rPr lang="zh-CN" altLang="en-US" dirty="0"/>
              <a:t>，该如何索赔？</a:t>
            </a:r>
            <a:endParaRPr lang="en-US" altLang="zh-CN" dirty="0"/>
          </a:p>
          <a:p>
            <a:r>
              <a:rPr lang="zh-CN" altLang="en-US" dirty="0"/>
              <a:t>按图施工，依据</a:t>
            </a:r>
            <a:r>
              <a:rPr lang="zh-CN" altLang="en-US" dirty="0">
                <a:solidFill>
                  <a:srgbClr val="FF0000"/>
                </a:solidFill>
              </a:rPr>
              <a:t>图纸和预算</a:t>
            </a:r>
            <a:r>
              <a:rPr lang="zh-CN" altLang="en-US" dirty="0"/>
              <a:t>，索赔</a:t>
            </a:r>
            <a:endParaRPr lang="en-US" altLang="zh-CN"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总价包干的</a:t>
            </a:r>
            <a:r>
              <a:rPr lang="en-US" altLang="zh-CN" dirty="0"/>
              <a:t>EPC</a:t>
            </a:r>
            <a:r>
              <a:rPr lang="zh-CN" altLang="en-US" dirty="0"/>
              <a:t>项目，施工过程中，</a:t>
            </a:r>
            <a:r>
              <a:rPr lang="zh-CN" altLang="en-US" dirty="0">
                <a:solidFill>
                  <a:srgbClr val="00B050"/>
                </a:solidFill>
              </a:rPr>
              <a:t>业主</a:t>
            </a:r>
            <a:r>
              <a:rPr lang="zh-CN" altLang="en-US" dirty="0"/>
              <a:t>单位因本单位</a:t>
            </a:r>
            <a:r>
              <a:rPr lang="zh-CN" altLang="en-US" dirty="0">
                <a:solidFill>
                  <a:srgbClr val="FF0000"/>
                </a:solidFill>
              </a:rPr>
              <a:t>安全管理办法</a:t>
            </a:r>
            <a:r>
              <a:rPr lang="zh-CN" altLang="en-US" dirty="0"/>
              <a:t>的规定要求</a:t>
            </a:r>
            <a:r>
              <a:rPr lang="zh-CN" altLang="en-US" dirty="0">
                <a:solidFill>
                  <a:srgbClr val="00B050"/>
                </a:solidFill>
              </a:rPr>
              <a:t>取消部分</a:t>
            </a:r>
            <a:r>
              <a:rPr lang="zh-CN" altLang="en-US" dirty="0"/>
              <a:t>施工内容，但提出时施工单位已将</a:t>
            </a:r>
            <a:r>
              <a:rPr lang="zh-CN" altLang="en-US" dirty="0">
                <a:solidFill>
                  <a:srgbClr val="00B050"/>
                </a:solidFill>
              </a:rPr>
              <a:t>主材全部采购到场</a:t>
            </a:r>
            <a:r>
              <a:rPr lang="zh-CN" altLang="en-US" dirty="0"/>
              <a:t>，能否向业主单位要求</a:t>
            </a:r>
            <a:r>
              <a:rPr lang="zh-CN" altLang="en-US" dirty="0">
                <a:solidFill>
                  <a:srgbClr val="00B050"/>
                </a:solidFill>
              </a:rPr>
              <a:t>结算</a:t>
            </a:r>
            <a:r>
              <a:rPr lang="zh-CN" altLang="en-US" dirty="0"/>
              <a:t>该部分</a:t>
            </a:r>
            <a:r>
              <a:rPr lang="zh-CN" altLang="en-US" dirty="0">
                <a:solidFill>
                  <a:srgbClr val="00B050"/>
                </a:solidFill>
              </a:rPr>
              <a:t>未施工内容</a:t>
            </a:r>
            <a:r>
              <a:rPr lang="zh-CN" altLang="en-US" dirty="0"/>
              <a:t>？</a:t>
            </a:r>
            <a:endParaRPr lang="en-US" altLang="zh-CN" dirty="0"/>
          </a:p>
          <a:p>
            <a:r>
              <a:rPr lang="zh-CN" altLang="en-US" dirty="0">
                <a:solidFill>
                  <a:srgbClr val="00B050"/>
                </a:solidFill>
              </a:rPr>
              <a:t>主材由甲方接受，未施工部分的利润，可以索赔</a:t>
            </a:r>
            <a:endParaRPr lang="zh-CN" altLang="en-US" dirty="0">
              <a:solidFill>
                <a:srgbClr val="00B050"/>
              </a:solidFill>
            </a:endParaRPr>
          </a:p>
          <a:p>
            <a:r>
              <a:rPr lang="zh-CN" altLang="en-US" dirty="0">
                <a:solidFill>
                  <a:srgbClr val="FF0000"/>
                </a:solidFill>
              </a:rPr>
              <a:t>重点： </a:t>
            </a:r>
            <a:r>
              <a:rPr lang="en-US" altLang="zh-CN" dirty="0"/>
              <a:t> EPC</a:t>
            </a:r>
            <a:r>
              <a:rPr lang="zh-CN" altLang="en-US" dirty="0"/>
              <a:t>工程中，设计、采购、工程费用是</a:t>
            </a:r>
            <a:r>
              <a:rPr lang="zh-CN" altLang="en-US" dirty="0">
                <a:solidFill>
                  <a:srgbClr val="00B050"/>
                </a:solidFill>
              </a:rPr>
              <a:t>分开报价</a:t>
            </a:r>
            <a:r>
              <a:rPr lang="zh-CN" altLang="en-US" dirty="0"/>
              <a:t>。后期工程量有</a:t>
            </a:r>
            <a:r>
              <a:rPr lang="zh-CN" altLang="en-US" dirty="0">
                <a:solidFill>
                  <a:srgbClr val="00B050"/>
                </a:solidFill>
              </a:rPr>
              <a:t>变更</a:t>
            </a:r>
            <a:r>
              <a:rPr lang="zh-CN" altLang="en-US" dirty="0"/>
              <a:t>。</a:t>
            </a:r>
            <a:r>
              <a:rPr lang="zh-CN" altLang="en-US" dirty="0">
                <a:solidFill>
                  <a:srgbClr val="00B050"/>
                </a:solidFill>
              </a:rPr>
              <a:t>设计费</a:t>
            </a:r>
            <a:r>
              <a:rPr lang="zh-CN" altLang="en-US" dirty="0"/>
              <a:t>是否按</a:t>
            </a:r>
            <a:r>
              <a:rPr lang="zh-CN" altLang="en-US" dirty="0">
                <a:solidFill>
                  <a:srgbClr val="00B050"/>
                </a:solidFill>
              </a:rPr>
              <a:t>中标价</a:t>
            </a:r>
            <a:r>
              <a:rPr lang="zh-CN" altLang="en-US" dirty="0"/>
              <a:t>结算，还有</a:t>
            </a:r>
            <a:r>
              <a:rPr lang="zh-CN" altLang="en-US" dirty="0">
                <a:solidFill>
                  <a:srgbClr val="00B050"/>
                </a:solidFill>
              </a:rPr>
              <a:t>设计费</a:t>
            </a:r>
            <a:r>
              <a:rPr lang="zh-CN" altLang="en-US" dirty="0"/>
              <a:t>的</a:t>
            </a:r>
            <a:r>
              <a:rPr lang="zh-CN" altLang="en-US" dirty="0">
                <a:solidFill>
                  <a:srgbClr val="00B050"/>
                </a:solidFill>
              </a:rPr>
              <a:t>取费</a:t>
            </a:r>
            <a:r>
              <a:rPr lang="zh-CN" altLang="en-US" dirty="0"/>
              <a:t>以及</a:t>
            </a:r>
            <a:r>
              <a:rPr lang="zh-CN" altLang="en-US" dirty="0">
                <a:solidFill>
                  <a:srgbClr val="00B050"/>
                </a:solidFill>
              </a:rPr>
              <a:t>税率</a:t>
            </a:r>
            <a:r>
              <a:rPr lang="zh-CN" altLang="en-US" dirty="0"/>
              <a:t>怎么计取</a:t>
            </a:r>
            <a:r>
              <a:rPr lang="en-US" altLang="zh-CN" dirty="0"/>
              <a:t> </a:t>
            </a:r>
            <a:endParaRPr lang="zh-CN" altLang="en-US" dirty="0"/>
          </a:p>
          <a:p>
            <a:r>
              <a:rPr lang="en-US" altLang="zh-CN" dirty="0"/>
              <a:t> </a:t>
            </a:r>
            <a:r>
              <a:rPr lang="zh-CN" altLang="en-US" dirty="0">
                <a:solidFill>
                  <a:srgbClr val="FF0000"/>
                </a:solidFill>
              </a:rPr>
              <a:t>重点： </a:t>
            </a:r>
            <a:r>
              <a:rPr lang="en-US" altLang="zh-CN" dirty="0"/>
              <a:t>EPC</a:t>
            </a:r>
            <a:r>
              <a:rPr lang="zh-CN" altLang="en-US" dirty="0"/>
              <a:t>工程，</a:t>
            </a:r>
            <a:r>
              <a:rPr lang="zh-CN" altLang="en-US" dirty="0">
                <a:solidFill>
                  <a:srgbClr val="00B050"/>
                </a:solidFill>
              </a:rPr>
              <a:t>中标概算</a:t>
            </a:r>
            <a:r>
              <a:rPr lang="zh-CN" altLang="en-US" dirty="0"/>
              <a:t>里没有的</a:t>
            </a:r>
            <a:r>
              <a:rPr lang="zh-CN" altLang="en-US" dirty="0">
                <a:solidFill>
                  <a:srgbClr val="00B050"/>
                </a:solidFill>
              </a:rPr>
              <a:t>设备价格</a:t>
            </a:r>
            <a:r>
              <a:rPr lang="zh-CN" altLang="en-US" dirty="0"/>
              <a:t>，是否可以按承包单位与供应商的</a:t>
            </a:r>
            <a:r>
              <a:rPr lang="zh-CN" altLang="en-US" dirty="0">
                <a:solidFill>
                  <a:srgbClr val="00B050"/>
                </a:solidFill>
              </a:rPr>
              <a:t>采购发票</a:t>
            </a:r>
            <a:r>
              <a:rPr lang="zh-CN" altLang="en-US" dirty="0"/>
              <a:t>加上合理的</a:t>
            </a:r>
            <a:r>
              <a:rPr lang="zh-CN" altLang="en-US" dirty="0">
                <a:solidFill>
                  <a:srgbClr val="00B050"/>
                </a:solidFill>
              </a:rPr>
              <a:t>利润</a:t>
            </a:r>
            <a:r>
              <a:rPr lang="zh-CN" altLang="en-US" dirty="0"/>
              <a:t>结算</a:t>
            </a:r>
            <a:r>
              <a:rPr lang="en-US" altLang="zh-CN" dirty="0"/>
              <a:t> </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dirty="0"/>
              <a:t>EPC</a:t>
            </a:r>
            <a:r>
              <a:rPr lang="zh-CN" altLang="en-US" dirty="0"/>
              <a:t>项目：建设单位与施工总承包单位签的</a:t>
            </a:r>
            <a:r>
              <a:rPr lang="en-US" dirty="0"/>
              <a:t>EPC</a:t>
            </a:r>
            <a:r>
              <a:rPr lang="zh-CN" altLang="en-US" dirty="0"/>
              <a:t>总承包合同，约定税率为增值税</a:t>
            </a:r>
            <a:r>
              <a:rPr lang="en-US" dirty="0">
                <a:solidFill>
                  <a:srgbClr val="00B050"/>
                </a:solidFill>
              </a:rPr>
              <a:t>13%</a:t>
            </a:r>
            <a:r>
              <a:rPr lang="zh-CN" altLang="en-US" dirty="0">
                <a:solidFill>
                  <a:srgbClr val="00B050"/>
                </a:solidFill>
              </a:rPr>
              <a:t>或</a:t>
            </a:r>
            <a:r>
              <a:rPr lang="en-US" dirty="0">
                <a:solidFill>
                  <a:srgbClr val="00B050"/>
                </a:solidFill>
              </a:rPr>
              <a:t>9%</a:t>
            </a:r>
            <a:r>
              <a:rPr lang="zh-CN" altLang="en-US" dirty="0"/>
              <a:t>，由第三方负责</a:t>
            </a:r>
            <a:r>
              <a:rPr lang="zh-CN" altLang="en-US" dirty="0">
                <a:solidFill>
                  <a:srgbClr val="00B050"/>
                </a:solidFill>
              </a:rPr>
              <a:t>结算审计</a:t>
            </a:r>
            <a:r>
              <a:rPr lang="zh-CN" altLang="en-US" dirty="0"/>
              <a:t>。</a:t>
            </a:r>
            <a:endParaRPr lang="en-US" altLang="zh-CN" dirty="0"/>
          </a:p>
          <a:p>
            <a:r>
              <a:rPr lang="zh-CN" altLang="en-US" dirty="0"/>
              <a:t>现在第三方审计不知道如何出具</a:t>
            </a:r>
            <a:r>
              <a:rPr lang="zh-CN" altLang="en-US" dirty="0">
                <a:solidFill>
                  <a:srgbClr val="00B050"/>
                </a:solidFill>
              </a:rPr>
              <a:t>审计报告</a:t>
            </a:r>
            <a:r>
              <a:rPr lang="zh-CN" altLang="en-US" dirty="0"/>
              <a:t>符合规定，因该</a:t>
            </a:r>
            <a:r>
              <a:rPr lang="en-US" altLang="zh-CN" dirty="0"/>
              <a:t>EPC</a:t>
            </a:r>
            <a:r>
              <a:rPr lang="zh-CN" altLang="en-US" dirty="0"/>
              <a:t>项目经</a:t>
            </a:r>
            <a:r>
              <a:rPr lang="zh-CN" altLang="en-US" dirty="0">
                <a:solidFill>
                  <a:srgbClr val="00B050"/>
                </a:solidFill>
              </a:rPr>
              <a:t>第三方审计后</a:t>
            </a:r>
            <a:r>
              <a:rPr lang="zh-CN" altLang="en-US" dirty="0"/>
              <a:t>再由</a:t>
            </a:r>
            <a:r>
              <a:rPr lang="zh-CN" altLang="en-US" dirty="0">
                <a:solidFill>
                  <a:srgbClr val="00B050"/>
                </a:solidFill>
              </a:rPr>
              <a:t>政府审计</a:t>
            </a:r>
            <a:r>
              <a:rPr lang="zh-CN" altLang="en-US" dirty="0"/>
              <a:t>。</a:t>
            </a:r>
            <a:endParaRPr lang="zh-CN" altLang="en-US" dirty="0"/>
          </a:p>
          <a:p>
            <a:r>
              <a:rPr lang="zh-CN" altLang="en-US" dirty="0">
                <a:solidFill>
                  <a:srgbClr val="FF0000"/>
                </a:solidFill>
              </a:rPr>
              <a:t>重点：</a:t>
            </a:r>
            <a:r>
              <a:rPr lang="en-US" dirty="0"/>
              <a:t>EPC</a:t>
            </a:r>
            <a:r>
              <a:rPr lang="zh-CN" altLang="en-US" dirty="0">
                <a:solidFill>
                  <a:srgbClr val="00B050"/>
                </a:solidFill>
              </a:rPr>
              <a:t>审计报告</a:t>
            </a:r>
            <a:r>
              <a:rPr lang="zh-CN" altLang="en-US" dirty="0"/>
              <a:t>是否按设计费、设备材料费、建筑安装费</a:t>
            </a:r>
            <a:r>
              <a:rPr lang="zh-CN" altLang="en-US" dirty="0">
                <a:solidFill>
                  <a:srgbClr val="00B050"/>
                </a:solidFill>
              </a:rPr>
              <a:t>分别核算</a:t>
            </a:r>
            <a:r>
              <a:rPr lang="zh-CN" altLang="en-US" dirty="0"/>
              <a:t>，最后出一个报告。</a:t>
            </a:r>
            <a:endParaRPr lang="en-US" altLang="zh-CN" dirty="0"/>
          </a:p>
          <a:p>
            <a:r>
              <a:rPr lang="zh-CN" altLang="en-US" dirty="0"/>
              <a:t>如整体出</a:t>
            </a:r>
            <a:r>
              <a:rPr lang="en-US" dirty="0"/>
              <a:t>1</a:t>
            </a:r>
            <a:r>
              <a:rPr lang="zh-CN" altLang="en-US" dirty="0"/>
              <a:t>个报告怎么</a:t>
            </a:r>
            <a:r>
              <a:rPr lang="zh-CN" altLang="en-US" dirty="0">
                <a:solidFill>
                  <a:srgbClr val="FF0000"/>
                </a:solidFill>
              </a:rPr>
              <a:t>计取税金</a:t>
            </a:r>
            <a:r>
              <a:rPr lang="zh-CN" altLang="en-US" dirty="0"/>
              <a:t>，</a:t>
            </a:r>
            <a:r>
              <a:rPr lang="zh-CN" altLang="en-US" dirty="0">
                <a:solidFill>
                  <a:srgbClr val="00B050"/>
                </a:solidFill>
              </a:rPr>
              <a:t>设计费税率可以按</a:t>
            </a:r>
            <a:r>
              <a:rPr lang="en-US" dirty="0">
                <a:solidFill>
                  <a:srgbClr val="00B050"/>
                </a:solidFill>
              </a:rPr>
              <a:t>6%</a:t>
            </a:r>
            <a:r>
              <a:rPr lang="zh-CN" altLang="en-US" dirty="0">
                <a:solidFill>
                  <a:srgbClr val="00B050"/>
                </a:solidFill>
              </a:rPr>
              <a:t>吗，设备按</a:t>
            </a:r>
            <a:r>
              <a:rPr lang="en-US" dirty="0">
                <a:solidFill>
                  <a:srgbClr val="00B050"/>
                </a:solidFill>
              </a:rPr>
              <a:t>13%</a:t>
            </a:r>
            <a:r>
              <a:rPr lang="zh-CN" altLang="en-US" dirty="0">
                <a:solidFill>
                  <a:srgbClr val="00B050"/>
                </a:solidFill>
              </a:rPr>
              <a:t>，建安费</a:t>
            </a:r>
            <a:r>
              <a:rPr lang="en-US" dirty="0">
                <a:solidFill>
                  <a:srgbClr val="00B050"/>
                </a:solidFill>
              </a:rPr>
              <a:t>9%</a:t>
            </a:r>
            <a:r>
              <a:rPr lang="zh-CN" altLang="en-US" dirty="0"/>
              <a:t>。发票应怎么开</a:t>
            </a:r>
            <a:r>
              <a:rPr lang="en-US" dirty="0"/>
              <a:t> </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a:t>EPC</a:t>
            </a:r>
            <a:r>
              <a:rPr lang="zh-CN" altLang="en-US" dirty="0"/>
              <a:t>招标，如为</a:t>
            </a:r>
            <a:r>
              <a:rPr lang="zh-CN" altLang="en-US" dirty="0">
                <a:solidFill>
                  <a:srgbClr val="00B050"/>
                </a:solidFill>
              </a:rPr>
              <a:t>联合体</a:t>
            </a:r>
            <a:r>
              <a:rPr lang="en-US" altLang="zh-CN" dirty="0"/>
              <a:t>,</a:t>
            </a:r>
            <a:r>
              <a:rPr lang="zh-CN" altLang="en-US" dirty="0"/>
              <a:t>业主在总包合同中能否约定将</a:t>
            </a:r>
            <a:r>
              <a:rPr lang="zh-CN" altLang="en-US" dirty="0">
                <a:solidFill>
                  <a:srgbClr val="00B050"/>
                </a:solidFill>
              </a:rPr>
              <a:t>设计费</a:t>
            </a:r>
            <a:r>
              <a:rPr lang="zh-CN" altLang="en-US" dirty="0">
                <a:solidFill>
                  <a:srgbClr val="FF0000"/>
                </a:solidFill>
              </a:rPr>
              <a:t>直接支付</a:t>
            </a:r>
            <a:r>
              <a:rPr lang="zh-CN" altLang="en-US" dirty="0"/>
              <a:t>给设计单位</a:t>
            </a:r>
            <a:r>
              <a:rPr lang="en-US" altLang="zh-CN" dirty="0"/>
              <a:t>?</a:t>
            </a:r>
            <a:endParaRPr lang="zh-CN" altLang="en-US" dirty="0"/>
          </a:p>
          <a:p>
            <a:r>
              <a:rPr lang="zh-CN" altLang="en-US" dirty="0">
                <a:solidFill>
                  <a:srgbClr val="FF0000"/>
                </a:solidFill>
              </a:rPr>
              <a:t>重点： </a:t>
            </a:r>
            <a:r>
              <a:rPr lang="en-US" dirty="0"/>
              <a:t>EPC</a:t>
            </a:r>
            <a:r>
              <a:rPr lang="zh-CN" altLang="en-US" dirty="0"/>
              <a:t>项目，若为</a:t>
            </a:r>
            <a:r>
              <a:rPr lang="zh-CN" altLang="en-US" dirty="0">
                <a:solidFill>
                  <a:srgbClr val="00B050"/>
                </a:solidFill>
              </a:rPr>
              <a:t>联合体</a:t>
            </a:r>
            <a:r>
              <a:rPr lang="zh-CN" altLang="en-US" dirty="0"/>
              <a:t>中标，如果</a:t>
            </a:r>
            <a:r>
              <a:rPr lang="zh-CN" altLang="en-US" dirty="0">
                <a:solidFill>
                  <a:srgbClr val="00B050"/>
                </a:solidFill>
              </a:rPr>
              <a:t>联合体协议</a:t>
            </a:r>
            <a:r>
              <a:rPr lang="zh-CN" altLang="en-US" dirty="0">
                <a:solidFill>
                  <a:srgbClr val="FF0000"/>
                </a:solidFill>
              </a:rPr>
              <a:t>未明确</a:t>
            </a:r>
            <a:r>
              <a:rPr lang="zh-CN" altLang="en-US" dirty="0"/>
              <a:t>合同资金</a:t>
            </a:r>
            <a:r>
              <a:rPr lang="zh-CN" altLang="en-US" dirty="0">
                <a:solidFill>
                  <a:srgbClr val="00B050"/>
                </a:solidFill>
              </a:rPr>
              <a:t>申请主体</a:t>
            </a:r>
            <a:r>
              <a:rPr lang="zh-CN" altLang="en-US" dirty="0"/>
              <a:t>，业主</a:t>
            </a:r>
            <a:r>
              <a:rPr lang="zh-CN" altLang="en-US" dirty="0">
                <a:solidFill>
                  <a:srgbClr val="00B050"/>
                </a:solidFill>
              </a:rPr>
              <a:t>如何支付</a:t>
            </a:r>
            <a:r>
              <a:rPr lang="zh-CN" altLang="en-US" dirty="0"/>
              <a:t>合同资金？能否按实际履约主体</a:t>
            </a:r>
            <a:r>
              <a:rPr lang="zh-CN" altLang="en-US" dirty="0">
                <a:solidFill>
                  <a:srgbClr val="00B050"/>
                </a:solidFill>
              </a:rPr>
              <a:t>直接支付</a:t>
            </a:r>
            <a:r>
              <a:rPr lang="zh-CN" altLang="en-US" dirty="0"/>
              <a:t>给</a:t>
            </a:r>
            <a:r>
              <a:rPr lang="zh-CN" altLang="en-US" dirty="0">
                <a:solidFill>
                  <a:srgbClr val="00B050"/>
                </a:solidFill>
              </a:rPr>
              <a:t>联合体成员</a:t>
            </a:r>
            <a:r>
              <a:rPr lang="zh-CN" altLang="en-US" dirty="0"/>
              <a:t>单位？</a:t>
            </a:r>
            <a:endParaRPr lang="zh-CN" altLang="en-US" dirty="0"/>
          </a:p>
          <a:p>
            <a:r>
              <a:rPr lang="zh-CN" altLang="en-US" dirty="0">
                <a:solidFill>
                  <a:srgbClr val="FF0000"/>
                </a:solidFill>
              </a:rPr>
              <a:t>重点：</a:t>
            </a:r>
            <a:r>
              <a:rPr lang="zh-CN" altLang="en-US" dirty="0"/>
              <a:t>使用</a:t>
            </a:r>
            <a:r>
              <a:rPr lang="en-US" dirty="0"/>
              <a:t>21</a:t>
            </a:r>
            <a:r>
              <a:rPr lang="zh-CN" altLang="en-US" dirty="0"/>
              <a:t>版项目总承包合同范本，乙方由牵头人盖章，</a:t>
            </a:r>
            <a:r>
              <a:rPr lang="zh-CN" altLang="en-US" dirty="0">
                <a:solidFill>
                  <a:srgbClr val="00B050"/>
                </a:solidFill>
              </a:rPr>
              <a:t>联合体成员</a:t>
            </a:r>
            <a:r>
              <a:rPr lang="zh-CN" altLang="en-US" dirty="0"/>
              <a:t>还需要</a:t>
            </a:r>
            <a:r>
              <a:rPr lang="zh-CN" altLang="en-US" dirty="0">
                <a:solidFill>
                  <a:srgbClr val="00B050"/>
                </a:solidFill>
              </a:rPr>
              <a:t>盖章</a:t>
            </a:r>
            <a:r>
              <a:rPr lang="zh-CN" altLang="en-US" dirty="0"/>
              <a:t>吗？</a:t>
            </a:r>
            <a:endParaRPr lang="zh-CN" altLang="en-US" dirty="0"/>
          </a:p>
          <a:p>
            <a:r>
              <a:rPr lang="zh-CN" altLang="en-US" dirty="0">
                <a:solidFill>
                  <a:srgbClr val="FF0000"/>
                </a:solidFill>
              </a:rPr>
              <a:t>重点： </a:t>
            </a:r>
            <a:r>
              <a:rPr lang="en-US" altLang="zh-CN" dirty="0"/>
              <a:t>EPC</a:t>
            </a:r>
            <a:r>
              <a:rPr lang="zh-CN" altLang="en-US" dirty="0"/>
              <a:t>项目，如果</a:t>
            </a:r>
            <a:r>
              <a:rPr lang="zh-CN" altLang="en-US" dirty="0">
                <a:solidFill>
                  <a:srgbClr val="00B050"/>
                </a:solidFill>
              </a:rPr>
              <a:t>设计单位</a:t>
            </a:r>
            <a:r>
              <a:rPr lang="zh-CN" altLang="en-US" dirty="0"/>
              <a:t>不具备工程</a:t>
            </a:r>
            <a:r>
              <a:rPr lang="zh-CN" altLang="en-US" dirty="0">
                <a:solidFill>
                  <a:srgbClr val="00B050"/>
                </a:solidFill>
              </a:rPr>
              <a:t>勘察资质</a:t>
            </a:r>
            <a:r>
              <a:rPr lang="zh-CN" altLang="en-US" dirty="0"/>
              <a:t>，可否由其进行</a:t>
            </a:r>
            <a:r>
              <a:rPr lang="zh-CN" altLang="en-US" dirty="0">
                <a:solidFill>
                  <a:srgbClr val="00B050"/>
                </a:solidFill>
              </a:rPr>
              <a:t>分包</a:t>
            </a:r>
            <a:r>
              <a:rPr lang="zh-CN" altLang="en-US" dirty="0"/>
              <a:t>？</a:t>
            </a:r>
            <a:endParaRPr lang="zh-CN" altLang="en-US"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dirty="0"/>
              <a:t>EPC</a:t>
            </a:r>
            <a:r>
              <a:rPr lang="zh-CN" altLang="en-US" dirty="0">
                <a:solidFill>
                  <a:srgbClr val="00B050"/>
                </a:solidFill>
              </a:rPr>
              <a:t>费率招标</a:t>
            </a:r>
            <a:r>
              <a:rPr lang="zh-CN" altLang="en-US" dirty="0"/>
              <a:t>，具体什么措施</a:t>
            </a:r>
            <a:r>
              <a:rPr lang="zh-CN" altLang="en-US" dirty="0">
                <a:solidFill>
                  <a:srgbClr val="00B050"/>
                </a:solidFill>
              </a:rPr>
              <a:t>避免超概</a:t>
            </a:r>
            <a:r>
              <a:rPr lang="zh-CN" altLang="en-US" dirty="0"/>
              <a:t>？</a:t>
            </a:r>
            <a:endParaRPr lang="zh-CN" altLang="en-US" dirty="0"/>
          </a:p>
          <a:p>
            <a:r>
              <a:rPr lang="zh-CN" altLang="en-US" dirty="0">
                <a:solidFill>
                  <a:srgbClr val="FF0000"/>
                </a:solidFill>
              </a:rPr>
              <a:t>重点： </a:t>
            </a:r>
            <a:r>
              <a:rPr lang="en-US" altLang="zh-CN" dirty="0"/>
              <a:t>EPC</a:t>
            </a:r>
            <a:r>
              <a:rPr lang="zh-CN" altLang="en-US" dirty="0"/>
              <a:t>合同结算，以施工单位最终</a:t>
            </a:r>
            <a:r>
              <a:rPr lang="zh-CN" altLang="en-US" dirty="0">
                <a:solidFill>
                  <a:srgbClr val="00B050"/>
                </a:solidFill>
              </a:rPr>
              <a:t>组价结算报审</a:t>
            </a:r>
            <a:r>
              <a:rPr lang="zh-CN" altLang="en-US" dirty="0"/>
              <a:t>，还是按照</a:t>
            </a:r>
            <a:r>
              <a:rPr lang="zh-CN" altLang="en-US" dirty="0">
                <a:solidFill>
                  <a:srgbClr val="00B050"/>
                </a:solidFill>
              </a:rPr>
              <a:t>设计院报批稿</a:t>
            </a:r>
            <a:r>
              <a:rPr lang="zh-CN" altLang="en-US" dirty="0"/>
              <a:t>的</a:t>
            </a:r>
            <a:r>
              <a:rPr lang="zh-CN" altLang="en-US" dirty="0">
                <a:solidFill>
                  <a:srgbClr val="00B050"/>
                </a:solidFill>
              </a:rPr>
              <a:t>单价</a:t>
            </a:r>
            <a:r>
              <a:rPr lang="zh-CN" altLang="en-US" dirty="0"/>
              <a:t>为准，设计院报批稿，没有经过</a:t>
            </a:r>
            <a:r>
              <a:rPr lang="zh-CN" altLang="en-US" dirty="0">
                <a:solidFill>
                  <a:srgbClr val="00B050"/>
                </a:solidFill>
              </a:rPr>
              <a:t>财政审计</a:t>
            </a:r>
            <a:endParaRPr lang="zh-CN" altLang="en-US" dirty="0">
              <a:solidFill>
                <a:srgbClr val="00B050"/>
              </a:solidFill>
            </a:endParaRPr>
          </a:p>
          <a:p>
            <a:r>
              <a:rPr lang="zh-CN" altLang="en-US" dirty="0">
                <a:solidFill>
                  <a:srgbClr val="FF0000"/>
                </a:solidFill>
              </a:rPr>
              <a:t>重点： </a:t>
            </a:r>
            <a:r>
              <a:rPr lang="en-US" altLang="zh-CN" dirty="0"/>
              <a:t>EPC</a:t>
            </a:r>
            <a:r>
              <a:rPr lang="zh-CN" altLang="en-US" dirty="0"/>
              <a:t>项目，</a:t>
            </a:r>
            <a:r>
              <a:rPr lang="zh-CN" altLang="en-US" dirty="0">
                <a:solidFill>
                  <a:srgbClr val="00B050"/>
                </a:solidFill>
              </a:rPr>
              <a:t>清单和控制价</a:t>
            </a:r>
            <a:r>
              <a:rPr lang="zh-CN" altLang="en-US" dirty="0"/>
              <a:t>的编制能否由</a:t>
            </a:r>
            <a:r>
              <a:rPr lang="zh-CN" altLang="en-US" dirty="0">
                <a:solidFill>
                  <a:srgbClr val="00B050"/>
                </a:solidFill>
              </a:rPr>
              <a:t>中标单位</a:t>
            </a:r>
            <a:r>
              <a:rPr lang="zh-CN" altLang="en-US" dirty="0">
                <a:solidFill>
                  <a:srgbClr val="FF0000"/>
                </a:solidFill>
              </a:rPr>
              <a:t>委托</a:t>
            </a:r>
            <a:r>
              <a:rPr lang="zh-CN" altLang="en-US" dirty="0"/>
              <a:t>造价咨询单位编制？（审核会由建设单位委托）</a:t>
            </a:r>
            <a:endParaRPr lang="zh-CN" altLang="en-US" dirty="0"/>
          </a:p>
          <a:p>
            <a:r>
              <a:rPr lang="zh-CN" altLang="en-US" dirty="0">
                <a:solidFill>
                  <a:srgbClr val="FF0000"/>
                </a:solidFill>
              </a:rPr>
              <a:t>重点： </a:t>
            </a:r>
            <a:r>
              <a:rPr lang="en-US" altLang="zh-CN" dirty="0"/>
              <a:t>EPC</a:t>
            </a:r>
            <a:r>
              <a:rPr lang="zh-CN" altLang="en-US" dirty="0">
                <a:solidFill>
                  <a:srgbClr val="00B050"/>
                </a:solidFill>
              </a:rPr>
              <a:t>招标控制价</a:t>
            </a:r>
            <a:r>
              <a:rPr lang="zh-CN" altLang="en-US" dirty="0"/>
              <a:t>如何设置，是否要编制</a:t>
            </a:r>
            <a:r>
              <a:rPr lang="zh-CN" altLang="en-US" dirty="0">
                <a:solidFill>
                  <a:srgbClr val="00B050"/>
                </a:solidFill>
              </a:rPr>
              <a:t>工程量清单</a:t>
            </a:r>
            <a:r>
              <a:rPr lang="en-US" altLang="zh-CN" dirty="0"/>
              <a:t>?</a:t>
            </a:r>
            <a:r>
              <a:rPr lang="zh-CN" altLang="en-US" dirty="0"/>
              <a:t>业主不提供工程量清单，可否要求</a:t>
            </a:r>
            <a:r>
              <a:rPr lang="zh-CN" altLang="en-US" dirty="0">
                <a:solidFill>
                  <a:srgbClr val="00B050"/>
                </a:solidFill>
              </a:rPr>
              <a:t>投标人</a:t>
            </a:r>
            <a:r>
              <a:rPr lang="zh-CN" altLang="en-US" dirty="0"/>
              <a:t>编制</a:t>
            </a:r>
            <a:r>
              <a:rPr lang="zh-CN" altLang="en-US" dirty="0">
                <a:solidFill>
                  <a:srgbClr val="00B050"/>
                </a:solidFill>
              </a:rPr>
              <a:t>投标单价</a:t>
            </a:r>
            <a:r>
              <a:rPr lang="zh-CN" altLang="en-US" dirty="0"/>
              <a:t>，并以</a:t>
            </a:r>
            <a:r>
              <a:rPr lang="zh-CN" altLang="en-US" dirty="0">
                <a:solidFill>
                  <a:srgbClr val="00B050"/>
                </a:solidFill>
              </a:rPr>
              <a:t>中标单价</a:t>
            </a:r>
            <a:r>
              <a:rPr lang="zh-CN" altLang="en-US" dirty="0"/>
              <a:t>结算</a:t>
            </a:r>
            <a:r>
              <a:rPr lang="en-US" altLang="zh-CN" dirty="0"/>
              <a:t>?</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solidFill>
                  <a:srgbClr val="00B050"/>
                </a:solidFill>
              </a:rPr>
              <a:t>可研批复</a:t>
            </a:r>
            <a:r>
              <a:rPr lang="zh-CN" altLang="en-US" dirty="0"/>
              <a:t>后能否直接进行</a:t>
            </a:r>
            <a:r>
              <a:rPr lang="en-US" dirty="0"/>
              <a:t>EPC</a:t>
            </a:r>
            <a:r>
              <a:rPr lang="zh-CN" altLang="en-US" dirty="0"/>
              <a:t>招标，对</a:t>
            </a:r>
            <a:r>
              <a:rPr lang="zh-CN" altLang="en-US" dirty="0">
                <a:solidFill>
                  <a:srgbClr val="00B050"/>
                </a:solidFill>
              </a:rPr>
              <a:t>可研</a:t>
            </a:r>
            <a:r>
              <a:rPr lang="zh-CN" altLang="en-US" dirty="0"/>
              <a:t>有什么</a:t>
            </a:r>
            <a:r>
              <a:rPr lang="zh-CN" altLang="en-US" dirty="0">
                <a:solidFill>
                  <a:srgbClr val="00B050"/>
                </a:solidFill>
              </a:rPr>
              <a:t>要求</a:t>
            </a:r>
            <a:r>
              <a:rPr lang="zh-CN" altLang="en-US" dirty="0"/>
              <a:t>没？如可以招标，</a:t>
            </a:r>
            <a:r>
              <a:rPr lang="zh-CN" altLang="en-US" dirty="0">
                <a:solidFill>
                  <a:srgbClr val="00B050"/>
                </a:solidFill>
              </a:rPr>
              <a:t>最高限价</a:t>
            </a:r>
            <a:r>
              <a:rPr lang="zh-CN" altLang="en-US" dirty="0"/>
              <a:t>怎么确定？</a:t>
            </a:r>
            <a:endParaRPr lang="zh-CN" altLang="en-US" dirty="0"/>
          </a:p>
          <a:p>
            <a:r>
              <a:rPr lang="en-US" dirty="0"/>
              <a:t> </a:t>
            </a:r>
            <a:r>
              <a:rPr lang="zh-CN" altLang="en-US" dirty="0">
                <a:solidFill>
                  <a:srgbClr val="FF0000"/>
                </a:solidFill>
              </a:rPr>
              <a:t>重点：</a:t>
            </a:r>
            <a:r>
              <a:rPr lang="zh-CN" altLang="en-US" dirty="0"/>
              <a:t>前期</a:t>
            </a:r>
            <a:r>
              <a:rPr lang="zh-CN" altLang="en-US" dirty="0">
                <a:solidFill>
                  <a:srgbClr val="00B050"/>
                </a:solidFill>
              </a:rPr>
              <a:t>费率招标</a:t>
            </a:r>
            <a:r>
              <a:rPr lang="zh-CN" altLang="en-US" dirty="0"/>
              <a:t>，施工中对</a:t>
            </a:r>
            <a:r>
              <a:rPr lang="zh-CN" altLang="en-US" dirty="0">
                <a:solidFill>
                  <a:srgbClr val="00B050"/>
                </a:solidFill>
              </a:rPr>
              <a:t>材料，设备，专业分包</a:t>
            </a:r>
            <a:r>
              <a:rPr lang="zh-CN" altLang="en-US" dirty="0"/>
              <a:t>工程给予</a:t>
            </a:r>
            <a:r>
              <a:rPr lang="zh-CN" altLang="en-US" dirty="0">
                <a:solidFill>
                  <a:srgbClr val="FF0000"/>
                </a:solidFill>
              </a:rPr>
              <a:t>限价</a:t>
            </a:r>
            <a:r>
              <a:rPr lang="zh-CN" altLang="en-US" dirty="0"/>
              <a:t>，此限价作为</a:t>
            </a:r>
            <a:r>
              <a:rPr lang="zh-CN" altLang="en-US" dirty="0">
                <a:solidFill>
                  <a:srgbClr val="00B050"/>
                </a:solidFill>
              </a:rPr>
              <a:t>控制价</a:t>
            </a:r>
            <a:r>
              <a:rPr lang="zh-CN" altLang="en-US" dirty="0"/>
              <a:t>的情况下，控制价的</a:t>
            </a:r>
            <a:r>
              <a:rPr lang="zh-CN" altLang="en-US" dirty="0">
                <a:solidFill>
                  <a:srgbClr val="00B050"/>
                </a:solidFill>
              </a:rPr>
              <a:t>利润率</a:t>
            </a:r>
            <a:r>
              <a:rPr lang="zh-CN" altLang="en-US" dirty="0"/>
              <a:t>按什么标准取费呢，上限么？若</a:t>
            </a:r>
            <a:r>
              <a:rPr lang="zh-CN" altLang="en-US" dirty="0">
                <a:solidFill>
                  <a:srgbClr val="00B050"/>
                </a:solidFill>
              </a:rPr>
              <a:t>据实结算</a:t>
            </a:r>
            <a:r>
              <a:rPr lang="zh-CN" altLang="en-US" dirty="0"/>
              <a:t>的话，是否给总包给</a:t>
            </a:r>
            <a:r>
              <a:rPr lang="zh-CN" altLang="en-US" dirty="0">
                <a:solidFill>
                  <a:srgbClr val="00B050"/>
                </a:solidFill>
              </a:rPr>
              <a:t>利润</a:t>
            </a:r>
            <a:r>
              <a:rPr lang="zh-CN" altLang="en-US" dirty="0"/>
              <a:t>及</a:t>
            </a:r>
            <a:r>
              <a:rPr lang="zh-CN" altLang="en-US" dirty="0">
                <a:solidFill>
                  <a:srgbClr val="00B050"/>
                </a:solidFill>
              </a:rPr>
              <a:t>管理费</a:t>
            </a:r>
            <a:r>
              <a:rPr lang="zh-CN" altLang="en-US" dirty="0"/>
              <a:t>呢，若给怎么计取？</a:t>
            </a:r>
            <a:endParaRPr lang="zh-CN" altLang="en-US" dirty="0"/>
          </a:p>
          <a:p>
            <a:r>
              <a:rPr lang="zh-CN" altLang="en-US" dirty="0"/>
              <a:t>给</a:t>
            </a:r>
            <a:r>
              <a:rPr lang="zh-CN" altLang="en-US" dirty="0">
                <a:solidFill>
                  <a:srgbClr val="00B050"/>
                </a:solidFill>
              </a:rPr>
              <a:t>控制价</a:t>
            </a:r>
            <a:r>
              <a:rPr lang="zh-CN" altLang="en-US" dirty="0"/>
              <a:t>，应</a:t>
            </a:r>
            <a:r>
              <a:rPr lang="zh-CN" altLang="en-US" dirty="0">
                <a:solidFill>
                  <a:srgbClr val="00B050"/>
                </a:solidFill>
              </a:rPr>
              <a:t>包含利润</a:t>
            </a:r>
            <a:r>
              <a:rPr lang="zh-CN" altLang="en-US" dirty="0"/>
              <a:t>，可以索赔</a:t>
            </a:r>
            <a:r>
              <a:rPr lang="zh-CN" altLang="en-US" dirty="0">
                <a:solidFill>
                  <a:srgbClr val="00B050"/>
                </a:solidFill>
              </a:rPr>
              <a:t>管理费</a:t>
            </a:r>
            <a:r>
              <a:rPr lang="zh-CN" altLang="en-US" dirty="0"/>
              <a:t>，</a:t>
            </a:r>
            <a:r>
              <a:rPr lang="zh-CN" altLang="en-US" dirty="0">
                <a:solidFill>
                  <a:srgbClr val="00B050"/>
                </a:solidFill>
              </a:rPr>
              <a:t>采购</a:t>
            </a:r>
            <a:r>
              <a:rPr lang="zh-CN" altLang="en-US" dirty="0"/>
              <a:t>保管费。</a:t>
            </a:r>
            <a:endParaRPr lang="en-US" altLang="zh-CN" dirty="0"/>
          </a:p>
          <a:p>
            <a:r>
              <a:rPr lang="zh-CN" altLang="en-US" dirty="0">
                <a:solidFill>
                  <a:srgbClr val="00B050"/>
                </a:solidFill>
              </a:rPr>
              <a:t>按实结算</a:t>
            </a:r>
            <a:r>
              <a:rPr lang="zh-CN" altLang="en-US" dirty="0"/>
              <a:t>，应套定额下浮，不给管理费和利润，若按</a:t>
            </a:r>
            <a:r>
              <a:rPr lang="zh-CN" altLang="en-US" dirty="0">
                <a:solidFill>
                  <a:srgbClr val="00B050"/>
                </a:solidFill>
              </a:rPr>
              <a:t>发票价</a:t>
            </a:r>
            <a:r>
              <a:rPr lang="zh-CN" altLang="en-US" dirty="0"/>
              <a:t>结算，应索赔</a:t>
            </a:r>
            <a:r>
              <a:rPr lang="zh-CN" altLang="en-US" dirty="0">
                <a:solidFill>
                  <a:srgbClr val="00B050"/>
                </a:solidFill>
              </a:rPr>
              <a:t>采购保管费</a:t>
            </a:r>
            <a:r>
              <a:rPr lang="zh-CN" altLang="en-US" dirty="0"/>
              <a:t>。</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4 </a:t>
            </a:r>
            <a:r>
              <a:rPr lang="zh-CN" altLang="en-US" dirty="0">
                <a:solidFill>
                  <a:srgbClr val="FF0000"/>
                </a:solidFill>
              </a:rPr>
              <a:t>工程量清单编制</a:t>
            </a:r>
            <a:endParaRPr lang="zh-CN" altLang="en-US" dirty="0">
              <a:solidFill>
                <a:srgbClr val="FF0000"/>
              </a:solidFill>
            </a:endParaRPr>
          </a:p>
          <a:p>
            <a:r>
              <a:rPr lang="en-US" altLang="zh-CN" dirty="0"/>
              <a:t>4.1.1 </a:t>
            </a:r>
            <a:r>
              <a:rPr lang="zh-CN" altLang="en-US" dirty="0"/>
              <a:t>招标工程量清单应由具有编制能力的招标人或受其委托的工程</a:t>
            </a:r>
            <a:r>
              <a:rPr lang="zh-CN" altLang="en-US" dirty="0">
                <a:solidFill>
                  <a:srgbClr val="FF0000"/>
                </a:solidFill>
              </a:rPr>
              <a:t>造价咨询人</a:t>
            </a:r>
            <a:r>
              <a:rPr lang="zh-CN" altLang="en-US" dirty="0"/>
              <a:t>编制和复核。</a:t>
            </a:r>
            <a:endParaRPr lang="zh-CN" altLang="en-US" dirty="0"/>
          </a:p>
          <a:p>
            <a:r>
              <a:rPr lang="en-US" altLang="zh-CN" dirty="0"/>
              <a:t>4.1.4 </a:t>
            </a:r>
            <a:r>
              <a:rPr lang="zh-CN" altLang="en-US" dirty="0"/>
              <a:t>工程量清单的</a:t>
            </a:r>
            <a:r>
              <a:rPr lang="zh-CN" altLang="en-US" dirty="0">
                <a:solidFill>
                  <a:srgbClr val="FF0000"/>
                </a:solidFill>
              </a:rPr>
              <a:t>项目特征</a:t>
            </a:r>
            <a:r>
              <a:rPr lang="zh-CN" altLang="en-US" dirty="0"/>
              <a:t>应依据</a:t>
            </a:r>
            <a:r>
              <a:rPr lang="zh-CN" altLang="en-US" dirty="0">
                <a:solidFill>
                  <a:srgbClr val="FF0000"/>
                </a:solidFill>
              </a:rPr>
              <a:t>设计文件</a:t>
            </a:r>
            <a:r>
              <a:rPr lang="zh-CN" altLang="en-US" dirty="0"/>
              <a:t>并结合</a:t>
            </a:r>
            <a:r>
              <a:rPr lang="zh-CN" altLang="en-US" dirty="0">
                <a:solidFill>
                  <a:srgbClr val="FF0000"/>
                </a:solidFill>
              </a:rPr>
              <a:t>完工交付</a:t>
            </a:r>
            <a:r>
              <a:rPr lang="zh-CN" altLang="en-US" dirty="0"/>
              <a:t>要求进行编制和复核。</a:t>
            </a:r>
            <a:endParaRPr lang="zh-CN" altLang="en-US" dirty="0"/>
          </a:p>
          <a:p>
            <a:r>
              <a:rPr lang="en-US" altLang="zh-CN" dirty="0"/>
              <a:t>4.1.5 </a:t>
            </a:r>
            <a:r>
              <a:rPr lang="zh-CN" altLang="en-US" dirty="0"/>
              <a:t>招标工程量清单的</a:t>
            </a:r>
            <a:r>
              <a:rPr lang="zh-CN" altLang="en-US" dirty="0">
                <a:solidFill>
                  <a:srgbClr val="FF0000"/>
                </a:solidFill>
              </a:rPr>
              <a:t>准确性和完整性</a:t>
            </a:r>
            <a:r>
              <a:rPr lang="zh-CN" altLang="en-US" dirty="0"/>
              <a:t>由招标人负责。</a:t>
            </a:r>
            <a:endParaRPr lang="zh-CN" altLang="en-US" dirty="0"/>
          </a:p>
          <a:p>
            <a:r>
              <a:rPr lang="en-US" altLang="zh-CN" dirty="0"/>
              <a:t>4.1.6 </a:t>
            </a:r>
            <a:r>
              <a:rPr lang="zh-CN" altLang="en-US" dirty="0">
                <a:solidFill>
                  <a:srgbClr val="FF0000"/>
                </a:solidFill>
              </a:rPr>
              <a:t>工程量清单</a:t>
            </a:r>
            <a:r>
              <a:rPr lang="zh-CN" altLang="en-US" dirty="0"/>
              <a:t>应作为编制</a:t>
            </a:r>
            <a:r>
              <a:rPr lang="zh-CN" altLang="en-US" dirty="0">
                <a:solidFill>
                  <a:srgbClr val="339933"/>
                </a:solidFill>
              </a:rPr>
              <a:t>最高投标限价、投标报价、合同价格调整</a:t>
            </a:r>
            <a:r>
              <a:rPr lang="zh-CN" altLang="en-US" dirty="0"/>
              <a:t>等的依据之一。</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dirty="0"/>
              <a:t>EPC</a:t>
            </a:r>
            <a:r>
              <a:rPr lang="zh-CN" altLang="en-US" dirty="0"/>
              <a:t>项目中</a:t>
            </a:r>
            <a:r>
              <a:rPr lang="zh-CN" altLang="en-US" dirty="0">
                <a:solidFill>
                  <a:srgbClr val="00B050"/>
                </a:solidFill>
              </a:rPr>
              <a:t>暂估价</a:t>
            </a:r>
            <a:r>
              <a:rPr lang="en-US" dirty="0"/>
              <a:t>200</a:t>
            </a:r>
            <a:r>
              <a:rPr lang="zh-CN" altLang="en-US" dirty="0"/>
              <a:t>万以上的</a:t>
            </a:r>
            <a:r>
              <a:rPr lang="zh-CN" altLang="en-US" dirty="0">
                <a:solidFill>
                  <a:srgbClr val="00B050"/>
                </a:solidFill>
              </a:rPr>
              <a:t>设备采购，</a:t>
            </a:r>
            <a:r>
              <a:rPr lang="zh-CN" altLang="en-US" dirty="0"/>
              <a:t>是由业主单位组织走</a:t>
            </a:r>
            <a:r>
              <a:rPr lang="zh-CN" altLang="en-US" dirty="0">
                <a:solidFill>
                  <a:srgbClr val="00B050"/>
                </a:solidFill>
              </a:rPr>
              <a:t>政府采购</a:t>
            </a:r>
            <a:r>
              <a:rPr lang="zh-CN" altLang="en-US" dirty="0"/>
              <a:t>程序吗？</a:t>
            </a:r>
            <a:r>
              <a:rPr lang="en-US" dirty="0"/>
              <a:t> </a:t>
            </a:r>
            <a:endParaRPr lang="zh-CN" altLang="en-US" dirty="0"/>
          </a:p>
          <a:p>
            <a:r>
              <a:rPr lang="zh-CN" altLang="en-US" dirty="0"/>
              <a:t>必须走政府采购中的</a:t>
            </a:r>
            <a:r>
              <a:rPr lang="zh-CN" altLang="en-US" dirty="0">
                <a:solidFill>
                  <a:srgbClr val="00B050"/>
                </a:solidFill>
              </a:rPr>
              <a:t>公开招标</a:t>
            </a:r>
            <a:r>
              <a:rPr lang="zh-CN" altLang="en-US" dirty="0"/>
              <a:t>（即接受财政局采购部监督），还是可以</a:t>
            </a:r>
            <a:r>
              <a:rPr lang="zh-CN" altLang="en-US" dirty="0">
                <a:solidFill>
                  <a:srgbClr val="00B050"/>
                </a:solidFill>
              </a:rPr>
              <a:t>总承包</a:t>
            </a:r>
            <a:r>
              <a:rPr lang="zh-CN" altLang="en-US" dirty="0"/>
              <a:t>单位组织的企业</a:t>
            </a:r>
            <a:r>
              <a:rPr lang="zh-CN" altLang="en-US" dirty="0">
                <a:solidFill>
                  <a:srgbClr val="00B050"/>
                </a:solidFill>
              </a:rPr>
              <a:t>自主公开招标</a:t>
            </a:r>
            <a:r>
              <a:rPr lang="zh-CN" altLang="en-US" dirty="0"/>
              <a:t>？</a:t>
            </a:r>
            <a:endParaRPr lang="zh-CN" altLang="en-US" dirty="0"/>
          </a:p>
          <a:p>
            <a:r>
              <a:rPr lang="zh-CN" altLang="en-US" dirty="0"/>
              <a:t>我们这个</a:t>
            </a:r>
            <a:r>
              <a:rPr lang="en-US" dirty="0"/>
              <a:t>EPC</a:t>
            </a:r>
            <a:r>
              <a:rPr lang="zh-CN" altLang="en-US" dirty="0"/>
              <a:t>项目是使用</a:t>
            </a:r>
            <a:r>
              <a:rPr lang="zh-CN" altLang="en-US" dirty="0">
                <a:solidFill>
                  <a:srgbClr val="00B050"/>
                </a:solidFill>
              </a:rPr>
              <a:t>国有资金</a:t>
            </a:r>
            <a:r>
              <a:rPr lang="zh-CN" altLang="en-US" dirty="0"/>
              <a:t>的</a:t>
            </a:r>
            <a:r>
              <a:rPr lang="zh-CN" altLang="en-US" dirty="0">
                <a:solidFill>
                  <a:srgbClr val="FF0000"/>
                </a:solidFill>
              </a:rPr>
              <a:t>建设工程项目</a:t>
            </a:r>
            <a:r>
              <a:rPr lang="zh-CN" altLang="en-US" dirty="0"/>
              <a:t>，里面</a:t>
            </a:r>
            <a:r>
              <a:rPr lang="zh-CN" altLang="en-US" dirty="0">
                <a:solidFill>
                  <a:srgbClr val="FF0000"/>
                </a:solidFill>
              </a:rPr>
              <a:t>暂估价设备</a:t>
            </a:r>
            <a:r>
              <a:rPr lang="zh-CN" altLang="en-US" dirty="0"/>
              <a:t>可以由总包方自主招标吗？即不走政府采购监管平台</a:t>
            </a:r>
            <a:endParaRPr lang="zh-CN" altLang="en-US" dirty="0"/>
          </a:p>
          <a:p>
            <a:r>
              <a:rPr lang="zh-CN" altLang="en-US" dirty="0">
                <a:solidFill>
                  <a:srgbClr val="FF0000"/>
                </a:solidFill>
              </a:rPr>
              <a:t>重点：</a:t>
            </a:r>
            <a:r>
              <a:rPr lang="en-US" altLang="zh-CN" dirty="0"/>
              <a:t>EPC</a:t>
            </a:r>
            <a:r>
              <a:rPr lang="zh-CN" altLang="en-US" dirty="0"/>
              <a:t>，</a:t>
            </a:r>
            <a:r>
              <a:rPr lang="zh-CN" altLang="en-US" dirty="0">
                <a:solidFill>
                  <a:srgbClr val="00B050"/>
                </a:solidFill>
              </a:rPr>
              <a:t>零星工程</a:t>
            </a:r>
            <a:r>
              <a:rPr lang="zh-CN" altLang="en-US" dirty="0"/>
              <a:t>，合同约定，</a:t>
            </a:r>
            <a:r>
              <a:rPr lang="zh-CN" altLang="en-US" dirty="0">
                <a:solidFill>
                  <a:srgbClr val="00B050"/>
                </a:solidFill>
              </a:rPr>
              <a:t>变更</a:t>
            </a:r>
            <a:r>
              <a:rPr lang="zh-CN" altLang="en-US" dirty="0"/>
              <a:t>按</a:t>
            </a:r>
            <a:r>
              <a:rPr lang="zh-CN" altLang="en-US" dirty="0">
                <a:solidFill>
                  <a:srgbClr val="00B050"/>
                </a:solidFill>
              </a:rPr>
              <a:t>定额</a:t>
            </a:r>
            <a:endParaRPr lang="en-US" altLang="zh-CN" dirty="0">
              <a:solidFill>
                <a:srgbClr val="00B050"/>
              </a:solidFill>
            </a:endParaRPr>
          </a:p>
          <a:p>
            <a:r>
              <a:rPr lang="zh-CN" altLang="en-US" dirty="0"/>
              <a:t>工程量小，地点分散，实际费用和定额，</a:t>
            </a:r>
            <a:r>
              <a:rPr lang="zh-CN" altLang="en-US" dirty="0">
                <a:solidFill>
                  <a:srgbClr val="00B050"/>
                </a:solidFill>
              </a:rPr>
              <a:t>差价大</a:t>
            </a:r>
            <a:endParaRPr lang="en-US" altLang="zh-CN" dirty="0">
              <a:solidFill>
                <a:srgbClr val="00B050"/>
              </a:solidFill>
            </a:endParaRPr>
          </a:p>
          <a:p>
            <a:r>
              <a:rPr lang="zh-CN" altLang="en-US" dirty="0">
                <a:solidFill>
                  <a:srgbClr val="00B050"/>
                </a:solidFill>
              </a:rPr>
              <a:t>据实签证</a:t>
            </a:r>
            <a:r>
              <a:rPr lang="zh-CN" altLang="en-US" dirty="0"/>
              <a:t>，</a:t>
            </a:r>
            <a:r>
              <a:rPr lang="zh-CN" altLang="en-US" dirty="0">
                <a:solidFill>
                  <a:srgbClr val="FF0000"/>
                </a:solidFill>
              </a:rPr>
              <a:t>违反</a:t>
            </a:r>
            <a:r>
              <a:rPr lang="zh-CN" altLang="en-US" dirty="0"/>
              <a:t>合同约定</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概算清单招标，最高限价</a:t>
            </a:r>
            <a:r>
              <a:rPr lang="en-US" dirty="0"/>
              <a:t>9000</a:t>
            </a:r>
            <a:r>
              <a:rPr lang="zh-CN" altLang="en-US" dirty="0"/>
              <a:t>万元，含</a:t>
            </a:r>
            <a:r>
              <a:rPr lang="zh-CN" altLang="en-US" dirty="0">
                <a:solidFill>
                  <a:srgbClr val="00B050"/>
                </a:solidFill>
              </a:rPr>
              <a:t>暂列金</a:t>
            </a:r>
            <a:r>
              <a:rPr lang="zh-CN" altLang="en-US" dirty="0"/>
              <a:t>额</a:t>
            </a:r>
            <a:r>
              <a:rPr lang="en-US" dirty="0"/>
              <a:t>400</a:t>
            </a:r>
            <a:r>
              <a:rPr lang="zh-CN" altLang="en-US" dirty="0"/>
              <a:t>万元</a:t>
            </a:r>
            <a:endParaRPr lang="en-US" altLang="zh-CN" dirty="0"/>
          </a:p>
          <a:p>
            <a:r>
              <a:rPr lang="zh-CN" altLang="en-US" dirty="0"/>
              <a:t>投标报价，</a:t>
            </a:r>
            <a:r>
              <a:rPr lang="en-US" dirty="0"/>
              <a:t>400</a:t>
            </a:r>
            <a:r>
              <a:rPr lang="zh-CN" altLang="en-US" dirty="0"/>
              <a:t>万元暂列金额，没有</a:t>
            </a:r>
            <a:r>
              <a:rPr lang="zh-CN" altLang="en-US" dirty="0">
                <a:solidFill>
                  <a:srgbClr val="00B050"/>
                </a:solidFill>
              </a:rPr>
              <a:t>单独列项</a:t>
            </a:r>
            <a:r>
              <a:rPr lang="zh-CN" altLang="en-US" dirty="0"/>
              <a:t>，把</a:t>
            </a:r>
            <a:r>
              <a:rPr lang="zh-CN" altLang="en-US" dirty="0">
                <a:solidFill>
                  <a:srgbClr val="00B050"/>
                </a:solidFill>
              </a:rPr>
              <a:t>其他综合单价</a:t>
            </a:r>
            <a:r>
              <a:rPr lang="zh-CN" altLang="en-US" dirty="0"/>
              <a:t>都提高了</a:t>
            </a:r>
            <a:endParaRPr lang="en-US" altLang="zh-CN" dirty="0"/>
          </a:p>
          <a:p>
            <a:r>
              <a:rPr lang="zh-CN" altLang="en-US" dirty="0">
                <a:solidFill>
                  <a:srgbClr val="00B050"/>
                </a:solidFill>
              </a:rPr>
              <a:t>中标价</a:t>
            </a:r>
            <a:r>
              <a:rPr lang="en-US" dirty="0"/>
              <a:t>8900</a:t>
            </a:r>
            <a:r>
              <a:rPr lang="zh-CN" altLang="en-US" dirty="0"/>
              <a:t>万元，合同约定</a:t>
            </a:r>
            <a:r>
              <a:rPr lang="zh-CN" altLang="en-US" dirty="0">
                <a:solidFill>
                  <a:srgbClr val="00B050"/>
                </a:solidFill>
              </a:rPr>
              <a:t>固定单价</a:t>
            </a:r>
            <a:r>
              <a:rPr lang="zh-CN" altLang="en-US" dirty="0"/>
              <a:t>结算</a:t>
            </a:r>
            <a:endParaRPr lang="en-US" altLang="zh-CN" dirty="0"/>
          </a:p>
          <a:p>
            <a:r>
              <a:rPr lang="zh-CN" altLang="en-US" dirty="0"/>
              <a:t>如果加上</a:t>
            </a:r>
            <a:r>
              <a:rPr lang="zh-CN" altLang="en-US" dirty="0">
                <a:solidFill>
                  <a:srgbClr val="00B050"/>
                </a:solidFill>
              </a:rPr>
              <a:t>暂列金</a:t>
            </a:r>
            <a:r>
              <a:rPr lang="zh-CN" altLang="en-US" dirty="0"/>
              <a:t>就废标了，结算暂列金</a:t>
            </a:r>
            <a:r>
              <a:rPr lang="zh-CN" altLang="en-US" dirty="0">
                <a:solidFill>
                  <a:srgbClr val="00B050"/>
                </a:solidFill>
              </a:rPr>
              <a:t>是否扣除</a:t>
            </a:r>
            <a:endParaRPr lang="en-US" altLang="zh-CN" dirty="0">
              <a:solidFill>
                <a:srgbClr val="00B050"/>
              </a:solidFill>
            </a:endParaRPr>
          </a:p>
          <a:p>
            <a:r>
              <a:rPr lang="zh-CN" altLang="en-US" dirty="0">
                <a:solidFill>
                  <a:srgbClr val="FF0000"/>
                </a:solidFill>
              </a:rPr>
              <a:t>析：</a:t>
            </a:r>
            <a:r>
              <a:rPr lang="zh-CN" altLang="en-US" dirty="0"/>
              <a:t>招标清单，包含暂列金额</a:t>
            </a:r>
            <a:r>
              <a:rPr lang="en-US" altLang="zh-CN" dirty="0"/>
              <a:t>400</a:t>
            </a:r>
            <a:r>
              <a:rPr lang="zh-CN" altLang="en-US" dirty="0"/>
              <a:t>万元</a:t>
            </a:r>
            <a:endParaRPr lang="en-US" altLang="zh-CN" dirty="0"/>
          </a:p>
          <a:p>
            <a:r>
              <a:rPr lang="zh-CN" altLang="en-US" dirty="0"/>
              <a:t>即便投标清单没有单列暂列金额，也应该认为投标报价中包含暂列金额</a:t>
            </a:r>
            <a:endParaRPr lang="en-US" altLang="zh-CN" dirty="0"/>
          </a:p>
          <a:p>
            <a:r>
              <a:rPr lang="zh-CN" altLang="en-US" dirty="0">
                <a:solidFill>
                  <a:srgbClr val="00B050"/>
                </a:solidFill>
              </a:rPr>
              <a:t>若没发生，结算扣除</a:t>
            </a:r>
            <a:endParaRPr lang="zh-CN" altLang="en-US" dirty="0">
              <a:solidFill>
                <a:srgbClr val="00B050"/>
              </a:solidFill>
            </a:endParaRPr>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en-US" altLang="zh-CN" dirty="0"/>
              <a:t> EPC</a:t>
            </a:r>
            <a:r>
              <a:rPr lang="zh-CN" altLang="en-US" dirty="0"/>
              <a:t>项目，园区和市政污水给水管网工程费</a:t>
            </a:r>
            <a:r>
              <a:rPr lang="en-US" dirty="0"/>
              <a:t>4</a:t>
            </a:r>
            <a:r>
              <a:rPr lang="zh-CN" altLang="en-US" dirty="0"/>
              <a:t>个亿，中标后业主要求</a:t>
            </a:r>
            <a:r>
              <a:rPr lang="zh-CN" altLang="en-US" dirty="0">
                <a:solidFill>
                  <a:srgbClr val="00B050"/>
                </a:solidFill>
              </a:rPr>
              <a:t>增加蓄水池</a:t>
            </a:r>
            <a:r>
              <a:rPr lang="en-US" dirty="0"/>
              <a:t>1500</a:t>
            </a:r>
            <a:r>
              <a:rPr lang="zh-CN" altLang="en-US" dirty="0"/>
              <a:t>万，</a:t>
            </a:r>
            <a:r>
              <a:rPr lang="zh-CN" altLang="en-US" dirty="0">
                <a:solidFill>
                  <a:srgbClr val="00B050"/>
                </a:solidFill>
              </a:rPr>
              <a:t>可研初设</a:t>
            </a:r>
            <a:r>
              <a:rPr lang="zh-CN" altLang="en-US" dirty="0"/>
              <a:t>里面没有这个蓄水池，像这种情况，可以走工程</a:t>
            </a:r>
            <a:r>
              <a:rPr lang="zh-CN" altLang="en-US" dirty="0">
                <a:solidFill>
                  <a:srgbClr val="00B050"/>
                </a:solidFill>
              </a:rPr>
              <a:t>签证</a:t>
            </a:r>
            <a:r>
              <a:rPr lang="zh-CN" altLang="en-US" dirty="0"/>
              <a:t>吗？后期审计会不会认为不合规？</a:t>
            </a:r>
            <a:endParaRPr lang="zh-CN" altLang="en-US" dirty="0"/>
          </a:p>
          <a:p>
            <a:r>
              <a:rPr lang="zh-CN" altLang="en-US" dirty="0">
                <a:solidFill>
                  <a:srgbClr val="FF0000"/>
                </a:solidFill>
              </a:rPr>
              <a:t>重点：</a:t>
            </a:r>
            <a:r>
              <a:rPr lang="en-US" dirty="0"/>
              <a:t>EPC</a:t>
            </a:r>
            <a:r>
              <a:rPr lang="zh-CN" altLang="en-US" dirty="0"/>
              <a:t>项目合同签约价为</a:t>
            </a:r>
            <a:r>
              <a:rPr lang="en-US" dirty="0"/>
              <a:t>3767</a:t>
            </a:r>
            <a:r>
              <a:rPr lang="zh-CN" altLang="en-US" dirty="0"/>
              <a:t>万元，合同价格形式为</a:t>
            </a:r>
            <a:r>
              <a:rPr lang="zh-CN" altLang="en-US" dirty="0">
                <a:solidFill>
                  <a:srgbClr val="00B050"/>
                </a:solidFill>
              </a:rPr>
              <a:t>总价合同</a:t>
            </a:r>
            <a:r>
              <a:rPr lang="zh-CN" altLang="en-US" dirty="0"/>
              <a:t>，合同约定结算方式：以第三方审计结果为准。</a:t>
            </a:r>
            <a:endParaRPr lang="en-US" altLang="zh-CN" dirty="0"/>
          </a:p>
          <a:p>
            <a:r>
              <a:rPr lang="zh-CN" altLang="en-US" dirty="0"/>
              <a:t>没有施工图预算，施工单位投标报价时按</a:t>
            </a:r>
            <a:r>
              <a:rPr lang="zh-CN" altLang="en-US" dirty="0">
                <a:solidFill>
                  <a:schemeClr val="tx1"/>
                </a:solidFill>
              </a:rPr>
              <a:t>平米单价</a:t>
            </a:r>
            <a:r>
              <a:rPr lang="zh-CN" altLang="en-US" dirty="0"/>
              <a:t>投标的，现在结算价报了</a:t>
            </a:r>
            <a:r>
              <a:rPr lang="en-US" dirty="0"/>
              <a:t>4488</a:t>
            </a:r>
            <a:r>
              <a:rPr lang="zh-CN" altLang="en-US" dirty="0"/>
              <a:t>万，严重</a:t>
            </a:r>
            <a:r>
              <a:rPr lang="zh-CN" altLang="en-US" dirty="0">
                <a:solidFill>
                  <a:srgbClr val="00B050"/>
                </a:solidFill>
              </a:rPr>
              <a:t>超合同</a:t>
            </a:r>
            <a:r>
              <a:rPr lang="zh-CN" altLang="en-US" dirty="0"/>
              <a:t>，超批复，我作为第三方如何审核？</a:t>
            </a:r>
            <a:endParaRPr lang="zh-CN" altLang="en-US" dirty="0"/>
          </a:p>
          <a:p>
            <a:r>
              <a:rPr lang="en-US" dirty="0"/>
              <a:t> </a:t>
            </a:r>
            <a:r>
              <a:rPr lang="zh-CN" altLang="en-US" dirty="0"/>
              <a:t>按审定</a:t>
            </a:r>
            <a:r>
              <a:rPr lang="zh-CN" altLang="en-US" dirty="0">
                <a:solidFill>
                  <a:srgbClr val="00B050"/>
                </a:solidFill>
              </a:rPr>
              <a:t>施工图</a:t>
            </a:r>
            <a:r>
              <a:rPr lang="zh-CN" altLang="en-US" dirty="0"/>
              <a:t>按实审核，实际结算确实也</a:t>
            </a:r>
            <a:r>
              <a:rPr lang="zh-CN" altLang="en-US" dirty="0">
                <a:solidFill>
                  <a:srgbClr val="00B050"/>
                </a:solidFill>
              </a:rPr>
              <a:t>超合同</a:t>
            </a:r>
            <a:r>
              <a:rPr lang="zh-CN" altLang="en-US" dirty="0"/>
              <a:t>，</a:t>
            </a:r>
            <a:r>
              <a:rPr lang="zh-CN" altLang="en-US" dirty="0">
                <a:solidFill>
                  <a:srgbClr val="00B050"/>
                </a:solidFill>
              </a:rPr>
              <a:t>超批复</a:t>
            </a:r>
            <a:r>
              <a:rPr lang="zh-CN" altLang="en-US" dirty="0"/>
              <a:t>了。我可不可以这样做：不按图纸审核结算，直接按投标时</a:t>
            </a:r>
            <a:r>
              <a:rPr lang="zh-CN" altLang="en-US" dirty="0">
                <a:solidFill>
                  <a:srgbClr val="00B050"/>
                </a:solidFill>
              </a:rPr>
              <a:t>平米单价</a:t>
            </a:r>
            <a:r>
              <a:rPr lang="zh-CN" altLang="en-US" dirty="0"/>
              <a:t>审核（只审核建筑面积）？</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dirty="0"/>
              <a:t>EPC</a:t>
            </a:r>
            <a:r>
              <a:rPr lang="zh-CN" altLang="en-US" dirty="0"/>
              <a:t>总价合同工程项目，竣工结算</a:t>
            </a:r>
            <a:r>
              <a:rPr lang="zh-CN" altLang="en-US" dirty="0">
                <a:solidFill>
                  <a:srgbClr val="00B050"/>
                </a:solidFill>
              </a:rPr>
              <a:t>实际工程量</a:t>
            </a:r>
            <a:r>
              <a:rPr lang="zh-CN" altLang="en-US" dirty="0">
                <a:solidFill>
                  <a:srgbClr val="FF0000"/>
                </a:solidFill>
              </a:rPr>
              <a:t>小于合同总价</a:t>
            </a:r>
            <a:r>
              <a:rPr lang="zh-CN" altLang="en-US" dirty="0"/>
              <a:t>，有什么依据按照</a:t>
            </a:r>
            <a:r>
              <a:rPr lang="zh-CN" altLang="en-US" dirty="0">
                <a:solidFill>
                  <a:srgbClr val="00B050"/>
                </a:solidFill>
              </a:rPr>
              <a:t>原合同价结算</a:t>
            </a:r>
            <a:r>
              <a:rPr lang="zh-CN" altLang="en-US" dirty="0"/>
              <a:t>吗？</a:t>
            </a:r>
            <a:endParaRPr lang="zh-CN" altLang="en-US" dirty="0"/>
          </a:p>
          <a:p>
            <a:r>
              <a:rPr lang="zh-CN" altLang="en-US" dirty="0"/>
              <a:t>项目的条款是这样的，“本合同执行总价合同，在招标范围内保持不变。但以下条款约定</a:t>
            </a:r>
            <a:r>
              <a:rPr lang="zh-CN" altLang="en-US" dirty="0">
                <a:solidFill>
                  <a:srgbClr val="00B050"/>
                </a:solidFill>
              </a:rPr>
              <a:t>可调范围</a:t>
            </a:r>
            <a:r>
              <a:rPr lang="zh-CN" altLang="en-US" dirty="0"/>
              <a:t>：</a:t>
            </a:r>
            <a:endParaRPr lang="zh-CN" altLang="en-US" dirty="0"/>
          </a:p>
          <a:p>
            <a:r>
              <a:rPr lang="zh-CN" altLang="en-US" dirty="0"/>
              <a:t>（</a:t>
            </a:r>
            <a:r>
              <a:rPr lang="en-US" dirty="0"/>
              <a:t>3</a:t>
            </a:r>
            <a:r>
              <a:rPr lang="zh-CN" altLang="en-US" dirty="0"/>
              <a:t>）乙方应甲方要求</a:t>
            </a:r>
            <a:r>
              <a:rPr lang="zh-CN" altLang="en-US" dirty="0">
                <a:solidFill>
                  <a:srgbClr val="00B050"/>
                </a:solidFill>
              </a:rPr>
              <a:t>增加</a:t>
            </a:r>
            <a:r>
              <a:rPr lang="zh-CN" altLang="en-US" dirty="0"/>
              <a:t>工程需要的</a:t>
            </a:r>
            <a:r>
              <a:rPr lang="zh-CN" altLang="en-US" dirty="0">
                <a:solidFill>
                  <a:srgbClr val="00B050"/>
                </a:solidFill>
              </a:rPr>
              <a:t>附加工作</a:t>
            </a:r>
            <a:r>
              <a:rPr lang="zh-CN" altLang="en-US" dirty="0"/>
              <a:t>或</a:t>
            </a:r>
            <a:r>
              <a:rPr lang="zh-CN" altLang="en-US" dirty="0">
                <a:solidFill>
                  <a:srgbClr val="00B050"/>
                </a:solidFill>
              </a:rPr>
              <a:t>更改</a:t>
            </a:r>
            <a:r>
              <a:rPr lang="zh-CN" altLang="en-US" dirty="0"/>
              <a:t>有关工程的性质、质量、规格，由此增加的价款，</a:t>
            </a:r>
            <a:r>
              <a:rPr lang="zh-CN" altLang="en-US" dirty="0">
                <a:solidFill>
                  <a:srgbClr val="00B050"/>
                </a:solidFill>
              </a:rPr>
              <a:t>执行总价合同</a:t>
            </a:r>
            <a:r>
              <a:rPr lang="zh-CN" altLang="en-US" dirty="0"/>
              <a:t>”</a:t>
            </a:r>
            <a:endParaRPr lang="zh-CN" altLang="en-US" dirty="0"/>
          </a:p>
          <a:p>
            <a:r>
              <a:rPr lang="en-US" dirty="0"/>
              <a:t> </a:t>
            </a:r>
            <a:r>
              <a:rPr lang="zh-CN" altLang="en-US" dirty="0"/>
              <a:t>竣工结算是，实际工程量</a:t>
            </a:r>
            <a:r>
              <a:rPr lang="zh-CN" altLang="en-US" dirty="0">
                <a:solidFill>
                  <a:srgbClr val="00B050"/>
                </a:solidFill>
              </a:rPr>
              <a:t>没有</a:t>
            </a:r>
            <a:r>
              <a:rPr lang="zh-CN" altLang="en-US" dirty="0"/>
              <a:t>招标工程量多，但是又</a:t>
            </a:r>
            <a:r>
              <a:rPr lang="zh-CN" altLang="en-US" dirty="0">
                <a:solidFill>
                  <a:srgbClr val="00B050"/>
                </a:solidFill>
              </a:rPr>
              <a:t>增加</a:t>
            </a:r>
            <a:r>
              <a:rPr lang="zh-CN" altLang="en-US" dirty="0"/>
              <a:t>了一些工程量</a:t>
            </a:r>
            <a:r>
              <a:rPr lang="zh-CN" altLang="en-US" dirty="0">
                <a:solidFill>
                  <a:srgbClr val="00B050"/>
                </a:solidFill>
              </a:rPr>
              <a:t>清单之内</a:t>
            </a:r>
            <a:r>
              <a:rPr lang="zh-CN" altLang="en-US" dirty="0"/>
              <a:t>的工作内容（业主监理说是</a:t>
            </a:r>
            <a:r>
              <a:rPr lang="zh-CN" altLang="en-US" dirty="0">
                <a:solidFill>
                  <a:srgbClr val="00B050"/>
                </a:solidFill>
              </a:rPr>
              <a:t>总价合同，不签证</a:t>
            </a:r>
            <a:r>
              <a:rPr lang="zh-CN" altLang="en-US" dirty="0"/>
              <a:t>），这块怎样按总价合同结算到原报价的总价？是按签</a:t>
            </a:r>
            <a:r>
              <a:rPr lang="zh-CN" altLang="en-US" dirty="0">
                <a:solidFill>
                  <a:srgbClr val="FF0000"/>
                </a:solidFill>
              </a:rPr>
              <a:t>补充协议</a:t>
            </a:r>
            <a:r>
              <a:rPr lang="zh-CN" altLang="en-US" dirty="0"/>
              <a:t>，按</a:t>
            </a:r>
            <a:r>
              <a:rPr lang="zh-CN" altLang="en-US" dirty="0">
                <a:solidFill>
                  <a:srgbClr val="FF0000"/>
                </a:solidFill>
              </a:rPr>
              <a:t>形象进度</a:t>
            </a:r>
            <a:r>
              <a:rPr lang="zh-CN" altLang="en-US" dirty="0"/>
              <a:t>结算吗？</a:t>
            </a:r>
            <a:endParaRPr lang="zh-CN" altLang="en-US" dirty="0"/>
          </a:p>
          <a:p>
            <a:r>
              <a:rPr lang="en-US" dirty="0"/>
              <a:t> </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t>施工过程中有一条</a:t>
            </a:r>
            <a:r>
              <a:rPr lang="zh-CN" altLang="en-US" dirty="0">
                <a:solidFill>
                  <a:srgbClr val="00B050"/>
                </a:solidFill>
              </a:rPr>
              <a:t>上坝公路</a:t>
            </a:r>
            <a:r>
              <a:rPr lang="zh-CN" altLang="en-US" dirty="0"/>
              <a:t>，应业主的要求，将</a:t>
            </a:r>
            <a:r>
              <a:rPr lang="zh-CN" altLang="en-US" dirty="0">
                <a:solidFill>
                  <a:srgbClr val="FF0000"/>
                </a:solidFill>
              </a:rPr>
              <a:t>临时</a:t>
            </a:r>
            <a:r>
              <a:rPr lang="zh-CN" altLang="en-US" dirty="0"/>
              <a:t>路</a:t>
            </a:r>
            <a:r>
              <a:rPr lang="zh-CN" altLang="en-US" dirty="0">
                <a:solidFill>
                  <a:srgbClr val="00B050"/>
                </a:solidFill>
              </a:rPr>
              <a:t>提高级别</a:t>
            </a:r>
            <a:r>
              <a:rPr lang="zh-CN" altLang="en-US" dirty="0"/>
              <a:t>，修建为</a:t>
            </a:r>
            <a:r>
              <a:rPr lang="zh-CN" altLang="en-US" dirty="0">
                <a:solidFill>
                  <a:srgbClr val="FF0000"/>
                </a:solidFill>
              </a:rPr>
              <a:t>永久</a:t>
            </a:r>
            <a:r>
              <a:rPr lang="zh-CN" altLang="en-US" dirty="0">
                <a:solidFill>
                  <a:srgbClr val="00B050"/>
                </a:solidFill>
              </a:rPr>
              <a:t>上坝公路</a:t>
            </a:r>
            <a:r>
              <a:rPr lang="zh-CN" altLang="en-US" dirty="0"/>
              <a:t>，按</a:t>
            </a:r>
            <a:r>
              <a:rPr lang="zh-CN" altLang="en-US" dirty="0">
                <a:solidFill>
                  <a:srgbClr val="00B050"/>
                </a:solidFill>
              </a:rPr>
              <a:t>单价结算</a:t>
            </a:r>
            <a:r>
              <a:rPr lang="zh-CN" altLang="en-US" dirty="0"/>
              <a:t>，这块要补充什么资料，才能通过审计？</a:t>
            </a:r>
            <a:endParaRPr lang="zh-CN" altLang="en-US" dirty="0"/>
          </a:p>
          <a:p>
            <a:r>
              <a:rPr lang="en-US" dirty="0"/>
              <a:t> </a:t>
            </a:r>
            <a:r>
              <a:rPr lang="zh-CN" altLang="en-US" dirty="0"/>
              <a:t>刚才说的</a:t>
            </a:r>
            <a:r>
              <a:rPr lang="zh-CN" altLang="en-US" dirty="0">
                <a:solidFill>
                  <a:srgbClr val="00B050"/>
                </a:solidFill>
              </a:rPr>
              <a:t>合同内</a:t>
            </a:r>
            <a:r>
              <a:rPr lang="zh-CN" altLang="en-US" dirty="0"/>
              <a:t>工程，按形象进度结算，审计有审减风险吗？要完善哪些资料才能避免审减风险？</a:t>
            </a:r>
            <a:endParaRPr lang="zh-CN" altLang="en-US" dirty="0"/>
          </a:p>
          <a:p>
            <a:r>
              <a:rPr lang="zh-CN" altLang="en-US" dirty="0">
                <a:solidFill>
                  <a:srgbClr val="FF0000"/>
                </a:solidFill>
              </a:rPr>
              <a:t>重点： 减量加价</a:t>
            </a:r>
            <a:r>
              <a:rPr lang="zh-CN" altLang="en-US" dirty="0"/>
              <a:t>。</a:t>
            </a:r>
            <a:r>
              <a:rPr lang="en-US" altLang="zh-CN" dirty="0"/>
              <a:t>EPC</a:t>
            </a:r>
            <a:r>
              <a:rPr lang="zh-CN" altLang="en-US" dirty="0"/>
              <a:t>，甲方，提供模拟清单，乙方报价，</a:t>
            </a:r>
            <a:r>
              <a:rPr lang="zh-CN" altLang="en-US" dirty="0">
                <a:solidFill>
                  <a:srgbClr val="339933"/>
                </a:solidFill>
              </a:rPr>
              <a:t>总价合同</a:t>
            </a:r>
            <a:r>
              <a:rPr lang="zh-CN" altLang="en-US" dirty="0"/>
              <a:t>。结算，以审定单价和实际工程量，经审计结算。</a:t>
            </a:r>
            <a:r>
              <a:rPr lang="zh-CN" altLang="en-US" dirty="0">
                <a:solidFill>
                  <a:srgbClr val="339933"/>
                </a:solidFill>
              </a:rPr>
              <a:t>施工图量</a:t>
            </a:r>
            <a:r>
              <a:rPr lang="zh-CN" altLang="en-US" dirty="0"/>
              <a:t>，</a:t>
            </a:r>
            <a:r>
              <a:rPr lang="zh-CN" altLang="en-US" dirty="0">
                <a:solidFill>
                  <a:srgbClr val="FF0000"/>
                </a:solidFill>
              </a:rPr>
              <a:t>大于</a:t>
            </a:r>
            <a:r>
              <a:rPr lang="zh-CN" altLang="en-US" dirty="0"/>
              <a:t>，投标</a:t>
            </a:r>
            <a:r>
              <a:rPr lang="zh-CN" altLang="en-US" dirty="0">
                <a:solidFill>
                  <a:srgbClr val="339933"/>
                </a:solidFill>
              </a:rPr>
              <a:t>清单量</a:t>
            </a:r>
            <a:r>
              <a:rPr lang="zh-CN" altLang="en-US" dirty="0"/>
              <a:t>。结算，按总价，还是单价。</a:t>
            </a:r>
            <a:endParaRPr lang="zh-CN" altLang="en-US"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项目，按</a:t>
            </a:r>
            <a:r>
              <a:rPr lang="en-US" dirty="0">
                <a:solidFill>
                  <a:srgbClr val="00B050"/>
                </a:solidFill>
              </a:rPr>
              <a:t>11%</a:t>
            </a:r>
            <a:r>
              <a:rPr lang="zh-CN" altLang="en-US" dirty="0"/>
              <a:t>增值税，做</a:t>
            </a:r>
            <a:r>
              <a:rPr lang="zh-CN" altLang="en-US" dirty="0">
                <a:solidFill>
                  <a:srgbClr val="00B050"/>
                </a:solidFill>
              </a:rPr>
              <a:t>预算</a:t>
            </a:r>
            <a:endParaRPr lang="en-US" altLang="zh-CN" dirty="0">
              <a:solidFill>
                <a:srgbClr val="00B050"/>
              </a:solidFill>
            </a:endParaRPr>
          </a:p>
          <a:p>
            <a:r>
              <a:rPr lang="zh-CN" altLang="en-US" dirty="0"/>
              <a:t>甲供材，补充协议，</a:t>
            </a:r>
            <a:r>
              <a:rPr lang="zh-CN" altLang="en-US" dirty="0">
                <a:solidFill>
                  <a:srgbClr val="00B050"/>
                </a:solidFill>
              </a:rPr>
              <a:t>简易计税</a:t>
            </a:r>
            <a:r>
              <a:rPr lang="zh-CN" altLang="en-US" dirty="0"/>
              <a:t>，税金</a:t>
            </a:r>
            <a:r>
              <a:rPr lang="en-US" dirty="0"/>
              <a:t>3%</a:t>
            </a:r>
            <a:endParaRPr lang="en-US" altLang="zh-CN" dirty="0"/>
          </a:p>
          <a:p>
            <a:r>
              <a:rPr lang="zh-CN" altLang="en-US" dirty="0"/>
              <a:t>财审，交税局</a:t>
            </a:r>
            <a:r>
              <a:rPr lang="en-US" dirty="0"/>
              <a:t>3</a:t>
            </a:r>
            <a:r>
              <a:rPr lang="zh-CN" altLang="en-US" dirty="0"/>
              <a:t>点，</a:t>
            </a:r>
            <a:r>
              <a:rPr lang="zh-CN" altLang="en-US" dirty="0">
                <a:solidFill>
                  <a:srgbClr val="00B050"/>
                </a:solidFill>
              </a:rPr>
              <a:t>扣</a:t>
            </a:r>
            <a:r>
              <a:rPr lang="en-US" dirty="0">
                <a:solidFill>
                  <a:srgbClr val="00B050"/>
                </a:solidFill>
              </a:rPr>
              <a:t>8</a:t>
            </a:r>
            <a:r>
              <a:rPr lang="zh-CN" altLang="en-US" dirty="0">
                <a:solidFill>
                  <a:srgbClr val="00B050"/>
                </a:solidFill>
              </a:rPr>
              <a:t>点</a:t>
            </a:r>
            <a:r>
              <a:rPr lang="zh-CN" altLang="en-US" dirty="0"/>
              <a:t>税金</a:t>
            </a:r>
            <a:endParaRPr lang="en-US" altLang="zh-CN" dirty="0"/>
          </a:p>
          <a:p>
            <a:r>
              <a:rPr lang="zh-CN" altLang="en-US" dirty="0"/>
              <a:t>乙方，甲供材，简易计税，不能抵扣进项税</a:t>
            </a:r>
            <a:endParaRPr lang="en-US" altLang="zh-CN" dirty="0"/>
          </a:p>
          <a:p>
            <a:r>
              <a:rPr lang="zh-CN" altLang="en-US" dirty="0"/>
              <a:t>购买材料，含税，税价分离的</a:t>
            </a:r>
            <a:r>
              <a:rPr lang="zh-CN" altLang="en-US" dirty="0">
                <a:solidFill>
                  <a:srgbClr val="00B050"/>
                </a:solidFill>
              </a:rPr>
              <a:t>预算造价</a:t>
            </a:r>
            <a:r>
              <a:rPr lang="zh-CN" altLang="en-US" dirty="0"/>
              <a:t>，不因，简易计税、一般计税，而改变</a:t>
            </a:r>
            <a:endParaRPr lang="en-US" altLang="zh-CN" dirty="0"/>
          </a:p>
          <a:p>
            <a:r>
              <a:rPr lang="zh-CN" altLang="en-US" dirty="0"/>
              <a:t>税务，合法缴税就可以了，</a:t>
            </a:r>
            <a:r>
              <a:rPr lang="zh-CN" altLang="en-US" dirty="0">
                <a:solidFill>
                  <a:srgbClr val="00B050"/>
                </a:solidFill>
              </a:rPr>
              <a:t>不应在结算中扣税金</a:t>
            </a:r>
            <a:endParaRPr lang="zh-CN" altLang="en-US" dirty="0">
              <a:solidFill>
                <a:srgbClr val="00B050"/>
              </a:solidFill>
            </a:endParaRPr>
          </a:p>
          <a:p>
            <a:r>
              <a:rPr lang="en-US" dirty="0"/>
              <a:t> </a:t>
            </a:r>
            <a:r>
              <a:rPr lang="zh-CN" altLang="en-US" dirty="0">
                <a:solidFill>
                  <a:srgbClr val="FF0000"/>
                </a:solidFill>
              </a:rPr>
              <a:t>重点：</a:t>
            </a:r>
            <a:r>
              <a:rPr lang="zh-CN" altLang="en-US" dirty="0">
                <a:solidFill>
                  <a:srgbClr val="00B050"/>
                </a:solidFill>
              </a:rPr>
              <a:t>甲供材，转乙供</a:t>
            </a:r>
            <a:endParaRPr lang="en-US" altLang="zh-CN" dirty="0">
              <a:solidFill>
                <a:srgbClr val="00B050"/>
              </a:solidFill>
            </a:endParaRPr>
          </a:p>
          <a:p>
            <a:r>
              <a:rPr lang="zh-CN" altLang="en-US" dirty="0"/>
              <a:t>物资增值税</a:t>
            </a:r>
            <a:r>
              <a:rPr lang="en-US" altLang="zh-CN" dirty="0"/>
              <a:t>13</a:t>
            </a:r>
            <a:r>
              <a:rPr lang="zh-CN" altLang="en-US" dirty="0"/>
              <a:t>％，工程税</a:t>
            </a:r>
            <a:r>
              <a:rPr lang="en-US" altLang="zh-CN" dirty="0"/>
              <a:t>9</a:t>
            </a:r>
            <a:r>
              <a:rPr lang="zh-CN" altLang="en-US" dirty="0"/>
              <a:t>％，按乙方采购发票结算</a:t>
            </a:r>
            <a:endParaRPr lang="en-US" altLang="zh-CN" dirty="0"/>
          </a:p>
          <a:p>
            <a:r>
              <a:rPr lang="zh-CN" altLang="en-US" dirty="0"/>
              <a:t>审计，按该材料</a:t>
            </a:r>
            <a:r>
              <a:rPr lang="zh-CN" altLang="en-US" dirty="0">
                <a:solidFill>
                  <a:srgbClr val="00B050"/>
                </a:solidFill>
              </a:rPr>
              <a:t>不含税价</a:t>
            </a:r>
            <a:r>
              <a:rPr lang="zh-CN" altLang="en-US" dirty="0"/>
              <a:t>与工程款一并按</a:t>
            </a:r>
            <a:r>
              <a:rPr lang="en-US" altLang="zh-CN" dirty="0"/>
              <a:t>9</a:t>
            </a:r>
            <a:r>
              <a:rPr lang="zh-CN" altLang="en-US" dirty="0"/>
              <a:t>％计税</a:t>
            </a:r>
            <a:endParaRPr lang="en-US" altLang="zh-CN" dirty="0"/>
          </a:p>
          <a:p>
            <a:r>
              <a:rPr lang="zh-CN" altLang="en-US" dirty="0"/>
              <a:t>合同未约定，</a:t>
            </a:r>
            <a:r>
              <a:rPr lang="zh-CN" altLang="en-US" dirty="0">
                <a:solidFill>
                  <a:srgbClr val="00B050"/>
                </a:solidFill>
              </a:rPr>
              <a:t>乙方</a:t>
            </a:r>
            <a:r>
              <a:rPr lang="zh-CN" altLang="en-US" dirty="0">
                <a:solidFill>
                  <a:schemeClr val="tx1"/>
                </a:solidFill>
              </a:rPr>
              <a:t>不需，抵扣</a:t>
            </a:r>
            <a:r>
              <a:rPr lang="zh-CN" altLang="en-US" dirty="0">
                <a:solidFill>
                  <a:srgbClr val="00B050"/>
                </a:solidFill>
              </a:rPr>
              <a:t>增值税</a:t>
            </a:r>
            <a:r>
              <a:rPr lang="zh-CN" altLang="en-US" dirty="0"/>
              <a:t>，要拿回支付的费用</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乙方招标，设备</a:t>
            </a:r>
            <a:endParaRPr lang="en-US" altLang="zh-CN" dirty="0"/>
          </a:p>
          <a:p>
            <a:r>
              <a:rPr lang="zh-CN" altLang="en-US" dirty="0"/>
              <a:t>招标时未出具清单，甲方，</a:t>
            </a:r>
            <a:r>
              <a:rPr lang="zh-CN" altLang="en-US" dirty="0">
                <a:solidFill>
                  <a:srgbClr val="00B050"/>
                </a:solidFill>
              </a:rPr>
              <a:t>限价单</a:t>
            </a:r>
            <a:r>
              <a:rPr lang="zh-CN" altLang="en-US" dirty="0"/>
              <a:t>，限制品牌</a:t>
            </a:r>
            <a:endParaRPr lang="zh-CN" altLang="en-US" dirty="0"/>
          </a:p>
          <a:p>
            <a:r>
              <a:rPr lang="zh-CN" altLang="en-US" dirty="0">
                <a:solidFill>
                  <a:srgbClr val="FF0000"/>
                </a:solidFill>
              </a:rPr>
              <a:t>重点：</a:t>
            </a:r>
            <a:r>
              <a:rPr lang="zh-CN" altLang="en-US" dirty="0"/>
              <a:t>国有企业，</a:t>
            </a:r>
            <a:r>
              <a:rPr lang="zh-CN" altLang="en-US" dirty="0">
                <a:solidFill>
                  <a:srgbClr val="00B050"/>
                </a:solidFill>
              </a:rPr>
              <a:t>设计</a:t>
            </a:r>
            <a:r>
              <a:rPr lang="zh-CN" altLang="en-US" dirty="0"/>
              <a:t>从哪个阶段，</a:t>
            </a:r>
            <a:r>
              <a:rPr lang="zh-CN" altLang="en-US" dirty="0">
                <a:solidFill>
                  <a:srgbClr val="00B050"/>
                </a:solidFill>
              </a:rPr>
              <a:t>介入</a:t>
            </a:r>
            <a:r>
              <a:rPr lang="en-US" altLang="zh-CN" dirty="0">
                <a:solidFill>
                  <a:srgbClr val="00B050"/>
                </a:solidFill>
              </a:rPr>
              <a:t>EPC</a:t>
            </a:r>
            <a:r>
              <a:rPr lang="zh-CN" altLang="en-US" dirty="0"/>
              <a:t>项目，合理，规划方案、初步设计、施工图设计</a:t>
            </a:r>
            <a:endParaRPr lang="en-US" altLang="zh-CN" dirty="0"/>
          </a:p>
          <a:p>
            <a:r>
              <a:rPr lang="zh-CN" altLang="en-US" dirty="0">
                <a:solidFill>
                  <a:srgbClr val="FF0000"/>
                </a:solidFill>
              </a:rPr>
              <a:t>重点：</a:t>
            </a:r>
            <a:r>
              <a:rPr lang="zh-CN" altLang="en-US" dirty="0"/>
              <a:t>明知设备</a:t>
            </a:r>
            <a:r>
              <a:rPr lang="zh-CN" altLang="en-US" dirty="0">
                <a:solidFill>
                  <a:srgbClr val="00B050"/>
                </a:solidFill>
              </a:rPr>
              <a:t>暂估价高于</a:t>
            </a:r>
            <a:r>
              <a:rPr lang="en-US" altLang="zh-CN" dirty="0">
                <a:solidFill>
                  <a:srgbClr val="00B050"/>
                </a:solidFill>
              </a:rPr>
              <a:t>200</a:t>
            </a:r>
            <a:r>
              <a:rPr lang="zh-CN" altLang="en-US" dirty="0">
                <a:solidFill>
                  <a:srgbClr val="00B050"/>
                </a:solidFill>
              </a:rPr>
              <a:t>万</a:t>
            </a:r>
            <a:r>
              <a:rPr lang="zh-CN" altLang="en-US" dirty="0"/>
              <a:t>，为了节省时间或者锁定分包商，故意按</a:t>
            </a:r>
            <a:r>
              <a:rPr lang="zh-CN" altLang="en-US" dirty="0">
                <a:solidFill>
                  <a:srgbClr val="00B050"/>
                </a:solidFill>
              </a:rPr>
              <a:t>低于</a:t>
            </a:r>
            <a:r>
              <a:rPr lang="en-US" altLang="zh-CN" dirty="0"/>
              <a:t>200</a:t>
            </a:r>
            <a:r>
              <a:rPr lang="zh-CN" altLang="en-US" dirty="0"/>
              <a:t>万</a:t>
            </a:r>
            <a:r>
              <a:rPr lang="zh-CN" altLang="en-US" dirty="0">
                <a:solidFill>
                  <a:srgbClr val="00B050"/>
                </a:solidFill>
              </a:rPr>
              <a:t>暂列</a:t>
            </a:r>
            <a:endParaRPr lang="zh-CN" altLang="en-US" dirty="0">
              <a:solidFill>
                <a:srgbClr val="00B050"/>
              </a:solidFill>
            </a:endParaRPr>
          </a:p>
          <a:p>
            <a:r>
              <a:rPr lang="zh-CN" altLang="en-US" dirty="0">
                <a:solidFill>
                  <a:srgbClr val="FF0000"/>
                </a:solidFill>
              </a:rPr>
              <a:t>重点：</a:t>
            </a:r>
            <a:r>
              <a:rPr lang="zh-CN" altLang="en-US" dirty="0"/>
              <a:t>费用索赔，什么情况，</a:t>
            </a:r>
            <a:r>
              <a:rPr lang="zh-CN" altLang="en-US" dirty="0">
                <a:solidFill>
                  <a:srgbClr val="00B050"/>
                </a:solidFill>
              </a:rPr>
              <a:t>利润索赔，费用索赔</a:t>
            </a:r>
            <a:endParaRPr lang="zh-CN" altLang="en-US" dirty="0">
              <a:solidFill>
                <a:srgbClr val="00B050"/>
              </a:solidFill>
            </a:endParaRPr>
          </a:p>
          <a:p>
            <a:r>
              <a:rPr lang="zh-CN" altLang="en-US" dirty="0">
                <a:solidFill>
                  <a:srgbClr val="FF0000"/>
                </a:solidFill>
              </a:rPr>
              <a:t>重点：</a:t>
            </a:r>
            <a:r>
              <a:rPr lang="zh-CN" altLang="en-US" dirty="0"/>
              <a:t>补充协议，工程款，超过原来合同价的</a:t>
            </a:r>
            <a:r>
              <a:rPr lang="en-US" altLang="zh-CN" dirty="0"/>
              <a:t>10% </a:t>
            </a:r>
            <a:r>
              <a:rPr lang="zh-CN" altLang="en-US" dirty="0"/>
              <a:t>，</a:t>
            </a:r>
            <a:r>
              <a:rPr lang="en-US" altLang="zh-CN" dirty="0"/>
              <a:t> </a:t>
            </a:r>
            <a:r>
              <a:rPr lang="en-US" altLang="zh-CN" dirty="0">
                <a:solidFill>
                  <a:srgbClr val="00B050"/>
                </a:solidFill>
              </a:rPr>
              <a:t>10%</a:t>
            </a:r>
            <a:r>
              <a:rPr lang="zh-CN" altLang="en-US" dirty="0">
                <a:solidFill>
                  <a:srgbClr val="00B050"/>
                </a:solidFill>
              </a:rPr>
              <a:t>外的建安费，是否下浮</a:t>
            </a:r>
            <a:endParaRPr lang="zh-CN" altLang="en-US" dirty="0">
              <a:solidFill>
                <a:srgbClr val="00B050"/>
              </a:solidFill>
            </a:endParaRPr>
          </a:p>
          <a:p>
            <a:r>
              <a:rPr lang="zh-CN" altLang="en-US" dirty="0"/>
              <a:t>不是政府采购，</a:t>
            </a:r>
            <a:r>
              <a:rPr lang="en-US" altLang="zh-CN" dirty="0"/>
              <a:t>EPC</a:t>
            </a:r>
            <a:r>
              <a:rPr lang="zh-CN" altLang="en-US" dirty="0"/>
              <a:t>合同里能不能超过</a:t>
            </a:r>
            <a:r>
              <a:rPr lang="en-US" altLang="zh-CN" dirty="0"/>
              <a:t>10%  </a:t>
            </a:r>
            <a:endParaRPr lang="zh-CN" altLang="en-US" dirty="0"/>
          </a:p>
          <a:p>
            <a:r>
              <a:rPr lang="zh-CN" altLang="en-US" dirty="0">
                <a:solidFill>
                  <a:srgbClr val="FF0000"/>
                </a:solidFill>
              </a:rPr>
              <a:t>重点：</a:t>
            </a:r>
            <a:r>
              <a:rPr lang="zh-CN" altLang="en-US" dirty="0"/>
              <a:t>费率招标，</a:t>
            </a:r>
            <a:r>
              <a:rPr lang="en-US" altLang="zh-CN" dirty="0"/>
              <a:t>EPC</a:t>
            </a:r>
            <a:r>
              <a:rPr lang="zh-CN" altLang="en-US" dirty="0"/>
              <a:t>合同，把</a:t>
            </a:r>
            <a:r>
              <a:rPr lang="zh-CN" altLang="en-US" dirty="0">
                <a:solidFill>
                  <a:srgbClr val="00B050"/>
                </a:solidFill>
              </a:rPr>
              <a:t>外水，外电</a:t>
            </a:r>
            <a:r>
              <a:rPr lang="zh-CN" altLang="en-US" dirty="0"/>
              <a:t>，智能化等分项，经协商后，拿出来由甲方</a:t>
            </a:r>
            <a:r>
              <a:rPr lang="zh-CN" altLang="en-US" dirty="0">
                <a:solidFill>
                  <a:srgbClr val="00B050"/>
                </a:solidFill>
              </a:rPr>
              <a:t>另行发包</a:t>
            </a:r>
            <a:r>
              <a:rPr lang="zh-CN" altLang="en-US" dirty="0"/>
              <a:t>，</a:t>
            </a:r>
            <a:r>
              <a:rPr lang="zh-CN" altLang="en-US" dirty="0">
                <a:solidFill>
                  <a:srgbClr val="00B050"/>
                </a:solidFill>
              </a:rPr>
              <a:t>是否违规</a:t>
            </a:r>
            <a:endParaRPr lang="zh-CN" altLang="en-US" dirty="0">
              <a:solidFill>
                <a:srgbClr val="00B050"/>
              </a:solidFill>
            </a:endParaRPr>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en-US" dirty="0"/>
              <a:t>EPC</a:t>
            </a:r>
            <a:r>
              <a:rPr lang="zh-CN" altLang="en-US" dirty="0"/>
              <a:t>、</a:t>
            </a:r>
            <a:r>
              <a:rPr lang="en-US" dirty="0"/>
              <a:t>PPP</a:t>
            </a:r>
            <a:r>
              <a:rPr lang="zh-CN" altLang="en-US" dirty="0"/>
              <a:t>项目，</a:t>
            </a:r>
            <a:r>
              <a:rPr lang="zh-CN" altLang="en-US" dirty="0">
                <a:solidFill>
                  <a:srgbClr val="00B050"/>
                </a:solidFill>
              </a:rPr>
              <a:t>审计权限</a:t>
            </a:r>
            <a:endParaRPr lang="en-US" altLang="zh-CN" dirty="0">
              <a:solidFill>
                <a:srgbClr val="00B050"/>
              </a:solidFill>
            </a:endParaRPr>
          </a:p>
          <a:p>
            <a:r>
              <a:rPr lang="zh-CN" altLang="en-US" dirty="0">
                <a:solidFill>
                  <a:srgbClr val="00B050"/>
                </a:solidFill>
              </a:rPr>
              <a:t>无信息价</a:t>
            </a:r>
            <a:r>
              <a:rPr lang="zh-CN" altLang="en-US" dirty="0"/>
              <a:t>材料，认质认价，手续是齐全</a:t>
            </a:r>
            <a:endParaRPr lang="en-US" altLang="zh-CN" dirty="0"/>
          </a:p>
          <a:p>
            <a:r>
              <a:rPr lang="zh-CN" altLang="en-US" dirty="0"/>
              <a:t>二审，单价高，要</a:t>
            </a:r>
            <a:r>
              <a:rPr lang="zh-CN" altLang="en-US" dirty="0">
                <a:solidFill>
                  <a:srgbClr val="00B050"/>
                </a:solidFill>
              </a:rPr>
              <a:t>推翻</a:t>
            </a:r>
            <a:endParaRPr lang="zh-CN" altLang="en-US" dirty="0">
              <a:solidFill>
                <a:srgbClr val="00B050"/>
              </a:solidFill>
            </a:endParaRPr>
          </a:p>
          <a:p>
            <a:r>
              <a:rPr lang="zh-CN" altLang="en-US" dirty="0"/>
              <a:t>不同品牌不同档次都要询价，加权平均</a:t>
            </a:r>
            <a:endParaRPr lang="zh-CN" altLang="en-US" dirty="0"/>
          </a:p>
          <a:p>
            <a:r>
              <a:rPr lang="zh-CN" altLang="en-US" dirty="0"/>
              <a:t>还有不同付款时间，报价不一样</a:t>
            </a:r>
            <a:endParaRPr lang="zh-CN" altLang="en-US" dirty="0"/>
          </a:p>
          <a:p>
            <a:r>
              <a:rPr lang="zh-CN" altLang="en-US" dirty="0"/>
              <a:t>采购保管费，卸货费，争取</a:t>
            </a:r>
            <a:endParaRPr lang="zh-CN" altLang="en-US" dirty="0"/>
          </a:p>
          <a:p>
            <a:r>
              <a:rPr lang="zh-CN" altLang="en-US" dirty="0"/>
              <a:t>建议按同一品牌同一档次询价，样品系统封样，这样更公平。若财评只认最低价，乙方可以买更便宜的材料</a:t>
            </a:r>
            <a:endParaRPr lang="zh-CN" altLang="en-US" dirty="0"/>
          </a:p>
          <a:p>
            <a:r>
              <a:rPr lang="zh-CN" altLang="en-US" dirty="0"/>
              <a:t>建议参考</a:t>
            </a:r>
            <a:r>
              <a:rPr lang="en-US" altLang="zh-CN" dirty="0" err="1"/>
              <a:t>ppi</a:t>
            </a:r>
            <a:r>
              <a:rPr lang="zh-CN" altLang="en-US" dirty="0"/>
              <a:t>，采购价格指数，可以举证推翻财评价</a:t>
            </a:r>
            <a:endParaRPr lang="zh-CN" altLang="en-US" dirty="0"/>
          </a:p>
          <a:p>
            <a:r>
              <a:rPr lang="zh-CN" altLang="en-US" dirty="0"/>
              <a:t>证明施工当期</a:t>
            </a:r>
            <a:r>
              <a:rPr lang="en-US" altLang="zh-CN" dirty="0" err="1"/>
              <a:t>ppi</a:t>
            </a:r>
            <a:r>
              <a:rPr lang="zh-CN" altLang="en-US" dirty="0"/>
              <a:t>高于询价当期的</a:t>
            </a:r>
            <a:r>
              <a:rPr lang="en-US" altLang="zh-CN" dirty="0" err="1"/>
              <a:t>ppi</a:t>
            </a:r>
            <a:r>
              <a:rPr lang="zh-CN" altLang="en-US" dirty="0"/>
              <a:t>，就可以不认财评价</a:t>
            </a:r>
            <a:r>
              <a:rPr lang="en-US" altLang="zh-CN" dirty="0"/>
              <a:t> </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材料损耗、风险费呢、利润</a:t>
            </a:r>
            <a:endParaRPr lang="zh-CN" altLang="en-US" dirty="0">
              <a:solidFill>
                <a:srgbClr val="FF0000"/>
              </a:solidFill>
            </a:endParaRPr>
          </a:p>
          <a:p>
            <a:endParaRPr lang="en-US" altLang="zh-CN" dirty="0"/>
          </a:p>
          <a:p>
            <a:r>
              <a:rPr lang="en-US" altLang="zh-CN" dirty="0"/>
              <a:t>PPP</a:t>
            </a:r>
            <a:r>
              <a:rPr lang="zh-CN" altLang="en-US" dirty="0"/>
              <a:t>项目，住建局</a:t>
            </a:r>
            <a:r>
              <a:rPr lang="zh-CN" altLang="en-US" dirty="0">
                <a:solidFill>
                  <a:srgbClr val="00B050"/>
                </a:solidFill>
              </a:rPr>
              <a:t>大业主</a:t>
            </a:r>
            <a:r>
              <a:rPr lang="zh-CN" altLang="en-US" dirty="0"/>
              <a:t>没参与项目日常管理</a:t>
            </a:r>
            <a:endParaRPr lang="en-US" altLang="zh-CN" dirty="0"/>
          </a:p>
          <a:p>
            <a:r>
              <a:rPr lang="zh-CN" altLang="en-US" dirty="0"/>
              <a:t>环保投资机构</a:t>
            </a:r>
            <a:r>
              <a:rPr lang="zh-CN" altLang="en-US" dirty="0">
                <a:solidFill>
                  <a:srgbClr val="00B050"/>
                </a:solidFill>
              </a:rPr>
              <a:t>小业主</a:t>
            </a:r>
            <a:r>
              <a:rPr lang="zh-CN" altLang="en-US" dirty="0"/>
              <a:t>，作为建设单位管理项目</a:t>
            </a:r>
            <a:endParaRPr lang="en-US" altLang="zh-CN" dirty="0"/>
          </a:p>
          <a:p>
            <a:r>
              <a:rPr lang="zh-CN" altLang="en-US" dirty="0"/>
              <a:t>小业主，过错，导致，返工</a:t>
            </a:r>
            <a:endParaRPr lang="en-US" altLang="zh-CN" dirty="0"/>
          </a:p>
          <a:p>
            <a:r>
              <a:rPr lang="zh-CN" altLang="en-US" dirty="0">
                <a:solidFill>
                  <a:srgbClr val="00B050"/>
                </a:solidFill>
              </a:rPr>
              <a:t>签证单</a:t>
            </a:r>
            <a:r>
              <a:rPr lang="zh-CN" altLang="en-US" dirty="0"/>
              <a:t>，审计审减</a:t>
            </a:r>
            <a:endParaRPr lang="en-US" altLang="zh-CN" dirty="0"/>
          </a:p>
          <a:p>
            <a:r>
              <a:rPr lang="zh-CN" altLang="en-US" dirty="0"/>
              <a:t>合同，政府审计</a:t>
            </a:r>
            <a:r>
              <a:rPr lang="en-US" altLang="zh-CN" dirty="0"/>
              <a:t> </a:t>
            </a:r>
            <a:endParaRPr lang="en-US" altLang="zh-CN" dirty="0"/>
          </a:p>
          <a:p>
            <a:endParaRPr lang="zh-CN" altLang="en-US" dirty="0"/>
          </a:p>
          <a:p>
            <a:r>
              <a:rPr lang="zh-CN" altLang="en-US" dirty="0">
                <a:solidFill>
                  <a:srgbClr val="FF0000"/>
                </a:solidFill>
              </a:rPr>
              <a:t>重点： </a:t>
            </a:r>
            <a:r>
              <a:rPr lang="en-US" altLang="zh-CN" dirty="0"/>
              <a:t>EPC</a:t>
            </a:r>
            <a:r>
              <a:rPr lang="zh-CN" altLang="en-US" dirty="0"/>
              <a:t>，全过程跟踪审计，甲方招标，乙方招标，联合招标</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dirty="0"/>
              <a:t> </a:t>
            </a:r>
            <a:r>
              <a:rPr lang="zh-CN" altLang="en-US" dirty="0">
                <a:solidFill>
                  <a:srgbClr val="FF0000"/>
                </a:solidFill>
              </a:rPr>
              <a:t>重点：</a:t>
            </a:r>
            <a:r>
              <a:rPr lang="en-US" dirty="0"/>
              <a:t>EPC</a:t>
            </a:r>
            <a:r>
              <a:rPr lang="zh-CN" altLang="en-US" dirty="0"/>
              <a:t>，储备林</a:t>
            </a:r>
            <a:endParaRPr lang="en-US" altLang="zh-CN" dirty="0"/>
          </a:p>
          <a:p>
            <a:r>
              <a:rPr lang="zh-CN" altLang="en-US" dirty="0"/>
              <a:t>乙方自己设计方案，自己组价，报价</a:t>
            </a:r>
            <a:endParaRPr lang="en-US" altLang="zh-CN" dirty="0"/>
          </a:p>
          <a:p>
            <a:r>
              <a:rPr lang="zh-CN" altLang="en-US" dirty="0"/>
              <a:t>结算，</a:t>
            </a:r>
            <a:r>
              <a:rPr lang="zh-CN" altLang="en-US" dirty="0">
                <a:solidFill>
                  <a:srgbClr val="00B050"/>
                </a:solidFill>
              </a:rPr>
              <a:t>投标时的清单及价格</a:t>
            </a:r>
            <a:r>
              <a:rPr lang="zh-CN" altLang="en-US" dirty="0"/>
              <a:t>是否有效</a:t>
            </a:r>
            <a:endParaRPr lang="zh-CN" altLang="en-US" dirty="0"/>
          </a:p>
          <a:p>
            <a:r>
              <a:rPr lang="zh-CN" altLang="en-US" dirty="0"/>
              <a:t>主材，</a:t>
            </a:r>
            <a:r>
              <a:rPr lang="zh-CN" altLang="en-US" dirty="0">
                <a:solidFill>
                  <a:srgbClr val="00B050"/>
                </a:solidFill>
              </a:rPr>
              <a:t>认质核价</a:t>
            </a:r>
            <a:r>
              <a:rPr lang="zh-CN" altLang="en-US" dirty="0"/>
              <a:t>，按新确认的价格，重新组价</a:t>
            </a:r>
            <a:endParaRPr lang="en-US" altLang="zh-CN" dirty="0"/>
          </a:p>
          <a:p>
            <a:r>
              <a:rPr lang="zh-CN" altLang="en-US" dirty="0"/>
              <a:t>结算，第三方审计，按原</a:t>
            </a:r>
            <a:r>
              <a:rPr lang="zh-CN" altLang="en-US" dirty="0">
                <a:solidFill>
                  <a:srgbClr val="00B050"/>
                </a:solidFill>
              </a:rPr>
              <a:t>投标时的清单价</a:t>
            </a:r>
            <a:endParaRPr lang="en-US" altLang="zh-CN" dirty="0">
              <a:solidFill>
                <a:srgbClr val="00B050"/>
              </a:solidFill>
            </a:endParaRPr>
          </a:p>
          <a:p>
            <a:r>
              <a:rPr lang="zh-CN" altLang="en-US" dirty="0">
                <a:solidFill>
                  <a:srgbClr val="FF0000"/>
                </a:solidFill>
              </a:rPr>
              <a:t>重点：</a:t>
            </a:r>
            <a:r>
              <a:rPr lang="en-US" altLang="zh-CN" dirty="0"/>
              <a:t>EPC</a:t>
            </a:r>
            <a:r>
              <a:rPr lang="zh-CN" altLang="en-US" dirty="0"/>
              <a:t>，分</a:t>
            </a:r>
            <a:r>
              <a:rPr lang="zh-CN" altLang="en-US" dirty="0">
                <a:solidFill>
                  <a:srgbClr val="00B050"/>
                </a:solidFill>
              </a:rPr>
              <a:t>两个标段</a:t>
            </a:r>
            <a:r>
              <a:rPr lang="zh-CN" altLang="en-US" dirty="0"/>
              <a:t>开标，设计，同一家公司，中标，是否，符合规定</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标题 4"/>
          <p:cNvSpPr>
            <a:spLocks noGrp="1"/>
          </p:cNvSpPr>
          <p:nvPr>
            <p:ph type="ctrTitle"/>
          </p:nvPr>
        </p:nvSpPr>
        <p:spPr bwMode="auto">
          <a:ln>
            <a:miter lim="800000"/>
          </a:ln>
        </p:spPr>
        <p:txBody>
          <a:bodyPr vert="horz" wrap="square" lIns="91440" tIns="45720" rIns="91440" bIns="45720" numCol="1" anchor="t" anchorCtr="0" compatLnSpc="1"/>
          <a:lstStyle/>
          <a:p>
            <a:pPr>
              <a:defRPr/>
            </a:pPr>
            <a:r>
              <a:rPr lang="zh-CN" altLang="en-US" dirty="0"/>
              <a:t>建设工程工程量清单计价标准</a:t>
            </a:r>
            <a:r>
              <a:rPr lang="en-US" altLang="zh-CN" b="1" i="0" dirty="0">
                <a:solidFill>
                  <a:srgbClr val="0070C0"/>
                </a:solidFill>
                <a:effectLst/>
                <a:latin typeface="Optima-Regular"/>
              </a:rPr>
              <a:t>GB/T</a:t>
            </a:r>
            <a:r>
              <a:rPr lang="en-US" altLang="zh-CN" b="0" i="0" dirty="0">
                <a:solidFill>
                  <a:srgbClr val="0070C0"/>
                </a:solidFill>
                <a:effectLst/>
                <a:latin typeface="Optima-Regular"/>
              </a:rPr>
              <a:t> 50500-202X</a:t>
            </a:r>
            <a:br>
              <a:rPr lang="zh-CN" altLang="en-US" dirty="0"/>
            </a:br>
            <a:endParaRPr lang="zh-CN" altLang="en-US" dirty="0"/>
          </a:p>
        </p:txBody>
      </p:sp>
      <p:sp>
        <p:nvSpPr>
          <p:cNvPr id="2051" name="副标题 5"/>
          <p:cNvSpPr>
            <a:spLocks noGrp="1"/>
          </p:cNvSpPr>
          <p:nvPr>
            <p:ph type="subTitle" idx="1"/>
          </p:nvPr>
        </p:nvSpPr>
        <p:spPr/>
        <p:txBody>
          <a:bodyPr/>
          <a:lstStyle/>
          <a:p>
            <a:r>
              <a:rPr lang="zh-CN" altLang="en-US" b="0" i="0" dirty="0">
                <a:solidFill>
                  <a:srgbClr val="0000FF"/>
                </a:solidFill>
                <a:effectLst/>
                <a:latin typeface="黑体" panose="02010609060101010101" pitchFamily="49" charset="-122"/>
                <a:ea typeface="黑体" panose="02010609060101010101" pitchFamily="49" charset="-122"/>
              </a:rPr>
              <a:t>建司局函标</a:t>
            </a:r>
            <a:r>
              <a:rPr lang="en-US" altLang="zh-CN" b="0" i="0" dirty="0">
                <a:solidFill>
                  <a:srgbClr val="0000FF"/>
                </a:solidFill>
                <a:effectLst/>
                <a:latin typeface="黑体" panose="02010609060101010101" pitchFamily="49" charset="-122"/>
                <a:ea typeface="黑体" panose="02010609060101010101" pitchFamily="49" charset="-122"/>
              </a:rPr>
              <a:t>〔2021〕144</a:t>
            </a:r>
            <a:r>
              <a:rPr lang="zh-CN" altLang="en-US" b="0" i="0" dirty="0">
                <a:solidFill>
                  <a:srgbClr val="0000FF"/>
                </a:solidFill>
                <a:effectLst/>
                <a:latin typeface="黑体" panose="02010609060101010101" pitchFamily="49" charset="-122"/>
                <a:ea typeface="黑体" panose="02010609060101010101" pitchFamily="49" charset="-122"/>
              </a:rPr>
              <a:t>号</a:t>
            </a:r>
            <a:endParaRPr lang="zh-CN" altLang="en-US" dirty="0">
              <a:solidFill>
                <a:srgbClr val="0000FF"/>
              </a:solidFill>
              <a:latin typeface="黑体" panose="02010609060101010101" pitchFamily="49" charset="-122"/>
              <a:ea typeface="黑体" panose="02010609060101010101" pitchFamily="49" charset="-122"/>
            </a:endParaRPr>
          </a:p>
        </p:txBody>
      </p:sp>
      <p:sp>
        <p:nvSpPr>
          <p:cNvPr id="2052" name="灯片编号占位符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rgbClr val="0000CC"/>
                </a:solidFill>
                <a:latin typeface="Arial" panose="020B0604020202020204" pitchFamily="34" charset="0"/>
                <a:ea typeface="宋体" panose="02010600030101010101" pitchFamily="2" charset="-122"/>
              </a:defRPr>
            </a:lvl1pPr>
            <a:lvl2pPr marL="742950" indent="-285750">
              <a:defRPr b="1">
                <a:solidFill>
                  <a:srgbClr val="0000CC"/>
                </a:solidFill>
                <a:latin typeface="Arial" panose="020B0604020202020204" pitchFamily="34" charset="0"/>
                <a:ea typeface="宋体" panose="02010600030101010101" pitchFamily="2" charset="-122"/>
              </a:defRPr>
            </a:lvl2pPr>
            <a:lvl3pPr marL="1143000" indent="-228600">
              <a:defRPr b="1">
                <a:solidFill>
                  <a:srgbClr val="0000CC"/>
                </a:solidFill>
                <a:latin typeface="Arial" panose="020B0604020202020204" pitchFamily="34" charset="0"/>
                <a:ea typeface="宋体" panose="02010600030101010101" pitchFamily="2" charset="-122"/>
              </a:defRPr>
            </a:lvl3pPr>
            <a:lvl4pPr marL="1600200" indent="-228600">
              <a:defRPr b="1">
                <a:solidFill>
                  <a:srgbClr val="0000CC"/>
                </a:solidFill>
                <a:latin typeface="Arial" panose="020B0604020202020204" pitchFamily="34" charset="0"/>
                <a:ea typeface="宋体" panose="02010600030101010101" pitchFamily="2" charset="-122"/>
              </a:defRPr>
            </a:lvl4pPr>
            <a:lvl5pPr marL="2057400" indent="-228600">
              <a:defRPr b="1">
                <a:solidFill>
                  <a:srgbClr val="0000CC"/>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9pPr>
          </a:lstStyle>
          <a:p>
            <a:fld id="{6C584CC4-670F-4D14-B143-2F008319C0F9}" type="slidenum">
              <a:rPr lang="en-US" altLang="zh-CN" b="0">
                <a:solidFill>
                  <a:schemeClr val="tx1"/>
                </a:solidFill>
              </a:rPr>
            </a:fld>
            <a:endParaRPr lang="en-US" altLang="zh-CN" b="0">
              <a:solidFill>
                <a:schemeClr val="tx1"/>
              </a:solidFill>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4.2 </a:t>
            </a:r>
            <a:r>
              <a:rPr lang="zh-CN" altLang="en-US" dirty="0"/>
              <a:t>编制</a:t>
            </a:r>
            <a:endParaRPr lang="zh-CN" altLang="en-US" dirty="0"/>
          </a:p>
          <a:p>
            <a:r>
              <a:rPr lang="en-US" altLang="zh-CN" dirty="0"/>
              <a:t>4.2.1 </a:t>
            </a:r>
            <a:r>
              <a:rPr lang="zh-CN" altLang="en-US" dirty="0">
                <a:solidFill>
                  <a:srgbClr val="FF0000"/>
                </a:solidFill>
              </a:rPr>
              <a:t>编制</a:t>
            </a:r>
            <a:r>
              <a:rPr lang="zh-CN" altLang="en-US" dirty="0"/>
              <a:t>招标工程量清单应</a:t>
            </a:r>
            <a:r>
              <a:rPr lang="zh-CN" altLang="en-US" dirty="0">
                <a:solidFill>
                  <a:srgbClr val="FF0000"/>
                </a:solidFill>
              </a:rPr>
              <a:t>依据</a:t>
            </a:r>
            <a:r>
              <a:rPr lang="zh-CN" altLang="en-US" dirty="0"/>
              <a:t>：</a:t>
            </a:r>
            <a:endParaRPr lang="zh-CN" altLang="en-US" dirty="0"/>
          </a:p>
          <a:p>
            <a:r>
              <a:rPr lang="en-US" altLang="zh-CN" dirty="0"/>
              <a:t>1 </a:t>
            </a:r>
            <a:r>
              <a:rPr lang="zh-CN" altLang="en-US" dirty="0"/>
              <a:t>本标准和相关工程的国家工程量</a:t>
            </a:r>
            <a:r>
              <a:rPr lang="zh-CN" altLang="en-US" dirty="0">
                <a:solidFill>
                  <a:srgbClr val="339933"/>
                </a:solidFill>
              </a:rPr>
              <a:t>计算标准</a:t>
            </a:r>
            <a:r>
              <a:rPr lang="zh-CN" altLang="en-US" dirty="0"/>
              <a:t>；</a:t>
            </a:r>
            <a:endParaRPr lang="zh-CN" altLang="en-US" dirty="0"/>
          </a:p>
          <a:p>
            <a:r>
              <a:rPr lang="en-US" altLang="zh-CN" dirty="0"/>
              <a:t>2 </a:t>
            </a:r>
            <a:r>
              <a:rPr lang="zh-CN" altLang="en-US" dirty="0"/>
              <a:t>省级、行业建设主管部门颁发的工程量</a:t>
            </a:r>
            <a:r>
              <a:rPr lang="zh-CN" altLang="en-US" dirty="0">
                <a:solidFill>
                  <a:srgbClr val="339933"/>
                </a:solidFill>
              </a:rPr>
              <a:t>计量计价规定</a:t>
            </a:r>
            <a:r>
              <a:rPr lang="zh-CN" altLang="en-US" dirty="0"/>
              <a:t>；</a:t>
            </a:r>
            <a:endParaRPr lang="zh-CN" altLang="en-US" dirty="0"/>
          </a:p>
          <a:p>
            <a:r>
              <a:rPr lang="en-US" altLang="zh-CN" dirty="0"/>
              <a:t>3 </a:t>
            </a:r>
            <a:r>
              <a:rPr lang="zh-CN" altLang="en-US" dirty="0"/>
              <a:t>拟定的招标文件及相关资料；</a:t>
            </a:r>
            <a:endParaRPr lang="zh-CN" altLang="en-US" dirty="0"/>
          </a:p>
          <a:p>
            <a:r>
              <a:rPr lang="en-US" altLang="zh-CN" dirty="0"/>
              <a:t>4 </a:t>
            </a:r>
            <a:r>
              <a:rPr lang="zh-CN" altLang="en-US" dirty="0"/>
              <a:t>建设</a:t>
            </a:r>
            <a:r>
              <a:rPr lang="zh-CN" altLang="en-US" dirty="0">
                <a:solidFill>
                  <a:srgbClr val="339933"/>
                </a:solidFill>
              </a:rPr>
              <a:t>工程设计文件</a:t>
            </a:r>
            <a:r>
              <a:rPr lang="zh-CN" altLang="en-US" dirty="0"/>
              <a:t>及相关资料；</a:t>
            </a:r>
            <a:endParaRPr lang="zh-CN" altLang="en-US" dirty="0"/>
          </a:p>
          <a:p>
            <a:r>
              <a:rPr lang="en-US" altLang="zh-CN" dirty="0"/>
              <a:t>5 </a:t>
            </a:r>
            <a:r>
              <a:rPr lang="zh-CN" altLang="en-US" dirty="0"/>
              <a:t>与建设工程有关的</a:t>
            </a:r>
            <a:r>
              <a:rPr lang="zh-CN" altLang="en-US" dirty="0">
                <a:solidFill>
                  <a:srgbClr val="339933"/>
                </a:solidFill>
              </a:rPr>
              <a:t>标准、规范</a:t>
            </a:r>
            <a:r>
              <a:rPr lang="zh-CN" altLang="en-US" dirty="0"/>
              <a:t>、技术资料；</a:t>
            </a:r>
            <a:endParaRPr lang="zh-CN" altLang="en-US" dirty="0"/>
          </a:p>
          <a:p>
            <a:r>
              <a:rPr lang="en-US" altLang="zh-CN" dirty="0"/>
              <a:t>6 </a:t>
            </a:r>
            <a:r>
              <a:rPr lang="zh-CN" altLang="en-US" dirty="0">
                <a:solidFill>
                  <a:srgbClr val="339933"/>
                </a:solidFill>
              </a:rPr>
              <a:t>施工现场</a:t>
            </a:r>
            <a:r>
              <a:rPr lang="zh-CN" altLang="en-US" dirty="0"/>
              <a:t>情况、</a:t>
            </a:r>
            <a:r>
              <a:rPr lang="zh-CN" altLang="en-US" dirty="0">
                <a:solidFill>
                  <a:srgbClr val="339933"/>
                </a:solidFill>
              </a:rPr>
              <a:t>地勘水文资料</a:t>
            </a:r>
            <a:r>
              <a:rPr lang="zh-CN" altLang="en-US" dirty="0"/>
              <a:t>、工程特点及合理的</a:t>
            </a:r>
            <a:r>
              <a:rPr lang="zh-CN" altLang="en-US" dirty="0">
                <a:solidFill>
                  <a:srgbClr val="339933"/>
                </a:solidFill>
              </a:rPr>
              <a:t>施工方案</a:t>
            </a:r>
            <a:r>
              <a:rPr lang="zh-CN" altLang="en-US" dirty="0"/>
              <a:t>；</a:t>
            </a:r>
            <a:endParaRPr lang="zh-CN" altLang="en-US" dirty="0"/>
          </a:p>
          <a:p>
            <a:r>
              <a:rPr lang="en-US" altLang="zh-CN" dirty="0"/>
              <a:t>7 </a:t>
            </a:r>
            <a:r>
              <a:rPr lang="zh-CN" altLang="en-US" dirty="0"/>
              <a:t>其他相关资料。</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dirty="0"/>
              <a:t>EPC</a:t>
            </a:r>
            <a:r>
              <a:rPr lang="zh-CN" altLang="en-US" dirty="0"/>
              <a:t>项目中标价</a:t>
            </a:r>
            <a:r>
              <a:rPr lang="en-US" dirty="0"/>
              <a:t>6500</a:t>
            </a:r>
            <a:r>
              <a:rPr lang="zh-CN" altLang="en-US" dirty="0"/>
              <a:t>万，其中建安费</a:t>
            </a:r>
            <a:r>
              <a:rPr lang="en-US" dirty="0"/>
              <a:t>6000</a:t>
            </a:r>
            <a:r>
              <a:rPr lang="zh-CN" altLang="en-US" dirty="0"/>
              <a:t>万，设计费</a:t>
            </a:r>
            <a:r>
              <a:rPr lang="en-US" dirty="0"/>
              <a:t>150</a:t>
            </a:r>
            <a:r>
              <a:rPr lang="zh-CN" altLang="en-US" dirty="0"/>
              <a:t>万，预备费</a:t>
            </a:r>
            <a:r>
              <a:rPr lang="en-US" dirty="0"/>
              <a:t>350</a:t>
            </a:r>
            <a:r>
              <a:rPr lang="zh-CN" altLang="en-US" dirty="0"/>
              <a:t>万</a:t>
            </a:r>
            <a:endParaRPr lang="en-US" altLang="zh-CN" dirty="0"/>
          </a:p>
          <a:p>
            <a:r>
              <a:rPr lang="en-US" dirty="0"/>
              <a:t>1</a:t>
            </a:r>
            <a:r>
              <a:rPr lang="zh-CN" altLang="en-US" dirty="0"/>
              <a:t>、电梯，设备采购，发包方，参与否？</a:t>
            </a:r>
            <a:endParaRPr lang="zh-CN" altLang="en-US" dirty="0"/>
          </a:p>
          <a:p>
            <a:r>
              <a:rPr lang="en-US" dirty="0"/>
              <a:t>2</a:t>
            </a:r>
            <a:r>
              <a:rPr lang="zh-CN" altLang="en-US" dirty="0"/>
              <a:t>、暂估价，材料，发包方，参与否？</a:t>
            </a:r>
            <a:endParaRPr lang="zh-CN" altLang="en-US" dirty="0"/>
          </a:p>
          <a:p>
            <a:r>
              <a:rPr lang="en-US" dirty="0"/>
              <a:t>3</a:t>
            </a:r>
            <a:r>
              <a:rPr lang="zh-CN" altLang="en-US" dirty="0"/>
              <a:t>、预算工程量清单，送财评，最多送审金额多少</a:t>
            </a:r>
            <a:endParaRPr lang="en-US" altLang="zh-CN" dirty="0"/>
          </a:p>
          <a:p>
            <a:r>
              <a:rPr lang="en-US" altLang="zh-CN" dirty="0"/>
              <a:t>60</a:t>
            </a:r>
            <a:r>
              <a:rPr lang="en-US" dirty="0"/>
              <a:t>00</a:t>
            </a:r>
            <a:r>
              <a:rPr lang="zh-CN" altLang="en-US" dirty="0"/>
              <a:t>万，还是，增</a:t>
            </a:r>
            <a:r>
              <a:rPr lang="en-US" dirty="0"/>
              <a:t>10%</a:t>
            </a:r>
            <a:r>
              <a:rPr lang="zh-CN" altLang="en-US" dirty="0"/>
              <a:t>，</a:t>
            </a:r>
            <a:r>
              <a:rPr lang="en-US" dirty="0"/>
              <a:t>6000*1.1</a:t>
            </a:r>
            <a:endParaRPr lang="zh-CN" altLang="en-US" dirty="0"/>
          </a:p>
          <a:p>
            <a:r>
              <a:rPr lang="en-US" dirty="0"/>
              <a:t>4</a:t>
            </a:r>
            <a:r>
              <a:rPr lang="zh-CN" altLang="en-US" dirty="0"/>
              <a:t>、发包，初设概算，漏项，如何处理</a:t>
            </a:r>
            <a:endParaRPr lang="zh-CN" altLang="en-US" dirty="0"/>
          </a:p>
          <a:p>
            <a:r>
              <a:rPr lang="en-US" dirty="0"/>
              <a:t>5</a:t>
            </a:r>
            <a:r>
              <a:rPr lang="zh-CN" altLang="en-US" dirty="0"/>
              <a:t>、预算，送财评，信息价，编</a:t>
            </a:r>
            <a:r>
              <a:rPr lang="zh-CN" altLang="en-US" dirty="0">
                <a:solidFill>
                  <a:srgbClr val="00B050"/>
                </a:solidFill>
              </a:rPr>
              <a:t>概算当期</a:t>
            </a:r>
            <a:r>
              <a:rPr lang="zh-CN" altLang="en-US" dirty="0"/>
              <a:t>、合同约定的信息价</a:t>
            </a:r>
            <a:endParaRPr lang="en-US" altLang="zh-CN" dirty="0"/>
          </a:p>
          <a:p>
            <a:r>
              <a:rPr lang="zh-CN" altLang="en-US" dirty="0">
                <a:solidFill>
                  <a:srgbClr val="00B050"/>
                </a:solidFill>
              </a:rPr>
              <a:t>两期信息价</a:t>
            </a:r>
            <a:r>
              <a:rPr lang="zh-CN" altLang="en-US" dirty="0"/>
              <a:t>，时间差，料费、人工，涨价，如何处理</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房建</a:t>
            </a:r>
            <a:r>
              <a:rPr lang="en-US" dirty="0"/>
              <a:t>EPC</a:t>
            </a:r>
            <a:r>
              <a:rPr lang="zh-CN" altLang="en-US" dirty="0"/>
              <a:t>，施工图</a:t>
            </a:r>
            <a:r>
              <a:rPr lang="zh-CN" altLang="en-US" dirty="0">
                <a:solidFill>
                  <a:srgbClr val="00B050"/>
                </a:solidFill>
              </a:rPr>
              <a:t>图审</a:t>
            </a:r>
            <a:r>
              <a:rPr lang="zh-CN" altLang="en-US" dirty="0"/>
              <a:t>，由甲方去审，还是乙方去审</a:t>
            </a:r>
            <a:endParaRPr lang="en-US" altLang="zh-CN" dirty="0"/>
          </a:p>
          <a:p>
            <a:r>
              <a:rPr lang="zh-CN" altLang="en-US" dirty="0"/>
              <a:t>施工图图审后，</a:t>
            </a:r>
            <a:r>
              <a:rPr lang="zh-CN" altLang="en-US" dirty="0">
                <a:solidFill>
                  <a:srgbClr val="00B050"/>
                </a:solidFill>
              </a:rPr>
              <a:t>预算</a:t>
            </a:r>
            <a:r>
              <a:rPr lang="zh-CN" altLang="en-US" dirty="0"/>
              <a:t>是由甲方指定造价咨询来完成，还是由乙方指定造价咨询来完成</a:t>
            </a:r>
            <a:r>
              <a:rPr lang="en-US" dirty="0"/>
              <a:t> </a:t>
            </a:r>
            <a:endParaRPr lang="zh-CN" altLang="en-US" dirty="0"/>
          </a:p>
          <a:p>
            <a:r>
              <a:rPr lang="zh-CN" altLang="en-US" dirty="0">
                <a:solidFill>
                  <a:srgbClr val="FF0000"/>
                </a:solidFill>
              </a:rPr>
              <a:t>重点：</a:t>
            </a:r>
            <a:r>
              <a:rPr lang="zh-CN" altLang="en-US" dirty="0"/>
              <a:t>总价</a:t>
            </a:r>
            <a:r>
              <a:rPr lang="en-US" altLang="zh-CN" dirty="0"/>
              <a:t>EPC </a:t>
            </a:r>
            <a:r>
              <a:rPr lang="zh-CN" altLang="en-US" dirty="0"/>
              <a:t>，施工图和初步设计</a:t>
            </a:r>
            <a:r>
              <a:rPr lang="zh-CN" altLang="en-US" dirty="0">
                <a:solidFill>
                  <a:srgbClr val="00B050"/>
                </a:solidFill>
              </a:rPr>
              <a:t>工程量的差异</a:t>
            </a:r>
            <a:r>
              <a:rPr lang="zh-CN" altLang="en-US" dirty="0"/>
              <a:t>是否可调整？如何调整？</a:t>
            </a:r>
            <a:endParaRPr lang="en-US" altLang="zh-CN" dirty="0"/>
          </a:p>
          <a:p>
            <a:r>
              <a:rPr lang="zh-CN" altLang="en-US" dirty="0">
                <a:solidFill>
                  <a:srgbClr val="FF0000"/>
                </a:solidFill>
              </a:rPr>
              <a:t>重点：</a:t>
            </a:r>
            <a:r>
              <a:rPr lang="en-US" altLang="zh-CN" dirty="0"/>
              <a:t>EPC</a:t>
            </a:r>
            <a:r>
              <a:rPr lang="zh-CN" altLang="en-US" dirty="0"/>
              <a:t>，联合体中标，中标金额</a:t>
            </a:r>
            <a:r>
              <a:rPr lang="en-US" altLang="zh-CN" dirty="0"/>
              <a:t>2</a:t>
            </a:r>
            <a:r>
              <a:rPr lang="zh-CN" altLang="en-US" dirty="0"/>
              <a:t>个亿，已通过</a:t>
            </a:r>
            <a:r>
              <a:rPr lang="zh-CN" altLang="en-US" dirty="0">
                <a:solidFill>
                  <a:srgbClr val="00B050"/>
                </a:solidFill>
              </a:rPr>
              <a:t>整体规划</a:t>
            </a:r>
            <a:endParaRPr lang="en-US" altLang="zh-CN" dirty="0">
              <a:solidFill>
                <a:srgbClr val="00B050"/>
              </a:solidFill>
            </a:endParaRPr>
          </a:p>
          <a:p>
            <a:r>
              <a:rPr lang="zh-CN" altLang="en-US" dirty="0"/>
              <a:t>联合体</a:t>
            </a:r>
            <a:r>
              <a:rPr lang="zh-CN" altLang="en-US" dirty="0">
                <a:solidFill>
                  <a:srgbClr val="00B050"/>
                </a:solidFill>
              </a:rPr>
              <a:t>施工单位</a:t>
            </a:r>
            <a:r>
              <a:rPr lang="zh-CN" altLang="en-US" dirty="0"/>
              <a:t>说干不了，要</a:t>
            </a:r>
            <a:r>
              <a:rPr lang="en-US" altLang="zh-CN" dirty="0"/>
              <a:t>2.3</a:t>
            </a:r>
            <a:r>
              <a:rPr lang="zh-CN" altLang="en-US" dirty="0"/>
              <a:t>个亿</a:t>
            </a:r>
            <a:endParaRPr lang="en-US" altLang="zh-CN" dirty="0"/>
          </a:p>
          <a:p>
            <a:r>
              <a:rPr lang="zh-CN" altLang="en-US" dirty="0"/>
              <a:t>甲方，不想减建筑面积了</a:t>
            </a:r>
            <a:endParaRPr lang="en-US" altLang="zh-CN" dirty="0"/>
          </a:p>
          <a:p>
            <a:r>
              <a:rPr lang="zh-CN" altLang="en-US" dirty="0"/>
              <a:t>能不能签个</a:t>
            </a:r>
            <a:r>
              <a:rPr lang="zh-CN" altLang="en-US" dirty="0">
                <a:solidFill>
                  <a:srgbClr val="00B050"/>
                </a:solidFill>
              </a:rPr>
              <a:t>补充协议</a:t>
            </a:r>
            <a:r>
              <a:rPr lang="zh-CN" altLang="en-US" dirty="0"/>
              <a:t>，把</a:t>
            </a:r>
            <a:r>
              <a:rPr lang="zh-CN" altLang="en-US" dirty="0">
                <a:solidFill>
                  <a:srgbClr val="00B050"/>
                </a:solidFill>
              </a:rPr>
              <a:t>室外工程或桩基</a:t>
            </a:r>
            <a:r>
              <a:rPr lang="zh-CN" altLang="en-US" dirty="0"/>
              <a:t>单摘出来</a:t>
            </a:r>
            <a:r>
              <a:rPr lang="zh-CN" altLang="en-US" dirty="0">
                <a:solidFill>
                  <a:srgbClr val="00B050"/>
                </a:solidFill>
              </a:rPr>
              <a:t>重新招标</a:t>
            </a:r>
            <a:r>
              <a:rPr lang="en-US" altLang="zh-CN" dirty="0">
                <a:solidFill>
                  <a:srgbClr val="00B050"/>
                </a:solidFill>
              </a:rPr>
              <a:t> </a:t>
            </a:r>
            <a:r>
              <a:rPr lang="zh-CN" altLang="en-US" dirty="0"/>
              <a:t>（</a:t>
            </a:r>
            <a:r>
              <a:rPr lang="zh-CN" altLang="en-US" dirty="0">
                <a:solidFill>
                  <a:srgbClr val="FF0000"/>
                </a:solidFill>
              </a:rPr>
              <a:t>可研内没有，可以。可研内有，单位工程不行，小于可以</a:t>
            </a:r>
            <a:r>
              <a:rPr lang="zh-CN" altLang="en-US" dirty="0"/>
              <a:t>）</a:t>
            </a:r>
            <a:endParaRPr lang="zh-CN" altLang="en-US" dirty="0">
              <a:solidFill>
                <a:srgbClr val="00B050"/>
              </a:solidFill>
            </a:endParaRPr>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lvl="0"/>
            <a:r>
              <a:rPr lang="zh-CN" altLang="en-US" dirty="0">
                <a:solidFill>
                  <a:srgbClr val="FF0000"/>
                </a:solidFill>
              </a:rPr>
              <a:t>重点：</a:t>
            </a:r>
            <a:r>
              <a:rPr lang="en-US" dirty="0"/>
              <a:t>EPC</a:t>
            </a:r>
            <a:r>
              <a:rPr lang="zh-CN" altLang="en-US" dirty="0"/>
              <a:t>招标，乙方</a:t>
            </a:r>
            <a:r>
              <a:rPr lang="zh-CN" altLang="en-US" dirty="0">
                <a:solidFill>
                  <a:srgbClr val="00B050"/>
                </a:solidFill>
              </a:rPr>
              <a:t>自编清单，</a:t>
            </a:r>
            <a:r>
              <a:rPr lang="zh-CN" altLang="en-US" dirty="0">
                <a:solidFill>
                  <a:srgbClr val="FF0000"/>
                </a:solidFill>
              </a:rPr>
              <a:t>减量加价</a:t>
            </a:r>
            <a:endParaRPr lang="en-US" altLang="zh-CN" dirty="0">
              <a:solidFill>
                <a:srgbClr val="FF0000"/>
              </a:solidFill>
            </a:endParaRPr>
          </a:p>
          <a:p>
            <a:pPr lvl="0"/>
            <a:r>
              <a:rPr lang="zh-CN" altLang="en-US" dirty="0"/>
              <a:t>施工图设计，</a:t>
            </a:r>
            <a:r>
              <a:rPr lang="zh-CN" altLang="en-US" dirty="0">
                <a:solidFill>
                  <a:srgbClr val="00B050"/>
                </a:solidFill>
              </a:rPr>
              <a:t>价高</a:t>
            </a:r>
            <a:r>
              <a:rPr lang="zh-CN" altLang="en-US" dirty="0"/>
              <a:t>部分，</a:t>
            </a:r>
            <a:r>
              <a:rPr lang="zh-CN" altLang="en-US" dirty="0">
                <a:solidFill>
                  <a:srgbClr val="00B050"/>
                </a:solidFill>
              </a:rPr>
              <a:t>加大</a:t>
            </a:r>
            <a:r>
              <a:rPr lang="zh-CN" altLang="en-US" dirty="0"/>
              <a:t>设计量</a:t>
            </a:r>
            <a:endParaRPr lang="en-US" altLang="zh-CN" dirty="0"/>
          </a:p>
          <a:p>
            <a:pPr lvl="0"/>
            <a:r>
              <a:rPr lang="zh-CN" altLang="en-US" dirty="0">
                <a:solidFill>
                  <a:srgbClr val="00B050"/>
                </a:solidFill>
              </a:rPr>
              <a:t>价低</a:t>
            </a:r>
            <a:r>
              <a:rPr lang="zh-CN" altLang="en-US" dirty="0"/>
              <a:t>部分，</a:t>
            </a:r>
            <a:r>
              <a:rPr lang="zh-CN" altLang="en-US" dirty="0">
                <a:solidFill>
                  <a:srgbClr val="00B050"/>
                </a:solidFill>
              </a:rPr>
              <a:t>减少</a:t>
            </a:r>
            <a:r>
              <a:rPr lang="zh-CN" altLang="en-US" dirty="0"/>
              <a:t>设计数量，施工</a:t>
            </a:r>
            <a:r>
              <a:rPr lang="zh-CN" altLang="en-US" dirty="0">
                <a:solidFill>
                  <a:srgbClr val="00B050"/>
                </a:solidFill>
              </a:rPr>
              <a:t>图审</a:t>
            </a:r>
            <a:r>
              <a:rPr lang="zh-CN" altLang="en-US" dirty="0"/>
              <a:t>查通过</a:t>
            </a:r>
            <a:endParaRPr lang="en-US" altLang="zh-CN" dirty="0"/>
          </a:p>
          <a:p>
            <a:pPr lvl="0"/>
            <a:r>
              <a:rPr lang="zh-CN" altLang="en-US" dirty="0"/>
              <a:t>施工中，乙方，</a:t>
            </a:r>
            <a:r>
              <a:rPr lang="zh-CN" altLang="en-US" dirty="0">
                <a:solidFill>
                  <a:srgbClr val="00B050"/>
                </a:solidFill>
              </a:rPr>
              <a:t>施工图</a:t>
            </a:r>
            <a:r>
              <a:rPr lang="zh-CN" altLang="en-US" dirty="0"/>
              <a:t>与</a:t>
            </a:r>
            <a:r>
              <a:rPr lang="en-US" altLang="zh-CN" dirty="0"/>
              <a:t>《</a:t>
            </a:r>
            <a:r>
              <a:rPr lang="zh-CN" altLang="en-US" dirty="0">
                <a:solidFill>
                  <a:srgbClr val="FF0000"/>
                </a:solidFill>
              </a:rPr>
              <a:t>发包人要求</a:t>
            </a:r>
            <a:r>
              <a:rPr lang="en-US" altLang="zh-CN" dirty="0"/>
              <a:t>》</a:t>
            </a:r>
            <a:r>
              <a:rPr lang="zh-CN" altLang="en-US" dirty="0">
                <a:solidFill>
                  <a:schemeClr val="tx1"/>
                </a:solidFill>
              </a:rPr>
              <a:t>工程量</a:t>
            </a:r>
            <a:r>
              <a:rPr lang="zh-CN" altLang="en-US" dirty="0"/>
              <a:t>，对比，提出</a:t>
            </a:r>
            <a:r>
              <a:rPr lang="zh-CN" altLang="en-US" dirty="0">
                <a:solidFill>
                  <a:srgbClr val="FF0000"/>
                </a:solidFill>
              </a:rPr>
              <a:t>设计变更</a:t>
            </a:r>
            <a:endParaRPr lang="en-US" altLang="zh-CN" dirty="0"/>
          </a:p>
          <a:p>
            <a:pPr lvl="0"/>
            <a:r>
              <a:rPr lang="zh-CN" altLang="en-US" dirty="0"/>
              <a:t>合同约定</a:t>
            </a:r>
            <a:r>
              <a:rPr lang="zh-CN" altLang="en-US" dirty="0">
                <a:solidFill>
                  <a:srgbClr val="00B050"/>
                </a:solidFill>
              </a:rPr>
              <a:t>设计变更</a:t>
            </a:r>
            <a:r>
              <a:rPr lang="zh-CN" altLang="en-US" dirty="0"/>
              <a:t>采用</a:t>
            </a:r>
            <a:r>
              <a:rPr lang="zh-CN" altLang="en-US" dirty="0">
                <a:solidFill>
                  <a:schemeClr val="tx1"/>
                </a:solidFill>
              </a:rPr>
              <a:t>适用单价</a:t>
            </a:r>
            <a:endParaRPr lang="en-US" altLang="zh-CN" dirty="0">
              <a:solidFill>
                <a:schemeClr val="tx1"/>
              </a:solidFill>
            </a:endParaRPr>
          </a:p>
          <a:p>
            <a:r>
              <a:rPr lang="zh-CN" altLang="en-US" dirty="0">
                <a:solidFill>
                  <a:srgbClr val="FF0000"/>
                </a:solidFill>
              </a:rPr>
              <a:t>重点：</a:t>
            </a:r>
            <a:r>
              <a:rPr lang="en-US" altLang="zh-CN" dirty="0"/>
              <a:t>EPC</a:t>
            </a:r>
            <a:r>
              <a:rPr lang="zh-CN" altLang="en-US" dirty="0"/>
              <a:t>，</a:t>
            </a:r>
            <a:r>
              <a:rPr lang="zh-CN" altLang="en-US" dirty="0">
                <a:solidFill>
                  <a:srgbClr val="00B050"/>
                </a:solidFill>
              </a:rPr>
              <a:t>固定总价</a:t>
            </a:r>
            <a:r>
              <a:rPr lang="zh-CN" altLang="en-US" dirty="0"/>
              <a:t>，招标文件，发包人要求和交付标准，</a:t>
            </a:r>
            <a:r>
              <a:rPr lang="zh-CN" altLang="en-US" dirty="0">
                <a:solidFill>
                  <a:srgbClr val="00B050"/>
                </a:solidFill>
              </a:rPr>
              <a:t>品牌与档次</a:t>
            </a:r>
            <a:r>
              <a:rPr lang="zh-CN" altLang="en-US" dirty="0"/>
              <a:t>，</a:t>
            </a:r>
            <a:r>
              <a:rPr lang="zh-CN" altLang="en-US" dirty="0">
                <a:solidFill>
                  <a:srgbClr val="00B050"/>
                </a:solidFill>
              </a:rPr>
              <a:t>严格限定</a:t>
            </a:r>
            <a:endParaRPr lang="en-US" altLang="zh-CN" dirty="0">
              <a:solidFill>
                <a:srgbClr val="00B050"/>
              </a:solidFill>
            </a:endParaRPr>
          </a:p>
          <a:p>
            <a:r>
              <a:rPr lang="zh-CN" altLang="en-US" dirty="0"/>
              <a:t>中标，招标限价与发包人要求和标准，</a:t>
            </a:r>
            <a:r>
              <a:rPr lang="zh-CN" altLang="en-US" dirty="0">
                <a:solidFill>
                  <a:srgbClr val="00B050"/>
                </a:solidFill>
              </a:rPr>
              <a:t>不匹配</a:t>
            </a:r>
            <a:endParaRPr lang="en-US" altLang="zh-CN" dirty="0">
              <a:solidFill>
                <a:srgbClr val="00B050"/>
              </a:solidFill>
            </a:endParaRPr>
          </a:p>
          <a:p>
            <a:r>
              <a:rPr lang="zh-CN" altLang="en-US" dirty="0"/>
              <a:t>发包人</a:t>
            </a:r>
            <a:r>
              <a:rPr lang="zh-CN" altLang="en-US" dirty="0">
                <a:solidFill>
                  <a:srgbClr val="00B050"/>
                </a:solidFill>
              </a:rPr>
              <a:t>要求</a:t>
            </a:r>
            <a:r>
              <a:rPr lang="zh-CN" altLang="en-US" dirty="0"/>
              <a:t>标准，远</a:t>
            </a:r>
            <a:r>
              <a:rPr lang="zh-CN" altLang="en-US" dirty="0">
                <a:solidFill>
                  <a:srgbClr val="00B050"/>
                </a:solidFill>
              </a:rPr>
              <a:t>高</a:t>
            </a:r>
            <a:r>
              <a:rPr lang="zh-CN" altLang="en-US" dirty="0"/>
              <a:t>于，招标限价，项目批复概算，较低。如何与业主协商处理</a:t>
            </a:r>
            <a:r>
              <a:rPr lang="en-US" altLang="zh-CN" dirty="0"/>
              <a:t> </a:t>
            </a:r>
            <a:endParaRPr lang="zh-CN" altLang="en-US" dirty="0"/>
          </a:p>
          <a:p>
            <a:pPr lvl="0"/>
            <a:endParaRPr lang="en-US" altLang="zh-CN" sz="2900" dirty="0">
              <a:solidFill>
                <a:schemeClr val="tx1"/>
              </a:solidFill>
            </a:endParaRPr>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lvl="0"/>
            <a:r>
              <a:rPr lang="zh-CN" altLang="en-US" dirty="0">
                <a:solidFill>
                  <a:srgbClr val="FF0000"/>
                </a:solidFill>
              </a:rPr>
              <a:t>重点： </a:t>
            </a:r>
            <a:r>
              <a:rPr lang="en-US" dirty="0"/>
              <a:t>EPC</a:t>
            </a:r>
            <a:r>
              <a:rPr lang="zh-CN" altLang="en-US" dirty="0"/>
              <a:t>，合同价款，第三方审核，施工图预算乘以费率</a:t>
            </a:r>
            <a:endParaRPr lang="en-US" altLang="zh-CN" dirty="0"/>
          </a:p>
          <a:p>
            <a:pPr lvl="0"/>
            <a:r>
              <a:rPr lang="zh-CN" altLang="en-US" dirty="0"/>
              <a:t>合同约定，设计</a:t>
            </a:r>
            <a:r>
              <a:rPr lang="zh-CN" altLang="en-US" dirty="0">
                <a:solidFill>
                  <a:srgbClr val="00B050"/>
                </a:solidFill>
              </a:rPr>
              <a:t>错误，漏项</a:t>
            </a:r>
            <a:endParaRPr lang="en-US" altLang="zh-CN" dirty="0">
              <a:solidFill>
                <a:srgbClr val="00B050"/>
              </a:solidFill>
            </a:endParaRPr>
          </a:p>
          <a:p>
            <a:pPr lvl="0"/>
            <a:r>
              <a:rPr lang="zh-CN" altLang="en-US" dirty="0"/>
              <a:t>不同专业设计配合不好，导致影响使用功能</a:t>
            </a:r>
            <a:endParaRPr lang="en-US" altLang="zh-CN" dirty="0"/>
          </a:p>
          <a:p>
            <a:pPr lvl="0"/>
            <a:r>
              <a:rPr lang="zh-CN" altLang="en-US" dirty="0"/>
              <a:t>乙方调整施工方法、措施、工作失误</a:t>
            </a:r>
            <a:endParaRPr lang="en-US" altLang="zh-CN" dirty="0"/>
          </a:p>
          <a:p>
            <a:pPr lvl="0"/>
            <a:r>
              <a:rPr lang="zh-CN" altLang="en-US" dirty="0"/>
              <a:t>引起</a:t>
            </a:r>
            <a:r>
              <a:rPr lang="zh-CN" altLang="en-US" dirty="0">
                <a:solidFill>
                  <a:srgbClr val="00B050"/>
                </a:solidFill>
              </a:rPr>
              <a:t>变更</a:t>
            </a:r>
            <a:r>
              <a:rPr lang="zh-CN" altLang="en-US" dirty="0"/>
              <a:t>，</a:t>
            </a:r>
            <a:r>
              <a:rPr lang="zh-CN" altLang="en-US" dirty="0">
                <a:solidFill>
                  <a:srgbClr val="FF0000"/>
                </a:solidFill>
              </a:rPr>
              <a:t>由乙方承担</a:t>
            </a:r>
            <a:r>
              <a:rPr lang="zh-CN" altLang="en-US" dirty="0"/>
              <a:t>，施工</a:t>
            </a:r>
            <a:r>
              <a:rPr lang="zh-CN" altLang="en-US" dirty="0">
                <a:solidFill>
                  <a:srgbClr val="00B050"/>
                </a:solidFill>
              </a:rPr>
              <a:t>无变更</a:t>
            </a:r>
            <a:endParaRPr lang="en-US" altLang="zh-CN" dirty="0">
              <a:solidFill>
                <a:srgbClr val="00B050"/>
              </a:solidFill>
            </a:endParaRPr>
          </a:p>
          <a:p>
            <a:pPr lvl="0"/>
            <a:r>
              <a:rPr lang="zh-CN" altLang="en-US" dirty="0"/>
              <a:t>实际工程量，</a:t>
            </a:r>
            <a:r>
              <a:rPr lang="zh-CN" altLang="en-US" dirty="0">
                <a:solidFill>
                  <a:schemeClr val="tx1"/>
                </a:solidFill>
              </a:rPr>
              <a:t>比图纸少</a:t>
            </a:r>
            <a:r>
              <a:rPr lang="zh-CN" altLang="en-US" dirty="0"/>
              <a:t>，是否要扣减</a:t>
            </a:r>
            <a:endParaRPr lang="en-US" dirty="0"/>
          </a:p>
          <a:p>
            <a:pPr lvl="0"/>
            <a:r>
              <a:rPr lang="zh-CN" altLang="en-US" dirty="0"/>
              <a:t>按</a:t>
            </a:r>
            <a:r>
              <a:rPr lang="zh-CN" altLang="en-US" dirty="0">
                <a:solidFill>
                  <a:srgbClr val="00B050"/>
                </a:solidFill>
              </a:rPr>
              <a:t>现场</a:t>
            </a:r>
            <a:r>
              <a:rPr lang="zh-CN" altLang="en-US" dirty="0"/>
              <a:t>结算，</a:t>
            </a:r>
            <a:r>
              <a:rPr lang="zh-CN" altLang="en-US" dirty="0">
                <a:solidFill>
                  <a:srgbClr val="00B050"/>
                </a:solidFill>
              </a:rPr>
              <a:t>增加的部分</a:t>
            </a:r>
            <a:r>
              <a:rPr lang="zh-CN" altLang="en-US" dirty="0"/>
              <a:t>是否要计入</a:t>
            </a:r>
            <a:endParaRPr lang="en-US" dirty="0"/>
          </a:p>
          <a:p>
            <a:pPr lvl="0"/>
            <a:r>
              <a:rPr lang="zh-CN" altLang="en-US" dirty="0">
                <a:solidFill>
                  <a:srgbClr val="FF0000"/>
                </a:solidFill>
              </a:rPr>
              <a:t>预算</a:t>
            </a:r>
            <a:r>
              <a:rPr lang="zh-CN" altLang="en-US" dirty="0">
                <a:solidFill>
                  <a:srgbClr val="00B050"/>
                </a:solidFill>
              </a:rPr>
              <a:t>审</a:t>
            </a:r>
            <a:r>
              <a:rPr lang="zh-CN" altLang="en-US" dirty="0"/>
              <a:t>核版</a:t>
            </a:r>
            <a:r>
              <a:rPr lang="zh-CN" altLang="en-US" dirty="0">
                <a:solidFill>
                  <a:srgbClr val="FF0000"/>
                </a:solidFill>
              </a:rPr>
              <a:t>图纸</a:t>
            </a:r>
            <a:r>
              <a:rPr lang="zh-CN" altLang="en-US" dirty="0"/>
              <a:t>与</a:t>
            </a:r>
            <a:r>
              <a:rPr lang="zh-CN" altLang="en-US" dirty="0">
                <a:solidFill>
                  <a:srgbClr val="00B050"/>
                </a:solidFill>
              </a:rPr>
              <a:t>竣工图</a:t>
            </a:r>
            <a:r>
              <a:rPr lang="zh-CN" altLang="en-US" dirty="0"/>
              <a:t>不一致，是否按实际</a:t>
            </a:r>
            <a:r>
              <a:rPr lang="zh-CN" altLang="en-US" dirty="0">
                <a:solidFill>
                  <a:srgbClr val="00B050"/>
                </a:solidFill>
              </a:rPr>
              <a:t>现场</a:t>
            </a:r>
            <a:r>
              <a:rPr lang="zh-CN" altLang="en-US" dirty="0"/>
              <a:t>施工量结算</a:t>
            </a:r>
            <a:endParaRPr lang="en-US" dirty="0"/>
          </a:p>
          <a:p>
            <a:pPr lvl="0"/>
            <a:r>
              <a:rPr lang="zh-CN" altLang="en-US" dirty="0"/>
              <a:t>按实际</a:t>
            </a:r>
            <a:r>
              <a:rPr lang="zh-CN" altLang="en-US" dirty="0">
                <a:solidFill>
                  <a:srgbClr val="00B050"/>
                </a:solidFill>
              </a:rPr>
              <a:t>现场</a:t>
            </a:r>
            <a:r>
              <a:rPr lang="zh-CN" altLang="en-US" dirty="0"/>
              <a:t>施工量来结算，就不是</a:t>
            </a:r>
            <a:r>
              <a:rPr lang="en-US" dirty="0"/>
              <a:t>EPC</a:t>
            </a:r>
            <a:r>
              <a:rPr lang="zh-CN" altLang="en-US" dirty="0"/>
              <a:t>，而是单价合同</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en-US" altLang="zh-CN" dirty="0"/>
              <a:t>EPC</a:t>
            </a:r>
            <a:r>
              <a:rPr lang="zh-CN" altLang="en-US" dirty="0"/>
              <a:t>工程，采用当地</a:t>
            </a:r>
            <a:r>
              <a:rPr lang="zh-CN" altLang="en-US" dirty="0">
                <a:solidFill>
                  <a:srgbClr val="00B050"/>
                </a:solidFill>
              </a:rPr>
              <a:t>定额</a:t>
            </a:r>
            <a:r>
              <a:rPr lang="zh-CN" altLang="en-US" dirty="0"/>
              <a:t>，经财评评审后计算，下浮一定比列，作为结算价</a:t>
            </a:r>
            <a:endParaRPr lang="en-US" altLang="zh-CN" dirty="0"/>
          </a:p>
          <a:p>
            <a:r>
              <a:rPr lang="zh-CN" altLang="en-US" dirty="0"/>
              <a:t>财评时，按当地</a:t>
            </a:r>
            <a:r>
              <a:rPr lang="zh-CN" altLang="en-US" dirty="0">
                <a:solidFill>
                  <a:srgbClr val="00B050"/>
                </a:solidFill>
              </a:rPr>
              <a:t>定额</a:t>
            </a:r>
            <a:r>
              <a:rPr lang="zh-CN" altLang="en-US" dirty="0"/>
              <a:t>标准，给了</a:t>
            </a:r>
            <a:r>
              <a:rPr lang="zh-CN" altLang="en-US" dirty="0">
                <a:solidFill>
                  <a:srgbClr val="00B050"/>
                </a:solidFill>
              </a:rPr>
              <a:t>二次搬运费、夜间施工费、冬雨季施工费</a:t>
            </a:r>
            <a:r>
              <a:rPr lang="zh-CN" altLang="en-US" dirty="0"/>
              <a:t>，相应费率</a:t>
            </a:r>
            <a:endParaRPr lang="en-US" altLang="zh-CN" dirty="0"/>
          </a:p>
          <a:p>
            <a:r>
              <a:rPr lang="zh-CN" altLang="en-US" dirty="0"/>
              <a:t>现</a:t>
            </a:r>
            <a:r>
              <a:rPr lang="zh-CN" altLang="en-US" dirty="0">
                <a:solidFill>
                  <a:srgbClr val="00B050"/>
                </a:solidFill>
              </a:rPr>
              <a:t>审计</a:t>
            </a:r>
            <a:r>
              <a:rPr lang="zh-CN" altLang="en-US" dirty="0"/>
              <a:t>不按财评给定</a:t>
            </a:r>
            <a:r>
              <a:rPr lang="zh-CN" altLang="en-US" dirty="0">
                <a:solidFill>
                  <a:srgbClr val="00B050"/>
                </a:solidFill>
              </a:rPr>
              <a:t>费率</a:t>
            </a:r>
            <a:r>
              <a:rPr lang="zh-CN" altLang="en-US" dirty="0"/>
              <a:t>计取，而是</a:t>
            </a:r>
            <a:r>
              <a:rPr lang="zh-CN" altLang="en-US" dirty="0">
                <a:solidFill>
                  <a:srgbClr val="00B050"/>
                </a:solidFill>
              </a:rPr>
              <a:t>取消</a:t>
            </a:r>
            <a:endParaRPr lang="zh-CN" altLang="en-US" dirty="0">
              <a:solidFill>
                <a:srgbClr val="00B050"/>
              </a:solidFill>
            </a:endParaRPr>
          </a:p>
          <a:p>
            <a:r>
              <a:rPr lang="zh-CN" altLang="en-US" dirty="0"/>
              <a:t>审计不按</a:t>
            </a:r>
            <a:r>
              <a:rPr lang="zh-CN" altLang="en-US" dirty="0">
                <a:solidFill>
                  <a:srgbClr val="FF0000"/>
                </a:solidFill>
              </a:rPr>
              <a:t>财评给定费率</a:t>
            </a:r>
            <a:r>
              <a:rPr lang="zh-CN" altLang="en-US" dirty="0"/>
              <a:t>计取是否合理</a:t>
            </a:r>
            <a:endParaRPr lang="zh-CN" altLang="en-US" dirty="0"/>
          </a:p>
          <a:p>
            <a:r>
              <a:rPr lang="zh-CN" altLang="en-US" dirty="0">
                <a:solidFill>
                  <a:srgbClr val="FF0000"/>
                </a:solidFill>
              </a:rPr>
              <a:t>重点：</a:t>
            </a:r>
            <a:r>
              <a:rPr lang="en-US" altLang="zh-CN" dirty="0"/>
              <a:t>EPC</a:t>
            </a:r>
            <a:r>
              <a:rPr lang="zh-CN" altLang="en-US" dirty="0"/>
              <a:t>，投标，报了</a:t>
            </a:r>
            <a:r>
              <a:rPr lang="zh-CN" altLang="en-US" dirty="0">
                <a:solidFill>
                  <a:srgbClr val="00B050"/>
                </a:solidFill>
              </a:rPr>
              <a:t>总价措施费</a:t>
            </a:r>
            <a:r>
              <a:rPr lang="zh-CN" altLang="en-US" dirty="0"/>
              <a:t>的取费项目和费率，含赶工措施费，约定</a:t>
            </a:r>
            <a:r>
              <a:rPr lang="zh-CN" altLang="en-US" dirty="0">
                <a:solidFill>
                  <a:srgbClr val="00B050"/>
                </a:solidFill>
              </a:rPr>
              <a:t>按实结算</a:t>
            </a:r>
            <a:endParaRPr lang="en-US" altLang="zh-CN" dirty="0">
              <a:solidFill>
                <a:srgbClr val="00B050"/>
              </a:solidFill>
            </a:endParaRPr>
          </a:p>
          <a:p>
            <a:r>
              <a:rPr lang="zh-CN" altLang="en-US" dirty="0">
                <a:solidFill>
                  <a:srgbClr val="00B050"/>
                </a:solidFill>
              </a:rPr>
              <a:t>审计</a:t>
            </a:r>
            <a:r>
              <a:rPr lang="zh-CN" altLang="en-US" dirty="0"/>
              <a:t>，赶工措施费，根据</a:t>
            </a:r>
            <a:r>
              <a:rPr lang="zh-CN" altLang="en-US" dirty="0">
                <a:solidFill>
                  <a:srgbClr val="00B050"/>
                </a:solidFill>
              </a:rPr>
              <a:t>现场</a:t>
            </a:r>
            <a:r>
              <a:rPr lang="zh-CN" altLang="en-US" dirty="0"/>
              <a:t>是否</a:t>
            </a:r>
            <a:r>
              <a:rPr lang="zh-CN" altLang="en-US" dirty="0">
                <a:solidFill>
                  <a:srgbClr val="00B050"/>
                </a:solidFill>
              </a:rPr>
              <a:t>发生</a:t>
            </a:r>
            <a:r>
              <a:rPr lang="zh-CN" altLang="en-US" dirty="0"/>
              <a:t>才能计取</a:t>
            </a:r>
            <a:endParaRPr lang="en-US" altLang="zh-CN" dirty="0"/>
          </a:p>
          <a:p>
            <a:r>
              <a:rPr lang="zh-CN" altLang="en-US" dirty="0"/>
              <a:t>投标，报的取费标准，审计是否可以调整</a:t>
            </a:r>
            <a:endParaRPr lang="en-US" altLang="zh-CN" dirty="0"/>
          </a:p>
          <a:p>
            <a:r>
              <a:rPr lang="zh-CN" altLang="en-US" dirty="0"/>
              <a:t>审计提出，赶工措施费的审核方式是否合理</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sz="2900" dirty="0">
                <a:solidFill>
                  <a:srgbClr val="FF0000"/>
                </a:solidFill>
              </a:rPr>
              <a:t>重点：</a:t>
            </a:r>
            <a:r>
              <a:rPr lang="zh-CN" altLang="en-US" sz="2900" dirty="0"/>
              <a:t>财政投资</a:t>
            </a:r>
            <a:r>
              <a:rPr lang="en-US" altLang="zh-CN" sz="2900" dirty="0"/>
              <a:t>EPC</a:t>
            </a:r>
            <a:r>
              <a:rPr lang="zh-CN" altLang="en-US" sz="2900" dirty="0"/>
              <a:t>，非清单招标</a:t>
            </a:r>
            <a:endParaRPr lang="en-US" sz="2900" dirty="0"/>
          </a:p>
          <a:p>
            <a:r>
              <a:rPr lang="zh-CN" altLang="en-US" sz="2900" dirty="0"/>
              <a:t>财评，要求有</a:t>
            </a:r>
            <a:r>
              <a:rPr lang="zh-CN" altLang="en-US" sz="2900" dirty="0">
                <a:solidFill>
                  <a:srgbClr val="00B050"/>
                </a:solidFill>
              </a:rPr>
              <a:t>清单</a:t>
            </a:r>
            <a:r>
              <a:rPr lang="zh-CN" altLang="en-US" sz="2900" dirty="0"/>
              <a:t>，实施中，甲方委托造价咨询编制清单</a:t>
            </a:r>
            <a:endParaRPr lang="en-US" altLang="zh-CN" sz="2900" dirty="0"/>
          </a:p>
          <a:p>
            <a:r>
              <a:rPr lang="zh-CN" altLang="en-US" sz="2900" dirty="0"/>
              <a:t>施工图不够细致，造成</a:t>
            </a:r>
            <a:r>
              <a:rPr lang="zh-CN" altLang="en-US" sz="2900" dirty="0">
                <a:solidFill>
                  <a:srgbClr val="00B050"/>
                </a:solidFill>
              </a:rPr>
              <a:t>清单缺漏</a:t>
            </a:r>
            <a:r>
              <a:rPr lang="zh-CN" altLang="en-US" sz="2900" dirty="0"/>
              <a:t>、工程量不准</a:t>
            </a:r>
            <a:endParaRPr lang="en-US" altLang="zh-CN" sz="2900" dirty="0"/>
          </a:p>
          <a:p>
            <a:r>
              <a:rPr lang="zh-CN" altLang="en-US" sz="2900" dirty="0"/>
              <a:t>实际工程量，大量</a:t>
            </a:r>
            <a:r>
              <a:rPr lang="zh-CN" altLang="en-US" sz="2900" dirty="0">
                <a:solidFill>
                  <a:srgbClr val="00B050"/>
                </a:solidFill>
              </a:rPr>
              <a:t>增加</a:t>
            </a:r>
            <a:endParaRPr lang="en-US" altLang="zh-CN" sz="2900" dirty="0">
              <a:solidFill>
                <a:srgbClr val="00B050"/>
              </a:solidFill>
            </a:endParaRPr>
          </a:p>
          <a:p>
            <a:r>
              <a:rPr lang="zh-CN" altLang="en-US" sz="2900" dirty="0"/>
              <a:t>为确保清单与实际相符，</a:t>
            </a:r>
            <a:r>
              <a:rPr lang="zh-CN" altLang="en-US" sz="2900" dirty="0">
                <a:solidFill>
                  <a:srgbClr val="FF0000"/>
                </a:solidFill>
              </a:rPr>
              <a:t>重新调整</a:t>
            </a:r>
            <a:r>
              <a:rPr lang="zh-CN" altLang="en-US" sz="2900" dirty="0">
                <a:solidFill>
                  <a:srgbClr val="00B050"/>
                </a:solidFill>
              </a:rPr>
              <a:t>清单</a:t>
            </a:r>
            <a:endParaRPr lang="en-US" sz="2900" dirty="0">
              <a:solidFill>
                <a:srgbClr val="00B050"/>
              </a:solidFill>
            </a:endParaRPr>
          </a:p>
          <a:p>
            <a:r>
              <a:rPr lang="zh-CN" altLang="en-US" sz="2900" dirty="0">
                <a:solidFill>
                  <a:srgbClr val="FF0000"/>
                </a:solidFill>
              </a:rPr>
              <a:t>合同</a:t>
            </a:r>
            <a:r>
              <a:rPr lang="zh-CN" altLang="en-US" sz="2900" dirty="0"/>
              <a:t>范围内</a:t>
            </a:r>
            <a:r>
              <a:rPr lang="zh-CN" altLang="en-US" sz="2900" dirty="0">
                <a:solidFill>
                  <a:srgbClr val="00B050"/>
                </a:solidFill>
              </a:rPr>
              <a:t>降低单价，增加工程量</a:t>
            </a:r>
            <a:endParaRPr lang="en-US" sz="2900" dirty="0">
              <a:solidFill>
                <a:srgbClr val="00B050"/>
              </a:solidFill>
            </a:endParaRPr>
          </a:p>
          <a:p>
            <a:r>
              <a:rPr lang="zh-CN" altLang="en-US" sz="2900" dirty="0"/>
              <a:t>此前依据清单，支付了计量款</a:t>
            </a:r>
            <a:endParaRPr lang="en-US" altLang="zh-CN" sz="2900" dirty="0"/>
          </a:p>
          <a:p>
            <a:r>
              <a:rPr lang="zh-CN" altLang="en-US" sz="2900" dirty="0"/>
              <a:t>清单调整后，已支付计量款依据，如何解释</a:t>
            </a:r>
            <a:endParaRPr lang="zh-CN" altLang="en-US" sz="2900" dirty="0"/>
          </a:p>
          <a:p>
            <a:r>
              <a:rPr lang="zh-CN" altLang="en-US" sz="2900" dirty="0">
                <a:solidFill>
                  <a:srgbClr val="FF0000"/>
                </a:solidFill>
              </a:rPr>
              <a:t>重点： </a:t>
            </a:r>
            <a:r>
              <a:rPr lang="en-US" altLang="zh-CN" sz="2900" dirty="0"/>
              <a:t>EPC</a:t>
            </a:r>
            <a:r>
              <a:rPr lang="zh-CN" altLang="en-US" sz="2900" dirty="0"/>
              <a:t>，建安费结算，依据甲方确认的竣工资料，按</a:t>
            </a:r>
            <a:r>
              <a:rPr lang="en-US" altLang="zh-CN" sz="2900" dirty="0"/>
              <a:t>《13</a:t>
            </a:r>
            <a:r>
              <a:rPr lang="zh-CN" altLang="en-US" sz="2900" dirty="0"/>
              <a:t>清单</a:t>
            </a:r>
            <a:r>
              <a:rPr lang="en-US" altLang="zh-CN" sz="2900" dirty="0"/>
              <a:t>》</a:t>
            </a:r>
            <a:r>
              <a:rPr lang="zh-CN" altLang="en-US" sz="2900" dirty="0"/>
              <a:t>和</a:t>
            </a:r>
            <a:r>
              <a:rPr lang="en-US" altLang="zh-CN" sz="2900" dirty="0"/>
              <a:t>《15</a:t>
            </a:r>
            <a:r>
              <a:rPr lang="zh-CN" altLang="en-US" sz="2900" dirty="0"/>
              <a:t>定额</a:t>
            </a:r>
            <a:r>
              <a:rPr lang="en-US" altLang="zh-CN" sz="2900" dirty="0"/>
              <a:t>》</a:t>
            </a:r>
            <a:r>
              <a:rPr lang="zh-CN" altLang="en-US" sz="2900" dirty="0"/>
              <a:t>，按实计算工程量</a:t>
            </a:r>
            <a:endParaRPr lang="en-US" altLang="zh-CN" sz="2900" dirty="0"/>
          </a:p>
          <a:p>
            <a:r>
              <a:rPr lang="zh-CN" altLang="en-US" sz="2900" dirty="0"/>
              <a:t>甲方确认的</a:t>
            </a:r>
            <a:r>
              <a:rPr lang="zh-CN" altLang="en-US" sz="2900" dirty="0">
                <a:solidFill>
                  <a:srgbClr val="00B050"/>
                </a:solidFill>
              </a:rPr>
              <a:t>收方单</a:t>
            </a:r>
            <a:r>
              <a:rPr lang="zh-CN" altLang="en-US" sz="2900" dirty="0"/>
              <a:t>工程量，与按</a:t>
            </a:r>
            <a:r>
              <a:rPr lang="en-US" altLang="zh-CN" sz="2900" dirty="0"/>
              <a:t>《13</a:t>
            </a:r>
            <a:r>
              <a:rPr lang="zh-CN" altLang="en-US" sz="2900" dirty="0"/>
              <a:t>清单</a:t>
            </a:r>
            <a:r>
              <a:rPr lang="en-US" altLang="zh-CN" sz="2900" dirty="0"/>
              <a:t>》</a:t>
            </a:r>
            <a:r>
              <a:rPr lang="zh-CN" altLang="en-US" sz="2900" dirty="0"/>
              <a:t>和</a:t>
            </a:r>
            <a:r>
              <a:rPr lang="en-US" altLang="zh-CN" sz="2900" dirty="0"/>
              <a:t>《15</a:t>
            </a:r>
            <a:r>
              <a:rPr lang="zh-CN" altLang="en-US" sz="2900" dirty="0"/>
              <a:t>定额</a:t>
            </a:r>
            <a:r>
              <a:rPr lang="en-US" altLang="zh-CN" sz="2900" dirty="0"/>
              <a:t>》</a:t>
            </a:r>
            <a:r>
              <a:rPr lang="zh-CN" altLang="en-US" sz="2900" dirty="0"/>
              <a:t>的工程量</a:t>
            </a:r>
            <a:r>
              <a:rPr lang="zh-CN" altLang="en-US" sz="2900" dirty="0">
                <a:solidFill>
                  <a:srgbClr val="00B050"/>
                </a:solidFill>
              </a:rPr>
              <a:t>有差异</a:t>
            </a:r>
            <a:r>
              <a:rPr lang="zh-CN" altLang="en-US" sz="2900" dirty="0"/>
              <a:t>，以谁为准</a:t>
            </a:r>
            <a:endParaRPr lang="en-US" altLang="zh-CN" sz="2900"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en-US" altLang="zh-CN" dirty="0"/>
              <a:t>EPC</a:t>
            </a:r>
            <a:r>
              <a:rPr lang="zh-CN" altLang="en-US" dirty="0"/>
              <a:t>工程，在初设阶段</a:t>
            </a:r>
            <a:r>
              <a:rPr lang="zh-CN" altLang="en-US" dirty="0">
                <a:solidFill>
                  <a:srgbClr val="FF0000"/>
                </a:solidFill>
              </a:rPr>
              <a:t>招标</a:t>
            </a:r>
            <a:r>
              <a:rPr lang="zh-CN" altLang="en-US" dirty="0"/>
              <a:t>施工总承包，以</a:t>
            </a:r>
            <a:r>
              <a:rPr lang="zh-CN" altLang="en-US" dirty="0">
                <a:solidFill>
                  <a:srgbClr val="00B050"/>
                </a:solidFill>
              </a:rPr>
              <a:t>概算价</a:t>
            </a:r>
            <a:r>
              <a:rPr lang="zh-CN" altLang="en-US" dirty="0"/>
              <a:t>下浮后中标</a:t>
            </a:r>
            <a:endParaRPr lang="en-US" altLang="zh-CN" dirty="0"/>
          </a:p>
          <a:p>
            <a:r>
              <a:rPr lang="zh-CN" altLang="en-US" dirty="0"/>
              <a:t>合同条款约定，</a:t>
            </a:r>
            <a:r>
              <a:rPr lang="zh-CN" altLang="en-US" dirty="0">
                <a:solidFill>
                  <a:schemeClr val="tx1"/>
                </a:solidFill>
              </a:rPr>
              <a:t>临时工程费</a:t>
            </a:r>
            <a:r>
              <a:rPr lang="zh-CN" altLang="en-US" dirty="0"/>
              <a:t>，按</a:t>
            </a:r>
            <a:r>
              <a:rPr lang="zh-CN" altLang="en-US" dirty="0">
                <a:solidFill>
                  <a:srgbClr val="00B050"/>
                </a:solidFill>
              </a:rPr>
              <a:t>施工图预算</a:t>
            </a:r>
            <a:r>
              <a:rPr lang="zh-CN" altLang="en-US" dirty="0"/>
              <a:t>，</a:t>
            </a:r>
            <a:r>
              <a:rPr lang="zh-CN" altLang="en-US" dirty="0">
                <a:solidFill>
                  <a:srgbClr val="00B050"/>
                </a:solidFill>
              </a:rPr>
              <a:t>合价包干</a:t>
            </a:r>
            <a:endParaRPr lang="en-US" altLang="zh-CN" dirty="0">
              <a:solidFill>
                <a:srgbClr val="00B050"/>
              </a:solidFill>
            </a:endParaRPr>
          </a:p>
          <a:p>
            <a:r>
              <a:rPr lang="zh-CN" altLang="en-US" dirty="0"/>
              <a:t>项目</a:t>
            </a:r>
            <a:r>
              <a:rPr lang="zh-CN" altLang="en-US" dirty="0">
                <a:solidFill>
                  <a:srgbClr val="00B050"/>
                </a:solidFill>
              </a:rPr>
              <a:t>边出图边施工</a:t>
            </a:r>
            <a:r>
              <a:rPr lang="zh-CN" altLang="en-US" dirty="0"/>
              <a:t>，此费用直到项目</a:t>
            </a:r>
            <a:r>
              <a:rPr lang="zh-CN" altLang="en-US" dirty="0">
                <a:solidFill>
                  <a:srgbClr val="00B050"/>
                </a:solidFill>
              </a:rPr>
              <a:t>完工</a:t>
            </a:r>
            <a:r>
              <a:rPr lang="zh-CN" altLang="en-US" dirty="0"/>
              <a:t>才</a:t>
            </a:r>
            <a:r>
              <a:rPr lang="zh-CN" altLang="en-US" dirty="0">
                <a:solidFill>
                  <a:srgbClr val="FF0000"/>
                </a:solidFill>
              </a:rPr>
              <a:t>确定</a:t>
            </a:r>
            <a:r>
              <a:rPr lang="zh-CN" altLang="en-US" dirty="0"/>
              <a:t>，故</a:t>
            </a:r>
            <a:r>
              <a:rPr lang="zh-CN" altLang="en-US" dirty="0">
                <a:solidFill>
                  <a:srgbClr val="00B050"/>
                </a:solidFill>
              </a:rPr>
              <a:t>合价包干</a:t>
            </a:r>
            <a:r>
              <a:rPr lang="zh-CN" altLang="en-US" dirty="0"/>
              <a:t>，实际为，</a:t>
            </a:r>
            <a:r>
              <a:rPr lang="zh-CN" altLang="en-US" dirty="0">
                <a:solidFill>
                  <a:srgbClr val="00B050"/>
                </a:solidFill>
              </a:rPr>
              <a:t>按实计费</a:t>
            </a:r>
            <a:endParaRPr lang="zh-CN" altLang="en-US" dirty="0">
              <a:solidFill>
                <a:srgbClr val="00B050"/>
              </a:solidFill>
            </a:endParaRPr>
          </a:p>
          <a:p>
            <a:r>
              <a:rPr lang="zh-CN" altLang="en-US" dirty="0"/>
              <a:t>终审部门，此费用，是</a:t>
            </a:r>
            <a:r>
              <a:rPr lang="zh-CN" altLang="en-US" dirty="0">
                <a:solidFill>
                  <a:srgbClr val="00B050"/>
                </a:solidFill>
              </a:rPr>
              <a:t>按实结算</a:t>
            </a:r>
            <a:r>
              <a:rPr lang="zh-CN" altLang="en-US" dirty="0"/>
              <a:t>呢</a:t>
            </a:r>
            <a:r>
              <a:rPr lang="en-US" dirty="0"/>
              <a:t>?</a:t>
            </a:r>
            <a:r>
              <a:rPr lang="zh-CN" altLang="en-US" dirty="0"/>
              <a:t>还是以当时仅有的</a:t>
            </a:r>
            <a:r>
              <a:rPr lang="zh-CN" altLang="en-US" dirty="0">
                <a:solidFill>
                  <a:srgbClr val="00B050"/>
                </a:solidFill>
              </a:rPr>
              <a:t>图纸</a:t>
            </a:r>
            <a:r>
              <a:rPr lang="zh-CN" altLang="en-US" dirty="0"/>
              <a:t>，出一版</a:t>
            </a:r>
            <a:r>
              <a:rPr lang="zh-CN" altLang="en-US" dirty="0">
                <a:solidFill>
                  <a:srgbClr val="00B050"/>
                </a:solidFill>
              </a:rPr>
              <a:t>预算</a:t>
            </a:r>
            <a:r>
              <a:rPr lang="zh-CN" altLang="en-US" dirty="0"/>
              <a:t>，总价包干呢</a:t>
            </a:r>
            <a:r>
              <a:rPr lang="en-US" dirty="0"/>
              <a:t>?</a:t>
            </a:r>
            <a:endParaRPr lang="zh-CN" altLang="en-US" dirty="0"/>
          </a:p>
          <a:p>
            <a:r>
              <a:rPr lang="zh-CN" altLang="en-US" dirty="0">
                <a:solidFill>
                  <a:srgbClr val="FF0000"/>
                </a:solidFill>
              </a:rPr>
              <a:t>重点： </a:t>
            </a:r>
            <a:r>
              <a:rPr lang="en-US" altLang="zh-CN" dirty="0"/>
              <a:t>EPC</a:t>
            </a:r>
            <a:r>
              <a:rPr lang="zh-CN" altLang="en-US" dirty="0"/>
              <a:t>，管路铺设，管路</a:t>
            </a:r>
            <a:r>
              <a:rPr lang="zh-CN" altLang="en-US" dirty="0">
                <a:solidFill>
                  <a:srgbClr val="00B050"/>
                </a:solidFill>
              </a:rPr>
              <a:t>甲供材</a:t>
            </a:r>
            <a:r>
              <a:rPr lang="zh-CN" altLang="en-US" dirty="0"/>
              <a:t>，</a:t>
            </a:r>
            <a:r>
              <a:rPr lang="zh-CN" altLang="en-US" dirty="0">
                <a:solidFill>
                  <a:srgbClr val="FF0000"/>
                </a:solidFill>
              </a:rPr>
              <a:t>单价</a:t>
            </a:r>
            <a:r>
              <a:rPr lang="zh-CN" altLang="en-US" dirty="0"/>
              <a:t>中应不含</a:t>
            </a:r>
            <a:r>
              <a:rPr lang="zh-CN" altLang="en-US" dirty="0">
                <a:solidFill>
                  <a:srgbClr val="00B050"/>
                </a:solidFill>
              </a:rPr>
              <a:t>材料费</a:t>
            </a:r>
            <a:endParaRPr lang="en-US" altLang="zh-CN" dirty="0">
              <a:solidFill>
                <a:srgbClr val="00B050"/>
              </a:solidFill>
            </a:endParaRPr>
          </a:p>
          <a:p>
            <a:r>
              <a:rPr lang="zh-CN" altLang="en-US" dirty="0"/>
              <a:t>乙方</a:t>
            </a:r>
            <a:r>
              <a:rPr lang="zh-CN" altLang="en-US" dirty="0">
                <a:solidFill>
                  <a:srgbClr val="00B050"/>
                </a:solidFill>
              </a:rPr>
              <a:t>投标</a:t>
            </a:r>
            <a:r>
              <a:rPr lang="zh-CN" altLang="en-US" dirty="0"/>
              <a:t>，将</a:t>
            </a:r>
            <a:r>
              <a:rPr lang="zh-CN" altLang="en-US" dirty="0">
                <a:solidFill>
                  <a:srgbClr val="00B050"/>
                </a:solidFill>
              </a:rPr>
              <a:t>材料费</a:t>
            </a:r>
            <a:r>
              <a:rPr lang="zh-CN" altLang="en-US" dirty="0"/>
              <a:t>计入了</a:t>
            </a:r>
            <a:r>
              <a:rPr lang="zh-CN" altLang="en-US" dirty="0">
                <a:solidFill>
                  <a:srgbClr val="FF0000"/>
                </a:solidFill>
              </a:rPr>
              <a:t>单价</a:t>
            </a:r>
            <a:r>
              <a:rPr lang="zh-CN" altLang="en-US" dirty="0"/>
              <a:t>，结算，甲方要求</a:t>
            </a:r>
            <a:r>
              <a:rPr lang="zh-CN" altLang="en-US" dirty="0">
                <a:solidFill>
                  <a:srgbClr val="FF0000"/>
                </a:solidFill>
              </a:rPr>
              <a:t>扣除材料费用</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en-US" dirty="0"/>
              <a:t>EPC</a:t>
            </a:r>
            <a:r>
              <a:rPr lang="zh-CN" altLang="en-US" dirty="0"/>
              <a:t>，总价合同，甲方资金问题，停工，</a:t>
            </a:r>
            <a:r>
              <a:rPr lang="zh-CN" altLang="en-US" dirty="0">
                <a:solidFill>
                  <a:srgbClr val="00B050"/>
                </a:solidFill>
              </a:rPr>
              <a:t>烂尾</a:t>
            </a:r>
            <a:endParaRPr lang="en-US" altLang="zh-CN" dirty="0">
              <a:solidFill>
                <a:srgbClr val="00B050"/>
              </a:solidFill>
            </a:endParaRPr>
          </a:p>
          <a:p>
            <a:r>
              <a:rPr lang="zh-CN" altLang="en-US" dirty="0"/>
              <a:t>招标和签订合同，无清单，只有</a:t>
            </a:r>
            <a:r>
              <a:rPr lang="zh-CN" altLang="en-US" dirty="0">
                <a:solidFill>
                  <a:srgbClr val="00B050"/>
                </a:solidFill>
              </a:rPr>
              <a:t>总价</a:t>
            </a:r>
            <a:r>
              <a:rPr lang="zh-CN" altLang="en-US" dirty="0"/>
              <a:t>，合同约定，按</a:t>
            </a:r>
            <a:r>
              <a:rPr lang="en-US" dirty="0"/>
              <a:t> 2012 </a:t>
            </a:r>
            <a:r>
              <a:rPr lang="zh-CN" altLang="en-US" dirty="0">
                <a:solidFill>
                  <a:srgbClr val="00B050"/>
                </a:solidFill>
              </a:rPr>
              <a:t>定额</a:t>
            </a:r>
            <a:r>
              <a:rPr lang="zh-CN" altLang="en-US" dirty="0"/>
              <a:t>组价 </a:t>
            </a:r>
            <a:endParaRPr lang="en-US" altLang="zh-CN" dirty="0"/>
          </a:p>
          <a:p>
            <a:r>
              <a:rPr lang="en-US" dirty="0"/>
              <a:t>1.</a:t>
            </a:r>
            <a:r>
              <a:rPr lang="zh-CN" altLang="en-US" dirty="0">
                <a:solidFill>
                  <a:srgbClr val="00B050"/>
                </a:solidFill>
              </a:rPr>
              <a:t>安全文明施工费</a:t>
            </a:r>
            <a:r>
              <a:rPr lang="zh-CN" altLang="en-US" dirty="0"/>
              <a:t>，如何结算</a:t>
            </a:r>
            <a:endParaRPr lang="en-US" altLang="zh-CN" dirty="0"/>
          </a:p>
          <a:p>
            <a:r>
              <a:rPr lang="zh-CN" altLang="en-US" dirty="0">
                <a:solidFill>
                  <a:srgbClr val="00B050"/>
                </a:solidFill>
              </a:rPr>
              <a:t>临时设施</a:t>
            </a:r>
            <a:r>
              <a:rPr lang="zh-CN" altLang="en-US" dirty="0"/>
              <a:t>，按照</a:t>
            </a:r>
            <a:r>
              <a:rPr lang="zh-CN" altLang="en-US" dirty="0">
                <a:solidFill>
                  <a:srgbClr val="00B050"/>
                </a:solidFill>
              </a:rPr>
              <a:t>高峰期</a:t>
            </a:r>
            <a:r>
              <a:rPr lang="zh-CN" altLang="en-US" dirty="0"/>
              <a:t>人流量考虑</a:t>
            </a:r>
            <a:endParaRPr lang="en-US" altLang="zh-CN" dirty="0"/>
          </a:p>
          <a:p>
            <a:r>
              <a:rPr lang="zh-CN" altLang="en-US" dirty="0"/>
              <a:t>定额，没有明确，临时设施费占安文费的</a:t>
            </a:r>
            <a:r>
              <a:rPr lang="zh-CN" altLang="en-US" dirty="0">
                <a:solidFill>
                  <a:srgbClr val="00B050"/>
                </a:solidFill>
              </a:rPr>
              <a:t>比例</a:t>
            </a:r>
            <a:r>
              <a:rPr lang="zh-CN" altLang="en-US" dirty="0"/>
              <a:t>，如何计取</a:t>
            </a:r>
            <a:endParaRPr lang="en-US" altLang="zh-CN" dirty="0"/>
          </a:p>
          <a:p>
            <a:r>
              <a:rPr lang="en-US" altLang="zh-CN" dirty="0"/>
              <a:t>2.</a:t>
            </a:r>
            <a:r>
              <a:rPr lang="zh-CN" altLang="en-US" dirty="0">
                <a:solidFill>
                  <a:srgbClr val="00B050"/>
                </a:solidFill>
              </a:rPr>
              <a:t>精装设计费</a:t>
            </a:r>
            <a:endParaRPr lang="en-US" altLang="zh-CN" dirty="0">
              <a:solidFill>
                <a:srgbClr val="00B050"/>
              </a:solidFill>
            </a:endParaRPr>
          </a:p>
          <a:p>
            <a:r>
              <a:rPr lang="zh-CN" altLang="en-US" dirty="0"/>
              <a:t>合同，包括精装</a:t>
            </a:r>
            <a:r>
              <a:rPr lang="zh-CN" altLang="en-US" dirty="0">
                <a:solidFill>
                  <a:srgbClr val="00B050"/>
                </a:solidFill>
              </a:rPr>
              <a:t>深化设计</a:t>
            </a:r>
            <a:r>
              <a:rPr lang="zh-CN" altLang="en-US" dirty="0"/>
              <a:t>费，总包完成了精装设计，未施工，精装设计费是否可以</a:t>
            </a:r>
            <a:r>
              <a:rPr lang="zh-CN" altLang="en-US" dirty="0">
                <a:solidFill>
                  <a:srgbClr val="00B050"/>
                </a:solidFill>
              </a:rPr>
              <a:t>单独列项索赔</a:t>
            </a:r>
            <a:endParaRPr lang="zh-CN" altLang="en-US" dirty="0">
              <a:solidFill>
                <a:srgbClr val="00B050"/>
              </a:solidFill>
            </a:endParaRPr>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dirty="0"/>
              <a:t>3.</a:t>
            </a:r>
            <a:r>
              <a:rPr lang="zh-CN" altLang="en-US" dirty="0"/>
              <a:t>抢工费</a:t>
            </a:r>
            <a:endParaRPr lang="en-US" altLang="zh-CN" dirty="0"/>
          </a:p>
          <a:p>
            <a:r>
              <a:rPr lang="zh-CN" altLang="en-US" dirty="0"/>
              <a:t>按</a:t>
            </a:r>
            <a:r>
              <a:rPr lang="zh-CN" altLang="en-US" dirty="0">
                <a:solidFill>
                  <a:srgbClr val="FF0000"/>
                </a:solidFill>
              </a:rPr>
              <a:t>工期定额</a:t>
            </a:r>
            <a:r>
              <a:rPr lang="zh-CN" altLang="en-US" dirty="0"/>
              <a:t>，实际</a:t>
            </a:r>
            <a:r>
              <a:rPr lang="zh-CN" altLang="en-US" dirty="0">
                <a:solidFill>
                  <a:srgbClr val="00B050"/>
                </a:solidFill>
              </a:rPr>
              <a:t>工期缩减</a:t>
            </a:r>
            <a:r>
              <a:rPr lang="en-US" dirty="0">
                <a:solidFill>
                  <a:srgbClr val="00B050"/>
                </a:solidFill>
              </a:rPr>
              <a:t> </a:t>
            </a:r>
            <a:r>
              <a:rPr lang="en-US" dirty="0"/>
              <a:t>30%</a:t>
            </a:r>
            <a:r>
              <a:rPr lang="zh-CN" altLang="en-US" dirty="0"/>
              <a:t>，抢工费</a:t>
            </a:r>
            <a:r>
              <a:rPr lang="en-US" dirty="0"/>
              <a:t> 500 </a:t>
            </a:r>
            <a:r>
              <a:rPr lang="zh-CN" altLang="en-US" dirty="0"/>
              <a:t>万元</a:t>
            </a:r>
            <a:endParaRPr lang="en-US" dirty="0"/>
          </a:p>
          <a:p>
            <a:r>
              <a:rPr lang="zh-CN" altLang="en-US" dirty="0"/>
              <a:t>项目部，</a:t>
            </a:r>
            <a:r>
              <a:rPr lang="zh-CN" altLang="en-US" dirty="0">
                <a:solidFill>
                  <a:srgbClr val="FF0000"/>
                </a:solidFill>
              </a:rPr>
              <a:t>抢工签证</a:t>
            </a:r>
            <a:r>
              <a:rPr lang="zh-CN" altLang="en-US" dirty="0"/>
              <a:t>，模板周转，砼标号提高，人工费用增加，材料价格上涨，管理费增加</a:t>
            </a:r>
            <a:endParaRPr lang="en-US" altLang="zh-CN" dirty="0"/>
          </a:p>
          <a:p>
            <a:r>
              <a:rPr lang="zh-CN" altLang="en-US" dirty="0"/>
              <a:t>上述签证，若按定额算抢工费，签证不应再计</a:t>
            </a:r>
            <a:endParaRPr lang="en-US" altLang="zh-CN" dirty="0"/>
          </a:p>
          <a:p>
            <a:r>
              <a:rPr lang="zh-CN" altLang="en-US" dirty="0"/>
              <a:t>审计，按</a:t>
            </a:r>
            <a:r>
              <a:rPr lang="zh-CN" altLang="en-US" dirty="0">
                <a:solidFill>
                  <a:srgbClr val="00B050"/>
                </a:solidFill>
              </a:rPr>
              <a:t>签证</a:t>
            </a:r>
            <a:r>
              <a:rPr lang="zh-CN" altLang="en-US" dirty="0"/>
              <a:t>，抢工费，不到</a:t>
            </a:r>
            <a:r>
              <a:rPr lang="en-US" dirty="0"/>
              <a:t> 500 </a:t>
            </a:r>
            <a:r>
              <a:rPr lang="zh-CN" altLang="en-US" dirty="0"/>
              <a:t>万元，材料上涨也无法量化</a:t>
            </a:r>
            <a:endParaRPr lang="en-US" altLang="zh-CN" dirty="0"/>
          </a:p>
          <a:p>
            <a:r>
              <a:rPr lang="zh-CN" altLang="en-US" dirty="0"/>
              <a:t>抢工费，按工期</a:t>
            </a:r>
            <a:r>
              <a:rPr lang="zh-CN" altLang="en-US" dirty="0">
                <a:solidFill>
                  <a:srgbClr val="00B050"/>
                </a:solidFill>
              </a:rPr>
              <a:t>定额</a:t>
            </a:r>
            <a:r>
              <a:rPr lang="zh-CN" altLang="en-US" dirty="0"/>
              <a:t>计算，还是按照</a:t>
            </a:r>
            <a:r>
              <a:rPr lang="zh-CN" altLang="en-US" dirty="0">
                <a:solidFill>
                  <a:srgbClr val="00B050"/>
                </a:solidFill>
              </a:rPr>
              <a:t>签证</a:t>
            </a:r>
            <a:endParaRPr lang="zh-CN" altLang="en-US" dirty="0">
              <a:solidFill>
                <a:srgbClr val="00B050"/>
              </a:solidFill>
            </a:endParaRPr>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en-US" altLang="zh-CN" dirty="0"/>
              <a:t>EPC</a:t>
            </a:r>
            <a:r>
              <a:rPr lang="zh-CN" altLang="en-US" dirty="0"/>
              <a:t>，合同约定，中标价格，作为</a:t>
            </a:r>
            <a:r>
              <a:rPr lang="zh-CN" altLang="en-US" dirty="0">
                <a:solidFill>
                  <a:srgbClr val="00B050"/>
                </a:solidFill>
              </a:rPr>
              <a:t>暂定</a:t>
            </a:r>
            <a:r>
              <a:rPr lang="zh-CN" altLang="en-US" dirty="0"/>
              <a:t>合同价格，结算，不超</a:t>
            </a:r>
            <a:r>
              <a:rPr lang="zh-CN" altLang="en-US" dirty="0">
                <a:solidFill>
                  <a:srgbClr val="00B050"/>
                </a:solidFill>
              </a:rPr>
              <a:t>中标</a:t>
            </a:r>
            <a:r>
              <a:rPr lang="zh-CN" altLang="en-US" dirty="0"/>
              <a:t>总价，审计复核后</a:t>
            </a:r>
            <a:r>
              <a:rPr lang="zh-CN" altLang="en-US" dirty="0">
                <a:solidFill>
                  <a:srgbClr val="00B050"/>
                </a:solidFill>
              </a:rPr>
              <a:t>综合单价</a:t>
            </a:r>
            <a:r>
              <a:rPr lang="zh-CN" altLang="en-US" dirty="0"/>
              <a:t>，作为结算依据</a:t>
            </a:r>
            <a:endParaRPr lang="en-US" altLang="zh-CN" dirty="0"/>
          </a:p>
          <a:p>
            <a:r>
              <a:rPr lang="zh-CN" altLang="en-US" dirty="0">
                <a:solidFill>
                  <a:srgbClr val="FF0000"/>
                </a:solidFill>
              </a:rPr>
              <a:t>承包人自身原因</a:t>
            </a:r>
            <a:r>
              <a:rPr lang="zh-CN" altLang="en-US" dirty="0"/>
              <a:t>，清单报价</a:t>
            </a:r>
            <a:r>
              <a:rPr lang="zh-CN" altLang="en-US" dirty="0">
                <a:solidFill>
                  <a:srgbClr val="00B050"/>
                </a:solidFill>
              </a:rPr>
              <a:t>缺、漏项</a:t>
            </a:r>
            <a:r>
              <a:rPr lang="zh-CN" altLang="en-US" dirty="0"/>
              <a:t>时不予调整</a:t>
            </a:r>
            <a:endParaRPr lang="zh-CN" altLang="en-US" dirty="0"/>
          </a:p>
          <a:p>
            <a:r>
              <a:rPr lang="zh-CN" altLang="en-US" dirty="0"/>
              <a:t>该</a:t>
            </a:r>
            <a:r>
              <a:rPr lang="en-US" altLang="zh-CN" dirty="0"/>
              <a:t>EPC</a:t>
            </a:r>
            <a:r>
              <a:rPr lang="zh-CN" altLang="en-US" dirty="0"/>
              <a:t>，初设清单，招标</a:t>
            </a:r>
            <a:endParaRPr lang="en-US" altLang="zh-CN" dirty="0"/>
          </a:p>
          <a:p>
            <a:r>
              <a:rPr lang="zh-CN" altLang="en-US" dirty="0"/>
              <a:t>施工图设计与初步设计， 有</a:t>
            </a:r>
            <a:r>
              <a:rPr lang="zh-CN" altLang="en-US" dirty="0">
                <a:solidFill>
                  <a:srgbClr val="00B050"/>
                </a:solidFill>
              </a:rPr>
              <a:t>不一致</a:t>
            </a:r>
            <a:endParaRPr lang="en-US" altLang="zh-CN" dirty="0">
              <a:solidFill>
                <a:srgbClr val="00B050"/>
              </a:solidFill>
            </a:endParaRPr>
          </a:p>
          <a:p>
            <a:r>
              <a:rPr lang="zh-CN" altLang="en-US" dirty="0"/>
              <a:t>施工图与招标清单，有不一样</a:t>
            </a:r>
            <a:endParaRPr lang="en-US" altLang="zh-CN" dirty="0"/>
          </a:p>
          <a:p>
            <a:r>
              <a:rPr lang="zh-CN" altLang="en-US" dirty="0"/>
              <a:t>部分工程</a:t>
            </a:r>
            <a:r>
              <a:rPr lang="zh-CN" altLang="en-US" dirty="0">
                <a:solidFill>
                  <a:srgbClr val="00B050"/>
                </a:solidFill>
              </a:rPr>
              <a:t>缺漏项</a:t>
            </a:r>
            <a:r>
              <a:rPr lang="zh-CN" altLang="en-US" dirty="0"/>
              <a:t>，甲方不给结算缺漏项</a:t>
            </a:r>
            <a:endParaRPr lang="en-US" altLang="zh-CN" dirty="0"/>
          </a:p>
          <a:p>
            <a:r>
              <a:rPr lang="zh-CN" altLang="en-US" dirty="0">
                <a:solidFill>
                  <a:srgbClr val="FF0000"/>
                </a:solidFill>
              </a:rPr>
              <a:t>重点： </a:t>
            </a:r>
            <a:r>
              <a:rPr lang="en-US" altLang="zh-CN" dirty="0"/>
              <a:t>EPC</a:t>
            </a:r>
            <a:r>
              <a:rPr lang="zh-CN" altLang="en-US" dirty="0"/>
              <a:t>，主材，调差</a:t>
            </a:r>
            <a:endParaRPr lang="en-US" altLang="zh-CN" dirty="0"/>
          </a:p>
          <a:p>
            <a:r>
              <a:rPr lang="zh-CN" altLang="en-US" dirty="0">
                <a:solidFill>
                  <a:srgbClr val="00B050"/>
                </a:solidFill>
              </a:rPr>
              <a:t>调差工程量</a:t>
            </a:r>
            <a:r>
              <a:rPr lang="zh-CN" altLang="en-US" dirty="0"/>
              <a:t>，投标工程量，实际发生工程量</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4.2.3 </a:t>
            </a:r>
            <a:r>
              <a:rPr lang="zh-CN" altLang="en-US" dirty="0">
                <a:solidFill>
                  <a:srgbClr val="FF0000"/>
                </a:solidFill>
              </a:rPr>
              <a:t>分部分项工程项目清单</a:t>
            </a:r>
            <a:r>
              <a:rPr lang="zh-CN" altLang="en-US" dirty="0"/>
              <a:t>应按相关工程现行国家工程量计算标准规定的</a:t>
            </a:r>
            <a:r>
              <a:rPr lang="zh-CN" altLang="en-US" dirty="0">
                <a:solidFill>
                  <a:srgbClr val="339933"/>
                </a:solidFill>
              </a:rPr>
              <a:t>项目编码、项目名称、项目特征、计量单位和工程量计算规则</a:t>
            </a:r>
            <a:r>
              <a:rPr lang="zh-CN" altLang="en-US" dirty="0"/>
              <a:t>进行编制和复核。</a:t>
            </a:r>
            <a:endParaRPr lang="zh-CN" altLang="en-US" dirty="0"/>
          </a:p>
          <a:p>
            <a:r>
              <a:rPr lang="en-US" altLang="zh-CN" dirty="0"/>
              <a:t>4.2.4 </a:t>
            </a:r>
            <a:r>
              <a:rPr lang="zh-CN" altLang="en-US" dirty="0">
                <a:solidFill>
                  <a:srgbClr val="FF0000"/>
                </a:solidFill>
              </a:rPr>
              <a:t>材料暂估价</a:t>
            </a:r>
            <a:r>
              <a:rPr lang="zh-CN" altLang="en-US" dirty="0"/>
              <a:t>应</a:t>
            </a:r>
            <a:r>
              <a:rPr lang="zh-CN" altLang="en-US" dirty="0">
                <a:solidFill>
                  <a:srgbClr val="339933"/>
                </a:solidFill>
              </a:rPr>
              <a:t>单独列出</a:t>
            </a:r>
            <a:r>
              <a:rPr lang="zh-CN" altLang="en-US" dirty="0"/>
              <a:t>暂估价材料的</a:t>
            </a:r>
            <a:r>
              <a:rPr lang="zh-CN" altLang="en-US" dirty="0">
                <a:solidFill>
                  <a:srgbClr val="339933"/>
                </a:solidFill>
              </a:rPr>
              <a:t>明细</a:t>
            </a:r>
            <a:r>
              <a:rPr lang="zh-CN" altLang="en-US" dirty="0"/>
              <a:t>表及其</a:t>
            </a:r>
            <a:r>
              <a:rPr lang="zh-CN" altLang="en-US" dirty="0">
                <a:solidFill>
                  <a:srgbClr val="339933"/>
                </a:solidFill>
              </a:rPr>
              <a:t>暂估单价</a:t>
            </a:r>
            <a:r>
              <a:rPr lang="zh-CN" altLang="en-US" dirty="0"/>
              <a:t>。</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en-US" altLang="zh-CN" dirty="0"/>
              <a:t>EPC</a:t>
            </a:r>
            <a:r>
              <a:rPr lang="zh-CN" altLang="en-US" dirty="0"/>
              <a:t>，道路</a:t>
            </a:r>
            <a:r>
              <a:rPr lang="zh-CN" altLang="en-US" dirty="0">
                <a:solidFill>
                  <a:srgbClr val="00B050"/>
                </a:solidFill>
              </a:rPr>
              <a:t>回填设计</a:t>
            </a:r>
            <a:r>
              <a:rPr lang="zh-CN" altLang="en-US" dirty="0"/>
              <a:t>说明，要求</a:t>
            </a:r>
            <a:r>
              <a:rPr lang="zh-CN" altLang="en-US" dirty="0">
                <a:solidFill>
                  <a:srgbClr val="00B050"/>
                </a:solidFill>
              </a:rPr>
              <a:t>回填粒径</a:t>
            </a:r>
            <a:r>
              <a:rPr lang="zh-CN" altLang="en-US" dirty="0"/>
              <a:t>小于</a:t>
            </a:r>
            <a:r>
              <a:rPr lang="en-US" altLang="zh-CN" dirty="0"/>
              <a:t>15</a:t>
            </a:r>
            <a:r>
              <a:rPr lang="zh-CN" altLang="en-US" dirty="0"/>
              <a:t>公分，回填材料，采用挖出的</a:t>
            </a:r>
            <a:r>
              <a:rPr lang="zh-CN" altLang="en-US" dirty="0">
                <a:solidFill>
                  <a:srgbClr val="00B050"/>
                </a:solidFill>
              </a:rPr>
              <a:t>中风化砂质泥岩</a:t>
            </a:r>
            <a:endParaRPr lang="en-US" altLang="zh-CN" dirty="0">
              <a:solidFill>
                <a:srgbClr val="00B050"/>
              </a:solidFill>
            </a:endParaRPr>
          </a:p>
          <a:p>
            <a:r>
              <a:rPr lang="zh-CN" altLang="en-US" dirty="0"/>
              <a:t>泥岩经检测，强度在</a:t>
            </a:r>
            <a:r>
              <a:rPr lang="en-US" altLang="zh-CN" dirty="0"/>
              <a:t>25~30</a:t>
            </a:r>
            <a:r>
              <a:rPr lang="zh-CN" altLang="en-US" dirty="0"/>
              <a:t>兆帕左右</a:t>
            </a:r>
            <a:endParaRPr lang="en-US" altLang="zh-CN" dirty="0"/>
          </a:p>
          <a:p>
            <a:r>
              <a:rPr lang="zh-CN" altLang="en-US" dirty="0"/>
              <a:t>地勘强度，没有这个数据高</a:t>
            </a:r>
            <a:endParaRPr lang="en-US" altLang="zh-CN" dirty="0"/>
          </a:p>
          <a:p>
            <a:r>
              <a:rPr lang="zh-CN" altLang="en-US" dirty="0"/>
              <a:t>开挖，采用</a:t>
            </a:r>
            <a:r>
              <a:rPr lang="zh-CN" altLang="en-US" dirty="0">
                <a:solidFill>
                  <a:srgbClr val="00B050"/>
                </a:solidFill>
              </a:rPr>
              <a:t>勾机</a:t>
            </a:r>
            <a:r>
              <a:rPr lang="zh-CN" altLang="en-US" dirty="0"/>
              <a:t>，破碎后，再进行</a:t>
            </a:r>
            <a:r>
              <a:rPr lang="zh-CN" altLang="en-US" dirty="0">
                <a:solidFill>
                  <a:srgbClr val="00B050"/>
                </a:solidFill>
              </a:rPr>
              <a:t>二次解小</a:t>
            </a:r>
            <a:r>
              <a:rPr lang="zh-CN" altLang="en-US" dirty="0"/>
              <a:t>，才能回填，该费用该如何处理</a:t>
            </a:r>
            <a:endParaRPr lang="zh-CN" altLang="en-US" dirty="0"/>
          </a:p>
          <a:p>
            <a:r>
              <a:rPr lang="zh-CN" altLang="en-US" dirty="0">
                <a:solidFill>
                  <a:srgbClr val="FF0000"/>
                </a:solidFill>
              </a:rPr>
              <a:t>重点：</a:t>
            </a:r>
            <a:r>
              <a:rPr lang="en-US" altLang="zh-CN" dirty="0"/>
              <a:t> EPC</a:t>
            </a:r>
            <a:r>
              <a:rPr lang="zh-CN" altLang="en-US" dirty="0"/>
              <a:t>，招标，甲方按</a:t>
            </a:r>
            <a:r>
              <a:rPr lang="zh-CN" altLang="en-US" dirty="0">
                <a:solidFill>
                  <a:srgbClr val="00B050"/>
                </a:solidFill>
              </a:rPr>
              <a:t>苗木规格</a:t>
            </a:r>
            <a:r>
              <a:rPr lang="zh-CN" altLang="en-US" dirty="0"/>
              <a:t>定了价</a:t>
            </a:r>
            <a:endParaRPr lang="en-US" altLang="zh-CN" dirty="0"/>
          </a:p>
          <a:p>
            <a:r>
              <a:rPr lang="zh-CN" altLang="en-US" dirty="0"/>
              <a:t>投标，从给定的苗木表里，</a:t>
            </a:r>
            <a:r>
              <a:rPr lang="zh-CN" altLang="en-US" dirty="0">
                <a:solidFill>
                  <a:srgbClr val="00B050"/>
                </a:solidFill>
              </a:rPr>
              <a:t>选定</a:t>
            </a:r>
            <a:r>
              <a:rPr lang="zh-CN" altLang="en-US" dirty="0"/>
              <a:t>苗木，进行设计，按</a:t>
            </a:r>
            <a:r>
              <a:rPr lang="zh-CN" altLang="en-US" dirty="0">
                <a:solidFill>
                  <a:srgbClr val="FF0000"/>
                </a:solidFill>
              </a:rPr>
              <a:t>给定价格</a:t>
            </a:r>
            <a:r>
              <a:rPr lang="zh-CN" altLang="en-US" dirty="0"/>
              <a:t>，报价</a:t>
            </a:r>
            <a:endParaRPr lang="en-US" altLang="zh-CN" dirty="0"/>
          </a:p>
          <a:p>
            <a:r>
              <a:rPr lang="zh-CN" altLang="en-US" dirty="0"/>
              <a:t>审计，苗木价格，</a:t>
            </a:r>
            <a:r>
              <a:rPr lang="zh-CN" altLang="en-US" dirty="0">
                <a:solidFill>
                  <a:srgbClr val="00B050"/>
                </a:solidFill>
              </a:rPr>
              <a:t>没有竞争</a:t>
            </a:r>
            <a:r>
              <a:rPr lang="zh-CN" altLang="en-US" dirty="0"/>
              <a:t>，</a:t>
            </a:r>
            <a:r>
              <a:rPr lang="zh-CN" altLang="en-US" dirty="0">
                <a:solidFill>
                  <a:srgbClr val="00B050"/>
                </a:solidFill>
              </a:rPr>
              <a:t>投标价格无效</a:t>
            </a:r>
            <a:r>
              <a:rPr lang="zh-CN" altLang="en-US" dirty="0"/>
              <a:t>，重新确定价格</a:t>
            </a:r>
            <a:endParaRPr lang="en-US" altLang="zh-CN" dirty="0"/>
          </a:p>
          <a:p>
            <a:r>
              <a:rPr lang="zh-CN" altLang="en-US" dirty="0"/>
              <a:t>招标是否有效</a:t>
            </a:r>
            <a:endParaRPr lang="en-US" altLang="zh-CN" dirty="0"/>
          </a:p>
          <a:p>
            <a:r>
              <a:rPr lang="zh-CN" altLang="en-US" dirty="0"/>
              <a:t>审计，是否</a:t>
            </a:r>
            <a:r>
              <a:rPr lang="zh-CN" altLang="en-US" dirty="0">
                <a:solidFill>
                  <a:srgbClr val="00B050"/>
                </a:solidFill>
              </a:rPr>
              <a:t>有权变更</a:t>
            </a:r>
            <a:r>
              <a:rPr lang="zh-CN" altLang="en-US" dirty="0"/>
              <a:t>招标前就已经确定的价格</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en-US" dirty="0"/>
              <a:t>EPC</a:t>
            </a:r>
            <a:r>
              <a:rPr lang="zh-CN" altLang="en-US" dirty="0"/>
              <a:t>，房屋改造，公开招标，</a:t>
            </a:r>
            <a:r>
              <a:rPr lang="zh-CN" altLang="en-US" dirty="0">
                <a:solidFill>
                  <a:srgbClr val="00B050"/>
                </a:solidFill>
              </a:rPr>
              <a:t>清单计价，</a:t>
            </a:r>
            <a:r>
              <a:rPr lang="zh-CN" altLang="en-US" dirty="0"/>
              <a:t>按</a:t>
            </a:r>
            <a:r>
              <a:rPr lang="zh-CN" altLang="en-US" dirty="0">
                <a:solidFill>
                  <a:srgbClr val="00B050"/>
                </a:solidFill>
              </a:rPr>
              <a:t>定额组价下浮</a:t>
            </a:r>
            <a:endParaRPr lang="en-US" altLang="zh-CN" dirty="0">
              <a:solidFill>
                <a:srgbClr val="00B050"/>
              </a:solidFill>
            </a:endParaRPr>
          </a:p>
          <a:p>
            <a:r>
              <a:rPr lang="zh-CN" altLang="en-US" dirty="0"/>
              <a:t>合同约定，</a:t>
            </a:r>
            <a:r>
              <a:rPr lang="zh-CN" altLang="en-US" dirty="0">
                <a:solidFill>
                  <a:srgbClr val="00B050"/>
                </a:solidFill>
              </a:rPr>
              <a:t>拆除</a:t>
            </a:r>
            <a:r>
              <a:rPr lang="zh-CN" altLang="en-US" dirty="0"/>
              <a:t>工程，列入</a:t>
            </a:r>
            <a:r>
              <a:rPr lang="zh-CN" altLang="en-US" dirty="0">
                <a:solidFill>
                  <a:srgbClr val="00B050"/>
                </a:solidFill>
              </a:rPr>
              <a:t>措施费</a:t>
            </a:r>
            <a:r>
              <a:rPr lang="zh-CN" altLang="en-US" dirty="0"/>
              <a:t>，按</a:t>
            </a:r>
            <a:r>
              <a:rPr lang="zh-CN" altLang="en-US" dirty="0">
                <a:solidFill>
                  <a:srgbClr val="00B050"/>
                </a:solidFill>
              </a:rPr>
              <a:t>分部分项</a:t>
            </a:r>
            <a:r>
              <a:rPr lang="zh-CN" altLang="en-US" dirty="0"/>
              <a:t>，</a:t>
            </a:r>
            <a:r>
              <a:rPr lang="en-US" dirty="0"/>
              <a:t>2%</a:t>
            </a:r>
            <a:r>
              <a:rPr lang="zh-CN" altLang="en-US" dirty="0"/>
              <a:t>计取</a:t>
            </a:r>
            <a:endParaRPr lang="en-US" altLang="zh-CN" dirty="0"/>
          </a:p>
          <a:p>
            <a:r>
              <a:rPr lang="zh-CN" altLang="en-US" dirty="0"/>
              <a:t>结算，乙方提出，拆除，</a:t>
            </a:r>
            <a:r>
              <a:rPr lang="zh-CN" altLang="en-US" dirty="0">
                <a:solidFill>
                  <a:srgbClr val="00B050"/>
                </a:solidFill>
              </a:rPr>
              <a:t>占分部分项</a:t>
            </a:r>
            <a:r>
              <a:rPr lang="zh-CN" altLang="en-US" dirty="0"/>
              <a:t>，</a:t>
            </a:r>
            <a:r>
              <a:rPr lang="en-US" dirty="0"/>
              <a:t>15%</a:t>
            </a:r>
            <a:endParaRPr lang="en-US" altLang="zh-CN" dirty="0"/>
          </a:p>
          <a:p>
            <a:r>
              <a:rPr lang="zh-CN" altLang="en-US" dirty="0"/>
              <a:t>乙方要求，拆除，列入分部分项，</a:t>
            </a:r>
            <a:r>
              <a:rPr lang="zh-CN" altLang="en-US" dirty="0">
                <a:solidFill>
                  <a:srgbClr val="00B050"/>
                </a:solidFill>
              </a:rPr>
              <a:t>按实结算</a:t>
            </a:r>
            <a:r>
              <a:rPr lang="zh-CN" altLang="en-US" dirty="0"/>
              <a:t>，不应按</a:t>
            </a:r>
            <a:r>
              <a:rPr lang="zh-CN" altLang="en-US" dirty="0">
                <a:solidFill>
                  <a:srgbClr val="00B050"/>
                </a:solidFill>
              </a:rPr>
              <a:t>措施费</a:t>
            </a:r>
            <a:r>
              <a:rPr lang="zh-CN" altLang="en-US" dirty="0"/>
              <a:t>计取</a:t>
            </a:r>
            <a:endParaRPr lang="en-US" altLang="zh-CN" dirty="0"/>
          </a:p>
          <a:p>
            <a:r>
              <a:rPr lang="zh-CN" altLang="en-US" dirty="0">
                <a:solidFill>
                  <a:srgbClr val="FF0000"/>
                </a:solidFill>
              </a:rPr>
              <a:t>重点：</a:t>
            </a:r>
            <a:r>
              <a:rPr lang="en-US" altLang="zh-CN" dirty="0"/>
              <a:t> EPC</a:t>
            </a:r>
            <a:r>
              <a:rPr lang="zh-CN" altLang="en-US" dirty="0"/>
              <a:t>，施工与设计，联合体，施工，牵头</a:t>
            </a:r>
            <a:endParaRPr lang="en-US" altLang="zh-CN" dirty="0"/>
          </a:p>
          <a:p>
            <a:r>
              <a:rPr lang="zh-CN" altLang="en-US" dirty="0">
                <a:solidFill>
                  <a:srgbClr val="00B050"/>
                </a:solidFill>
              </a:rPr>
              <a:t>设计不配合</a:t>
            </a:r>
            <a:r>
              <a:rPr lang="zh-CN" altLang="en-US" dirty="0"/>
              <a:t>，进度、成本增加</a:t>
            </a:r>
            <a:endParaRPr lang="en-US" altLang="zh-CN" dirty="0"/>
          </a:p>
          <a:p>
            <a:r>
              <a:rPr lang="zh-CN" altLang="en-US" dirty="0"/>
              <a:t>牵头施工，能否</a:t>
            </a:r>
            <a:r>
              <a:rPr lang="zh-CN" altLang="en-US" dirty="0">
                <a:solidFill>
                  <a:srgbClr val="00B050"/>
                </a:solidFill>
              </a:rPr>
              <a:t>更换设计</a:t>
            </a:r>
            <a:endParaRPr lang="en-US" altLang="zh-CN" dirty="0">
              <a:solidFill>
                <a:srgbClr val="00B050"/>
              </a:solidFill>
            </a:endParaRPr>
          </a:p>
          <a:p>
            <a:r>
              <a:rPr lang="zh-CN" altLang="en-US" dirty="0"/>
              <a:t>更换设计，承担哪些风险</a:t>
            </a:r>
            <a:endParaRPr lang="en-US" altLang="zh-CN" dirty="0"/>
          </a:p>
          <a:p>
            <a:r>
              <a:rPr lang="zh-CN" altLang="en-US" dirty="0">
                <a:solidFill>
                  <a:srgbClr val="00B050"/>
                </a:solidFill>
              </a:rPr>
              <a:t>甲方是否认可</a:t>
            </a:r>
            <a:r>
              <a:rPr lang="zh-CN" altLang="en-US" dirty="0"/>
              <a:t>，更换后的设计单位</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a:t>EPC</a:t>
            </a:r>
            <a:r>
              <a:rPr lang="zh-CN" altLang="en-US" dirty="0"/>
              <a:t>，</a:t>
            </a:r>
            <a:r>
              <a:rPr lang="zh-CN" altLang="en-US" dirty="0">
                <a:solidFill>
                  <a:srgbClr val="00B050"/>
                </a:solidFill>
              </a:rPr>
              <a:t>固定总价</a:t>
            </a:r>
            <a:r>
              <a:rPr lang="zh-CN" altLang="en-US" dirty="0"/>
              <a:t>合同，设备，报价明细</a:t>
            </a:r>
            <a:endParaRPr lang="en-US" altLang="zh-CN" dirty="0"/>
          </a:p>
          <a:p>
            <a:r>
              <a:rPr lang="zh-CN" altLang="en-US" dirty="0"/>
              <a:t>相关的建筑、电气，</a:t>
            </a:r>
            <a:r>
              <a:rPr lang="zh-CN" altLang="en-US" dirty="0">
                <a:solidFill>
                  <a:srgbClr val="00B050"/>
                </a:solidFill>
              </a:rPr>
              <a:t>配套工程</a:t>
            </a:r>
            <a:r>
              <a:rPr lang="zh-CN" altLang="en-US" dirty="0"/>
              <a:t>，以“</a:t>
            </a:r>
            <a:r>
              <a:rPr lang="zh-CN" altLang="en-US" dirty="0">
                <a:solidFill>
                  <a:srgbClr val="00B050"/>
                </a:solidFill>
              </a:rPr>
              <a:t>项</a:t>
            </a:r>
            <a:r>
              <a:rPr lang="zh-CN" altLang="en-US" dirty="0"/>
              <a:t>”报价，没有</a:t>
            </a:r>
            <a:r>
              <a:rPr lang="zh-CN" altLang="en-US" dirty="0">
                <a:solidFill>
                  <a:srgbClr val="00B050"/>
                </a:solidFill>
              </a:rPr>
              <a:t>明细</a:t>
            </a:r>
            <a:r>
              <a:rPr lang="zh-CN" altLang="en-US" dirty="0"/>
              <a:t>，只有</a:t>
            </a:r>
            <a:r>
              <a:rPr lang="zh-CN" altLang="en-US" dirty="0">
                <a:solidFill>
                  <a:srgbClr val="00B050"/>
                </a:solidFill>
              </a:rPr>
              <a:t>平面图</a:t>
            </a:r>
            <a:r>
              <a:rPr lang="zh-CN" altLang="en-US" dirty="0"/>
              <a:t>，施工中有了</a:t>
            </a:r>
            <a:r>
              <a:rPr lang="zh-CN" altLang="en-US" dirty="0">
                <a:solidFill>
                  <a:srgbClr val="00B050"/>
                </a:solidFill>
              </a:rPr>
              <a:t>详细施工图纸</a:t>
            </a:r>
            <a:r>
              <a:rPr lang="zh-CN" altLang="en-US" dirty="0"/>
              <a:t>，固定总价能否</a:t>
            </a:r>
            <a:r>
              <a:rPr lang="zh-CN" altLang="en-US" dirty="0">
                <a:solidFill>
                  <a:srgbClr val="00B050"/>
                </a:solidFill>
              </a:rPr>
              <a:t>调整</a:t>
            </a:r>
            <a:r>
              <a:rPr lang="en-US" altLang="zh-CN" dirty="0"/>
              <a:t>?</a:t>
            </a:r>
            <a:endParaRPr lang="zh-CN" altLang="en-US" dirty="0"/>
          </a:p>
          <a:p>
            <a:r>
              <a:rPr lang="zh-CN" altLang="en-US" dirty="0">
                <a:solidFill>
                  <a:srgbClr val="FF0000"/>
                </a:solidFill>
              </a:rPr>
              <a:t>重点：</a:t>
            </a:r>
            <a:r>
              <a:rPr lang="zh-CN" altLang="en-US" dirty="0"/>
              <a:t>瀑布投标按设备采购招标，投标没有详细图纸，合同约定，由乙方进行深化设计，满足要求，实际竣工验收，完成了瀑布安装，结算应为合同价，还是按施工图套定额，按市场价重新组价结算？</a:t>
            </a:r>
            <a:r>
              <a:rPr lang="en-US" altLang="zh-CN" dirty="0"/>
              <a:t> </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en-US" dirty="0"/>
              <a:t>EPC</a:t>
            </a:r>
            <a:r>
              <a:rPr lang="zh-CN" altLang="en-US" dirty="0"/>
              <a:t>，初设图纸招标，投标，未发现</a:t>
            </a:r>
            <a:r>
              <a:rPr lang="zh-CN" altLang="en-US" dirty="0">
                <a:solidFill>
                  <a:srgbClr val="00B050"/>
                </a:solidFill>
              </a:rPr>
              <a:t>初设</a:t>
            </a:r>
            <a:r>
              <a:rPr lang="zh-CN" altLang="en-US" dirty="0"/>
              <a:t>图，</a:t>
            </a:r>
            <a:r>
              <a:rPr lang="zh-CN" altLang="en-US" dirty="0">
                <a:solidFill>
                  <a:srgbClr val="00B050"/>
                </a:solidFill>
              </a:rPr>
              <a:t>错误</a:t>
            </a:r>
            <a:endParaRPr lang="en-US" altLang="zh-CN" dirty="0">
              <a:solidFill>
                <a:srgbClr val="00B050"/>
              </a:solidFill>
            </a:endParaRPr>
          </a:p>
          <a:p>
            <a:r>
              <a:rPr lang="zh-CN" altLang="en-US" dirty="0"/>
              <a:t>中标后，</a:t>
            </a:r>
            <a:r>
              <a:rPr lang="zh-CN" altLang="en-US" dirty="0">
                <a:solidFill>
                  <a:srgbClr val="00B050"/>
                </a:solidFill>
              </a:rPr>
              <a:t>改正</a:t>
            </a:r>
            <a:r>
              <a:rPr lang="zh-CN" altLang="en-US" dirty="0"/>
              <a:t>，对</a:t>
            </a:r>
            <a:r>
              <a:rPr lang="zh-CN" altLang="en-US" dirty="0">
                <a:solidFill>
                  <a:srgbClr val="00B050"/>
                </a:solidFill>
              </a:rPr>
              <a:t>造价</a:t>
            </a:r>
            <a:r>
              <a:rPr lang="zh-CN" altLang="en-US" dirty="0"/>
              <a:t>有重大影响，合同未明确约定</a:t>
            </a:r>
            <a:endParaRPr lang="en-US" altLang="zh-CN" dirty="0"/>
          </a:p>
          <a:p>
            <a:r>
              <a:rPr lang="zh-CN" altLang="en-US" dirty="0"/>
              <a:t>甲方以</a:t>
            </a:r>
            <a:r>
              <a:rPr lang="zh-CN" altLang="en-US" dirty="0">
                <a:solidFill>
                  <a:srgbClr val="00B050"/>
                </a:solidFill>
              </a:rPr>
              <a:t>招标</a:t>
            </a:r>
            <a:r>
              <a:rPr lang="zh-CN" altLang="en-US" dirty="0"/>
              <a:t>时，乙方</a:t>
            </a:r>
            <a:r>
              <a:rPr lang="zh-CN" altLang="en-US" dirty="0">
                <a:solidFill>
                  <a:srgbClr val="00B050"/>
                </a:solidFill>
              </a:rPr>
              <a:t>未提出</a:t>
            </a:r>
            <a:r>
              <a:rPr lang="zh-CN" altLang="en-US" dirty="0"/>
              <a:t>，不予调整</a:t>
            </a:r>
            <a:endParaRPr lang="zh-CN" altLang="en-US" dirty="0"/>
          </a:p>
          <a:p>
            <a:r>
              <a:rPr lang="zh-CN" altLang="en-US" dirty="0">
                <a:solidFill>
                  <a:srgbClr val="FF0000"/>
                </a:solidFill>
              </a:rPr>
              <a:t>重点： </a:t>
            </a:r>
            <a:r>
              <a:rPr lang="en-US" altLang="zh-CN" dirty="0"/>
              <a:t>EPC</a:t>
            </a:r>
            <a:r>
              <a:rPr lang="zh-CN" altLang="en-US" dirty="0"/>
              <a:t>，旧小区，雨污分流，改造工程</a:t>
            </a:r>
            <a:endParaRPr lang="en-US" altLang="zh-CN" dirty="0"/>
          </a:p>
          <a:p>
            <a:r>
              <a:rPr lang="zh-CN" altLang="en-US" dirty="0"/>
              <a:t>挖土方后，</a:t>
            </a:r>
            <a:r>
              <a:rPr lang="zh-CN" altLang="en-US" dirty="0">
                <a:solidFill>
                  <a:srgbClr val="00B050"/>
                </a:solidFill>
              </a:rPr>
              <a:t>煤气管</a:t>
            </a:r>
            <a:r>
              <a:rPr lang="zh-CN" altLang="en-US" dirty="0"/>
              <a:t>，影响施工，后又回填</a:t>
            </a:r>
            <a:endParaRPr lang="en-US" altLang="zh-CN" dirty="0"/>
          </a:p>
          <a:p>
            <a:r>
              <a:rPr lang="zh-CN" altLang="en-US" dirty="0">
                <a:solidFill>
                  <a:srgbClr val="FF0000"/>
                </a:solidFill>
              </a:rPr>
              <a:t>设计原因</a:t>
            </a:r>
            <a:r>
              <a:rPr lang="zh-CN" altLang="en-US" dirty="0"/>
              <a:t>，</a:t>
            </a:r>
            <a:r>
              <a:rPr lang="zh-CN" altLang="en-US" dirty="0">
                <a:solidFill>
                  <a:srgbClr val="00B050"/>
                </a:solidFill>
              </a:rPr>
              <a:t>标高</a:t>
            </a:r>
            <a:r>
              <a:rPr lang="zh-CN" altLang="en-US" dirty="0"/>
              <a:t>弄错，返工</a:t>
            </a:r>
            <a:endParaRPr lang="zh-CN" altLang="en-US" dirty="0"/>
          </a:p>
          <a:p>
            <a:r>
              <a:rPr lang="zh-CN" altLang="en-US" dirty="0"/>
              <a:t>这部分内容</a:t>
            </a:r>
            <a:r>
              <a:rPr lang="zh-CN" altLang="en-US" dirty="0">
                <a:solidFill>
                  <a:srgbClr val="00B050"/>
                </a:solidFill>
              </a:rPr>
              <a:t>签证</a:t>
            </a:r>
            <a:r>
              <a:rPr lang="zh-CN" altLang="en-US" dirty="0"/>
              <a:t>后，能否得到支持</a:t>
            </a:r>
            <a:endParaRPr lang="en-US" altLang="zh-CN" dirty="0"/>
          </a:p>
          <a:p>
            <a:r>
              <a:rPr lang="zh-CN" altLang="en-US" dirty="0">
                <a:solidFill>
                  <a:srgbClr val="FF0000"/>
                </a:solidFill>
              </a:rPr>
              <a:t>重点：</a:t>
            </a:r>
            <a:r>
              <a:rPr lang="zh-CN" altLang="en-US" dirty="0"/>
              <a:t> </a:t>
            </a:r>
            <a:r>
              <a:rPr lang="en-US" altLang="zh-CN" dirty="0"/>
              <a:t>EPC</a:t>
            </a:r>
            <a:r>
              <a:rPr lang="zh-CN" altLang="en-US" dirty="0"/>
              <a:t>，材料已超规定运距，</a:t>
            </a:r>
            <a:r>
              <a:rPr lang="zh-CN" altLang="en-US" dirty="0">
                <a:solidFill>
                  <a:srgbClr val="00B050"/>
                </a:solidFill>
              </a:rPr>
              <a:t>增加</a:t>
            </a:r>
            <a:r>
              <a:rPr lang="zh-CN" altLang="en-US" dirty="0"/>
              <a:t>运距，是否只有以上</a:t>
            </a:r>
            <a:r>
              <a:rPr lang="zh-CN" altLang="en-US" dirty="0">
                <a:solidFill>
                  <a:srgbClr val="00B050"/>
                </a:solidFill>
              </a:rPr>
              <a:t>规定的材料</a:t>
            </a:r>
            <a:r>
              <a:rPr lang="zh-CN" altLang="en-US" dirty="0"/>
              <a:t>，才可以增加</a:t>
            </a:r>
            <a:r>
              <a:rPr lang="en-US" altLang="zh-CN" dirty="0"/>
              <a:t>;</a:t>
            </a:r>
            <a:r>
              <a:rPr lang="zh-CN" altLang="en-US" dirty="0"/>
              <a:t>还是</a:t>
            </a:r>
            <a:r>
              <a:rPr lang="zh-CN" altLang="en-US" dirty="0">
                <a:solidFill>
                  <a:srgbClr val="FF0000"/>
                </a:solidFill>
              </a:rPr>
              <a:t>所有信息价</a:t>
            </a:r>
            <a:r>
              <a:rPr lang="zh-CN" altLang="en-US" dirty="0">
                <a:solidFill>
                  <a:srgbClr val="00B050"/>
                </a:solidFill>
              </a:rPr>
              <a:t>材料</a:t>
            </a:r>
            <a:r>
              <a:rPr lang="zh-CN" altLang="en-US" dirty="0"/>
              <a:t>都可增加。</a:t>
            </a:r>
            <a:r>
              <a:rPr lang="zh-CN" altLang="en-US" dirty="0">
                <a:solidFill>
                  <a:srgbClr val="FF0000"/>
                </a:solidFill>
              </a:rPr>
              <a:t>合同工期内、外</a:t>
            </a:r>
            <a:endParaRPr lang="en-US" altLang="zh-CN" dirty="0">
              <a:solidFill>
                <a:srgbClr val="FF0000"/>
              </a:solidFill>
            </a:endParaRPr>
          </a:p>
          <a:p>
            <a:endParaRPr lang="en-US" altLang="zh-CN" dirty="0"/>
          </a:p>
          <a:p>
            <a:endParaRPr lang="en-US" altLang="zh-CN"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dirty="0"/>
              <a:t>EPC</a:t>
            </a:r>
            <a:r>
              <a:rPr lang="zh-CN" altLang="en-US" dirty="0"/>
              <a:t>，合同约定，乙方编制施工图预算，清单格式，包括设计费。</a:t>
            </a:r>
            <a:r>
              <a:rPr lang="zh-CN" altLang="en-US" dirty="0">
                <a:solidFill>
                  <a:srgbClr val="00B050"/>
                </a:solidFill>
              </a:rPr>
              <a:t>财评，审核</a:t>
            </a:r>
            <a:r>
              <a:rPr lang="en-US" dirty="0"/>
              <a:t>:</a:t>
            </a:r>
            <a:endParaRPr lang="zh-CN" altLang="en-US" dirty="0"/>
          </a:p>
          <a:p>
            <a:r>
              <a:rPr lang="zh-CN" altLang="en-US" dirty="0"/>
              <a:t>审核结果、中标金额，以</a:t>
            </a:r>
            <a:r>
              <a:rPr lang="zh-CN" altLang="en-US" dirty="0">
                <a:solidFill>
                  <a:srgbClr val="00B050"/>
                </a:solidFill>
              </a:rPr>
              <a:t>低的为准</a:t>
            </a:r>
            <a:endParaRPr lang="en-US" altLang="zh-CN" dirty="0">
              <a:solidFill>
                <a:srgbClr val="00B050"/>
              </a:solidFill>
            </a:endParaRPr>
          </a:p>
          <a:p>
            <a:r>
              <a:rPr lang="zh-CN" altLang="en-US" dirty="0"/>
              <a:t>视作乙方</a:t>
            </a:r>
            <a:r>
              <a:rPr lang="zh-CN" altLang="en-US" dirty="0">
                <a:solidFill>
                  <a:srgbClr val="00B050"/>
                </a:solidFill>
              </a:rPr>
              <a:t>让利或优化</a:t>
            </a:r>
            <a:r>
              <a:rPr lang="zh-CN" altLang="en-US" dirty="0"/>
              <a:t>成果</a:t>
            </a:r>
            <a:endParaRPr lang="en-US" altLang="zh-CN" dirty="0"/>
          </a:p>
          <a:p>
            <a:r>
              <a:rPr lang="zh-CN" altLang="en-US" dirty="0"/>
              <a:t>清单</a:t>
            </a:r>
            <a:r>
              <a:rPr lang="zh-CN" altLang="en-US" dirty="0">
                <a:solidFill>
                  <a:srgbClr val="FF0000"/>
                </a:solidFill>
              </a:rPr>
              <a:t>综合单价</a:t>
            </a:r>
            <a:r>
              <a:rPr lang="zh-CN" altLang="en-US" dirty="0"/>
              <a:t>、可调整</a:t>
            </a:r>
            <a:r>
              <a:rPr lang="zh-CN" altLang="en-US" dirty="0">
                <a:solidFill>
                  <a:srgbClr val="FF0000"/>
                </a:solidFill>
              </a:rPr>
              <a:t>措施费</a:t>
            </a:r>
            <a:r>
              <a:rPr lang="zh-CN" altLang="en-US" dirty="0"/>
              <a:t>，按让利比例</a:t>
            </a:r>
            <a:r>
              <a:rPr lang="zh-CN" altLang="en-US" dirty="0">
                <a:solidFill>
                  <a:srgbClr val="00B050"/>
                </a:solidFill>
              </a:rPr>
              <a:t>下浮</a:t>
            </a:r>
            <a:r>
              <a:rPr lang="zh-CN" altLang="en-US" dirty="0"/>
              <a:t>，作为计量支付、签证、变更、决算的基础资料</a:t>
            </a:r>
            <a:endParaRPr lang="zh-CN" altLang="en-US" dirty="0"/>
          </a:p>
          <a:p>
            <a:r>
              <a:rPr lang="zh-CN" altLang="en-US" dirty="0">
                <a:solidFill>
                  <a:srgbClr val="00B050"/>
                </a:solidFill>
              </a:rPr>
              <a:t>审核结果</a:t>
            </a:r>
            <a:r>
              <a:rPr lang="zh-CN" altLang="en-US" dirty="0"/>
              <a:t>，一经确认，对双方，有约束力</a:t>
            </a:r>
            <a:endParaRPr lang="en-US" altLang="zh-CN" dirty="0"/>
          </a:p>
          <a:p>
            <a:r>
              <a:rPr lang="zh-CN" altLang="en-US" dirty="0"/>
              <a:t>结算，以审定综合单价，为依据，单价不再调整</a:t>
            </a:r>
            <a:endParaRPr lang="en-US" altLang="zh-CN" dirty="0"/>
          </a:p>
          <a:p>
            <a:r>
              <a:rPr lang="zh-CN" altLang="en-US" dirty="0"/>
              <a:t>这种</a:t>
            </a:r>
            <a:r>
              <a:rPr lang="zh-CN" altLang="en-US" dirty="0">
                <a:solidFill>
                  <a:srgbClr val="00B050"/>
                </a:solidFill>
              </a:rPr>
              <a:t>约定合理不</a:t>
            </a:r>
            <a:r>
              <a:rPr lang="zh-CN" altLang="en-US" dirty="0"/>
              <a:t>，没有按</a:t>
            </a:r>
            <a:r>
              <a:rPr lang="zh-CN" altLang="en-US" dirty="0">
                <a:solidFill>
                  <a:srgbClr val="FF0000"/>
                </a:solidFill>
              </a:rPr>
              <a:t>中标价</a:t>
            </a:r>
            <a:r>
              <a:rPr lang="zh-CN" altLang="en-US" dirty="0"/>
              <a:t>签约</a:t>
            </a:r>
            <a:endParaRPr lang="en-US" altLang="zh-CN" dirty="0"/>
          </a:p>
          <a:p>
            <a:r>
              <a:rPr lang="en-US" altLang="zh-CN" dirty="0"/>
              <a:t>EPC</a:t>
            </a:r>
            <a:r>
              <a:rPr lang="zh-CN" altLang="en-US" dirty="0"/>
              <a:t>，</a:t>
            </a:r>
            <a:r>
              <a:rPr lang="zh-CN" altLang="en-US" dirty="0">
                <a:solidFill>
                  <a:srgbClr val="00B050"/>
                </a:solidFill>
              </a:rPr>
              <a:t>中标签约</a:t>
            </a:r>
            <a:r>
              <a:rPr lang="zh-CN" altLang="en-US" dirty="0"/>
              <a:t>后，还必须</a:t>
            </a:r>
            <a:r>
              <a:rPr lang="zh-CN" altLang="en-US" dirty="0">
                <a:solidFill>
                  <a:srgbClr val="00B050"/>
                </a:solidFill>
              </a:rPr>
              <a:t>财政评审</a:t>
            </a:r>
            <a:r>
              <a:rPr lang="zh-CN" altLang="en-US" dirty="0"/>
              <a:t>不</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政府投资</a:t>
            </a:r>
            <a:r>
              <a:rPr lang="en-US" altLang="zh-CN" dirty="0"/>
              <a:t>EPC</a:t>
            </a:r>
            <a:r>
              <a:rPr lang="zh-CN" altLang="en-US" dirty="0"/>
              <a:t>，</a:t>
            </a:r>
            <a:r>
              <a:rPr lang="zh-CN" altLang="en-US" dirty="0">
                <a:solidFill>
                  <a:srgbClr val="00B050"/>
                </a:solidFill>
              </a:rPr>
              <a:t>可研</a:t>
            </a:r>
            <a:r>
              <a:rPr lang="zh-CN" altLang="en-US" dirty="0"/>
              <a:t>编制，</a:t>
            </a:r>
            <a:r>
              <a:rPr lang="zh-CN" altLang="en-US" dirty="0">
                <a:solidFill>
                  <a:srgbClr val="00B050"/>
                </a:solidFill>
              </a:rPr>
              <a:t>较早</a:t>
            </a:r>
            <a:endParaRPr lang="en-US" dirty="0">
              <a:solidFill>
                <a:srgbClr val="00B050"/>
              </a:solidFill>
            </a:endParaRPr>
          </a:p>
          <a:p>
            <a:r>
              <a:rPr lang="zh-CN" altLang="en-US" dirty="0"/>
              <a:t>业主，无法提供工作面，</a:t>
            </a:r>
            <a:r>
              <a:rPr lang="zh-CN" altLang="en-US" dirty="0">
                <a:solidFill>
                  <a:srgbClr val="00B050"/>
                </a:solidFill>
              </a:rPr>
              <a:t>推迟开工</a:t>
            </a:r>
            <a:endParaRPr lang="en-US" altLang="zh-CN" dirty="0">
              <a:solidFill>
                <a:srgbClr val="00B050"/>
              </a:solidFill>
            </a:endParaRPr>
          </a:p>
          <a:p>
            <a:r>
              <a:rPr lang="zh-CN" altLang="en-US" dirty="0"/>
              <a:t>可研中，部分</a:t>
            </a:r>
            <a:r>
              <a:rPr lang="zh-CN" altLang="en-US" dirty="0">
                <a:solidFill>
                  <a:srgbClr val="00B050"/>
                </a:solidFill>
              </a:rPr>
              <a:t>技术标准</a:t>
            </a:r>
            <a:r>
              <a:rPr lang="zh-CN" altLang="en-US" dirty="0"/>
              <a:t>，</a:t>
            </a:r>
            <a:r>
              <a:rPr lang="zh-CN" altLang="en-US" dirty="0">
                <a:solidFill>
                  <a:srgbClr val="00B050"/>
                </a:solidFill>
              </a:rPr>
              <a:t>不满足</a:t>
            </a:r>
            <a:r>
              <a:rPr lang="zh-CN" altLang="en-US" dirty="0"/>
              <a:t>实际需要</a:t>
            </a:r>
            <a:endParaRPr lang="en-US" altLang="zh-CN" dirty="0"/>
          </a:p>
          <a:p>
            <a:r>
              <a:rPr lang="zh-CN" altLang="en-US" dirty="0"/>
              <a:t>编制时间，与实际施工时间，间隔太久</a:t>
            </a:r>
            <a:endParaRPr lang="en-US" altLang="zh-CN" dirty="0"/>
          </a:p>
          <a:p>
            <a:r>
              <a:rPr lang="zh-CN" altLang="en-US" dirty="0"/>
              <a:t>实际</a:t>
            </a:r>
            <a:r>
              <a:rPr lang="zh-CN" altLang="en-US" dirty="0">
                <a:solidFill>
                  <a:srgbClr val="00B050"/>
                </a:solidFill>
              </a:rPr>
              <a:t>造价超概</a:t>
            </a:r>
            <a:r>
              <a:rPr lang="zh-CN" altLang="en-US" dirty="0"/>
              <a:t>。应对措施，</a:t>
            </a:r>
            <a:r>
              <a:rPr lang="zh-CN" altLang="en-US" dirty="0">
                <a:solidFill>
                  <a:srgbClr val="00B050"/>
                </a:solidFill>
              </a:rPr>
              <a:t>调概</a:t>
            </a:r>
            <a:endParaRPr lang="zh-CN" altLang="en-US" dirty="0">
              <a:solidFill>
                <a:srgbClr val="00B050"/>
              </a:solidFill>
            </a:endParaRPr>
          </a:p>
          <a:p>
            <a:r>
              <a:rPr lang="zh-CN" altLang="en-US" dirty="0">
                <a:solidFill>
                  <a:srgbClr val="FF0000"/>
                </a:solidFill>
              </a:rPr>
              <a:t>重点： </a:t>
            </a:r>
            <a:r>
              <a:rPr lang="en-US" altLang="zh-CN" dirty="0"/>
              <a:t>EPC</a:t>
            </a:r>
            <a:r>
              <a:rPr lang="zh-CN" altLang="en-US" dirty="0"/>
              <a:t>，投标，报价明细，模拟清单</a:t>
            </a:r>
            <a:endParaRPr lang="en-US" altLang="zh-CN" dirty="0"/>
          </a:p>
          <a:p>
            <a:r>
              <a:rPr lang="zh-CN" altLang="en-US" dirty="0"/>
              <a:t>中标后，财评，预算评审</a:t>
            </a:r>
            <a:endParaRPr lang="en-US" altLang="zh-CN" dirty="0"/>
          </a:p>
          <a:p>
            <a:r>
              <a:rPr lang="zh-CN" altLang="en-US" dirty="0"/>
              <a:t>合同约定，结算，</a:t>
            </a:r>
            <a:r>
              <a:rPr lang="zh-CN" altLang="en-US" dirty="0">
                <a:solidFill>
                  <a:srgbClr val="00B050"/>
                </a:solidFill>
              </a:rPr>
              <a:t>定额据实结算</a:t>
            </a:r>
            <a:endParaRPr lang="en-US" altLang="zh-CN" dirty="0">
              <a:solidFill>
                <a:srgbClr val="00B050"/>
              </a:solidFill>
            </a:endParaRPr>
          </a:p>
          <a:p>
            <a:r>
              <a:rPr lang="zh-CN" altLang="en-US" dirty="0">
                <a:solidFill>
                  <a:srgbClr val="00B050"/>
                </a:solidFill>
              </a:rPr>
              <a:t>审计</a:t>
            </a:r>
            <a:r>
              <a:rPr lang="zh-CN" altLang="en-US" dirty="0"/>
              <a:t>，大部分，按</a:t>
            </a:r>
            <a:r>
              <a:rPr lang="zh-CN" altLang="en-US" dirty="0">
                <a:solidFill>
                  <a:srgbClr val="00B050"/>
                </a:solidFill>
              </a:rPr>
              <a:t>财评单价</a:t>
            </a:r>
            <a:r>
              <a:rPr lang="zh-CN" altLang="en-US" dirty="0"/>
              <a:t>，计取</a:t>
            </a:r>
            <a:endParaRPr lang="en-US" altLang="zh-CN" dirty="0"/>
          </a:p>
          <a:p>
            <a:r>
              <a:rPr lang="zh-CN" altLang="en-US" dirty="0"/>
              <a:t>部分，</a:t>
            </a:r>
            <a:r>
              <a:rPr lang="zh-CN" altLang="en-US" dirty="0">
                <a:solidFill>
                  <a:srgbClr val="00B050"/>
                </a:solidFill>
              </a:rPr>
              <a:t>投标价格低</a:t>
            </a:r>
            <a:r>
              <a:rPr lang="zh-CN" altLang="en-US" dirty="0"/>
              <a:t>，就执行投标价格，是否合理</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灯片编号占位符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rgbClr val="0000CC"/>
                </a:solidFill>
                <a:latin typeface="Arial" panose="020B0604020202020204" pitchFamily="34" charset="0"/>
                <a:ea typeface="宋体" panose="02010600030101010101" pitchFamily="2" charset="-122"/>
              </a:defRPr>
            </a:lvl1pPr>
            <a:lvl2pPr marL="742950" indent="-285750">
              <a:defRPr b="1">
                <a:solidFill>
                  <a:srgbClr val="0000CC"/>
                </a:solidFill>
                <a:latin typeface="Arial" panose="020B0604020202020204" pitchFamily="34" charset="0"/>
                <a:ea typeface="宋体" panose="02010600030101010101" pitchFamily="2" charset="-122"/>
              </a:defRPr>
            </a:lvl2pPr>
            <a:lvl3pPr marL="1143000" indent="-228600">
              <a:defRPr b="1">
                <a:solidFill>
                  <a:srgbClr val="0000CC"/>
                </a:solidFill>
                <a:latin typeface="Arial" panose="020B0604020202020204" pitchFamily="34" charset="0"/>
                <a:ea typeface="宋体" panose="02010600030101010101" pitchFamily="2" charset="-122"/>
              </a:defRPr>
            </a:lvl3pPr>
            <a:lvl4pPr marL="1600200" indent="-228600">
              <a:defRPr b="1">
                <a:solidFill>
                  <a:srgbClr val="0000CC"/>
                </a:solidFill>
                <a:latin typeface="Arial" panose="020B0604020202020204" pitchFamily="34" charset="0"/>
                <a:ea typeface="宋体" panose="02010600030101010101" pitchFamily="2" charset="-122"/>
              </a:defRPr>
            </a:lvl4pPr>
            <a:lvl5pPr marL="2057400" indent="-228600">
              <a:defRPr b="1">
                <a:solidFill>
                  <a:srgbClr val="0000CC"/>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9pPr>
          </a:lstStyle>
          <a:p>
            <a:fld id="{6058132B-08A4-479F-B3E2-5BEC9289C625}" type="slidenum">
              <a:rPr lang="en-US" altLang="zh-CN" b="0">
                <a:solidFill>
                  <a:schemeClr val="tx1"/>
                </a:solidFill>
              </a:rPr>
            </a:fld>
            <a:endParaRPr lang="en-US" altLang="zh-CN" b="0">
              <a:solidFill>
                <a:schemeClr val="tx1"/>
              </a:solidFill>
            </a:endParaRPr>
          </a:p>
        </p:txBody>
      </p:sp>
      <p:sp>
        <p:nvSpPr>
          <p:cNvPr id="4099" name="Rectangle 4"/>
          <p:cNvSpPr>
            <a:spLocks noGrp="1" noChangeArrowheads="1"/>
          </p:cNvSpPr>
          <p:nvPr>
            <p:ph type="ctrTitle"/>
          </p:nvPr>
        </p:nvSpPr>
        <p:spPr bwMode="auto">
          <a:ln>
            <a:miter lim="800000"/>
          </a:ln>
        </p:spPr>
        <p:txBody>
          <a:bodyPr vert="horz" wrap="square" lIns="91440" tIns="45720" rIns="91440" bIns="45720" numCol="1" anchor="t" anchorCtr="0" compatLnSpc="1"/>
          <a:lstStyle/>
          <a:p>
            <a:pPr>
              <a:defRPr/>
            </a:pPr>
            <a:r>
              <a:rPr lang="en-US" altLang="zh-CN" sz="6000"/>
              <a:t>Thank you !</a:t>
            </a:r>
            <a:endParaRPr lang="en-US" altLang="zh-CN" sz="6000"/>
          </a:p>
        </p:txBody>
      </p:sp>
      <p:pic>
        <p:nvPicPr>
          <p:cNvPr id="805893" name="Picture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5715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4.2.5 </a:t>
            </a:r>
            <a:r>
              <a:rPr lang="zh-CN" altLang="en-US" dirty="0">
                <a:solidFill>
                  <a:srgbClr val="FF0000"/>
                </a:solidFill>
              </a:rPr>
              <a:t>措施项目清单</a:t>
            </a:r>
            <a:r>
              <a:rPr lang="zh-CN" altLang="en-US" dirty="0"/>
              <a:t>应结合拟建工程的实际情况和</a:t>
            </a:r>
            <a:r>
              <a:rPr lang="zh-CN" altLang="en-US" dirty="0">
                <a:solidFill>
                  <a:srgbClr val="339933"/>
                </a:solidFill>
              </a:rPr>
              <a:t>完工交付</a:t>
            </a:r>
            <a:r>
              <a:rPr lang="zh-CN" altLang="en-US" dirty="0"/>
              <a:t>要求，依据合理的</a:t>
            </a:r>
            <a:r>
              <a:rPr lang="zh-CN" altLang="en-US" dirty="0">
                <a:solidFill>
                  <a:srgbClr val="339933"/>
                </a:solidFill>
              </a:rPr>
              <a:t>施工方案</a:t>
            </a:r>
            <a:r>
              <a:rPr lang="zh-CN" altLang="en-US" dirty="0"/>
              <a:t>及技术、生活、</a:t>
            </a:r>
            <a:r>
              <a:rPr lang="zh-CN" altLang="en-US" dirty="0">
                <a:solidFill>
                  <a:srgbClr val="FF0000"/>
                </a:solidFill>
              </a:rPr>
              <a:t>安全、文明</a:t>
            </a:r>
            <a:r>
              <a:rPr lang="zh-CN" altLang="en-US" dirty="0"/>
              <a:t>施工等非实体方面的要求进行编制和复核。其中：</a:t>
            </a:r>
            <a:endParaRPr lang="zh-CN" altLang="en-US" dirty="0"/>
          </a:p>
          <a:p>
            <a:r>
              <a:rPr lang="en-US" altLang="zh-CN" dirty="0"/>
              <a:t>1 </a:t>
            </a:r>
            <a:r>
              <a:rPr lang="zh-CN" altLang="en-US" dirty="0"/>
              <a:t>以</a:t>
            </a:r>
            <a:r>
              <a:rPr lang="zh-CN" altLang="en-US" dirty="0">
                <a:solidFill>
                  <a:srgbClr val="FF0000"/>
                </a:solidFill>
              </a:rPr>
              <a:t>单价计价</a:t>
            </a:r>
            <a:r>
              <a:rPr lang="zh-CN" altLang="en-US" dirty="0"/>
              <a:t>的措施项目清单，应列出项目编码、项目名称、项目特征、计量单位、工程数量和工程量计算规则等；</a:t>
            </a:r>
            <a:endParaRPr lang="zh-CN" altLang="en-US" dirty="0"/>
          </a:p>
          <a:p>
            <a:r>
              <a:rPr lang="en-US" altLang="zh-CN" dirty="0"/>
              <a:t>2 </a:t>
            </a:r>
            <a:r>
              <a:rPr lang="zh-CN" altLang="en-US" dirty="0"/>
              <a:t>以</a:t>
            </a:r>
            <a:r>
              <a:rPr lang="zh-CN" altLang="en-US" dirty="0">
                <a:solidFill>
                  <a:srgbClr val="FF0000"/>
                </a:solidFill>
              </a:rPr>
              <a:t>总价计价</a:t>
            </a:r>
            <a:r>
              <a:rPr lang="zh-CN" altLang="en-US" dirty="0"/>
              <a:t>的措施项目清单，应明确其包含的内容、要求及计算方式等；</a:t>
            </a:r>
            <a:endParaRPr lang="zh-CN" altLang="en-US" dirty="0"/>
          </a:p>
          <a:p>
            <a:r>
              <a:rPr lang="en-US" altLang="zh-CN" dirty="0"/>
              <a:t>3 </a:t>
            </a:r>
            <a:r>
              <a:rPr lang="zh-CN" altLang="en-US" dirty="0">
                <a:solidFill>
                  <a:srgbClr val="FF0000"/>
                </a:solidFill>
              </a:rPr>
              <a:t>安全文明施工</a:t>
            </a:r>
            <a:r>
              <a:rPr lang="zh-CN" altLang="en-US" dirty="0"/>
              <a:t>措施项目清单应根据各省市行业</a:t>
            </a:r>
            <a:r>
              <a:rPr lang="zh-CN" altLang="en-US" dirty="0">
                <a:solidFill>
                  <a:srgbClr val="FF0000"/>
                </a:solidFill>
              </a:rPr>
              <a:t>主管部门</a:t>
            </a:r>
            <a:r>
              <a:rPr lang="zh-CN" altLang="en-US" dirty="0"/>
              <a:t>的管理要求和拟建工程的实际情况</a:t>
            </a:r>
            <a:r>
              <a:rPr lang="zh-CN" altLang="en-US" dirty="0">
                <a:solidFill>
                  <a:srgbClr val="339933"/>
                </a:solidFill>
              </a:rPr>
              <a:t>单独列项</a:t>
            </a:r>
            <a:r>
              <a:rPr lang="zh-CN" altLang="en-US" dirty="0"/>
              <a:t>，其包含的</a:t>
            </a:r>
            <a:r>
              <a:rPr lang="zh-CN" altLang="en-US" dirty="0">
                <a:solidFill>
                  <a:srgbClr val="339933"/>
                </a:solidFill>
              </a:rPr>
              <a:t>单价计价</a:t>
            </a:r>
            <a:r>
              <a:rPr lang="zh-CN" altLang="en-US" dirty="0"/>
              <a:t>的措施项目清单和</a:t>
            </a:r>
            <a:r>
              <a:rPr lang="zh-CN" altLang="en-US" dirty="0">
                <a:solidFill>
                  <a:srgbClr val="339933"/>
                </a:solidFill>
              </a:rPr>
              <a:t>总价计价</a:t>
            </a:r>
            <a:r>
              <a:rPr lang="zh-CN" altLang="en-US" dirty="0"/>
              <a:t>的措施项目清单按上述规定列项编制。</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5 </a:t>
            </a:r>
            <a:r>
              <a:rPr lang="zh-CN" altLang="en-US" dirty="0">
                <a:solidFill>
                  <a:srgbClr val="FF0000"/>
                </a:solidFill>
              </a:rPr>
              <a:t>最高投标限价</a:t>
            </a:r>
            <a:r>
              <a:rPr lang="zh-CN" altLang="en-US" dirty="0"/>
              <a:t>编制</a:t>
            </a:r>
            <a:endParaRPr lang="zh-CN" altLang="en-US" dirty="0"/>
          </a:p>
          <a:p>
            <a:r>
              <a:rPr lang="en-US" altLang="zh-CN" dirty="0"/>
              <a:t>5.1 </a:t>
            </a:r>
            <a:r>
              <a:rPr lang="zh-CN" altLang="en-US" dirty="0"/>
              <a:t>一般规定</a:t>
            </a:r>
            <a:endParaRPr lang="zh-CN" altLang="en-US" dirty="0"/>
          </a:p>
          <a:p>
            <a:r>
              <a:rPr lang="en-US" altLang="zh-CN" dirty="0"/>
              <a:t>5.1.1 </a:t>
            </a:r>
            <a:r>
              <a:rPr lang="zh-CN" altLang="en-US" dirty="0"/>
              <a:t>设有最高投标限价的建设工程招标，招标人应编制</a:t>
            </a:r>
            <a:r>
              <a:rPr lang="zh-CN" altLang="en-US" dirty="0">
                <a:solidFill>
                  <a:srgbClr val="FF0000"/>
                </a:solidFill>
              </a:rPr>
              <a:t>最高投标限价</a:t>
            </a:r>
            <a:r>
              <a:rPr lang="zh-CN" altLang="en-US" dirty="0"/>
              <a:t>，并在</a:t>
            </a:r>
            <a:r>
              <a:rPr lang="zh-CN" altLang="en-US" dirty="0">
                <a:solidFill>
                  <a:srgbClr val="339933"/>
                </a:solidFill>
              </a:rPr>
              <a:t>发布招标文件</a:t>
            </a:r>
            <a:r>
              <a:rPr lang="zh-CN" altLang="en-US" dirty="0"/>
              <a:t>时</a:t>
            </a:r>
            <a:r>
              <a:rPr lang="zh-CN" altLang="en-US" dirty="0">
                <a:solidFill>
                  <a:srgbClr val="FF0000"/>
                </a:solidFill>
              </a:rPr>
              <a:t>公布</a:t>
            </a:r>
            <a:r>
              <a:rPr lang="zh-CN" altLang="en-US" dirty="0"/>
              <a:t>最高投标限价及其编制依据与方法。</a:t>
            </a:r>
            <a:endParaRPr lang="zh-CN" altLang="en-US" dirty="0"/>
          </a:p>
          <a:p>
            <a:r>
              <a:rPr lang="en-US" altLang="zh-CN" dirty="0"/>
              <a:t>5.1.2 </a:t>
            </a:r>
            <a:r>
              <a:rPr lang="zh-CN" altLang="en-US" dirty="0"/>
              <a:t>最高投标限价应由具有编制能力的招标人或受其委托的工程</a:t>
            </a:r>
            <a:r>
              <a:rPr lang="zh-CN" altLang="en-US" dirty="0">
                <a:solidFill>
                  <a:srgbClr val="339933"/>
                </a:solidFill>
              </a:rPr>
              <a:t>造价咨询人</a:t>
            </a:r>
            <a:r>
              <a:rPr lang="zh-CN" altLang="en-US" dirty="0"/>
              <a:t>编制和复核。</a:t>
            </a:r>
            <a:endParaRPr lang="zh-CN" altLang="en-US" dirty="0"/>
          </a:p>
          <a:p>
            <a:r>
              <a:rPr lang="en-US" altLang="zh-CN" dirty="0"/>
              <a:t>5.1.3 </a:t>
            </a:r>
            <a:r>
              <a:rPr lang="zh-CN" altLang="en-US" dirty="0"/>
              <a:t>工程</a:t>
            </a:r>
            <a:r>
              <a:rPr lang="zh-CN" altLang="en-US" dirty="0">
                <a:solidFill>
                  <a:srgbClr val="FF0000"/>
                </a:solidFill>
              </a:rPr>
              <a:t>造价咨询人</a:t>
            </a:r>
            <a:r>
              <a:rPr lang="zh-CN" altLang="en-US" dirty="0">
                <a:solidFill>
                  <a:srgbClr val="339933"/>
                </a:solidFill>
              </a:rPr>
              <a:t>接受招标人</a:t>
            </a:r>
            <a:r>
              <a:rPr lang="zh-CN" altLang="en-US" dirty="0"/>
              <a:t>委托编制或复核最高投标限价，</a:t>
            </a:r>
            <a:r>
              <a:rPr lang="zh-CN" altLang="en-US" dirty="0">
                <a:solidFill>
                  <a:srgbClr val="339933"/>
                </a:solidFill>
              </a:rPr>
              <a:t>不得再就同一工程接受投标人</a:t>
            </a:r>
            <a:r>
              <a:rPr lang="zh-CN" altLang="en-US" dirty="0"/>
              <a:t>委托编制投标报价。</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5.2 </a:t>
            </a:r>
            <a:r>
              <a:rPr lang="zh-CN" altLang="en-US" dirty="0"/>
              <a:t>编制</a:t>
            </a:r>
            <a:endParaRPr lang="zh-CN" altLang="en-US" dirty="0"/>
          </a:p>
          <a:p>
            <a:r>
              <a:rPr lang="en-US" altLang="zh-CN" dirty="0"/>
              <a:t>5.2.1 </a:t>
            </a:r>
            <a:r>
              <a:rPr lang="zh-CN" altLang="en-US" dirty="0"/>
              <a:t>最高投标限价可依据以下内容编制与复核：</a:t>
            </a:r>
            <a:endParaRPr lang="zh-CN" altLang="en-US" dirty="0"/>
          </a:p>
          <a:p>
            <a:r>
              <a:rPr lang="en-US" altLang="zh-CN" dirty="0"/>
              <a:t>1 </a:t>
            </a:r>
            <a:r>
              <a:rPr lang="zh-CN" altLang="en-US" dirty="0"/>
              <a:t>本标准；</a:t>
            </a:r>
            <a:endParaRPr lang="zh-CN" altLang="en-US" dirty="0"/>
          </a:p>
          <a:p>
            <a:r>
              <a:rPr lang="en-US" altLang="zh-CN" dirty="0"/>
              <a:t>2 </a:t>
            </a:r>
            <a:r>
              <a:rPr lang="zh-CN" altLang="en-US" dirty="0"/>
              <a:t>招标文件（包括招标</a:t>
            </a:r>
            <a:r>
              <a:rPr lang="zh-CN" altLang="en-US" dirty="0">
                <a:solidFill>
                  <a:srgbClr val="339933"/>
                </a:solidFill>
              </a:rPr>
              <a:t>工程量清单</a:t>
            </a:r>
            <a:r>
              <a:rPr lang="zh-CN" altLang="en-US" dirty="0"/>
              <a:t>）；</a:t>
            </a:r>
            <a:endParaRPr lang="zh-CN" altLang="en-US" dirty="0"/>
          </a:p>
          <a:p>
            <a:r>
              <a:rPr lang="en-US" altLang="zh-CN" dirty="0"/>
              <a:t>3 </a:t>
            </a:r>
            <a:r>
              <a:rPr lang="zh-CN" altLang="en-US" dirty="0"/>
              <a:t>国家或省级、行业建设主管部门的有关规定；</a:t>
            </a:r>
            <a:endParaRPr lang="zh-CN" altLang="en-US" dirty="0"/>
          </a:p>
          <a:p>
            <a:r>
              <a:rPr lang="en-US" altLang="zh-CN" dirty="0"/>
              <a:t>4 </a:t>
            </a:r>
            <a:r>
              <a:rPr lang="zh-CN" altLang="en-US" dirty="0"/>
              <a:t>建设工程</a:t>
            </a:r>
            <a:r>
              <a:rPr lang="zh-CN" altLang="en-US" dirty="0">
                <a:solidFill>
                  <a:srgbClr val="339933"/>
                </a:solidFill>
              </a:rPr>
              <a:t>设计文件</a:t>
            </a:r>
            <a:r>
              <a:rPr lang="zh-CN" altLang="en-US" dirty="0"/>
              <a:t>及相关资料；</a:t>
            </a:r>
            <a:endParaRPr lang="zh-CN" altLang="en-US" dirty="0"/>
          </a:p>
          <a:p>
            <a:r>
              <a:rPr lang="en-US" altLang="zh-CN" dirty="0"/>
              <a:t>5 </a:t>
            </a:r>
            <a:r>
              <a:rPr lang="zh-CN" altLang="en-US" dirty="0"/>
              <a:t>与建设项目相关的</a:t>
            </a:r>
            <a:r>
              <a:rPr lang="zh-CN" altLang="en-US" dirty="0">
                <a:solidFill>
                  <a:srgbClr val="339933"/>
                </a:solidFill>
              </a:rPr>
              <a:t>标准、规范</a:t>
            </a:r>
            <a:r>
              <a:rPr lang="zh-CN" altLang="en-US" dirty="0"/>
              <a:t>、技术资料；</a:t>
            </a:r>
            <a:endParaRPr lang="zh-CN" altLang="en-US" dirty="0"/>
          </a:p>
          <a:p>
            <a:r>
              <a:rPr lang="en-US" altLang="zh-CN" dirty="0"/>
              <a:t>6 </a:t>
            </a:r>
            <a:r>
              <a:rPr lang="zh-CN" altLang="en-US" dirty="0"/>
              <a:t>工程特点及编制人拟定的</a:t>
            </a:r>
            <a:r>
              <a:rPr lang="zh-CN" altLang="en-US" dirty="0">
                <a:solidFill>
                  <a:srgbClr val="339933"/>
                </a:solidFill>
              </a:rPr>
              <a:t>施工方案</a:t>
            </a:r>
            <a:r>
              <a:rPr lang="zh-CN" altLang="en-US" dirty="0"/>
              <a:t>；</a:t>
            </a:r>
            <a:endParaRPr lang="zh-CN" altLang="en-US" dirty="0"/>
          </a:p>
          <a:p>
            <a:r>
              <a:rPr lang="en-US" altLang="zh-CN" dirty="0"/>
              <a:t>7 </a:t>
            </a:r>
            <a:r>
              <a:rPr lang="zh-CN" altLang="en-US" dirty="0"/>
              <a:t>工程</a:t>
            </a:r>
            <a:r>
              <a:rPr lang="zh-CN" altLang="en-US" dirty="0">
                <a:solidFill>
                  <a:srgbClr val="339933"/>
                </a:solidFill>
              </a:rPr>
              <a:t>计价信息</a:t>
            </a:r>
            <a:r>
              <a:rPr lang="zh-CN" altLang="en-US" dirty="0"/>
              <a:t>；</a:t>
            </a:r>
            <a:endParaRPr lang="zh-CN" altLang="en-US" dirty="0"/>
          </a:p>
          <a:p>
            <a:r>
              <a:rPr lang="en-US" altLang="zh-CN" dirty="0"/>
              <a:t>8 </a:t>
            </a:r>
            <a:r>
              <a:rPr lang="zh-CN" altLang="en-US" dirty="0"/>
              <a:t>其他的相关资料。</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sz="2800" dirty="0"/>
              <a:t>5.3 </a:t>
            </a:r>
            <a:r>
              <a:rPr lang="zh-CN" altLang="en-US" sz="2800" dirty="0">
                <a:solidFill>
                  <a:srgbClr val="FF0000"/>
                </a:solidFill>
              </a:rPr>
              <a:t>异议和修正</a:t>
            </a:r>
            <a:endParaRPr lang="zh-CN" altLang="en-US" sz="2800" dirty="0">
              <a:solidFill>
                <a:srgbClr val="FF0000"/>
              </a:solidFill>
            </a:endParaRPr>
          </a:p>
          <a:p>
            <a:r>
              <a:rPr lang="en-US" altLang="zh-CN" sz="2800" dirty="0"/>
              <a:t>5.3.1 </a:t>
            </a:r>
            <a:r>
              <a:rPr lang="zh-CN" altLang="en-US" sz="2800" dirty="0"/>
              <a:t>投标人经复核认为招标人公布的</a:t>
            </a:r>
            <a:r>
              <a:rPr lang="zh-CN" altLang="en-US" sz="2800" dirty="0">
                <a:solidFill>
                  <a:srgbClr val="FF0000"/>
                </a:solidFill>
              </a:rPr>
              <a:t>最高投标限价</a:t>
            </a:r>
            <a:r>
              <a:rPr lang="zh-CN" altLang="en-US" sz="2800" dirty="0"/>
              <a:t>未按照规定进行编制或</a:t>
            </a:r>
            <a:r>
              <a:rPr lang="zh-CN" altLang="en-US" sz="2800" dirty="0">
                <a:solidFill>
                  <a:srgbClr val="FF0000"/>
                </a:solidFill>
              </a:rPr>
              <a:t>存在不合理</a:t>
            </a:r>
            <a:r>
              <a:rPr lang="zh-CN" altLang="en-US" sz="2800" dirty="0"/>
              <a:t>的，可在规定时间内向</a:t>
            </a:r>
            <a:r>
              <a:rPr lang="zh-CN" altLang="en-US" sz="2800" dirty="0">
                <a:solidFill>
                  <a:srgbClr val="FF0000"/>
                </a:solidFill>
              </a:rPr>
              <a:t>招标人</a:t>
            </a:r>
            <a:r>
              <a:rPr lang="zh-CN" altLang="en-US" sz="2800" dirty="0">
                <a:solidFill>
                  <a:srgbClr val="339933"/>
                </a:solidFill>
              </a:rPr>
              <a:t>提出异议</a:t>
            </a:r>
            <a:r>
              <a:rPr lang="zh-CN" altLang="en-US" sz="2800" dirty="0"/>
              <a:t>。</a:t>
            </a:r>
            <a:endParaRPr lang="zh-CN" altLang="en-US" sz="2800" dirty="0"/>
          </a:p>
          <a:p>
            <a:r>
              <a:rPr lang="en-US" altLang="zh-CN" sz="2800" dirty="0"/>
              <a:t>5.3.2 </a:t>
            </a:r>
            <a:r>
              <a:rPr lang="zh-CN" altLang="en-US" sz="2800" dirty="0"/>
              <a:t>招标人应当在规定的时间对收到的</a:t>
            </a:r>
            <a:r>
              <a:rPr lang="zh-CN" altLang="en-US" sz="2800" dirty="0">
                <a:solidFill>
                  <a:srgbClr val="339933"/>
                </a:solidFill>
              </a:rPr>
              <a:t>异议作出答复</a:t>
            </a:r>
            <a:r>
              <a:rPr lang="zh-CN" altLang="en-US" sz="2800" dirty="0"/>
              <a:t>。招标人</a:t>
            </a:r>
            <a:r>
              <a:rPr lang="zh-CN" altLang="en-US" sz="2800" dirty="0">
                <a:solidFill>
                  <a:srgbClr val="339933"/>
                </a:solidFill>
              </a:rPr>
              <a:t>不回复</a:t>
            </a:r>
            <a:r>
              <a:rPr lang="zh-CN" altLang="en-US" sz="2800" dirty="0"/>
              <a:t>或投标人在得到招标人的异议回复后，认为最高投标限价仍然未按照招标文件的规定进行编制或</a:t>
            </a:r>
            <a:r>
              <a:rPr lang="zh-CN" altLang="en-US" sz="2800" dirty="0">
                <a:solidFill>
                  <a:srgbClr val="339933"/>
                </a:solidFill>
              </a:rPr>
              <a:t>存在不合理</a:t>
            </a:r>
            <a:r>
              <a:rPr lang="zh-CN" altLang="en-US" sz="2800" dirty="0"/>
              <a:t>的，可以向有关</a:t>
            </a:r>
            <a:r>
              <a:rPr lang="zh-CN" altLang="en-US" sz="2800" dirty="0">
                <a:solidFill>
                  <a:srgbClr val="339933"/>
                </a:solidFill>
              </a:rPr>
              <a:t>行政监督部门反映</a:t>
            </a:r>
            <a:r>
              <a:rPr lang="zh-CN" altLang="en-US" sz="2800" dirty="0"/>
              <a:t>。</a:t>
            </a:r>
            <a:endParaRPr lang="zh-CN" altLang="en-US" sz="2800" dirty="0"/>
          </a:p>
          <a:p>
            <a:r>
              <a:rPr lang="en-US" altLang="zh-CN" sz="2800" dirty="0"/>
              <a:t>5.3.3 </a:t>
            </a:r>
            <a:r>
              <a:rPr lang="zh-CN" altLang="en-US" sz="2800" dirty="0"/>
              <a:t>当最高投标限价经有关行政</a:t>
            </a:r>
            <a:r>
              <a:rPr lang="zh-CN" altLang="en-US" sz="2800" dirty="0">
                <a:solidFill>
                  <a:srgbClr val="339933"/>
                </a:solidFill>
              </a:rPr>
              <a:t>监督部门复查</a:t>
            </a:r>
            <a:r>
              <a:rPr lang="zh-CN" altLang="en-US" sz="2800" dirty="0"/>
              <a:t>，其结论与</a:t>
            </a:r>
            <a:r>
              <a:rPr lang="zh-CN" altLang="en-US" sz="2800" dirty="0">
                <a:solidFill>
                  <a:srgbClr val="FF0000"/>
                </a:solidFill>
              </a:rPr>
              <a:t>原公布</a:t>
            </a:r>
            <a:r>
              <a:rPr lang="zh-CN" altLang="en-US" sz="2800" dirty="0"/>
              <a:t>的最高投标限价</a:t>
            </a:r>
            <a:r>
              <a:rPr lang="zh-CN" altLang="en-US" sz="2800" dirty="0">
                <a:solidFill>
                  <a:srgbClr val="339933"/>
                </a:solidFill>
              </a:rPr>
              <a:t>误差超过一定幅度</a:t>
            </a:r>
            <a:r>
              <a:rPr lang="zh-CN" altLang="en-US" sz="2800" dirty="0"/>
              <a:t>时，招标人应当做出</a:t>
            </a:r>
            <a:r>
              <a:rPr lang="zh-CN" altLang="en-US" sz="2800" dirty="0">
                <a:solidFill>
                  <a:srgbClr val="339933"/>
                </a:solidFill>
              </a:rPr>
              <a:t>说明</a:t>
            </a:r>
            <a:r>
              <a:rPr lang="zh-CN" altLang="en-US" sz="2800" dirty="0"/>
              <a:t>。</a:t>
            </a:r>
            <a:endParaRPr lang="en-US" altLang="zh-CN" sz="2800" dirty="0"/>
          </a:p>
          <a:p>
            <a:r>
              <a:rPr lang="en-US" altLang="zh-CN" sz="2800" dirty="0"/>
              <a:t>5.3.4 </a:t>
            </a:r>
            <a:r>
              <a:rPr lang="zh-CN" altLang="en-US" sz="2800" dirty="0"/>
              <a:t>招标人根据最高投标限价</a:t>
            </a:r>
            <a:r>
              <a:rPr lang="zh-CN" altLang="en-US" sz="2800" dirty="0">
                <a:solidFill>
                  <a:srgbClr val="339933"/>
                </a:solidFill>
              </a:rPr>
              <a:t>复查结论</a:t>
            </a:r>
            <a:r>
              <a:rPr lang="zh-CN" altLang="en-US" sz="2800" dirty="0"/>
              <a:t>需要</a:t>
            </a:r>
            <a:r>
              <a:rPr lang="zh-CN" altLang="en-US" sz="2800" dirty="0">
                <a:solidFill>
                  <a:srgbClr val="FF0000"/>
                </a:solidFill>
              </a:rPr>
              <a:t>重新公布</a:t>
            </a:r>
            <a:r>
              <a:rPr lang="zh-CN" altLang="en-US" sz="2800" dirty="0"/>
              <a:t>最高投标限价的，应根据相关要求和程序重新公布。</a:t>
            </a:r>
            <a:endParaRPr lang="zh-CN" altLang="en-US" sz="2800"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6 </a:t>
            </a:r>
            <a:r>
              <a:rPr lang="zh-CN" altLang="en-US" dirty="0">
                <a:solidFill>
                  <a:srgbClr val="FF0000"/>
                </a:solidFill>
              </a:rPr>
              <a:t>投标报价</a:t>
            </a:r>
            <a:r>
              <a:rPr lang="zh-CN" altLang="en-US" dirty="0"/>
              <a:t>编制</a:t>
            </a:r>
            <a:endParaRPr lang="zh-CN" altLang="en-US" dirty="0"/>
          </a:p>
          <a:p>
            <a:r>
              <a:rPr lang="en-US" altLang="zh-CN" dirty="0"/>
              <a:t>6.1 </a:t>
            </a:r>
            <a:r>
              <a:rPr lang="zh-CN" altLang="en-US" dirty="0"/>
              <a:t>一般规定</a:t>
            </a:r>
            <a:endParaRPr lang="zh-CN" altLang="en-US" dirty="0"/>
          </a:p>
          <a:p>
            <a:r>
              <a:rPr lang="en-US" altLang="zh-CN" dirty="0"/>
              <a:t>6.1.1 </a:t>
            </a:r>
            <a:r>
              <a:rPr lang="zh-CN" altLang="en-US" dirty="0"/>
              <a:t>投标报价应由投标人或受其委托的工程</a:t>
            </a:r>
            <a:r>
              <a:rPr lang="zh-CN" altLang="en-US" dirty="0">
                <a:solidFill>
                  <a:srgbClr val="339933"/>
                </a:solidFill>
              </a:rPr>
              <a:t>造价咨询人</a:t>
            </a:r>
            <a:r>
              <a:rPr lang="zh-CN" altLang="en-US" dirty="0"/>
              <a:t>编制。</a:t>
            </a:r>
            <a:endParaRPr lang="zh-CN" altLang="en-US" dirty="0"/>
          </a:p>
          <a:p>
            <a:r>
              <a:rPr lang="en-US" altLang="zh-CN" dirty="0"/>
              <a:t>6.1.2 </a:t>
            </a:r>
            <a:r>
              <a:rPr lang="zh-CN" altLang="en-US" dirty="0"/>
              <a:t>投标人依据本标准第</a:t>
            </a:r>
            <a:r>
              <a:rPr lang="en-US" altLang="zh-CN" dirty="0"/>
              <a:t>6.2.1 </a:t>
            </a:r>
            <a:r>
              <a:rPr lang="zh-CN" altLang="en-US" dirty="0"/>
              <a:t>条的规定</a:t>
            </a:r>
            <a:r>
              <a:rPr lang="zh-CN" altLang="en-US" dirty="0">
                <a:solidFill>
                  <a:srgbClr val="339933"/>
                </a:solidFill>
              </a:rPr>
              <a:t>自主</a:t>
            </a:r>
            <a:r>
              <a:rPr lang="zh-CN" altLang="en-US" dirty="0"/>
              <a:t>确定投标</a:t>
            </a:r>
            <a:r>
              <a:rPr lang="zh-CN" altLang="en-US" dirty="0">
                <a:solidFill>
                  <a:srgbClr val="339933"/>
                </a:solidFill>
              </a:rPr>
              <a:t>报价</a:t>
            </a:r>
            <a:r>
              <a:rPr lang="zh-CN" altLang="en-US" dirty="0"/>
              <a:t>。</a:t>
            </a:r>
            <a:endParaRPr lang="en-US" altLang="zh-CN" dirty="0"/>
          </a:p>
          <a:p>
            <a:r>
              <a:rPr lang="zh-CN" altLang="en-US" dirty="0"/>
              <a:t>投标报价</a:t>
            </a:r>
            <a:r>
              <a:rPr lang="zh-CN" altLang="en-US" dirty="0">
                <a:solidFill>
                  <a:srgbClr val="339933"/>
                </a:solidFill>
              </a:rPr>
              <a:t>不得高于</a:t>
            </a:r>
            <a:r>
              <a:rPr lang="zh-CN" altLang="en-US" dirty="0"/>
              <a:t>最高投标限价，也</a:t>
            </a:r>
            <a:r>
              <a:rPr lang="zh-CN" altLang="en-US" dirty="0">
                <a:solidFill>
                  <a:srgbClr val="339933"/>
                </a:solidFill>
              </a:rPr>
              <a:t>不得低于</a:t>
            </a:r>
            <a:r>
              <a:rPr lang="zh-CN" altLang="en-US" dirty="0"/>
              <a:t>工程</a:t>
            </a:r>
            <a:r>
              <a:rPr lang="zh-CN" altLang="en-US" dirty="0">
                <a:solidFill>
                  <a:srgbClr val="FF0000"/>
                </a:solidFill>
              </a:rPr>
              <a:t>成本</a:t>
            </a:r>
            <a:r>
              <a:rPr lang="zh-CN" altLang="en-US" dirty="0"/>
              <a:t>。</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6.1.3 </a:t>
            </a:r>
            <a:r>
              <a:rPr lang="zh-CN" altLang="en-US" dirty="0"/>
              <a:t>投标人应结合招标时的</a:t>
            </a:r>
            <a:r>
              <a:rPr lang="zh-CN" altLang="en-US" dirty="0">
                <a:solidFill>
                  <a:srgbClr val="FF0000"/>
                </a:solidFill>
              </a:rPr>
              <a:t>设计文件</a:t>
            </a:r>
            <a:r>
              <a:rPr lang="zh-CN" altLang="en-US" dirty="0"/>
              <a:t>和</a:t>
            </a:r>
            <a:r>
              <a:rPr lang="zh-CN" altLang="en-US" dirty="0">
                <a:solidFill>
                  <a:srgbClr val="339933"/>
                </a:solidFill>
              </a:rPr>
              <a:t>完工交付</a:t>
            </a:r>
            <a:r>
              <a:rPr lang="zh-CN" altLang="en-US" dirty="0"/>
              <a:t>要求对招标工程量</a:t>
            </a:r>
            <a:r>
              <a:rPr lang="zh-CN" altLang="en-US" dirty="0">
                <a:solidFill>
                  <a:srgbClr val="FF0000"/>
                </a:solidFill>
              </a:rPr>
              <a:t>清单</a:t>
            </a:r>
            <a:r>
              <a:rPr lang="zh-CN" altLang="en-US" dirty="0"/>
              <a:t>进行</a:t>
            </a:r>
            <a:r>
              <a:rPr lang="zh-CN" altLang="en-US" dirty="0">
                <a:solidFill>
                  <a:srgbClr val="FF0000"/>
                </a:solidFill>
              </a:rPr>
              <a:t>复核</a:t>
            </a:r>
            <a:r>
              <a:rPr lang="zh-CN" altLang="en-US" dirty="0"/>
              <a:t>。</a:t>
            </a:r>
            <a:endParaRPr lang="en-US" altLang="zh-CN" dirty="0"/>
          </a:p>
          <a:p>
            <a:r>
              <a:rPr lang="zh-CN" altLang="en-US" dirty="0"/>
              <a:t>投标人对招标工程量</a:t>
            </a:r>
            <a:r>
              <a:rPr lang="zh-CN" altLang="en-US" dirty="0">
                <a:solidFill>
                  <a:srgbClr val="FF0000"/>
                </a:solidFill>
              </a:rPr>
              <a:t>清单</a:t>
            </a:r>
            <a:r>
              <a:rPr lang="zh-CN" altLang="en-US" dirty="0"/>
              <a:t>有</a:t>
            </a:r>
            <a:r>
              <a:rPr lang="zh-CN" altLang="en-US" dirty="0">
                <a:solidFill>
                  <a:srgbClr val="339933"/>
                </a:solidFill>
              </a:rPr>
              <a:t>疑问或异议</a:t>
            </a:r>
            <a:r>
              <a:rPr lang="zh-CN" altLang="en-US" dirty="0"/>
              <a:t>的，应按照招标文件的规定，及时</a:t>
            </a:r>
            <a:r>
              <a:rPr lang="zh-CN" altLang="en-US" dirty="0">
                <a:solidFill>
                  <a:srgbClr val="FF0000"/>
                </a:solidFill>
              </a:rPr>
              <a:t>书面</a:t>
            </a:r>
            <a:r>
              <a:rPr lang="zh-CN" altLang="en-US" dirty="0"/>
              <a:t>提请招标人</a:t>
            </a:r>
            <a:r>
              <a:rPr lang="zh-CN" altLang="en-US" dirty="0">
                <a:solidFill>
                  <a:srgbClr val="339933"/>
                </a:solidFill>
              </a:rPr>
              <a:t>澄清</a:t>
            </a:r>
            <a:r>
              <a:rPr lang="zh-CN" altLang="en-US" dirty="0"/>
              <a:t>。</a:t>
            </a:r>
            <a:endParaRPr lang="en-US" altLang="zh-CN" dirty="0"/>
          </a:p>
          <a:p>
            <a:r>
              <a:rPr lang="zh-CN" altLang="en-US" dirty="0"/>
              <a:t>招标人核实后对招标工程量清单进行</a:t>
            </a:r>
            <a:r>
              <a:rPr lang="zh-CN" altLang="en-US" dirty="0">
                <a:solidFill>
                  <a:srgbClr val="339933"/>
                </a:solidFill>
              </a:rPr>
              <a:t>修正</a:t>
            </a:r>
            <a:r>
              <a:rPr lang="zh-CN" altLang="en-US" dirty="0"/>
              <a:t>的，投标人按修正后的招标工程量清单填报价格。</a:t>
            </a:r>
            <a:endParaRPr lang="zh-CN" altLang="en-US" dirty="0"/>
          </a:p>
          <a:p>
            <a:r>
              <a:rPr lang="en-US" altLang="zh-CN" dirty="0"/>
              <a:t>6.1.4 </a:t>
            </a:r>
            <a:r>
              <a:rPr lang="zh-CN" altLang="en-US" dirty="0"/>
              <a:t>采用</a:t>
            </a:r>
            <a:r>
              <a:rPr lang="zh-CN" altLang="en-US" dirty="0">
                <a:solidFill>
                  <a:srgbClr val="FF0000"/>
                </a:solidFill>
              </a:rPr>
              <a:t>单价合同</a:t>
            </a:r>
            <a:r>
              <a:rPr lang="zh-CN" altLang="en-US" dirty="0"/>
              <a:t>的工程，招标文件和招标工程量</a:t>
            </a:r>
            <a:r>
              <a:rPr lang="zh-CN" altLang="en-US" dirty="0">
                <a:solidFill>
                  <a:srgbClr val="FF0000"/>
                </a:solidFill>
              </a:rPr>
              <a:t>清单</a:t>
            </a:r>
            <a:r>
              <a:rPr lang="zh-CN" altLang="en-US" dirty="0"/>
              <a:t>存在</a:t>
            </a:r>
            <a:r>
              <a:rPr lang="zh-CN" altLang="en-US" dirty="0">
                <a:solidFill>
                  <a:srgbClr val="FF0000"/>
                </a:solidFill>
              </a:rPr>
              <a:t>错误</a:t>
            </a:r>
            <a:r>
              <a:rPr lang="zh-CN" altLang="en-US" dirty="0"/>
              <a:t>，或者招标人</a:t>
            </a:r>
            <a:r>
              <a:rPr lang="zh-CN" altLang="en-US" dirty="0">
                <a:solidFill>
                  <a:srgbClr val="FF0000"/>
                </a:solidFill>
              </a:rPr>
              <a:t>未对</a:t>
            </a:r>
            <a:r>
              <a:rPr lang="zh-CN" altLang="en-US" dirty="0"/>
              <a:t>投标人提出的</a:t>
            </a:r>
            <a:r>
              <a:rPr lang="zh-CN" altLang="en-US" dirty="0">
                <a:solidFill>
                  <a:srgbClr val="FF0000"/>
                </a:solidFill>
              </a:rPr>
              <a:t>疑问</a:t>
            </a:r>
            <a:r>
              <a:rPr lang="zh-CN" altLang="en-US" dirty="0"/>
              <a:t>或异议进行</a:t>
            </a:r>
            <a:r>
              <a:rPr lang="zh-CN" altLang="en-US" dirty="0">
                <a:solidFill>
                  <a:srgbClr val="FF0000"/>
                </a:solidFill>
              </a:rPr>
              <a:t>澄清</a:t>
            </a:r>
            <a:r>
              <a:rPr lang="zh-CN" altLang="en-US" dirty="0"/>
              <a:t>或修正，但工程</a:t>
            </a:r>
            <a:r>
              <a:rPr lang="zh-CN" altLang="en-US" dirty="0">
                <a:solidFill>
                  <a:srgbClr val="339933"/>
                </a:solidFill>
              </a:rPr>
              <a:t>施工合同履行</a:t>
            </a:r>
            <a:r>
              <a:rPr lang="zh-CN" altLang="en-US" dirty="0"/>
              <a:t>中</a:t>
            </a:r>
            <a:r>
              <a:rPr lang="zh-CN" altLang="en-US" dirty="0">
                <a:solidFill>
                  <a:srgbClr val="FF0000"/>
                </a:solidFill>
              </a:rPr>
              <a:t>确实发生</a:t>
            </a:r>
            <a:r>
              <a:rPr lang="zh-CN" altLang="en-US" dirty="0"/>
              <a:t>的，</a:t>
            </a:r>
            <a:r>
              <a:rPr lang="zh-CN" altLang="en-US" dirty="0">
                <a:solidFill>
                  <a:srgbClr val="339933"/>
                </a:solidFill>
              </a:rPr>
              <a:t>招标人应承担</a:t>
            </a:r>
            <a:r>
              <a:rPr lang="zh-CN" altLang="en-US" dirty="0"/>
              <a:t>由此导致投标人增加的费用和（或）延误的工期以及合理利润。</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6.1.5 </a:t>
            </a:r>
            <a:r>
              <a:rPr lang="zh-CN" altLang="en-US" dirty="0"/>
              <a:t>采用</a:t>
            </a:r>
            <a:r>
              <a:rPr lang="zh-CN" altLang="en-US" dirty="0">
                <a:solidFill>
                  <a:srgbClr val="FF0000"/>
                </a:solidFill>
              </a:rPr>
              <a:t>总价合同</a:t>
            </a:r>
            <a:r>
              <a:rPr lang="zh-CN" altLang="en-US" dirty="0"/>
              <a:t>的工程，如招标文件和招标工程量</a:t>
            </a:r>
            <a:r>
              <a:rPr lang="zh-CN" altLang="en-US" dirty="0">
                <a:solidFill>
                  <a:srgbClr val="FF0000"/>
                </a:solidFill>
              </a:rPr>
              <a:t>清单</a:t>
            </a:r>
            <a:r>
              <a:rPr lang="zh-CN" altLang="en-US" dirty="0"/>
              <a:t>本身存在</a:t>
            </a:r>
            <a:r>
              <a:rPr lang="zh-CN" altLang="en-US" dirty="0">
                <a:solidFill>
                  <a:srgbClr val="FF0000"/>
                </a:solidFill>
              </a:rPr>
              <a:t>错误</a:t>
            </a:r>
            <a:r>
              <a:rPr lang="zh-CN" altLang="en-US" dirty="0"/>
              <a:t>，或者投标人对招标文件和招标工程量清单的疑问或</a:t>
            </a:r>
            <a:r>
              <a:rPr lang="zh-CN" altLang="en-US" dirty="0">
                <a:solidFill>
                  <a:srgbClr val="FF0000"/>
                </a:solidFill>
              </a:rPr>
              <a:t>异议未提</a:t>
            </a:r>
            <a:r>
              <a:rPr lang="zh-CN" altLang="en-US" dirty="0"/>
              <a:t>请招标人</a:t>
            </a:r>
            <a:r>
              <a:rPr lang="zh-CN" altLang="en-US" dirty="0">
                <a:solidFill>
                  <a:srgbClr val="339933"/>
                </a:solidFill>
              </a:rPr>
              <a:t>澄清</a:t>
            </a:r>
            <a:r>
              <a:rPr lang="zh-CN" altLang="en-US" dirty="0"/>
              <a:t>或修正，</a:t>
            </a:r>
            <a:r>
              <a:rPr lang="zh-CN" altLang="en-US" dirty="0">
                <a:solidFill>
                  <a:srgbClr val="339933"/>
                </a:solidFill>
              </a:rPr>
              <a:t>投标人</a:t>
            </a:r>
            <a:r>
              <a:rPr lang="zh-CN" altLang="en-US" dirty="0"/>
              <a:t>应自行</a:t>
            </a:r>
            <a:r>
              <a:rPr lang="zh-CN" altLang="en-US" dirty="0">
                <a:solidFill>
                  <a:srgbClr val="339933"/>
                </a:solidFill>
              </a:rPr>
              <a:t>承担</a:t>
            </a:r>
            <a:r>
              <a:rPr lang="zh-CN" altLang="en-US" dirty="0"/>
              <a:t>由此增加的费用和（或）延误的工期。</a:t>
            </a:r>
            <a:endParaRPr lang="zh-CN" altLang="en-US" dirty="0"/>
          </a:p>
          <a:p>
            <a:r>
              <a:rPr lang="zh-CN" altLang="en-US" dirty="0"/>
              <a:t>投标人提出的疑问或</a:t>
            </a:r>
            <a:r>
              <a:rPr lang="zh-CN" altLang="en-US" dirty="0">
                <a:solidFill>
                  <a:srgbClr val="339933"/>
                </a:solidFill>
              </a:rPr>
              <a:t>异议未被</a:t>
            </a:r>
            <a:r>
              <a:rPr lang="zh-CN" altLang="en-US" dirty="0"/>
              <a:t>招标人</a:t>
            </a:r>
            <a:r>
              <a:rPr lang="zh-CN" altLang="en-US" dirty="0">
                <a:solidFill>
                  <a:srgbClr val="339933"/>
                </a:solidFill>
              </a:rPr>
              <a:t>采纳</a:t>
            </a:r>
            <a:r>
              <a:rPr lang="zh-CN" altLang="en-US" dirty="0"/>
              <a:t>的，投标人应在投标</a:t>
            </a:r>
            <a:r>
              <a:rPr lang="zh-CN" altLang="en-US" dirty="0">
                <a:solidFill>
                  <a:srgbClr val="339933"/>
                </a:solidFill>
              </a:rPr>
              <a:t>报价</a:t>
            </a:r>
            <a:r>
              <a:rPr lang="zh-CN" altLang="en-US" dirty="0"/>
              <a:t>中</a:t>
            </a:r>
            <a:r>
              <a:rPr lang="zh-CN" altLang="en-US" dirty="0">
                <a:solidFill>
                  <a:srgbClr val="FF0000"/>
                </a:solidFill>
              </a:rPr>
              <a:t>综合考虑</a:t>
            </a:r>
            <a:r>
              <a:rPr lang="zh-CN" altLang="en-US" dirty="0"/>
              <a:t>其风险费用，但属于本标准第</a:t>
            </a:r>
            <a:r>
              <a:rPr lang="en-US" altLang="zh-CN" dirty="0">
                <a:solidFill>
                  <a:srgbClr val="339933"/>
                </a:solidFill>
              </a:rPr>
              <a:t>3.3.3 </a:t>
            </a:r>
            <a:r>
              <a:rPr lang="zh-CN" altLang="en-US" dirty="0">
                <a:solidFill>
                  <a:srgbClr val="339933"/>
                </a:solidFill>
              </a:rPr>
              <a:t>条</a:t>
            </a:r>
            <a:r>
              <a:rPr lang="zh-CN" altLang="en-US" dirty="0"/>
              <a:t>规定范围的风险</a:t>
            </a:r>
            <a:r>
              <a:rPr lang="zh-CN" altLang="en-US" dirty="0">
                <a:solidFill>
                  <a:srgbClr val="339933"/>
                </a:solidFill>
              </a:rPr>
              <a:t>除外</a:t>
            </a:r>
            <a:r>
              <a:rPr lang="zh-CN" altLang="en-US" dirty="0"/>
              <a:t>。</a:t>
            </a:r>
            <a:endParaRPr lang="zh-CN" altLang="en-US" dirty="0"/>
          </a:p>
          <a:p>
            <a:endParaRPr lang="zh-CN" altLang="en-US" sz="2800"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6.2 </a:t>
            </a:r>
            <a:r>
              <a:rPr lang="zh-CN" altLang="en-US" dirty="0"/>
              <a:t>编制</a:t>
            </a:r>
            <a:endParaRPr lang="zh-CN" altLang="en-US" dirty="0"/>
          </a:p>
          <a:p>
            <a:r>
              <a:rPr lang="en-US" altLang="zh-CN" dirty="0"/>
              <a:t>6.2.1 </a:t>
            </a:r>
            <a:r>
              <a:rPr lang="zh-CN" altLang="en-US" dirty="0">
                <a:solidFill>
                  <a:srgbClr val="FF0000"/>
                </a:solidFill>
              </a:rPr>
              <a:t>投标报价</a:t>
            </a:r>
            <a:r>
              <a:rPr lang="zh-CN" altLang="en-US" dirty="0"/>
              <a:t>可依据以下内容</a:t>
            </a:r>
            <a:r>
              <a:rPr lang="zh-CN" altLang="en-US" dirty="0">
                <a:solidFill>
                  <a:srgbClr val="FF0000"/>
                </a:solidFill>
              </a:rPr>
              <a:t>编制</a:t>
            </a:r>
            <a:r>
              <a:rPr lang="zh-CN" altLang="en-US" dirty="0"/>
              <a:t>：</a:t>
            </a:r>
            <a:endParaRPr lang="zh-CN" altLang="en-US" dirty="0"/>
          </a:p>
          <a:p>
            <a:r>
              <a:rPr lang="en-US" altLang="zh-CN" dirty="0"/>
              <a:t>1 </a:t>
            </a:r>
            <a:r>
              <a:rPr lang="zh-CN" altLang="en-US" dirty="0"/>
              <a:t>本标准；</a:t>
            </a:r>
            <a:r>
              <a:rPr lang="en-US" altLang="zh-CN" dirty="0"/>
              <a:t>2 </a:t>
            </a:r>
            <a:r>
              <a:rPr lang="zh-CN" altLang="en-US" dirty="0"/>
              <a:t>招标文件（包括招标工程量清单）及其</a:t>
            </a:r>
            <a:r>
              <a:rPr lang="zh-CN" altLang="en-US" dirty="0">
                <a:solidFill>
                  <a:srgbClr val="339933"/>
                </a:solidFill>
              </a:rPr>
              <a:t>补充通知、答疑纪要、异议澄清</a:t>
            </a:r>
            <a:r>
              <a:rPr lang="zh-CN" altLang="en-US" dirty="0"/>
              <a:t>或修正；</a:t>
            </a:r>
            <a:endParaRPr lang="zh-CN" altLang="en-US" dirty="0"/>
          </a:p>
          <a:p>
            <a:r>
              <a:rPr lang="en-US" altLang="zh-CN" dirty="0"/>
              <a:t>3 </a:t>
            </a:r>
            <a:r>
              <a:rPr lang="zh-CN" altLang="en-US" dirty="0"/>
              <a:t>建设工程设计文件及相关资料；</a:t>
            </a:r>
            <a:endParaRPr lang="zh-CN" altLang="en-US" dirty="0"/>
          </a:p>
          <a:p>
            <a:r>
              <a:rPr lang="en-US" altLang="zh-CN" dirty="0"/>
              <a:t>4 </a:t>
            </a:r>
            <a:r>
              <a:rPr lang="zh-CN" altLang="en-US" dirty="0"/>
              <a:t>与建设项目相关的</a:t>
            </a:r>
            <a:r>
              <a:rPr lang="zh-CN" altLang="en-US" dirty="0">
                <a:solidFill>
                  <a:srgbClr val="339933"/>
                </a:solidFill>
              </a:rPr>
              <a:t>标准、规范</a:t>
            </a:r>
            <a:r>
              <a:rPr lang="zh-CN" altLang="en-US" dirty="0"/>
              <a:t>等技术资料；</a:t>
            </a:r>
            <a:endParaRPr lang="zh-CN" altLang="en-US" dirty="0"/>
          </a:p>
          <a:p>
            <a:r>
              <a:rPr lang="en-US" altLang="zh-CN" dirty="0"/>
              <a:t>5 </a:t>
            </a:r>
            <a:r>
              <a:rPr lang="zh-CN" altLang="en-US" dirty="0"/>
              <a:t>施工</a:t>
            </a:r>
            <a:r>
              <a:rPr lang="zh-CN" altLang="en-US" dirty="0">
                <a:solidFill>
                  <a:srgbClr val="339933"/>
                </a:solidFill>
              </a:rPr>
              <a:t>现场情况</a:t>
            </a:r>
            <a:r>
              <a:rPr lang="zh-CN" altLang="en-US" dirty="0"/>
              <a:t>、工程特点及满足</a:t>
            </a:r>
            <a:r>
              <a:rPr lang="zh-CN" altLang="en-US" dirty="0">
                <a:solidFill>
                  <a:srgbClr val="339933"/>
                </a:solidFill>
              </a:rPr>
              <a:t>项目要求</a:t>
            </a:r>
            <a:r>
              <a:rPr lang="zh-CN" altLang="en-US" dirty="0"/>
              <a:t>的施工方案；</a:t>
            </a:r>
            <a:endParaRPr lang="zh-CN" altLang="en-US" dirty="0"/>
          </a:p>
          <a:p>
            <a:r>
              <a:rPr lang="en-US" altLang="zh-CN" dirty="0"/>
              <a:t>6 </a:t>
            </a:r>
            <a:r>
              <a:rPr lang="zh-CN" altLang="en-US" dirty="0"/>
              <a:t>投标人企业</a:t>
            </a:r>
            <a:r>
              <a:rPr lang="zh-CN" altLang="en-US" dirty="0">
                <a:solidFill>
                  <a:srgbClr val="339933"/>
                </a:solidFill>
              </a:rPr>
              <a:t>定额</a:t>
            </a:r>
            <a:r>
              <a:rPr lang="zh-CN" altLang="en-US" dirty="0"/>
              <a:t>、工程</a:t>
            </a:r>
            <a:r>
              <a:rPr lang="zh-CN" altLang="en-US" dirty="0">
                <a:solidFill>
                  <a:srgbClr val="339933"/>
                </a:solidFill>
              </a:rPr>
              <a:t>造价数据</a:t>
            </a:r>
            <a:r>
              <a:rPr lang="zh-CN" altLang="en-US" dirty="0"/>
              <a:t>、</a:t>
            </a:r>
            <a:r>
              <a:rPr lang="zh-CN" altLang="en-US" dirty="0">
                <a:solidFill>
                  <a:srgbClr val="339933"/>
                </a:solidFill>
              </a:rPr>
              <a:t>自行调查</a:t>
            </a:r>
            <a:r>
              <a:rPr lang="zh-CN" altLang="en-US" dirty="0"/>
              <a:t>的价格信息等；</a:t>
            </a:r>
            <a:r>
              <a:rPr lang="en-US" altLang="zh-CN" dirty="0"/>
              <a:t>7 </a:t>
            </a:r>
            <a:r>
              <a:rPr lang="zh-CN" altLang="en-US" dirty="0"/>
              <a:t>其他的相关资料。</a:t>
            </a:r>
            <a:endParaRPr lang="zh-CN" altLang="en-US" dirty="0"/>
          </a:p>
          <a:p>
            <a:r>
              <a:rPr lang="en-US" altLang="zh-CN" dirty="0"/>
              <a:t>6.2.2 </a:t>
            </a:r>
            <a:r>
              <a:rPr lang="zh-CN" altLang="en-US" dirty="0"/>
              <a:t>投标报价中包括</a:t>
            </a:r>
            <a:r>
              <a:rPr lang="zh-CN" altLang="en-US" dirty="0">
                <a:solidFill>
                  <a:srgbClr val="339933"/>
                </a:solidFill>
              </a:rPr>
              <a:t>招标文件</a:t>
            </a:r>
            <a:r>
              <a:rPr lang="zh-CN" altLang="en-US" dirty="0"/>
              <a:t>中</a:t>
            </a:r>
            <a:r>
              <a:rPr lang="zh-CN" altLang="en-US" dirty="0">
                <a:solidFill>
                  <a:srgbClr val="339933"/>
                </a:solidFill>
              </a:rPr>
              <a:t>约定</a:t>
            </a:r>
            <a:r>
              <a:rPr lang="zh-CN" altLang="en-US" dirty="0"/>
              <a:t>由投标人承担的一定</a:t>
            </a:r>
            <a:r>
              <a:rPr lang="zh-CN" altLang="en-US" dirty="0">
                <a:solidFill>
                  <a:srgbClr val="339933"/>
                </a:solidFill>
              </a:rPr>
              <a:t>范围</a:t>
            </a:r>
            <a:r>
              <a:rPr lang="zh-CN" altLang="en-US" dirty="0"/>
              <a:t>与</a:t>
            </a:r>
            <a:r>
              <a:rPr lang="zh-CN" altLang="en-US" dirty="0">
                <a:solidFill>
                  <a:srgbClr val="339933"/>
                </a:solidFill>
              </a:rPr>
              <a:t>幅度</a:t>
            </a:r>
            <a:r>
              <a:rPr lang="zh-CN" altLang="en-US" dirty="0"/>
              <a:t>内的</a:t>
            </a:r>
            <a:r>
              <a:rPr lang="zh-CN" altLang="en-US" dirty="0">
                <a:solidFill>
                  <a:srgbClr val="FF0000"/>
                </a:solidFill>
              </a:rPr>
              <a:t>风险费用</a:t>
            </a:r>
            <a:r>
              <a:rPr lang="zh-CN" altLang="en-US" dirty="0"/>
              <a:t>，招标文件中</a:t>
            </a:r>
            <a:r>
              <a:rPr lang="zh-CN" altLang="en-US" dirty="0">
                <a:solidFill>
                  <a:srgbClr val="339933"/>
                </a:solidFill>
              </a:rPr>
              <a:t>没有明确</a:t>
            </a:r>
            <a:r>
              <a:rPr lang="zh-CN" altLang="en-US" dirty="0"/>
              <a:t>的，可</a:t>
            </a:r>
            <a:r>
              <a:rPr lang="zh-CN" altLang="en-US" dirty="0">
                <a:solidFill>
                  <a:srgbClr val="FF0000"/>
                </a:solidFill>
              </a:rPr>
              <a:t>提请</a:t>
            </a:r>
            <a:r>
              <a:rPr lang="zh-CN" altLang="en-US" dirty="0">
                <a:solidFill>
                  <a:srgbClr val="339933"/>
                </a:solidFill>
              </a:rPr>
              <a:t>招标人明确</a:t>
            </a:r>
            <a:r>
              <a:rPr lang="zh-CN" altLang="en-US" dirty="0"/>
              <a:t>。</a:t>
            </a:r>
            <a:endParaRPr lang="zh-CN" altLang="en-US" dirty="0"/>
          </a:p>
          <a:p>
            <a:endParaRPr lang="zh-CN" altLang="en-US" sz="2800"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t>本标准修订的主要内容是：</a:t>
            </a:r>
            <a:endParaRPr lang="zh-CN" altLang="en-US" dirty="0"/>
          </a:p>
          <a:p>
            <a:r>
              <a:rPr lang="en-US" altLang="zh-CN" dirty="0"/>
              <a:t>1.</a:t>
            </a:r>
            <a:r>
              <a:rPr lang="zh-CN" altLang="en-US" dirty="0"/>
              <a:t>删除了“工程造价鉴定”、“合同解除的价款结算与支付”两章；</a:t>
            </a:r>
            <a:endParaRPr lang="zh-CN" altLang="en-US" dirty="0"/>
          </a:p>
          <a:p>
            <a:r>
              <a:rPr lang="en-US" altLang="zh-CN" dirty="0"/>
              <a:t>2.</a:t>
            </a:r>
            <a:r>
              <a:rPr lang="zh-CN" altLang="en-US" dirty="0"/>
              <a:t>增加了“</a:t>
            </a:r>
            <a:r>
              <a:rPr lang="zh-CN" altLang="en-US" dirty="0">
                <a:solidFill>
                  <a:srgbClr val="339933"/>
                </a:solidFill>
              </a:rPr>
              <a:t>施工过程结算</a:t>
            </a:r>
            <a:r>
              <a:rPr lang="zh-CN" altLang="en-US" dirty="0"/>
              <a:t>”、“</a:t>
            </a:r>
            <a:r>
              <a:rPr lang="zh-CN" altLang="en-US" dirty="0">
                <a:solidFill>
                  <a:srgbClr val="339933"/>
                </a:solidFill>
              </a:rPr>
              <a:t>工程量清单缺陷</a:t>
            </a:r>
            <a:r>
              <a:rPr lang="zh-CN" altLang="en-US" dirty="0"/>
              <a:t>”等术语；</a:t>
            </a:r>
            <a:endParaRPr lang="zh-CN" altLang="en-US" dirty="0"/>
          </a:p>
          <a:p>
            <a:r>
              <a:rPr lang="en-US" altLang="zh-CN" dirty="0"/>
              <a:t>3.</a:t>
            </a:r>
            <a:r>
              <a:rPr lang="zh-CN" altLang="en-US" dirty="0"/>
              <a:t>调整了</a:t>
            </a:r>
            <a:r>
              <a:rPr lang="zh-CN" altLang="en-US" dirty="0">
                <a:solidFill>
                  <a:srgbClr val="339933"/>
                </a:solidFill>
              </a:rPr>
              <a:t>最高投标限价</a:t>
            </a:r>
            <a:r>
              <a:rPr lang="zh-CN" altLang="en-US" dirty="0"/>
              <a:t>、</a:t>
            </a:r>
            <a:r>
              <a:rPr lang="zh-CN" altLang="en-US" dirty="0">
                <a:solidFill>
                  <a:srgbClr val="339933"/>
                </a:solidFill>
              </a:rPr>
              <a:t>投标报价</a:t>
            </a:r>
            <a:r>
              <a:rPr lang="zh-CN" altLang="en-US" dirty="0"/>
              <a:t>的编制依据；</a:t>
            </a:r>
            <a:endParaRPr lang="zh-CN" altLang="en-US" dirty="0"/>
          </a:p>
          <a:p>
            <a:r>
              <a:rPr lang="en-US" altLang="zh-CN" dirty="0"/>
              <a:t>4.</a:t>
            </a:r>
            <a:r>
              <a:rPr lang="zh-CN" altLang="en-US" dirty="0"/>
              <a:t>修改了</a:t>
            </a:r>
            <a:r>
              <a:rPr lang="zh-CN" altLang="en-US" dirty="0">
                <a:solidFill>
                  <a:srgbClr val="339933"/>
                </a:solidFill>
              </a:rPr>
              <a:t>综合单价</a:t>
            </a:r>
            <a:r>
              <a:rPr lang="zh-CN" altLang="en-US" dirty="0"/>
              <a:t>构成、</a:t>
            </a:r>
            <a:r>
              <a:rPr lang="zh-CN" altLang="en-US" dirty="0">
                <a:solidFill>
                  <a:srgbClr val="339933"/>
                </a:solidFill>
              </a:rPr>
              <a:t>计量计价</a:t>
            </a:r>
            <a:r>
              <a:rPr lang="zh-CN" altLang="en-US" dirty="0"/>
              <a:t>风险、</a:t>
            </a:r>
            <a:r>
              <a:rPr lang="zh-CN" altLang="en-US" dirty="0">
                <a:solidFill>
                  <a:srgbClr val="339933"/>
                </a:solidFill>
              </a:rPr>
              <a:t>单价</a:t>
            </a:r>
            <a:r>
              <a:rPr lang="zh-CN" altLang="en-US" dirty="0"/>
              <a:t>合同与</a:t>
            </a:r>
            <a:r>
              <a:rPr lang="zh-CN" altLang="en-US" dirty="0">
                <a:solidFill>
                  <a:srgbClr val="339933"/>
                </a:solidFill>
              </a:rPr>
              <a:t>总价</a:t>
            </a:r>
            <a:r>
              <a:rPr lang="zh-CN" altLang="en-US" dirty="0"/>
              <a:t>合同的计价规则以及合同价格的调整、支付、结算等内容。</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6.2.3 </a:t>
            </a:r>
            <a:r>
              <a:rPr lang="zh-CN" altLang="en-US" dirty="0"/>
              <a:t>投标人可按本标准规定或</a:t>
            </a:r>
            <a:r>
              <a:rPr lang="zh-CN" altLang="en-US" dirty="0">
                <a:solidFill>
                  <a:srgbClr val="FF0000"/>
                </a:solidFill>
              </a:rPr>
              <a:t>招标文件</a:t>
            </a:r>
            <a:r>
              <a:rPr lang="zh-CN" altLang="en-US" dirty="0"/>
              <a:t>提供的</a:t>
            </a:r>
            <a:r>
              <a:rPr lang="zh-CN" altLang="en-US" dirty="0">
                <a:solidFill>
                  <a:srgbClr val="339933"/>
                </a:solidFill>
              </a:rPr>
              <a:t>综合单价分析表</a:t>
            </a:r>
            <a:r>
              <a:rPr lang="zh-CN" altLang="en-US" dirty="0"/>
              <a:t>及其计算办法确定</a:t>
            </a:r>
            <a:r>
              <a:rPr lang="zh-CN" altLang="en-US" dirty="0">
                <a:solidFill>
                  <a:srgbClr val="FF0000"/>
                </a:solidFill>
              </a:rPr>
              <a:t>综合单价</a:t>
            </a:r>
            <a:r>
              <a:rPr lang="zh-CN" altLang="en-US" dirty="0"/>
              <a:t>。</a:t>
            </a:r>
            <a:endParaRPr lang="zh-CN" altLang="en-US" dirty="0"/>
          </a:p>
          <a:p>
            <a:r>
              <a:rPr lang="en-US" altLang="zh-CN" dirty="0"/>
              <a:t>6.2.4 </a:t>
            </a:r>
            <a:r>
              <a:rPr lang="zh-CN" altLang="en-US" dirty="0">
                <a:solidFill>
                  <a:srgbClr val="FF0000"/>
                </a:solidFill>
              </a:rPr>
              <a:t>分部分项</a:t>
            </a:r>
            <a:r>
              <a:rPr lang="zh-CN" altLang="en-US" dirty="0"/>
              <a:t>工程项目、</a:t>
            </a:r>
            <a:r>
              <a:rPr lang="zh-CN" altLang="en-US" dirty="0">
                <a:solidFill>
                  <a:srgbClr val="FF0000"/>
                </a:solidFill>
              </a:rPr>
              <a:t>单价</a:t>
            </a:r>
            <a:r>
              <a:rPr lang="zh-CN" altLang="en-US" dirty="0"/>
              <a:t>计价的</a:t>
            </a:r>
            <a:r>
              <a:rPr lang="zh-CN" altLang="en-US" dirty="0">
                <a:solidFill>
                  <a:srgbClr val="FF0000"/>
                </a:solidFill>
              </a:rPr>
              <a:t>措施</a:t>
            </a:r>
            <a:r>
              <a:rPr lang="zh-CN" altLang="en-US" dirty="0"/>
              <a:t>项目的</a:t>
            </a:r>
            <a:r>
              <a:rPr lang="zh-CN" altLang="en-US" dirty="0">
                <a:solidFill>
                  <a:srgbClr val="339933"/>
                </a:solidFill>
              </a:rPr>
              <a:t>综合单价</a:t>
            </a:r>
            <a:r>
              <a:rPr lang="zh-CN" altLang="en-US" dirty="0"/>
              <a:t>应根据招标文件和招标工程量清单</a:t>
            </a:r>
            <a:r>
              <a:rPr lang="zh-CN" altLang="en-US" dirty="0">
                <a:solidFill>
                  <a:srgbClr val="FF0000"/>
                </a:solidFill>
              </a:rPr>
              <a:t>项目</a:t>
            </a:r>
            <a:r>
              <a:rPr lang="zh-CN" altLang="en-US" dirty="0"/>
              <a:t>中的</a:t>
            </a:r>
            <a:r>
              <a:rPr lang="zh-CN" altLang="en-US" dirty="0">
                <a:solidFill>
                  <a:srgbClr val="FF0000"/>
                </a:solidFill>
              </a:rPr>
              <a:t>特征</a:t>
            </a:r>
            <a:r>
              <a:rPr lang="zh-CN" altLang="en-US" dirty="0"/>
              <a:t>描述</a:t>
            </a:r>
            <a:r>
              <a:rPr lang="zh-CN" altLang="en-US" dirty="0">
                <a:solidFill>
                  <a:srgbClr val="339933"/>
                </a:solidFill>
              </a:rPr>
              <a:t>自主确定</a:t>
            </a:r>
            <a:r>
              <a:rPr lang="zh-CN" altLang="en-US" dirty="0"/>
              <a:t>。</a:t>
            </a:r>
            <a:endParaRPr lang="zh-CN" altLang="en-US" dirty="0"/>
          </a:p>
          <a:p>
            <a:r>
              <a:rPr lang="en-US" altLang="zh-CN" dirty="0"/>
              <a:t>6.2.6 </a:t>
            </a:r>
            <a:r>
              <a:rPr lang="zh-CN" altLang="en-US" dirty="0">
                <a:solidFill>
                  <a:srgbClr val="FF0000"/>
                </a:solidFill>
              </a:rPr>
              <a:t>总价</a:t>
            </a:r>
            <a:r>
              <a:rPr lang="zh-CN" altLang="en-US" dirty="0"/>
              <a:t>计价的</a:t>
            </a:r>
            <a:r>
              <a:rPr lang="zh-CN" altLang="en-US" dirty="0">
                <a:solidFill>
                  <a:srgbClr val="FF0000"/>
                </a:solidFill>
              </a:rPr>
              <a:t>措施</a:t>
            </a:r>
            <a:r>
              <a:rPr lang="zh-CN" altLang="en-US" dirty="0"/>
              <a:t>项目可根据招标文件和投标时拟定的满足项目要求的</a:t>
            </a:r>
            <a:r>
              <a:rPr lang="zh-CN" altLang="en-US" dirty="0">
                <a:solidFill>
                  <a:srgbClr val="339933"/>
                </a:solidFill>
              </a:rPr>
              <a:t>施工方案</a:t>
            </a:r>
            <a:r>
              <a:rPr lang="zh-CN" altLang="en-US" dirty="0">
                <a:solidFill>
                  <a:srgbClr val="FF0000"/>
                </a:solidFill>
              </a:rPr>
              <a:t>自主确定</a:t>
            </a:r>
            <a:r>
              <a:rPr lang="zh-CN" altLang="en-US" dirty="0"/>
              <a:t>费用金额，并列出其计算公式。</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6.2.9 </a:t>
            </a:r>
            <a:r>
              <a:rPr lang="zh-CN" altLang="en-US" dirty="0"/>
              <a:t>招标工程量</a:t>
            </a:r>
            <a:r>
              <a:rPr lang="zh-CN" altLang="en-US" dirty="0">
                <a:solidFill>
                  <a:srgbClr val="339933"/>
                </a:solidFill>
              </a:rPr>
              <a:t>清单与计价表</a:t>
            </a:r>
            <a:r>
              <a:rPr lang="zh-CN" altLang="en-US" dirty="0"/>
              <a:t>中列明的所有需要填写</a:t>
            </a:r>
            <a:r>
              <a:rPr lang="zh-CN" altLang="en-US" dirty="0">
                <a:solidFill>
                  <a:srgbClr val="FF0000"/>
                </a:solidFill>
              </a:rPr>
              <a:t>单价</a:t>
            </a:r>
            <a:r>
              <a:rPr lang="zh-CN" altLang="en-US" dirty="0"/>
              <a:t>和</a:t>
            </a:r>
            <a:r>
              <a:rPr lang="zh-CN" altLang="en-US" dirty="0">
                <a:solidFill>
                  <a:srgbClr val="FF0000"/>
                </a:solidFill>
              </a:rPr>
              <a:t>合价</a:t>
            </a:r>
            <a:r>
              <a:rPr lang="zh-CN" altLang="en-US" dirty="0"/>
              <a:t>的项目，投标人均应填写且只允许有</a:t>
            </a:r>
            <a:r>
              <a:rPr lang="zh-CN" altLang="en-US" dirty="0">
                <a:solidFill>
                  <a:srgbClr val="FF0000"/>
                </a:solidFill>
              </a:rPr>
              <a:t>一个报价</a:t>
            </a:r>
            <a:r>
              <a:rPr lang="zh-CN" altLang="en-US" dirty="0"/>
              <a:t>。</a:t>
            </a:r>
            <a:endParaRPr lang="en-US" altLang="zh-CN" dirty="0"/>
          </a:p>
          <a:p>
            <a:r>
              <a:rPr lang="zh-CN" altLang="en-US" dirty="0">
                <a:solidFill>
                  <a:srgbClr val="FF0000"/>
                </a:solidFill>
              </a:rPr>
              <a:t>未填写</a:t>
            </a:r>
            <a:r>
              <a:rPr lang="zh-CN" altLang="en-US" dirty="0"/>
              <a:t>单价和合价的项目，</a:t>
            </a:r>
            <a:r>
              <a:rPr lang="zh-CN" altLang="en-US" dirty="0">
                <a:solidFill>
                  <a:srgbClr val="FF0000"/>
                </a:solidFill>
              </a:rPr>
              <a:t>可视为</a:t>
            </a:r>
            <a:r>
              <a:rPr lang="zh-CN" altLang="en-US" dirty="0"/>
              <a:t>此项费用</a:t>
            </a:r>
            <a:r>
              <a:rPr lang="zh-CN" altLang="en-US" dirty="0">
                <a:solidFill>
                  <a:srgbClr val="FF0000"/>
                </a:solidFill>
              </a:rPr>
              <a:t>已包含</a:t>
            </a:r>
            <a:r>
              <a:rPr lang="zh-CN" altLang="en-US" dirty="0"/>
              <a:t>在</a:t>
            </a:r>
            <a:r>
              <a:rPr lang="zh-CN" altLang="en-US" dirty="0">
                <a:solidFill>
                  <a:srgbClr val="339933"/>
                </a:solidFill>
              </a:rPr>
              <a:t>已标价</a:t>
            </a:r>
            <a:r>
              <a:rPr lang="zh-CN" altLang="en-US" dirty="0"/>
              <a:t>工程量</a:t>
            </a:r>
            <a:r>
              <a:rPr lang="zh-CN" altLang="en-US" dirty="0">
                <a:solidFill>
                  <a:srgbClr val="339933"/>
                </a:solidFill>
              </a:rPr>
              <a:t>清单</a:t>
            </a:r>
            <a:r>
              <a:rPr lang="zh-CN" altLang="en-US" dirty="0"/>
              <a:t>中其他相关项目的单价和合价之中，结算时，此项目</a:t>
            </a:r>
            <a:r>
              <a:rPr lang="zh-CN" altLang="en-US" dirty="0">
                <a:solidFill>
                  <a:srgbClr val="339933"/>
                </a:solidFill>
              </a:rPr>
              <a:t>不得重新组价或调整</a:t>
            </a:r>
            <a:r>
              <a:rPr lang="zh-CN" altLang="en-US" dirty="0"/>
              <a:t>。</a:t>
            </a:r>
            <a:endParaRPr lang="zh-CN" altLang="en-US" dirty="0"/>
          </a:p>
          <a:p>
            <a:r>
              <a:rPr lang="en-US" altLang="zh-CN" dirty="0"/>
              <a:t>6.2.10 </a:t>
            </a:r>
            <a:r>
              <a:rPr lang="zh-CN" altLang="en-US" dirty="0">
                <a:solidFill>
                  <a:srgbClr val="FF0000"/>
                </a:solidFill>
              </a:rPr>
              <a:t>投标总价</a:t>
            </a:r>
            <a:r>
              <a:rPr lang="zh-CN" altLang="en-US" dirty="0"/>
              <a:t>应当与</a:t>
            </a:r>
            <a:r>
              <a:rPr lang="zh-CN" altLang="en-US" dirty="0">
                <a:solidFill>
                  <a:srgbClr val="FF0000"/>
                </a:solidFill>
              </a:rPr>
              <a:t>扣除</a:t>
            </a:r>
            <a:r>
              <a:rPr lang="zh-CN" altLang="en-US" dirty="0">
                <a:solidFill>
                  <a:srgbClr val="339933"/>
                </a:solidFill>
              </a:rPr>
              <a:t>甲供材</a:t>
            </a:r>
            <a:r>
              <a:rPr lang="zh-CN" altLang="en-US" dirty="0"/>
              <a:t>料后的</a:t>
            </a:r>
            <a:r>
              <a:rPr lang="zh-CN" altLang="en-US" dirty="0">
                <a:solidFill>
                  <a:srgbClr val="FF0000"/>
                </a:solidFill>
              </a:rPr>
              <a:t>分部分项</a:t>
            </a:r>
            <a:r>
              <a:rPr lang="zh-CN" altLang="en-US" dirty="0"/>
              <a:t>工程费、</a:t>
            </a:r>
            <a:r>
              <a:rPr lang="zh-CN" altLang="en-US" dirty="0">
                <a:solidFill>
                  <a:srgbClr val="FF0000"/>
                </a:solidFill>
              </a:rPr>
              <a:t>措施</a:t>
            </a:r>
            <a:r>
              <a:rPr lang="zh-CN" altLang="en-US" dirty="0"/>
              <a:t>项目费、</a:t>
            </a:r>
            <a:r>
              <a:rPr lang="zh-CN" altLang="en-US" dirty="0">
                <a:solidFill>
                  <a:srgbClr val="FF0000"/>
                </a:solidFill>
              </a:rPr>
              <a:t>其他</a:t>
            </a:r>
            <a:r>
              <a:rPr lang="zh-CN" altLang="en-US" dirty="0"/>
              <a:t>项目费和</a:t>
            </a:r>
            <a:r>
              <a:rPr lang="zh-CN" altLang="en-US" dirty="0">
                <a:solidFill>
                  <a:srgbClr val="FF0000"/>
                </a:solidFill>
              </a:rPr>
              <a:t>增值税</a:t>
            </a:r>
            <a:r>
              <a:rPr lang="zh-CN" altLang="en-US" dirty="0"/>
              <a:t>的合计金额一致。</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7 </a:t>
            </a:r>
            <a:r>
              <a:rPr lang="zh-CN" altLang="en-US" dirty="0">
                <a:solidFill>
                  <a:srgbClr val="FF0000"/>
                </a:solidFill>
              </a:rPr>
              <a:t>合同价款</a:t>
            </a:r>
            <a:r>
              <a:rPr lang="zh-CN" altLang="en-US" dirty="0"/>
              <a:t>约定</a:t>
            </a:r>
            <a:endParaRPr lang="zh-CN" altLang="en-US" dirty="0"/>
          </a:p>
          <a:p>
            <a:r>
              <a:rPr lang="en-US" altLang="zh-CN" dirty="0"/>
              <a:t>7.1 </a:t>
            </a:r>
            <a:r>
              <a:rPr lang="zh-CN" altLang="en-US" dirty="0"/>
              <a:t>一般规定</a:t>
            </a:r>
            <a:endParaRPr lang="zh-CN" altLang="en-US" dirty="0"/>
          </a:p>
          <a:p>
            <a:r>
              <a:rPr lang="en-US" altLang="zh-CN" dirty="0"/>
              <a:t>7.1.1 </a:t>
            </a:r>
            <a:r>
              <a:rPr lang="zh-CN" altLang="en-US" dirty="0"/>
              <a:t>实行</a:t>
            </a:r>
            <a:r>
              <a:rPr lang="zh-CN" altLang="en-US" dirty="0">
                <a:solidFill>
                  <a:srgbClr val="339933"/>
                </a:solidFill>
              </a:rPr>
              <a:t>招标</a:t>
            </a:r>
            <a:r>
              <a:rPr lang="zh-CN" altLang="en-US" dirty="0"/>
              <a:t>的工程施工合同价格应在</a:t>
            </a:r>
            <a:r>
              <a:rPr lang="zh-CN" altLang="en-US" dirty="0">
                <a:solidFill>
                  <a:srgbClr val="FF0000"/>
                </a:solidFill>
              </a:rPr>
              <a:t>中标通知书</a:t>
            </a:r>
            <a:r>
              <a:rPr lang="zh-CN" altLang="en-US" dirty="0"/>
              <a:t>发出之日起</a:t>
            </a:r>
            <a:r>
              <a:rPr lang="en-US" altLang="zh-CN" dirty="0">
                <a:solidFill>
                  <a:srgbClr val="FF0000"/>
                </a:solidFill>
              </a:rPr>
              <a:t>30 </a:t>
            </a:r>
            <a:r>
              <a:rPr lang="zh-CN" altLang="en-US" dirty="0">
                <a:solidFill>
                  <a:srgbClr val="FF0000"/>
                </a:solidFill>
              </a:rPr>
              <a:t>天内</a:t>
            </a:r>
            <a:r>
              <a:rPr lang="zh-CN" altLang="en-US" dirty="0"/>
              <a:t>，由发承包双方依据</a:t>
            </a:r>
            <a:r>
              <a:rPr lang="zh-CN" altLang="en-US" dirty="0">
                <a:solidFill>
                  <a:srgbClr val="FF0000"/>
                </a:solidFill>
              </a:rPr>
              <a:t>招标文件</a:t>
            </a:r>
            <a:r>
              <a:rPr lang="zh-CN" altLang="en-US" dirty="0"/>
              <a:t>和中标人的</a:t>
            </a:r>
            <a:r>
              <a:rPr lang="zh-CN" altLang="en-US" dirty="0">
                <a:solidFill>
                  <a:srgbClr val="FF0000"/>
                </a:solidFill>
              </a:rPr>
              <a:t>投标文件</a:t>
            </a:r>
            <a:r>
              <a:rPr lang="zh-CN" altLang="en-US" dirty="0"/>
              <a:t>在书面合同中约定。</a:t>
            </a:r>
            <a:endParaRPr lang="zh-CN" altLang="en-US" dirty="0"/>
          </a:p>
          <a:p>
            <a:r>
              <a:rPr lang="zh-CN" altLang="en-US" dirty="0"/>
              <a:t>合同约定</a:t>
            </a:r>
            <a:r>
              <a:rPr lang="zh-CN" altLang="en-US" dirty="0">
                <a:solidFill>
                  <a:srgbClr val="FF0000"/>
                </a:solidFill>
              </a:rPr>
              <a:t>不得违背</a:t>
            </a:r>
            <a:r>
              <a:rPr lang="zh-CN" altLang="en-US" dirty="0"/>
              <a:t>招标、投标文件中关于</a:t>
            </a:r>
            <a:r>
              <a:rPr lang="zh-CN" altLang="en-US" dirty="0">
                <a:solidFill>
                  <a:srgbClr val="339933"/>
                </a:solidFill>
              </a:rPr>
              <a:t>工期、造价、质量</a:t>
            </a:r>
            <a:r>
              <a:rPr lang="zh-CN" altLang="en-US" dirty="0"/>
              <a:t>等方面的</a:t>
            </a:r>
            <a:r>
              <a:rPr lang="zh-CN" altLang="en-US" dirty="0">
                <a:solidFill>
                  <a:srgbClr val="FF0000"/>
                </a:solidFill>
              </a:rPr>
              <a:t>实质性内容</a:t>
            </a:r>
            <a:r>
              <a:rPr lang="zh-CN" altLang="en-US" dirty="0"/>
              <a:t>。</a:t>
            </a:r>
            <a:endParaRPr lang="zh-CN" altLang="en-US" dirty="0"/>
          </a:p>
          <a:p>
            <a:r>
              <a:rPr lang="en-US" altLang="zh-CN" dirty="0"/>
              <a:t>7.1.2 </a:t>
            </a:r>
            <a:r>
              <a:rPr lang="zh-CN" altLang="en-US" dirty="0">
                <a:solidFill>
                  <a:srgbClr val="339933"/>
                </a:solidFill>
              </a:rPr>
              <a:t>不实行招标</a:t>
            </a:r>
            <a:r>
              <a:rPr lang="zh-CN" altLang="en-US" dirty="0"/>
              <a:t>的工程施工合同价格，应在发承包</a:t>
            </a:r>
            <a:r>
              <a:rPr lang="zh-CN" altLang="en-US" dirty="0">
                <a:solidFill>
                  <a:srgbClr val="339933"/>
                </a:solidFill>
              </a:rPr>
              <a:t>双方认可</a:t>
            </a:r>
            <a:r>
              <a:rPr lang="zh-CN" altLang="en-US" dirty="0"/>
              <a:t>的工程</a:t>
            </a:r>
            <a:r>
              <a:rPr lang="zh-CN" altLang="en-US" dirty="0">
                <a:solidFill>
                  <a:srgbClr val="339933"/>
                </a:solidFill>
              </a:rPr>
              <a:t>价格</a:t>
            </a:r>
            <a:r>
              <a:rPr lang="zh-CN" altLang="en-US" dirty="0"/>
              <a:t>基础上，由发承包双方在</a:t>
            </a:r>
            <a:r>
              <a:rPr lang="zh-CN" altLang="en-US" dirty="0">
                <a:solidFill>
                  <a:srgbClr val="339933"/>
                </a:solidFill>
              </a:rPr>
              <a:t>合同中约定</a:t>
            </a:r>
            <a:r>
              <a:rPr lang="zh-CN" altLang="en-US" dirty="0"/>
              <a:t>。</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7.2 </a:t>
            </a:r>
            <a:r>
              <a:rPr lang="zh-CN" altLang="en-US" dirty="0">
                <a:solidFill>
                  <a:srgbClr val="FF0000"/>
                </a:solidFill>
              </a:rPr>
              <a:t>约定内容</a:t>
            </a:r>
            <a:endParaRPr lang="zh-CN" altLang="en-US" dirty="0">
              <a:solidFill>
                <a:srgbClr val="FF0000"/>
              </a:solidFill>
            </a:endParaRPr>
          </a:p>
          <a:p>
            <a:r>
              <a:rPr lang="en-US" altLang="zh-CN" dirty="0"/>
              <a:t>7.2.1 </a:t>
            </a:r>
            <a:r>
              <a:rPr lang="zh-CN" altLang="en-US" dirty="0"/>
              <a:t>发承包双方应在合同条款中对下列事项进行约定：</a:t>
            </a:r>
            <a:endParaRPr lang="zh-CN" altLang="en-US" dirty="0"/>
          </a:p>
          <a:p>
            <a:r>
              <a:rPr lang="en-US" altLang="zh-CN" dirty="0"/>
              <a:t>1 </a:t>
            </a:r>
            <a:r>
              <a:rPr lang="zh-CN" altLang="en-US" dirty="0">
                <a:solidFill>
                  <a:srgbClr val="FF0000"/>
                </a:solidFill>
              </a:rPr>
              <a:t>人工费</a:t>
            </a:r>
            <a:r>
              <a:rPr lang="zh-CN" altLang="en-US" dirty="0">
                <a:solidFill>
                  <a:srgbClr val="339933"/>
                </a:solidFill>
              </a:rPr>
              <a:t>金额</a:t>
            </a:r>
            <a:r>
              <a:rPr lang="zh-CN" altLang="en-US" dirty="0"/>
              <a:t>及所占的</a:t>
            </a:r>
            <a:r>
              <a:rPr lang="zh-CN" altLang="en-US" dirty="0">
                <a:solidFill>
                  <a:srgbClr val="FF0000"/>
                </a:solidFill>
              </a:rPr>
              <a:t>比例</a:t>
            </a:r>
            <a:r>
              <a:rPr lang="zh-CN" altLang="en-US" dirty="0"/>
              <a:t>、支付方法、支付周期、农民工工资专用账户；</a:t>
            </a:r>
            <a:endParaRPr lang="en-US" altLang="zh-CN" dirty="0"/>
          </a:p>
          <a:p>
            <a:r>
              <a:rPr lang="en-US" altLang="zh-CN" dirty="0"/>
              <a:t>2 </a:t>
            </a:r>
            <a:r>
              <a:rPr lang="zh-CN" altLang="en-US" dirty="0">
                <a:solidFill>
                  <a:srgbClr val="FF0000"/>
                </a:solidFill>
              </a:rPr>
              <a:t>预付</a:t>
            </a:r>
            <a:r>
              <a:rPr lang="zh-CN" altLang="en-US" dirty="0"/>
              <a:t>工程价</a:t>
            </a:r>
            <a:r>
              <a:rPr lang="zh-CN" altLang="en-US" dirty="0">
                <a:solidFill>
                  <a:srgbClr val="FF0000"/>
                </a:solidFill>
              </a:rPr>
              <a:t>款</a:t>
            </a:r>
            <a:r>
              <a:rPr lang="zh-CN" altLang="en-US" dirty="0"/>
              <a:t>的</a:t>
            </a:r>
            <a:r>
              <a:rPr lang="zh-CN" altLang="en-US" dirty="0">
                <a:solidFill>
                  <a:srgbClr val="339933"/>
                </a:solidFill>
              </a:rPr>
              <a:t>比例</a:t>
            </a:r>
            <a:r>
              <a:rPr lang="zh-CN" altLang="en-US" dirty="0"/>
              <a:t>或</a:t>
            </a:r>
            <a:r>
              <a:rPr lang="zh-CN" altLang="en-US" dirty="0">
                <a:solidFill>
                  <a:srgbClr val="339933"/>
                </a:solidFill>
              </a:rPr>
              <a:t>金额</a:t>
            </a:r>
            <a:r>
              <a:rPr lang="zh-CN" altLang="en-US" dirty="0"/>
              <a:t>、支付时间、扣回方式及其时限；</a:t>
            </a:r>
            <a:endParaRPr lang="zh-CN" altLang="en-US" dirty="0"/>
          </a:p>
          <a:p>
            <a:r>
              <a:rPr lang="en-US" altLang="zh-CN" dirty="0"/>
              <a:t>3 </a:t>
            </a:r>
            <a:r>
              <a:rPr lang="zh-CN" altLang="en-US" dirty="0">
                <a:solidFill>
                  <a:srgbClr val="FF0000"/>
                </a:solidFill>
              </a:rPr>
              <a:t>过程结算</a:t>
            </a:r>
            <a:r>
              <a:rPr lang="zh-CN" altLang="en-US" dirty="0"/>
              <a:t>节点的划分，节点对应的分段工期、计量计价方法、风险范围、验收要求以及价款支付时间、程序、方法、比例等内容；</a:t>
            </a:r>
            <a:endParaRPr lang="zh-CN" altLang="en-US" dirty="0"/>
          </a:p>
          <a:p>
            <a:r>
              <a:rPr lang="en-US" altLang="zh-CN" dirty="0"/>
              <a:t>4 </a:t>
            </a:r>
            <a:r>
              <a:rPr lang="zh-CN" altLang="en-US" dirty="0">
                <a:solidFill>
                  <a:srgbClr val="FF0000"/>
                </a:solidFill>
              </a:rPr>
              <a:t>进度款</a:t>
            </a:r>
            <a:r>
              <a:rPr lang="zh-CN" altLang="en-US" dirty="0"/>
              <a:t>计量、计价、支付的依据、程序、方法、比例、时限等内容；</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5 </a:t>
            </a:r>
            <a:r>
              <a:rPr lang="zh-CN" altLang="en-US" dirty="0">
                <a:solidFill>
                  <a:srgbClr val="339933"/>
                </a:solidFill>
              </a:rPr>
              <a:t>措施项目、其他项目</a:t>
            </a:r>
            <a:r>
              <a:rPr lang="zh-CN" altLang="en-US" dirty="0"/>
              <a:t>的费用范围、使用要求、分解支付计划及其时限；</a:t>
            </a:r>
            <a:endParaRPr lang="zh-CN" altLang="en-US" dirty="0"/>
          </a:p>
          <a:p>
            <a:r>
              <a:rPr lang="en-US" altLang="zh-CN" dirty="0"/>
              <a:t>6 </a:t>
            </a:r>
            <a:r>
              <a:rPr lang="zh-CN" altLang="en-US" dirty="0"/>
              <a:t>工程</a:t>
            </a:r>
            <a:r>
              <a:rPr lang="zh-CN" altLang="en-US" dirty="0">
                <a:solidFill>
                  <a:srgbClr val="339933"/>
                </a:solidFill>
              </a:rPr>
              <a:t>质量保证金</a:t>
            </a:r>
            <a:r>
              <a:rPr lang="zh-CN" altLang="en-US" dirty="0"/>
              <a:t>、保函或担保的金额、扣留方式及其时限；</a:t>
            </a:r>
            <a:endParaRPr lang="zh-CN" altLang="en-US" dirty="0"/>
          </a:p>
          <a:p>
            <a:r>
              <a:rPr lang="en-US" altLang="zh-CN" dirty="0"/>
              <a:t>7 </a:t>
            </a:r>
            <a:r>
              <a:rPr lang="zh-CN" altLang="en-US" dirty="0"/>
              <a:t>工程</a:t>
            </a:r>
            <a:r>
              <a:rPr lang="zh-CN" altLang="en-US" dirty="0">
                <a:solidFill>
                  <a:srgbClr val="339933"/>
                </a:solidFill>
              </a:rPr>
              <a:t>保险</a:t>
            </a:r>
            <a:r>
              <a:rPr lang="zh-CN" altLang="en-US" dirty="0"/>
              <a:t>的种类、范围、投保责任、保险费用支付等；</a:t>
            </a:r>
            <a:endParaRPr lang="zh-CN" altLang="en-US" dirty="0"/>
          </a:p>
          <a:p>
            <a:r>
              <a:rPr lang="en-US" altLang="zh-CN" dirty="0"/>
              <a:t>8 </a:t>
            </a:r>
            <a:r>
              <a:rPr lang="zh-CN" altLang="en-US" dirty="0"/>
              <a:t>价款</a:t>
            </a:r>
            <a:r>
              <a:rPr lang="zh-CN" altLang="en-US" dirty="0">
                <a:solidFill>
                  <a:srgbClr val="339933"/>
                </a:solidFill>
              </a:rPr>
              <a:t>风险分担</a:t>
            </a:r>
            <a:r>
              <a:rPr lang="zh-CN" altLang="en-US" dirty="0"/>
              <a:t>的内容、范围（幅度）以及超出时的调整办法；</a:t>
            </a:r>
            <a:endParaRPr lang="zh-CN" altLang="en-US" dirty="0"/>
          </a:p>
          <a:p>
            <a:r>
              <a:rPr lang="en-US" altLang="zh-CN" dirty="0"/>
              <a:t>9 </a:t>
            </a:r>
            <a:r>
              <a:rPr lang="zh-CN" altLang="en-US" dirty="0"/>
              <a:t>工程</a:t>
            </a:r>
            <a:r>
              <a:rPr lang="zh-CN" altLang="en-US" dirty="0">
                <a:solidFill>
                  <a:srgbClr val="339933"/>
                </a:solidFill>
              </a:rPr>
              <a:t>价款的调整</a:t>
            </a:r>
            <a:r>
              <a:rPr lang="zh-CN" altLang="en-US" dirty="0"/>
              <a:t>因素、费用分担说明、调整方法、程序、支付及时限；</a:t>
            </a:r>
            <a:endParaRPr lang="zh-CN" altLang="en-US" dirty="0"/>
          </a:p>
          <a:p>
            <a:r>
              <a:rPr lang="en-US" altLang="zh-CN" dirty="0"/>
              <a:t>10 </a:t>
            </a:r>
            <a:r>
              <a:rPr lang="zh-CN" altLang="en-US" dirty="0"/>
              <a:t>工程</a:t>
            </a:r>
            <a:r>
              <a:rPr lang="zh-CN" altLang="en-US" dirty="0">
                <a:solidFill>
                  <a:srgbClr val="339933"/>
                </a:solidFill>
              </a:rPr>
              <a:t>变更、索赔</a:t>
            </a:r>
            <a:r>
              <a:rPr lang="zh-CN" altLang="en-US" dirty="0"/>
              <a:t>的方式、程序、金额确定与支付时间；</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11 </a:t>
            </a:r>
            <a:r>
              <a:rPr lang="zh-CN" altLang="en-US" dirty="0">
                <a:solidFill>
                  <a:srgbClr val="339933"/>
                </a:solidFill>
              </a:rPr>
              <a:t>提前竣工</a:t>
            </a:r>
            <a:r>
              <a:rPr lang="zh-CN" altLang="en-US" dirty="0"/>
              <a:t>奖励和</a:t>
            </a:r>
            <a:r>
              <a:rPr lang="zh-CN" altLang="en-US" dirty="0">
                <a:solidFill>
                  <a:srgbClr val="339933"/>
                </a:solidFill>
              </a:rPr>
              <a:t>误期赔偿</a:t>
            </a:r>
            <a:r>
              <a:rPr lang="zh-CN" altLang="en-US" dirty="0"/>
              <a:t>的计算方法、确认流程及支付或扣减的时间；</a:t>
            </a:r>
            <a:endParaRPr lang="zh-CN" altLang="en-US" dirty="0"/>
          </a:p>
          <a:p>
            <a:r>
              <a:rPr lang="en-US" altLang="zh-CN" dirty="0"/>
              <a:t>12 </a:t>
            </a:r>
            <a:r>
              <a:rPr lang="zh-CN" altLang="en-US" dirty="0">
                <a:solidFill>
                  <a:srgbClr val="339933"/>
                </a:solidFill>
              </a:rPr>
              <a:t>不可抗力</a:t>
            </a:r>
            <a:r>
              <a:rPr lang="zh-CN" altLang="en-US" dirty="0"/>
              <a:t>的事件约定、费用承担说明及计价办法；</a:t>
            </a:r>
            <a:endParaRPr lang="zh-CN" altLang="en-US" dirty="0"/>
          </a:p>
          <a:p>
            <a:r>
              <a:rPr lang="en-US" altLang="zh-CN" dirty="0"/>
              <a:t>13 </a:t>
            </a:r>
            <a:r>
              <a:rPr lang="zh-CN" altLang="en-US" dirty="0">
                <a:solidFill>
                  <a:srgbClr val="339933"/>
                </a:solidFill>
              </a:rPr>
              <a:t>违约</a:t>
            </a:r>
            <a:r>
              <a:rPr lang="zh-CN" altLang="en-US" dirty="0"/>
              <a:t>责任以及发生合同</a:t>
            </a:r>
            <a:r>
              <a:rPr lang="zh-CN" altLang="en-US" dirty="0">
                <a:solidFill>
                  <a:srgbClr val="339933"/>
                </a:solidFill>
              </a:rPr>
              <a:t>价款争议</a:t>
            </a:r>
            <a:r>
              <a:rPr lang="zh-CN" altLang="en-US" dirty="0"/>
              <a:t>的解决方法及时间；</a:t>
            </a:r>
            <a:endParaRPr lang="zh-CN" altLang="en-US" dirty="0"/>
          </a:p>
          <a:p>
            <a:r>
              <a:rPr lang="en-US" altLang="zh-CN" dirty="0"/>
              <a:t>14 </a:t>
            </a:r>
            <a:r>
              <a:rPr lang="zh-CN" altLang="en-US" dirty="0">
                <a:solidFill>
                  <a:srgbClr val="339933"/>
                </a:solidFill>
              </a:rPr>
              <a:t>竣工结算</a:t>
            </a:r>
            <a:r>
              <a:rPr lang="zh-CN" altLang="en-US" dirty="0"/>
              <a:t>计量、计价、支付的依据、程序、时限等内容；</a:t>
            </a:r>
            <a:endParaRPr lang="zh-CN" altLang="en-US" dirty="0"/>
          </a:p>
          <a:p>
            <a:r>
              <a:rPr lang="en-US" altLang="zh-CN" dirty="0"/>
              <a:t>15 </a:t>
            </a:r>
            <a:r>
              <a:rPr lang="zh-CN" altLang="en-US" dirty="0"/>
              <a:t>与履行合同、支付价款的其他相关事项。</a:t>
            </a:r>
            <a:endParaRPr lang="zh-CN" altLang="en-US" dirty="0"/>
          </a:p>
          <a:p>
            <a:r>
              <a:rPr lang="en-US" altLang="zh-CN" dirty="0"/>
              <a:t>7.2.2 </a:t>
            </a:r>
            <a:r>
              <a:rPr lang="zh-CN" altLang="en-US" dirty="0"/>
              <a:t>发承包双方在合同履行中发生争议时，可按本标准的</a:t>
            </a:r>
            <a:r>
              <a:rPr lang="zh-CN" altLang="en-US" dirty="0">
                <a:solidFill>
                  <a:srgbClr val="339933"/>
                </a:solidFill>
              </a:rPr>
              <a:t>争议解决</a:t>
            </a:r>
            <a:r>
              <a:rPr lang="zh-CN" altLang="en-US" dirty="0"/>
              <a:t>方式处理。</a:t>
            </a:r>
            <a:endParaRPr lang="zh-CN" altLang="en-US" dirty="0"/>
          </a:p>
          <a:p>
            <a:endParaRPr lang="zh-CN" altLang="en-US"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8 </a:t>
            </a:r>
            <a:r>
              <a:rPr lang="zh-CN" altLang="en-US" dirty="0">
                <a:solidFill>
                  <a:srgbClr val="FF0000"/>
                </a:solidFill>
              </a:rPr>
              <a:t>工程计量</a:t>
            </a:r>
            <a:endParaRPr lang="zh-CN" altLang="en-US" dirty="0">
              <a:solidFill>
                <a:srgbClr val="FF0000"/>
              </a:solidFill>
            </a:endParaRPr>
          </a:p>
          <a:p>
            <a:r>
              <a:rPr lang="en-US" altLang="zh-CN" dirty="0"/>
              <a:t>8.1 </a:t>
            </a:r>
            <a:r>
              <a:rPr lang="zh-CN" altLang="en-US" dirty="0"/>
              <a:t>一般规定</a:t>
            </a:r>
            <a:endParaRPr lang="zh-CN" altLang="en-US" dirty="0"/>
          </a:p>
          <a:p>
            <a:r>
              <a:rPr lang="en-US" altLang="zh-CN" dirty="0"/>
              <a:t>8.1.1 </a:t>
            </a:r>
            <a:r>
              <a:rPr lang="zh-CN" altLang="en-US" dirty="0"/>
              <a:t>工程量应以承包人</a:t>
            </a:r>
            <a:r>
              <a:rPr lang="zh-CN" altLang="en-US" dirty="0">
                <a:solidFill>
                  <a:srgbClr val="FF0000"/>
                </a:solidFill>
              </a:rPr>
              <a:t>完成合同</a:t>
            </a:r>
            <a:r>
              <a:rPr lang="zh-CN" altLang="en-US" dirty="0"/>
              <a:t>工程且</a:t>
            </a:r>
            <a:r>
              <a:rPr lang="zh-CN" altLang="en-US" dirty="0">
                <a:solidFill>
                  <a:srgbClr val="FF0000"/>
                </a:solidFill>
              </a:rPr>
              <a:t>应予计量</a:t>
            </a:r>
            <a:r>
              <a:rPr lang="zh-CN" altLang="en-US" dirty="0"/>
              <a:t>的工程数量确定。</a:t>
            </a:r>
            <a:endParaRPr lang="en-US" altLang="zh-CN" dirty="0"/>
          </a:p>
          <a:p>
            <a:r>
              <a:rPr lang="zh-CN" altLang="en-US" dirty="0">
                <a:solidFill>
                  <a:srgbClr val="FF0000"/>
                </a:solidFill>
              </a:rPr>
              <a:t>工程数量</a:t>
            </a:r>
            <a:r>
              <a:rPr lang="zh-CN" altLang="en-US" dirty="0"/>
              <a:t>应按照相关工程现行</a:t>
            </a:r>
            <a:r>
              <a:rPr lang="zh-CN" altLang="en-US" dirty="0">
                <a:solidFill>
                  <a:srgbClr val="FF0000"/>
                </a:solidFill>
              </a:rPr>
              <a:t>国家</a:t>
            </a:r>
            <a:r>
              <a:rPr lang="zh-CN" altLang="en-US" dirty="0"/>
              <a:t>工程量计算</a:t>
            </a:r>
            <a:r>
              <a:rPr lang="zh-CN" altLang="en-US" dirty="0">
                <a:solidFill>
                  <a:srgbClr val="FF0000"/>
                </a:solidFill>
              </a:rPr>
              <a:t>标准</a:t>
            </a:r>
            <a:r>
              <a:rPr lang="zh-CN" altLang="en-US" dirty="0"/>
              <a:t>或发承包双方约定的工程量计算</a:t>
            </a:r>
            <a:r>
              <a:rPr lang="zh-CN" altLang="en-US" dirty="0">
                <a:solidFill>
                  <a:srgbClr val="FF0000"/>
                </a:solidFill>
              </a:rPr>
              <a:t>规则</a:t>
            </a:r>
            <a:r>
              <a:rPr lang="zh-CN" altLang="en-US" dirty="0"/>
              <a:t>计算。</a:t>
            </a:r>
            <a:endParaRPr lang="zh-CN" altLang="en-US" dirty="0"/>
          </a:p>
          <a:p>
            <a:r>
              <a:rPr lang="en-US" altLang="zh-CN" dirty="0"/>
              <a:t>8.1.2 </a:t>
            </a:r>
            <a:r>
              <a:rPr lang="zh-CN" altLang="en-US" dirty="0"/>
              <a:t>工程计量周期一般以月为单位，也可选择按其他</a:t>
            </a:r>
            <a:r>
              <a:rPr lang="zh-CN" altLang="en-US" dirty="0">
                <a:solidFill>
                  <a:srgbClr val="339933"/>
                </a:solidFill>
              </a:rPr>
              <a:t>时间节点</a:t>
            </a:r>
            <a:r>
              <a:rPr lang="zh-CN" altLang="en-US" dirty="0"/>
              <a:t>、工程</a:t>
            </a:r>
            <a:r>
              <a:rPr lang="zh-CN" altLang="en-US" dirty="0">
                <a:solidFill>
                  <a:srgbClr val="339933"/>
                </a:solidFill>
              </a:rPr>
              <a:t>形象进度</a:t>
            </a:r>
            <a:r>
              <a:rPr lang="zh-CN" altLang="en-US" dirty="0"/>
              <a:t>分段计量。</a:t>
            </a:r>
            <a:endParaRPr lang="zh-CN" altLang="en-US" dirty="0"/>
          </a:p>
          <a:p>
            <a:r>
              <a:rPr lang="en-US" altLang="zh-CN" dirty="0"/>
              <a:t>8.1.3 </a:t>
            </a:r>
            <a:r>
              <a:rPr lang="zh-CN" altLang="en-US" dirty="0"/>
              <a:t>因</a:t>
            </a:r>
            <a:r>
              <a:rPr lang="zh-CN" altLang="en-US" dirty="0">
                <a:solidFill>
                  <a:srgbClr val="FF0000"/>
                </a:solidFill>
              </a:rPr>
              <a:t>承包人原因</a:t>
            </a:r>
            <a:r>
              <a:rPr lang="zh-CN" altLang="en-US" dirty="0"/>
              <a:t>造成的</a:t>
            </a:r>
            <a:r>
              <a:rPr lang="zh-CN" altLang="en-US" dirty="0">
                <a:solidFill>
                  <a:srgbClr val="339933"/>
                </a:solidFill>
              </a:rPr>
              <a:t>超出</a:t>
            </a:r>
            <a:r>
              <a:rPr lang="zh-CN" altLang="en-US" dirty="0">
                <a:solidFill>
                  <a:srgbClr val="FF0000"/>
                </a:solidFill>
              </a:rPr>
              <a:t>合同</a:t>
            </a:r>
            <a:r>
              <a:rPr lang="zh-CN" altLang="en-US" dirty="0"/>
              <a:t>工程</a:t>
            </a:r>
            <a:r>
              <a:rPr lang="zh-CN" altLang="en-US" dirty="0">
                <a:solidFill>
                  <a:srgbClr val="FF0000"/>
                </a:solidFill>
              </a:rPr>
              <a:t>范围</a:t>
            </a:r>
            <a:r>
              <a:rPr lang="zh-CN" altLang="en-US" dirty="0"/>
              <a:t>施工或</a:t>
            </a:r>
            <a:r>
              <a:rPr lang="zh-CN" altLang="en-US" dirty="0">
                <a:solidFill>
                  <a:srgbClr val="339933"/>
                </a:solidFill>
              </a:rPr>
              <a:t>返工</a:t>
            </a:r>
            <a:r>
              <a:rPr lang="zh-CN" altLang="en-US" dirty="0"/>
              <a:t>的工程量，发包人</a:t>
            </a:r>
            <a:r>
              <a:rPr lang="zh-CN" altLang="en-US" dirty="0">
                <a:solidFill>
                  <a:srgbClr val="339933"/>
                </a:solidFill>
              </a:rPr>
              <a:t>不予计量</a:t>
            </a:r>
            <a:r>
              <a:rPr lang="zh-CN" altLang="en-US" dirty="0"/>
              <a:t>。</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8.2 </a:t>
            </a:r>
            <a:r>
              <a:rPr lang="zh-CN" altLang="en-US" dirty="0">
                <a:solidFill>
                  <a:srgbClr val="FF0000"/>
                </a:solidFill>
              </a:rPr>
              <a:t>单价合同</a:t>
            </a:r>
            <a:r>
              <a:rPr lang="zh-CN" altLang="en-US" dirty="0"/>
              <a:t>的计量</a:t>
            </a:r>
            <a:endParaRPr lang="zh-CN" altLang="en-US" dirty="0"/>
          </a:p>
          <a:p>
            <a:r>
              <a:rPr lang="en-US" altLang="zh-CN" dirty="0"/>
              <a:t>8.2.1 </a:t>
            </a:r>
            <a:r>
              <a:rPr lang="zh-CN" altLang="en-US" dirty="0">
                <a:solidFill>
                  <a:srgbClr val="FF0000"/>
                </a:solidFill>
              </a:rPr>
              <a:t>单价合同</a:t>
            </a:r>
            <a:r>
              <a:rPr lang="zh-CN" altLang="en-US" dirty="0"/>
              <a:t>进行计量时，当出现工程量</a:t>
            </a:r>
            <a:r>
              <a:rPr lang="zh-CN" altLang="en-US" dirty="0">
                <a:solidFill>
                  <a:srgbClr val="FF0000"/>
                </a:solidFill>
              </a:rPr>
              <a:t>清单缺陷</a:t>
            </a:r>
            <a:r>
              <a:rPr lang="zh-CN" altLang="en-US" dirty="0"/>
              <a:t>引起工程量增减，或因工程</a:t>
            </a:r>
            <a:r>
              <a:rPr lang="zh-CN" altLang="en-US" dirty="0">
                <a:solidFill>
                  <a:srgbClr val="FF0000"/>
                </a:solidFill>
              </a:rPr>
              <a:t>变更</a:t>
            </a:r>
            <a:r>
              <a:rPr lang="zh-CN" altLang="en-US" dirty="0"/>
              <a:t>引起工程量增减时，按承包人在履行合同义务中</a:t>
            </a:r>
            <a:r>
              <a:rPr lang="zh-CN" altLang="en-US" dirty="0">
                <a:solidFill>
                  <a:srgbClr val="FF0000"/>
                </a:solidFill>
              </a:rPr>
              <a:t>实际完成</a:t>
            </a:r>
            <a:r>
              <a:rPr lang="zh-CN" altLang="en-US" dirty="0"/>
              <a:t>的工程量计算。</a:t>
            </a:r>
            <a:endParaRPr lang="zh-CN" altLang="en-US" dirty="0"/>
          </a:p>
          <a:p>
            <a:r>
              <a:rPr lang="en-US" altLang="zh-CN" dirty="0"/>
              <a:t>8.3 </a:t>
            </a:r>
            <a:r>
              <a:rPr lang="zh-CN" altLang="en-US" dirty="0">
                <a:solidFill>
                  <a:srgbClr val="FF0000"/>
                </a:solidFill>
              </a:rPr>
              <a:t>总价合同</a:t>
            </a:r>
            <a:r>
              <a:rPr lang="zh-CN" altLang="en-US" dirty="0"/>
              <a:t>的计量</a:t>
            </a:r>
            <a:endParaRPr lang="zh-CN" altLang="en-US" dirty="0"/>
          </a:p>
          <a:p>
            <a:r>
              <a:rPr lang="en-US" altLang="zh-CN" dirty="0"/>
              <a:t>8.3.1 </a:t>
            </a:r>
            <a:r>
              <a:rPr lang="zh-CN" altLang="en-US" dirty="0">
                <a:solidFill>
                  <a:srgbClr val="FF0000"/>
                </a:solidFill>
              </a:rPr>
              <a:t>总价合同</a:t>
            </a:r>
            <a:r>
              <a:rPr lang="zh-CN" altLang="en-US" dirty="0"/>
              <a:t>工程的工程量应按以下规定计算：</a:t>
            </a:r>
            <a:endParaRPr lang="zh-CN" altLang="en-US" dirty="0"/>
          </a:p>
          <a:p>
            <a:r>
              <a:rPr lang="en-US" altLang="zh-CN" dirty="0"/>
              <a:t>1 </a:t>
            </a:r>
            <a:r>
              <a:rPr lang="zh-CN" altLang="en-US" dirty="0"/>
              <a:t>除工程</a:t>
            </a:r>
            <a:r>
              <a:rPr lang="zh-CN" altLang="en-US" dirty="0">
                <a:solidFill>
                  <a:srgbClr val="339933"/>
                </a:solidFill>
              </a:rPr>
              <a:t>变更</a:t>
            </a:r>
            <a:r>
              <a:rPr lang="zh-CN" altLang="en-US" dirty="0">
                <a:solidFill>
                  <a:srgbClr val="FF0000"/>
                </a:solidFill>
              </a:rPr>
              <a:t>以外</a:t>
            </a:r>
            <a:r>
              <a:rPr lang="zh-CN" altLang="en-US" dirty="0"/>
              <a:t>，总价合同各项目的</a:t>
            </a:r>
            <a:r>
              <a:rPr lang="zh-CN" altLang="en-US" dirty="0">
                <a:solidFill>
                  <a:srgbClr val="FF0000"/>
                </a:solidFill>
              </a:rPr>
              <a:t>工程量</a:t>
            </a:r>
            <a:r>
              <a:rPr lang="zh-CN" altLang="en-US" dirty="0"/>
              <a:t>应为承包人用于结算的</a:t>
            </a:r>
            <a:r>
              <a:rPr lang="zh-CN" altLang="en-US" dirty="0">
                <a:solidFill>
                  <a:srgbClr val="FF0000"/>
                </a:solidFill>
              </a:rPr>
              <a:t>最终</a:t>
            </a:r>
            <a:r>
              <a:rPr lang="zh-CN" altLang="en-US" dirty="0"/>
              <a:t>工程量，由于工程量</a:t>
            </a:r>
            <a:r>
              <a:rPr lang="zh-CN" altLang="en-US" dirty="0">
                <a:solidFill>
                  <a:srgbClr val="FF0000"/>
                </a:solidFill>
              </a:rPr>
              <a:t>清单缺陷</a:t>
            </a:r>
            <a:r>
              <a:rPr lang="zh-CN" altLang="en-US" dirty="0"/>
              <a:t>引起工程量增减的，工程量</a:t>
            </a:r>
            <a:r>
              <a:rPr lang="zh-CN" altLang="en-US" dirty="0">
                <a:solidFill>
                  <a:srgbClr val="FF0000"/>
                </a:solidFill>
              </a:rPr>
              <a:t>不作调整</a:t>
            </a:r>
            <a:r>
              <a:rPr lang="zh-CN" altLang="en-US" dirty="0"/>
              <a:t>；</a:t>
            </a:r>
            <a:endParaRPr lang="zh-CN" altLang="en-US" dirty="0"/>
          </a:p>
          <a:p>
            <a:r>
              <a:rPr lang="en-US" altLang="zh-CN" dirty="0"/>
              <a:t>2 </a:t>
            </a:r>
            <a:r>
              <a:rPr lang="zh-CN" altLang="en-US" dirty="0"/>
              <a:t>工程</a:t>
            </a:r>
            <a:r>
              <a:rPr lang="zh-CN" altLang="en-US" dirty="0">
                <a:solidFill>
                  <a:srgbClr val="FF0000"/>
                </a:solidFill>
              </a:rPr>
              <a:t>变更</a:t>
            </a:r>
            <a:r>
              <a:rPr lang="zh-CN" altLang="en-US" dirty="0"/>
              <a:t>引起工程量增减的，按承包人完成变更工程的</a:t>
            </a:r>
            <a:r>
              <a:rPr lang="zh-CN" altLang="en-US" dirty="0">
                <a:solidFill>
                  <a:srgbClr val="FF0000"/>
                </a:solidFill>
              </a:rPr>
              <a:t>实际</a:t>
            </a:r>
            <a:r>
              <a:rPr lang="zh-CN" altLang="en-US" dirty="0"/>
              <a:t>工程量确定。</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9 </a:t>
            </a:r>
            <a:r>
              <a:rPr lang="zh-CN" altLang="en-US" dirty="0">
                <a:solidFill>
                  <a:srgbClr val="FF0000"/>
                </a:solidFill>
              </a:rPr>
              <a:t>合同价格调整</a:t>
            </a:r>
            <a:endParaRPr lang="zh-CN" altLang="en-US" dirty="0">
              <a:solidFill>
                <a:srgbClr val="FF0000"/>
              </a:solidFill>
            </a:endParaRPr>
          </a:p>
          <a:p>
            <a:r>
              <a:rPr lang="en-US" altLang="zh-CN" dirty="0"/>
              <a:t>9.1 </a:t>
            </a:r>
            <a:r>
              <a:rPr lang="zh-CN" altLang="en-US" dirty="0"/>
              <a:t>一般规定</a:t>
            </a:r>
            <a:endParaRPr lang="zh-CN" altLang="en-US" dirty="0"/>
          </a:p>
          <a:p>
            <a:r>
              <a:rPr lang="en-US" altLang="zh-CN" dirty="0"/>
              <a:t>9.1.1 </a:t>
            </a:r>
            <a:r>
              <a:rPr lang="zh-CN" altLang="en-US" dirty="0"/>
              <a:t>下列事项发生，发承包双方可调整合同价格</a:t>
            </a:r>
            <a:endParaRPr lang="zh-CN" altLang="en-US" dirty="0"/>
          </a:p>
          <a:p>
            <a:r>
              <a:rPr lang="en-US" altLang="zh-CN" dirty="0"/>
              <a:t>1 </a:t>
            </a:r>
            <a:r>
              <a:rPr lang="zh-CN" altLang="en-US" dirty="0"/>
              <a:t>工程变更；</a:t>
            </a:r>
            <a:endParaRPr lang="zh-CN" altLang="en-US" dirty="0"/>
          </a:p>
          <a:p>
            <a:r>
              <a:rPr lang="en-US" altLang="zh-CN" dirty="0"/>
              <a:t>2 </a:t>
            </a:r>
            <a:r>
              <a:rPr lang="zh-CN" altLang="en-US" dirty="0"/>
              <a:t>工程量清单缺陷；</a:t>
            </a:r>
            <a:endParaRPr lang="zh-CN" altLang="en-US" dirty="0"/>
          </a:p>
          <a:p>
            <a:r>
              <a:rPr lang="en-US" altLang="zh-CN" dirty="0"/>
              <a:t>3 </a:t>
            </a:r>
            <a:r>
              <a:rPr lang="zh-CN" altLang="en-US" dirty="0"/>
              <a:t>计日工；</a:t>
            </a:r>
            <a:endParaRPr lang="zh-CN" altLang="en-US" dirty="0"/>
          </a:p>
          <a:p>
            <a:r>
              <a:rPr lang="en-US" altLang="zh-CN" dirty="0"/>
              <a:t>4 </a:t>
            </a:r>
            <a:r>
              <a:rPr lang="zh-CN" altLang="en-US" dirty="0"/>
              <a:t>物价变化；</a:t>
            </a:r>
            <a:endParaRPr lang="zh-CN" altLang="en-US" dirty="0"/>
          </a:p>
          <a:p>
            <a:r>
              <a:rPr lang="en-US" altLang="zh-CN" dirty="0"/>
              <a:t>5 </a:t>
            </a:r>
            <a:r>
              <a:rPr lang="zh-CN" altLang="en-US" dirty="0"/>
              <a:t>暂估价；</a:t>
            </a:r>
            <a:endParaRPr lang="zh-CN" altLang="en-US" dirty="0"/>
          </a:p>
          <a:p>
            <a:r>
              <a:rPr lang="en-US" altLang="zh-CN" dirty="0"/>
              <a:t>6 </a:t>
            </a:r>
            <a:r>
              <a:rPr lang="zh-CN" altLang="en-US" dirty="0"/>
              <a:t>工程索赔；</a:t>
            </a:r>
            <a:endParaRPr lang="zh-CN" altLang="en-US" dirty="0"/>
          </a:p>
          <a:p>
            <a:r>
              <a:rPr lang="en-US" altLang="zh-CN" dirty="0"/>
              <a:t>7 </a:t>
            </a:r>
            <a:r>
              <a:rPr lang="zh-CN" altLang="en-US" dirty="0"/>
              <a:t>暂列金额；</a:t>
            </a:r>
            <a:endParaRPr lang="zh-CN" altLang="en-US" dirty="0"/>
          </a:p>
          <a:p>
            <a:r>
              <a:rPr lang="en-US" altLang="zh-CN" dirty="0"/>
              <a:t>8 </a:t>
            </a:r>
            <a:r>
              <a:rPr lang="zh-CN" altLang="en-US" dirty="0"/>
              <a:t>发承包双方约定的其他调整事项。</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sz="2800" dirty="0"/>
              <a:t>9.2 </a:t>
            </a:r>
            <a:r>
              <a:rPr lang="zh-CN" altLang="en-US" sz="2800" dirty="0">
                <a:solidFill>
                  <a:srgbClr val="FF0000"/>
                </a:solidFill>
              </a:rPr>
              <a:t>工程变更</a:t>
            </a:r>
            <a:endParaRPr lang="zh-CN" altLang="en-US" sz="2800" dirty="0">
              <a:solidFill>
                <a:srgbClr val="FF0000"/>
              </a:solidFill>
            </a:endParaRPr>
          </a:p>
          <a:p>
            <a:r>
              <a:rPr lang="en-US" altLang="zh-CN" sz="2800" dirty="0"/>
              <a:t>9.2.1 </a:t>
            </a:r>
            <a:r>
              <a:rPr lang="zh-CN" altLang="en-US" sz="2800" dirty="0"/>
              <a:t>因</a:t>
            </a:r>
            <a:r>
              <a:rPr lang="zh-CN" altLang="en-US" sz="2800" dirty="0">
                <a:solidFill>
                  <a:srgbClr val="339933"/>
                </a:solidFill>
              </a:rPr>
              <a:t>工程变更</a:t>
            </a:r>
            <a:r>
              <a:rPr lang="zh-CN" altLang="en-US" sz="2800" dirty="0"/>
              <a:t>引起工程量清单项目或其工程数量发生变化时，可按照下列规定调整：</a:t>
            </a:r>
            <a:endParaRPr lang="zh-CN" altLang="en-US" sz="2800" dirty="0"/>
          </a:p>
          <a:p>
            <a:r>
              <a:rPr lang="en-US" altLang="zh-CN" sz="2800" dirty="0"/>
              <a:t>1 </a:t>
            </a:r>
            <a:r>
              <a:rPr lang="zh-CN" altLang="en-US" sz="2800" dirty="0"/>
              <a:t>已标价工程量清单中</a:t>
            </a:r>
            <a:r>
              <a:rPr lang="zh-CN" altLang="en-US" sz="2800" dirty="0">
                <a:solidFill>
                  <a:srgbClr val="339933"/>
                </a:solidFill>
              </a:rPr>
              <a:t>有适用于</a:t>
            </a:r>
            <a:r>
              <a:rPr lang="zh-CN" altLang="en-US" sz="2800" dirty="0"/>
              <a:t>变更工程项目的，采用该项目的单价；</a:t>
            </a:r>
            <a:endParaRPr lang="en-US" altLang="zh-CN" sz="2800" dirty="0"/>
          </a:p>
          <a:p>
            <a:r>
              <a:rPr lang="zh-CN" altLang="en-US" sz="2800" dirty="0"/>
              <a:t>当工程变更导致该清单项目的工程数量发生变化，且工程量变化超过</a:t>
            </a:r>
            <a:r>
              <a:rPr lang="en-US" altLang="zh-CN" sz="2800" dirty="0"/>
              <a:t>15%</a:t>
            </a:r>
            <a:r>
              <a:rPr lang="zh-CN" altLang="en-US" sz="2800" dirty="0"/>
              <a:t>时，</a:t>
            </a:r>
            <a:r>
              <a:rPr lang="en-US" altLang="zh-CN" sz="2800" dirty="0">
                <a:solidFill>
                  <a:srgbClr val="339933"/>
                </a:solidFill>
              </a:rPr>
              <a:t>15%</a:t>
            </a:r>
            <a:r>
              <a:rPr lang="zh-CN" altLang="en-US" sz="2800" dirty="0">
                <a:solidFill>
                  <a:srgbClr val="339933"/>
                </a:solidFill>
              </a:rPr>
              <a:t>以内</a:t>
            </a:r>
            <a:r>
              <a:rPr lang="zh-CN" altLang="en-US" sz="2800" dirty="0"/>
              <a:t>部分按照清单项目原有的综合单价计算，</a:t>
            </a:r>
            <a:r>
              <a:rPr lang="en-US" altLang="zh-CN" sz="2800" dirty="0"/>
              <a:t>15%</a:t>
            </a:r>
            <a:r>
              <a:rPr lang="zh-CN" altLang="en-US" sz="2800" dirty="0"/>
              <a:t>以外部分由发承包双方根据实施工程的合理</a:t>
            </a:r>
            <a:r>
              <a:rPr lang="zh-CN" altLang="en-US" sz="2800" dirty="0">
                <a:solidFill>
                  <a:srgbClr val="339933"/>
                </a:solidFill>
              </a:rPr>
              <a:t>成本和投标报价利润</a:t>
            </a:r>
            <a:r>
              <a:rPr lang="zh-CN" altLang="en-US" sz="2800" dirty="0"/>
              <a:t>协商确定单价。</a:t>
            </a:r>
            <a:endParaRPr lang="zh-CN" altLang="en-US" sz="2800" dirty="0"/>
          </a:p>
          <a:p>
            <a:r>
              <a:rPr lang="en-US" altLang="zh-CN" sz="2800" dirty="0"/>
              <a:t>2 </a:t>
            </a:r>
            <a:r>
              <a:rPr lang="zh-CN" altLang="en-US" sz="2800" dirty="0"/>
              <a:t>已标价工程量清单中没有适用但</a:t>
            </a:r>
            <a:r>
              <a:rPr lang="zh-CN" altLang="en-US" sz="2800" dirty="0">
                <a:solidFill>
                  <a:srgbClr val="339933"/>
                </a:solidFill>
              </a:rPr>
              <a:t>有类似于</a:t>
            </a:r>
            <a:r>
              <a:rPr lang="zh-CN" altLang="en-US" sz="2800" dirty="0"/>
              <a:t>变更工程项目的，可在合理范围内参照类似项目的单价。</a:t>
            </a:r>
            <a:endParaRPr lang="zh-CN" altLang="en-US" sz="2800" dirty="0"/>
          </a:p>
          <a:p>
            <a:r>
              <a:rPr lang="en-US" altLang="zh-CN" sz="2800" dirty="0"/>
              <a:t>3 </a:t>
            </a:r>
            <a:r>
              <a:rPr lang="zh-CN" altLang="en-US" sz="2800" dirty="0"/>
              <a:t>已标价工程量清单中没有适用也没有类似变更工程项目的，由发承包双方根据实施工程的</a:t>
            </a:r>
            <a:r>
              <a:rPr lang="zh-CN" altLang="en-US" sz="2800" dirty="0">
                <a:solidFill>
                  <a:srgbClr val="339933"/>
                </a:solidFill>
              </a:rPr>
              <a:t>合理成本和投标报价利润</a:t>
            </a:r>
            <a:r>
              <a:rPr lang="zh-CN" altLang="en-US" sz="2800" dirty="0"/>
              <a:t>协商确定单价。</a:t>
            </a:r>
            <a:endParaRPr lang="zh-CN" altLang="en-US" sz="2800"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1.0.4 </a:t>
            </a:r>
            <a:r>
              <a:rPr lang="zh-CN" altLang="en-US" dirty="0"/>
              <a:t>工程量清单、最高投标限价、投标报价、工程计量、合同价格调整、合同价款结算与支付等工程</a:t>
            </a:r>
            <a:r>
              <a:rPr lang="zh-CN" altLang="en-US" dirty="0">
                <a:solidFill>
                  <a:srgbClr val="339933"/>
                </a:solidFill>
              </a:rPr>
              <a:t>造价成果文件</a:t>
            </a:r>
            <a:r>
              <a:rPr lang="zh-CN" altLang="en-US" dirty="0"/>
              <a:t>，应由</a:t>
            </a:r>
            <a:r>
              <a:rPr lang="zh-CN" altLang="en-US" dirty="0">
                <a:solidFill>
                  <a:srgbClr val="339933"/>
                </a:solidFill>
              </a:rPr>
              <a:t>一级注册造价工程师</a:t>
            </a:r>
            <a:r>
              <a:rPr lang="zh-CN" altLang="en-US" dirty="0"/>
              <a:t>审核签字并加盖执业专用章。</a:t>
            </a:r>
            <a:endParaRPr lang="zh-CN" altLang="en-US" dirty="0"/>
          </a:p>
          <a:p>
            <a:r>
              <a:rPr lang="en-US" altLang="zh-CN" dirty="0"/>
              <a:t>3 </a:t>
            </a:r>
            <a:r>
              <a:rPr lang="zh-CN" altLang="en-US" dirty="0"/>
              <a:t>基本规定</a:t>
            </a:r>
            <a:endParaRPr lang="zh-CN" altLang="en-US" dirty="0"/>
          </a:p>
          <a:p>
            <a:r>
              <a:rPr lang="en-US" altLang="zh-CN" dirty="0"/>
              <a:t>3.1 </a:t>
            </a:r>
            <a:r>
              <a:rPr lang="zh-CN" altLang="en-US" dirty="0"/>
              <a:t>工程量</a:t>
            </a:r>
            <a:r>
              <a:rPr lang="zh-CN" altLang="en-US" dirty="0">
                <a:solidFill>
                  <a:srgbClr val="FF0000"/>
                </a:solidFill>
              </a:rPr>
              <a:t>清单组成</a:t>
            </a:r>
            <a:endParaRPr lang="zh-CN" altLang="en-US" dirty="0">
              <a:solidFill>
                <a:srgbClr val="FF0000"/>
              </a:solidFill>
            </a:endParaRPr>
          </a:p>
          <a:p>
            <a:r>
              <a:rPr lang="en-US" altLang="zh-CN" dirty="0"/>
              <a:t>3.1.1 </a:t>
            </a:r>
            <a:r>
              <a:rPr lang="zh-CN" altLang="en-US" dirty="0"/>
              <a:t>工程量清单可以以分部分项工程项目清单或实物量清单为主要表现形式。</a:t>
            </a:r>
            <a:endParaRPr lang="en-US" altLang="zh-CN" dirty="0"/>
          </a:p>
          <a:p>
            <a:r>
              <a:rPr lang="zh-CN" altLang="en-US" dirty="0"/>
              <a:t>本标准的工程量清单以</a:t>
            </a:r>
            <a:r>
              <a:rPr lang="zh-CN" altLang="en-US" dirty="0">
                <a:solidFill>
                  <a:srgbClr val="FF0000"/>
                </a:solidFill>
              </a:rPr>
              <a:t>分部分项工程项目清单</a:t>
            </a:r>
            <a:r>
              <a:rPr lang="zh-CN" altLang="en-US" dirty="0"/>
              <a:t>为主要表现形式，分部分项工程项目清单项目</a:t>
            </a:r>
            <a:r>
              <a:rPr lang="zh-CN" altLang="en-US" dirty="0">
                <a:solidFill>
                  <a:srgbClr val="FF0000"/>
                </a:solidFill>
              </a:rPr>
              <a:t>以外</a:t>
            </a:r>
            <a:r>
              <a:rPr lang="zh-CN" altLang="en-US" dirty="0"/>
              <a:t>的可在</a:t>
            </a:r>
            <a:r>
              <a:rPr lang="zh-CN" altLang="en-US" dirty="0">
                <a:solidFill>
                  <a:srgbClr val="339933"/>
                </a:solidFill>
              </a:rPr>
              <a:t>措施项目清单</a:t>
            </a:r>
            <a:r>
              <a:rPr lang="zh-CN" altLang="en-US" dirty="0"/>
              <a:t>和</a:t>
            </a:r>
            <a:r>
              <a:rPr lang="zh-CN" altLang="en-US" dirty="0">
                <a:solidFill>
                  <a:srgbClr val="339933"/>
                </a:solidFill>
              </a:rPr>
              <a:t>其他项目清单</a:t>
            </a:r>
            <a:r>
              <a:rPr lang="zh-CN" altLang="en-US" dirty="0"/>
              <a:t>中列项。</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9.2.2 </a:t>
            </a:r>
            <a:r>
              <a:rPr lang="zh-CN" altLang="en-US" dirty="0">
                <a:solidFill>
                  <a:srgbClr val="339933"/>
                </a:solidFill>
              </a:rPr>
              <a:t>工程变更</a:t>
            </a:r>
            <a:r>
              <a:rPr lang="zh-CN" altLang="en-US" dirty="0"/>
              <a:t>引起</a:t>
            </a:r>
            <a:r>
              <a:rPr lang="zh-CN" altLang="en-US" dirty="0">
                <a:solidFill>
                  <a:srgbClr val="FF0000"/>
                </a:solidFill>
              </a:rPr>
              <a:t>施工方案改变</a:t>
            </a:r>
            <a:r>
              <a:rPr lang="zh-CN" altLang="en-US" dirty="0"/>
              <a:t>并使</a:t>
            </a:r>
            <a:r>
              <a:rPr lang="zh-CN" altLang="en-US" dirty="0">
                <a:solidFill>
                  <a:srgbClr val="FF0000"/>
                </a:solidFill>
              </a:rPr>
              <a:t>措施项目</a:t>
            </a:r>
            <a:r>
              <a:rPr lang="zh-CN" altLang="en-US" dirty="0"/>
              <a:t>发生工程</a:t>
            </a:r>
            <a:r>
              <a:rPr lang="zh-CN" altLang="en-US" dirty="0">
                <a:solidFill>
                  <a:srgbClr val="339933"/>
                </a:solidFill>
              </a:rPr>
              <a:t>范围</a:t>
            </a:r>
            <a:r>
              <a:rPr lang="zh-CN" altLang="en-US" dirty="0"/>
              <a:t>、建设</a:t>
            </a:r>
            <a:r>
              <a:rPr lang="zh-CN" altLang="en-US" dirty="0">
                <a:solidFill>
                  <a:srgbClr val="339933"/>
                </a:solidFill>
              </a:rPr>
              <a:t>工期</a:t>
            </a:r>
            <a:r>
              <a:rPr lang="zh-CN" altLang="en-US" dirty="0"/>
              <a:t>、工程</a:t>
            </a:r>
            <a:r>
              <a:rPr lang="zh-CN" altLang="en-US" dirty="0">
                <a:solidFill>
                  <a:srgbClr val="339933"/>
                </a:solidFill>
              </a:rPr>
              <a:t>质量</a:t>
            </a:r>
            <a:r>
              <a:rPr lang="zh-CN" altLang="en-US" dirty="0"/>
              <a:t>、</a:t>
            </a:r>
            <a:r>
              <a:rPr lang="zh-CN" altLang="en-US" dirty="0">
                <a:solidFill>
                  <a:srgbClr val="339933"/>
                </a:solidFill>
              </a:rPr>
              <a:t>技术标准</a:t>
            </a:r>
            <a:r>
              <a:rPr lang="zh-CN" altLang="en-US" dirty="0"/>
              <a:t>等</a:t>
            </a:r>
            <a:r>
              <a:rPr lang="zh-CN" altLang="en-US" dirty="0">
                <a:solidFill>
                  <a:srgbClr val="FF0000"/>
                </a:solidFill>
              </a:rPr>
              <a:t>实质性内容</a:t>
            </a:r>
            <a:r>
              <a:rPr lang="zh-CN" altLang="en-US" dirty="0">
                <a:solidFill>
                  <a:srgbClr val="339933"/>
                </a:solidFill>
              </a:rPr>
              <a:t>变化</a:t>
            </a:r>
            <a:r>
              <a:rPr lang="zh-CN" altLang="en-US" dirty="0"/>
              <a:t>时，合同不利一方提出调整措施项目费的，可事先将拟实施的方案提交合同另一方确认，并应详细说明与原方案措施项目相比的变化情况。拟实施的方案经发承包双方确认后执行，并按照下列规定计量并</a:t>
            </a:r>
            <a:r>
              <a:rPr lang="zh-CN" altLang="en-US" dirty="0">
                <a:solidFill>
                  <a:srgbClr val="FF0000"/>
                </a:solidFill>
              </a:rPr>
              <a:t>调整措施项目费</a:t>
            </a:r>
            <a:r>
              <a:rPr lang="zh-CN" altLang="en-US" dirty="0"/>
              <a:t>：</a:t>
            </a:r>
            <a:endParaRPr lang="zh-CN" altLang="en-US" dirty="0"/>
          </a:p>
          <a:p>
            <a:r>
              <a:rPr lang="en-US" altLang="zh-CN" dirty="0"/>
              <a:t>1 </a:t>
            </a:r>
            <a:r>
              <a:rPr lang="zh-CN" altLang="en-US" dirty="0">
                <a:solidFill>
                  <a:srgbClr val="FF0000"/>
                </a:solidFill>
              </a:rPr>
              <a:t>单价计价</a:t>
            </a:r>
            <a:r>
              <a:rPr lang="zh-CN" altLang="en-US" dirty="0"/>
              <a:t>的措施项目费，按照工程变更引起的实际发生且应予计量的工程数量乘以本标准第</a:t>
            </a:r>
            <a:r>
              <a:rPr lang="en-US" altLang="zh-CN" dirty="0"/>
              <a:t>9.2.1 </a:t>
            </a:r>
            <a:r>
              <a:rPr lang="zh-CN" altLang="en-US" dirty="0"/>
              <a:t>条规定确定的</a:t>
            </a:r>
            <a:r>
              <a:rPr lang="zh-CN" altLang="en-US" dirty="0">
                <a:solidFill>
                  <a:srgbClr val="339933"/>
                </a:solidFill>
              </a:rPr>
              <a:t>单价</a:t>
            </a:r>
            <a:r>
              <a:rPr lang="zh-CN" altLang="en-US" dirty="0"/>
              <a:t>计算；</a:t>
            </a:r>
            <a:endParaRPr lang="zh-CN" altLang="en-US" dirty="0"/>
          </a:p>
          <a:p>
            <a:r>
              <a:rPr lang="en-US" altLang="zh-CN" dirty="0"/>
              <a:t>2 </a:t>
            </a:r>
            <a:r>
              <a:rPr lang="zh-CN" altLang="en-US" dirty="0">
                <a:solidFill>
                  <a:srgbClr val="FF0000"/>
                </a:solidFill>
              </a:rPr>
              <a:t>总价计价</a:t>
            </a:r>
            <a:r>
              <a:rPr lang="zh-CN" altLang="en-US" dirty="0"/>
              <a:t>的措施项目费，</a:t>
            </a:r>
            <a:r>
              <a:rPr lang="zh-CN" altLang="en-US" dirty="0">
                <a:solidFill>
                  <a:srgbClr val="339933"/>
                </a:solidFill>
              </a:rPr>
              <a:t>已有的总价</a:t>
            </a:r>
            <a:r>
              <a:rPr lang="zh-CN" altLang="en-US" dirty="0"/>
              <a:t>计价的措施项目按投标时计算公式的计算基础</a:t>
            </a:r>
            <a:r>
              <a:rPr lang="zh-CN" altLang="en-US" dirty="0">
                <a:solidFill>
                  <a:srgbClr val="339933"/>
                </a:solidFill>
              </a:rPr>
              <a:t>增减比例</a:t>
            </a:r>
            <a:r>
              <a:rPr lang="zh-CN" altLang="en-US" dirty="0"/>
              <a:t>计算，</a:t>
            </a:r>
            <a:r>
              <a:rPr lang="zh-CN" altLang="en-US" dirty="0">
                <a:solidFill>
                  <a:srgbClr val="339933"/>
                </a:solidFill>
              </a:rPr>
              <a:t>新增的总价</a:t>
            </a:r>
            <a:r>
              <a:rPr lang="zh-CN" altLang="en-US" dirty="0"/>
              <a:t>计价的措施项目根据实施工程的合理</a:t>
            </a:r>
            <a:r>
              <a:rPr lang="zh-CN" altLang="en-US" dirty="0">
                <a:solidFill>
                  <a:srgbClr val="339933"/>
                </a:solidFill>
              </a:rPr>
              <a:t>成本和投标报价利润</a:t>
            </a:r>
            <a:r>
              <a:rPr lang="zh-CN" altLang="en-US" dirty="0"/>
              <a:t>协商计算。</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9.2.4 </a:t>
            </a:r>
            <a:r>
              <a:rPr lang="zh-CN" altLang="en-US" dirty="0"/>
              <a:t>当发包人提出的</a:t>
            </a:r>
            <a:r>
              <a:rPr lang="zh-CN" altLang="en-US" dirty="0">
                <a:solidFill>
                  <a:srgbClr val="339933"/>
                </a:solidFill>
              </a:rPr>
              <a:t>工程变更</a:t>
            </a:r>
            <a:r>
              <a:rPr lang="zh-CN" altLang="en-US" dirty="0"/>
              <a:t>因</a:t>
            </a:r>
            <a:r>
              <a:rPr lang="zh-CN" altLang="en-US" dirty="0">
                <a:solidFill>
                  <a:srgbClr val="FF0000"/>
                </a:solidFill>
              </a:rPr>
              <a:t>非承包人原因</a:t>
            </a:r>
            <a:r>
              <a:rPr lang="zh-CN" altLang="en-US" dirty="0">
                <a:solidFill>
                  <a:srgbClr val="339933"/>
                </a:solidFill>
              </a:rPr>
              <a:t>删减</a:t>
            </a:r>
            <a:r>
              <a:rPr lang="zh-CN" altLang="en-US" dirty="0"/>
              <a:t>了合同中的某项原定工作或工程，致使承包人发生的费用或（和）得到的收益不能被包括在其他已支付或应支付的项目中，也未被包含在任何替代的工作或工程中时，承包人有权提出并应得到合理的费用及</a:t>
            </a:r>
            <a:r>
              <a:rPr lang="zh-CN" altLang="en-US" dirty="0">
                <a:solidFill>
                  <a:srgbClr val="339933"/>
                </a:solidFill>
              </a:rPr>
              <a:t>利润补偿</a:t>
            </a:r>
            <a:r>
              <a:rPr lang="zh-CN" altLang="en-US" dirty="0"/>
              <a:t>。</a:t>
            </a:r>
            <a:endParaRPr lang="zh-CN" altLang="en-US" dirty="0"/>
          </a:p>
          <a:p>
            <a:r>
              <a:rPr lang="en-US" altLang="zh-CN" dirty="0"/>
              <a:t>9.3 </a:t>
            </a:r>
            <a:r>
              <a:rPr lang="zh-CN" altLang="en-US" dirty="0"/>
              <a:t>工程量</a:t>
            </a:r>
            <a:r>
              <a:rPr lang="zh-CN" altLang="en-US" dirty="0">
                <a:solidFill>
                  <a:srgbClr val="FF0000"/>
                </a:solidFill>
              </a:rPr>
              <a:t>清单缺陷</a:t>
            </a:r>
            <a:endParaRPr lang="zh-CN" altLang="en-US" dirty="0">
              <a:solidFill>
                <a:srgbClr val="FF0000"/>
              </a:solidFill>
            </a:endParaRPr>
          </a:p>
          <a:p>
            <a:r>
              <a:rPr lang="en-US" altLang="zh-CN" dirty="0"/>
              <a:t>9.3.1 </a:t>
            </a:r>
            <a:r>
              <a:rPr lang="zh-CN" altLang="en-US" dirty="0"/>
              <a:t>采用</a:t>
            </a:r>
            <a:r>
              <a:rPr lang="zh-CN" altLang="en-US" dirty="0">
                <a:solidFill>
                  <a:srgbClr val="FF0000"/>
                </a:solidFill>
              </a:rPr>
              <a:t>单价合同</a:t>
            </a:r>
            <a:r>
              <a:rPr lang="zh-CN" altLang="en-US" dirty="0"/>
              <a:t>的工程，若工程实施过程中</a:t>
            </a:r>
            <a:r>
              <a:rPr lang="zh-CN" altLang="en-US" dirty="0">
                <a:solidFill>
                  <a:srgbClr val="FF0000"/>
                </a:solidFill>
              </a:rPr>
              <a:t>没有</a:t>
            </a:r>
            <a:r>
              <a:rPr lang="zh-CN" altLang="en-US" dirty="0"/>
              <a:t>发生</a:t>
            </a:r>
            <a:r>
              <a:rPr lang="zh-CN" altLang="en-US" dirty="0">
                <a:solidFill>
                  <a:srgbClr val="FF0000"/>
                </a:solidFill>
              </a:rPr>
              <a:t>变更</a:t>
            </a:r>
            <a:r>
              <a:rPr lang="zh-CN" altLang="en-US" dirty="0"/>
              <a:t>，承包人应按照发包人提供的招标时的设计文件和工程量清单等实施合同工程。</a:t>
            </a:r>
            <a:endParaRPr lang="zh-CN" altLang="en-US" dirty="0"/>
          </a:p>
          <a:p>
            <a:r>
              <a:rPr lang="zh-CN" altLang="en-US" dirty="0"/>
              <a:t>采用</a:t>
            </a:r>
            <a:r>
              <a:rPr lang="zh-CN" altLang="en-US" dirty="0">
                <a:solidFill>
                  <a:srgbClr val="FF0000"/>
                </a:solidFill>
              </a:rPr>
              <a:t>总价合同</a:t>
            </a:r>
            <a:r>
              <a:rPr lang="zh-CN" altLang="en-US" dirty="0"/>
              <a:t>的工程，已标价工程量</a:t>
            </a:r>
            <a:r>
              <a:rPr lang="zh-CN" altLang="en-US" dirty="0">
                <a:solidFill>
                  <a:srgbClr val="FF0000"/>
                </a:solidFill>
              </a:rPr>
              <a:t>清单</a:t>
            </a:r>
            <a:r>
              <a:rPr lang="zh-CN" altLang="en-US" dirty="0"/>
              <a:t>只是用作</a:t>
            </a:r>
            <a:r>
              <a:rPr lang="zh-CN" altLang="en-US" dirty="0">
                <a:solidFill>
                  <a:srgbClr val="FF0000"/>
                </a:solidFill>
              </a:rPr>
              <a:t>参考</a:t>
            </a:r>
            <a:r>
              <a:rPr lang="zh-CN" altLang="en-US" dirty="0"/>
              <a:t>，与</a:t>
            </a:r>
            <a:r>
              <a:rPr lang="zh-CN" altLang="en-US" dirty="0">
                <a:solidFill>
                  <a:srgbClr val="339933"/>
                </a:solidFill>
              </a:rPr>
              <a:t>实际施工</a:t>
            </a:r>
            <a:r>
              <a:rPr lang="zh-CN" altLang="en-US" dirty="0"/>
              <a:t>要求并不一定</a:t>
            </a:r>
            <a:r>
              <a:rPr lang="zh-CN" altLang="en-US" dirty="0">
                <a:solidFill>
                  <a:srgbClr val="339933"/>
                </a:solidFill>
              </a:rPr>
              <a:t>相符</a:t>
            </a:r>
            <a:r>
              <a:rPr lang="zh-CN" altLang="en-US" dirty="0"/>
              <a:t>合，承包人应按照发包人提供的招标时的</a:t>
            </a:r>
            <a:r>
              <a:rPr lang="zh-CN" altLang="en-US" dirty="0">
                <a:solidFill>
                  <a:srgbClr val="FF0000"/>
                </a:solidFill>
              </a:rPr>
              <a:t>设计文件</a:t>
            </a:r>
            <a:r>
              <a:rPr lang="zh-CN" altLang="en-US" dirty="0"/>
              <a:t>和相关</a:t>
            </a:r>
            <a:r>
              <a:rPr lang="zh-CN" altLang="en-US" dirty="0">
                <a:solidFill>
                  <a:srgbClr val="FF0000"/>
                </a:solidFill>
              </a:rPr>
              <a:t>标准规范</a:t>
            </a:r>
            <a:r>
              <a:rPr lang="zh-CN" altLang="en-US" dirty="0"/>
              <a:t>实施合同工程。</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9.3.2 </a:t>
            </a:r>
            <a:r>
              <a:rPr lang="zh-CN" altLang="en-US" dirty="0">
                <a:solidFill>
                  <a:srgbClr val="FF0000"/>
                </a:solidFill>
              </a:rPr>
              <a:t>总价合同</a:t>
            </a:r>
            <a:r>
              <a:rPr lang="zh-CN" altLang="en-US" dirty="0"/>
              <a:t>履行期间，合同对应的工程</a:t>
            </a:r>
            <a:r>
              <a:rPr lang="zh-CN" altLang="en-US" dirty="0">
                <a:solidFill>
                  <a:srgbClr val="339933"/>
                </a:solidFill>
              </a:rPr>
              <a:t>范围</a:t>
            </a:r>
            <a:r>
              <a:rPr lang="zh-CN" altLang="en-US" dirty="0"/>
              <a:t>、建设</a:t>
            </a:r>
            <a:r>
              <a:rPr lang="zh-CN" altLang="en-US" dirty="0">
                <a:solidFill>
                  <a:srgbClr val="339933"/>
                </a:solidFill>
              </a:rPr>
              <a:t>工期</a:t>
            </a:r>
            <a:r>
              <a:rPr lang="zh-CN" altLang="en-US" dirty="0"/>
              <a:t>、工程</a:t>
            </a:r>
            <a:r>
              <a:rPr lang="zh-CN" altLang="en-US" dirty="0">
                <a:solidFill>
                  <a:srgbClr val="339933"/>
                </a:solidFill>
              </a:rPr>
              <a:t>质量</a:t>
            </a:r>
            <a:r>
              <a:rPr lang="zh-CN" altLang="en-US" dirty="0"/>
              <a:t>、</a:t>
            </a:r>
            <a:r>
              <a:rPr lang="zh-CN" altLang="en-US" dirty="0">
                <a:solidFill>
                  <a:srgbClr val="339933"/>
                </a:solidFill>
              </a:rPr>
              <a:t>技术标准</a:t>
            </a:r>
            <a:r>
              <a:rPr lang="zh-CN" altLang="en-US" dirty="0"/>
              <a:t>等</a:t>
            </a:r>
            <a:r>
              <a:rPr lang="zh-CN" altLang="en-US" dirty="0">
                <a:solidFill>
                  <a:schemeClr val="tx1"/>
                </a:solidFill>
              </a:rPr>
              <a:t>实质性</a:t>
            </a:r>
            <a:r>
              <a:rPr lang="zh-CN" altLang="en-US" dirty="0">
                <a:solidFill>
                  <a:srgbClr val="339933"/>
                </a:solidFill>
              </a:rPr>
              <a:t>内容</a:t>
            </a:r>
            <a:r>
              <a:rPr lang="zh-CN" altLang="en-US" dirty="0">
                <a:solidFill>
                  <a:srgbClr val="FF0000"/>
                </a:solidFill>
              </a:rPr>
              <a:t>未发生变化</a:t>
            </a:r>
            <a:r>
              <a:rPr lang="zh-CN" altLang="en-US" dirty="0"/>
              <a:t>的，合同价格</a:t>
            </a:r>
            <a:r>
              <a:rPr lang="zh-CN" altLang="en-US" dirty="0">
                <a:solidFill>
                  <a:srgbClr val="FF0000"/>
                </a:solidFill>
              </a:rPr>
              <a:t>不因</a:t>
            </a:r>
            <a:r>
              <a:rPr lang="zh-CN" altLang="en-US" dirty="0"/>
              <a:t>招标工程量</a:t>
            </a:r>
            <a:r>
              <a:rPr lang="zh-CN" altLang="en-US" dirty="0">
                <a:solidFill>
                  <a:srgbClr val="FF0000"/>
                </a:solidFill>
              </a:rPr>
              <a:t>清单缺陷</a:t>
            </a:r>
            <a:r>
              <a:rPr lang="zh-CN" altLang="en-US" dirty="0"/>
              <a:t>而</a:t>
            </a:r>
            <a:r>
              <a:rPr lang="zh-CN" altLang="en-US" dirty="0">
                <a:solidFill>
                  <a:srgbClr val="FF0000"/>
                </a:solidFill>
              </a:rPr>
              <a:t>调整</a:t>
            </a:r>
            <a:r>
              <a:rPr lang="zh-CN" altLang="en-US" dirty="0"/>
              <a:t>。</a:t>
            </a:r>
            <a:endParaRPr lang="zh-CN" altLang="en-US" dirty="0"/>
          </a:p>
          <a:p>
            <a:r>
              <a:rPr lang="en-US" altLang="zh-CN" dirty="0"/>
              <a:t>9.3.3 </a:t>
            </a:r>
            <a:r>
              <a:rPr lang="zh-CN" altLang="en-US" dirty="0">
                <a:solidFill>
                  <a:srgbClr val="FF0000"/>
                </a:solidFill>
              </a:rPr>
              <a:t>单价合同</a:t>
            </a:r>
            <a:r>
              <a:rPr lang="zh-CN" altLang="en-US" dirty="0"/>
              <a:t>履行期间，招标工程量</a:t>
            </a:r>
            <a:r>
              <a:rPr lang="zh-CN" altLang="en-US" dirty="0">
                <a:solidFill>
                  <a:srgbClr val="FF0000"/>
                </a:solidFill>
              </a:rPr>
              <a:t>清单缺陷</a:t>
            </a:r>
            <a:r>
              <a:rPr lang="zh-CN" altLang="en-US" dirty="0"/>
              <a:t>经发承包双方确认后，按本标准第</a:t>
            </a:r>
            <a:r>
              <a:rPr lang="en-US" altLang="zh-CN" dirty="0"/>
              <a:t>9.2.1 </a:t>
            </a:r>
            <a:r>
              <a:rPr lang="zh-CN" altLang="en-US" dirty="0"/>
              <a:t>条和第</a:t>
            </a:r>
            <a:r>
              <a:rPr lang="en-US" altLang="zh-CN" dirty="0"/>
              <a:t>9.2.2 </a:t>
            </a:r>
            <a:r>
              <a:rPr lang="zh-CN" altLang="en-US" dirty="0"/>
              <a:t>条的相关规定</a:t>
            </a:r>
            <a:r>
              <a:rPr lang="zh-CN" altLang="en-US" dirty="0">
                <a:solidFill>
                  <a:srgbClr val="FF0000"/>
                </a:solidFill>
              </a:rPr>
              <a:t>调整</a:t>
            </a:r>
            <a:r>
              <a:rPr lang="zh-CN" altLang="en-US" dirty="0"/>
              <a:t>合同价格。</a:t>
            </a:r>
            <a:endParaRPr lang="zh-CN" altLang="en-US" dirty="0"/>
          </a:p>
          <a:p>
            <a:r>
              <a:rPr lang="en-US" altLang="zh-CN" dirty="0"/>
              <a:t>9.5 </a:t>
            </a:r>
            <a:r>
              <a:rPr lang="zh-CN" altLang="en-US" dirty="0"/>
              <a:t>物价变化</a:t>
            </a:r>
            <a:endParaRPr lang="zh-CN" altLang="en-US" dirty="0"/>
          </a:p>
          <a:p>
            <a:r>
              <a:rPr lang="en-US" altLang="zh-CN" dirty="0"/>
              <a:t>9.5.3 </a:t>
            </a:r>
            <a:r>
              <a:rPr lang="zh-CN" altLang="en-US" dirty="0"/>
              <a:t>当承包人采购的主要材料的</a:t>
            </a:r>
            <a:r>
              <a:rPr lang="zh-CN" altLang="en-US" dirty="0">
                <a:solidFill>
                  <a:srgbClr val="339933"/>
                </a:solidFill>
              </a:rPr>
              <a:t>市场价格</a:t>
            </a:r>
            <a:r>
              <a:rPr lang="zh-CN" altLang="en-US" dirty="0"/>
              <a:t>出现</a:t>
            </a:r>
            <a:r>
              <a:rPr lang="zh-CN" altLang="en-US" dirty="0">
                <a:solidFill>
                  <a:srgbClr val="FF0000"/>
                </a:solidFill>
              </a:rPr>
              <a:t>异常变动</a:t>
            </a:r>
            <a:r>
              <a:rPr lang="zh-CN" altLang="en-US" dirty="0"/>
              <a:t>，且是发承包双方在</a:t>
            </a:r>
            <a:r>
              <a:rPr lang="zh-CN" altLang="en-US" dirty="0">
                <a:solidFill>
                  <a:srgbClr val="FF0000"/>
                </a:solidFill>
              </a:rPr>
              <a:t>合同签订时无法预见</a:t>
            </a:r>
            <a:r>
              <a:rPr lang="zh-CN" altLang="en-US" dirty="0"/>
              <a:t>的情况下，应按</a:t>
            </a:r>
            <a:r>
              <a:rPr lang="zh-CN" altLang="en-US" dirty="0">
                <a:solidFill>
                  <a:srgbClr val="FF0000"/>
                </a:solidFill>
              </a:rPr>
              <a:t>风险合理分担</a:t>
            </a:r>
            <a:r>
              <a:rPr lang="zh-CN" altLang="en-US" dirty="0"/>
              <a:t>原则，由发承包双方再行</a:t>
            </a:r>
            <a:r>
              <a:rPr lang="zh-CN" altLang="en-US" dirty="0">
                <a:solidFill>
                  <a:srgbClr val="339933"/>
                </a:solidFill>
              </a:rPr>
              <a:t>协商</a:t>
            </a:r>
            <a:r>
              <a:rPr lang="zh-CN" altLang="en-US" dirty="0"/>
              <a:t>合同</a:t>
            </a:r>
            <a:r>
              <a:rPr lang="zh-CN" altLang="en-US" dirty="0">
                <a:solidFill>
                  <a:srgbClr val="339933"/>
                </a:solidFill>
              </a:rPr>
              <a:t>风险幅度</a:t>
            </a:r>
            <a:r>
              <a:rPr lang="zh-CN" altLang="en-US" dirty="0"/>
              <a:t>或</a:t>
            </a:r>
            <a:r>
              <a:rPr lang="zh-CN" altLang="en-US" dirty="0">
                <a:solidFill>
                  <a:srgbClr val="339933"/>
                </a:solidFill>
              </a:rPr>
              <a:t>据实调整</a:t>
            </a:r>
            <a:r>
              <a:rPr lang="zh-CN" altLang="en-US" dirty="0"/>
              <a:t>合同价格。</a:t>
            </a:r>
            <a:endParaRPr lang="zh-CN" altLang="en-US" dirty="0"/>
          </a:p>
          <a:p>
            <a:endParaRPr lang="zh-CN" altLang="en-US" sz="2800"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9.6 </a:t>
            </a:r>
            <a:r>
              <a:rPr lang="zh-CN" altLang="en-US" dirty="0">
                <a:solidFill>
                  <a:srgbClr val="FF0000"/>
                </a:solidFill>
              </a:rPr>
              <a:t>暂估价</a:t>
            </a:r>
            <a:endParaRPr lang="zh-CN" altLang="en-US" dirty="0">
              <a:solidFill>
                <a:srgbClr val="FF0000"/>
              </a:solidFill>
            </a:endParaRPr>
          </a:p>
          <a:p>
            <a:r>
              <a:rPr lang="en-US" altLang="zh-CN" dirty="0"/>
              <a:t>9.6.1 </a:t>
            </a:r>
            <a:r>
              <a:rPr lang="zh-CN" altLang="en-US" dirty="0"/>
              <a:t>发包人在招标工程量清单中给定</a:t>
            </a:r>
            <a:r>
              <a:rPr lang="zh-CN" altLang="en-US" dirty="0">
                <a:solidFill>
                  <a:srgbClr val="FF0000"/>
                </a:solidFill>
              </a:rPr>
              <a:t>材料</a:t>
            </a:r>
            <a:r>
              <a:rPr lang="zh-CN" altLang="en-US" dirty="0"/>
              <a:t>暂估价和</a:t>
            </a:r>
            <a:r>
              <a:rPr lang="zh-CN" altLang="en-US" dirty="0">
                <a:solidFill>
                  <a:srgbClr val="FF0000"/>
                </a:solidFill>
              </a:rPr>
              <a:t>专业工程</a:t>
            </a:r>
            <a:r>
              <a:rPr lang="zh-CN" altLang="en-US" dirty="0"/>
              <a:t>暂估价属于依法必须</a:t>
            </a:r>
            <a:r>
              <a:rPr lang="zh-CN" altLang="en-US" dirty="0">
                <a:solidFill>
                  <a:srgbClr val="FF0000"/>
                </a:solidFill>
              </a:rPr>
              <a:t>招标</a:t>
            </a:r>
            <a:r>
              <a:rPr lang="zh-CN" altLang="en-US" dirty="0"/>
              <a:t>的，应以招标确定的价格为依据</a:t>
            </a:r>
            <a:r>
              <a:rPr lang="zh-CN" altLang="en-US" dirty="0">
                <a:solidFill>
                  <a:srgbClr val="FF0000"/>
                </a:solidFill>
              </a:rPr>
              <a:t>取代</a:t>
            </a:r>
            <a:r>
              <a:rPr lang="zh-CN" altLang="en-US" dirty="0">
                <a:solidFill>
                  <a:srgbClr val="339933"/>
                </a:solidFill>
              </a:rPr>
              <a:t>暂估价</a:t>
            </a:r>
            <a:r>
              <a:rPr lang="zh-CN" altLang="en-US" dirty="0"/>
              <a:t>，调整合同价格。</a:t>
            </a:r>
            <a:endParaRPr lang="zh-CN" altLang="en-US" dirty="0"/>
          </a:p>
          <a:p>
            <a:r>
              <a:rPr lang="en-US" altLang="zh-CN" dirty="0"/>
              <a:t>9.6.2 </a:t>
            </a:r>
            <a:r>
              <a:rPr lang="zh-CN" altLang="en-US" dirty="0"/>
              <a:t>发包人在招标工程量清单中给定</a:t>
            </a:r>
            <a:r>
              <a:rPr lang="zh-CN" altLang="en-US" dirty="0">
                <a:solidFill>
                  <a:srgbClr val="339933"/>
                </a:solidFill>
              </a:rPr>
              <a:t>材料</a:t>
            </a:r>
            <a:r>
              <a:rPr lang="zh-CN" altLang="en-US" dirty="0"/>
              <a:t>暂估价</a:t>
            </a:r>
            <a:r>
              <a:rPr lang="zh-CN" altLang="en-US" dirty="0">
                <a:solidFill>
                  <a:srgbClr val="FF0000"/>
                </a:solidFill>
              </a:rPr>
              <a:t>不</a:t>
            </a:r>
            <a:r>
              <a:rPr lang="zh-CN" altLang="en-US" dirty="0"/>
              <a:t>属于依法必须</a:t>
            </a:r>
            <a:r>
              <a:rPr lang="zh-CN" altLang="en-US" dirty="0">
                <a:solidFill>
                  <a:srgbClr val="FF0000"/>
                </a:solidFill>
              </a:rPr>
              <a:t>招标</a:t>
            </a:r>
            <a:r>
              <a:rPr lang="zh-CN" altLang="en-US" dirty="0"/>
              <a:t>的，应由承包人进行</a:t>
            </a:r>
            <a:r>
              <a:rPr lang="zh-CN" altLang="en-US" dirty="0">
                <a:solidFill>
                  <a:srgbClr val="339933"/>
                </a:solidFill>
              </a:rPr>
              <a:t>采购定价</a:t>
            </a:r>
            <a:r>
              <a:rPr lang="zh-CN" altLang="en-US" dirty="0"/>
              <a:t>或</a:t>
            </a:r>
            <a:r>
              <a:rPr lang="zh-CN" altLang="en-US" dirty="0">
                <a:solidFill>
                  <a:srgbClr val="339933"/>
                </a:solidFill>
              </a:rPr>
              <a:t>自主报价</a:t>
            </a:r>
            <a:r>
              <a:rPr lang="zh-CN" altLang="en-US" dirty="0"/>
              <a:t>（承包人自产自供的），经发包人确认单价后</a:t>
            </a:r>
            <a:r>
              <a:rPr lang="zh-CN" altLang="en-US" dirty="0">
                <a:solidFill>
                  <a:srgbClr val="FF0000"/>
                </a:solidFill>
              </a:rPr>
              <a:t>取代</a:t>
            </a:r>
            <a:r>
              <a:rPr lang="zh-CN" altLang="en-US" dirty="0">
                <a:solidFill>
                  <a:srgbClr val="339933"/>
                </a:solidFill>
              </a:rPr>
              <a:t>暂估价</a:t>
            </a:r>
            <a:r>
              <a:rPr lang="zh-CN" altLang="en-US" dirty="0"/>
              <a:t>，调整合同价格。</a:t>
            </a:r>
            <a:endParaRPr lang="zh-CN" altLang="en-US" dirty="0"/>
          </a:p>
          <a:p>
            <a:r>
              <a:rPr lang="en-US" altLang="zh-CN" dirty="0"/>
              <a:t>9.6.3 </a:t>
            </a:r>
            <a:r>
              <a:rPr lang="zh-CN" altLang="en-US" dirty="0"/>
              <a:t>发包人在招标工程量清单中给定暂估价的</a:t>
            </a:r>
            <a:r>
              <a:rPr lang="zh-CN" altLang="en-US" dirty="0">
                <a:solidFill>
                  <a:srgbClr val="339933"/>
                </a:solidFill>
              </a:rPr>
              <a:t>专业工程</a:t>
            </a:r>
            <a:r>
              <a:rPr lang="zh-CN" altLang="en-US" dirty="0">
                <a:solidFill>
                  <a:srgbClr val="FF0000"/>
                </a:solidFill>
              </a:rPr>
              <a:t>不</a:t>
            </a:r>
            <a:r>
              <a:rPr lang="zh-CN" altLang="en-US" dirty="0"/>
              <a:t>属于依法必须</a:t>
            </a:r>
            <a:r>
              <a:rPr lang="zh-CN" altLang="en-US" dirty="0">
                <a:solidFill>
                  <a:srgbClr val="FF0000"/>
                </a:solidFill>
              </a:rPr>
              <a:t>招标</a:t>
            </a:r>
            <a:r>
              <a:rPr lang="zh-CN" altLang="en-US" dirty="0"/>
              <a:t>的，按照本标准第</a:t>
            </a:r>
            <a:r>
              <a:rPr lang="en-US" altLang="zh-CN" dirty="0"/>
              <a:t>9.2 </a:t>
            </a:r>
            <a:r>
              <a:rPr lang="zh-CN" altLang="en-US" dirty="0"/>
              <a:t>节（</a:t>
            </a:r>
            <a:r>
              <a:rPr lang="en-US" altLang="zh-CN" dirty="0"/>
              <a:t>9.2 </a:t>
            </a:r>
            <a:r>
              <a:rPr lang="zh-CN" altLang="en-US" dirty="0">
                <a:solidFill>
                  <a:srgbClr val="FF0000"/>
                </a:solidFill>
              </a:rPr>
              <a:t>工程变更</a:t>
            </a:r>
            <a:r>
              <a:rPr lang="zh-CN" altLang="en-US" dirty="0"/>
              <a:t>）相关规定确定</a:t>
            </a:r>
            <a:r>
              <a:rPr lang="zh-CN" altLang="en-US" dirty="0">
                <a:solidFill>
                  <a:srgbClr val="339933"/>
                </a:solidFill>
              </a:rPr>
              <a:t>专业工程</a:t>
            </a:r>
            <a:r>
              <a:rPr lang="zh-CN" altLang="en-US" dirty="0"/>
              <a:t>价款，并以此为依据</a:t>
            </a:r>
            <a:r>
              <a:rPr lang="zh-CN" altLang="en-US" dirty="0">
                <a:solidFill>
                  <a:srgbClr val="FF0000"/>
                </a:solidFill>
              </a:rPr>
              <a:t>取代</a:t>
            </a:r>
            <a:r>
              <a:rPr lang="zh-CN" altLang="en-US" dirty="0"/>
              <a:t>专业工程</a:t>
            </a:r>
            <a:r>
              <a:rPr lang="zh-CN" altLang="en-US" dirty="0">
                <a:solidFill>
                  <a:srgbClr val="FF0000"/>
                </a:solidFill>
              </a:rPr>
              <a:t>暂估价</a:t>
            </a:r>
            <a:r>
              <a:rPr lang="zh-CN" altLang="en-US" dirty="0"/>
              <a:t>，调整合同价格。</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9.6.4 </a:t>
            </a:r>
            <a:r>
              <a:rPr lang="zh-CN" altLang="en-US" dirty="0"/>
              <a:t>进行材料、专业工程暂估价</a:t>
            </a:r>
            <a:r>
              <a:rPr lang="zh-CN" altLang="en-US" dirty="0">
                <a:solidFill>
                  <a:srgbClr val="FF0000"/>
                </a:solidFill>
              </a:rPr>
              <a:t>招标</a:t>
            </a:r>
            <a:r>
              <a:rPr lang="zh-CN" altLang="en-US" dirty="0"/>
              <a:t>，由</a:t>
            </a:r>
            <a:r>
              <a:rPr lang="zh-CN" altLang="en-US" dirty="0">
                <a:solidFill>
                  <a:srgbClr val="FF0000"/>
                </a:solidFill>
              </a:rPr>
              <a:t>承包人</a:t>
            </a:r>
            <a:r>
              <a:rPr lang="zh-CN" altLang="en-US" dirty="0"/>
              <a:t>作为</a:t>
            </a:r>
            <a:r>
              <a:rPr lang="zh-CN" altLang="en-US" dirty="0">
                <a:solidFill>
                  <a:srgbClr val="FF0000"/>
                </a:solidFill>
              </a:rPr>
              <a:t>招标人</a:t>
            </a:r>
            <a:r>
              <a:rPr lang="zh-CN" altLang="en-US" dirty="0"/>
              <a:t>时，其组织招标工作有关的</a:t>
            </a:r>
            <a:r>
              <a:rPr lang="zh-CN" altLang="en-US" dirty="0">
                <a:solidFill>
                  <a:srgbClr val="FF0000"/>
                </a:solidFill>
              </a:rPr>
              <a:t>费用</a:t>
            </a:r>
            <a:r>
              <a:rPr lang="zh-CN" altLang="en-US" dirty="0"/>
              <a:t>应当被认为已经包括在承包人的签约合同价（投标总报价）中，需要</a:t>
            </a:r>
            <a:r>
              <a:rPr lang="zh-CN" altLang="en-US" dirty="0">
                <a:solidFill>
                  <a:srgbClr val="339933"/>
                </a:solidFill>
              </a:rPr>
              <a:t>发包人配合</a:t>
            </a:r>
            <a:r>
              <a:rPr lang="zh-CN" altLang="en-US" dirty="0"/>
              <a:t>的费用由</a:t>
            </a:r>
            <a:r>
              <a:rPr lang="zh-CN" altLang="en-US" dirty="0">
                <a:solidFill>
                  <a:srgbClr val="339933"/>
                </a:solidFill>
              </a:rPr>
              <a:t>发包人自行承担</a:t>
            </a:r>
            <a:r>
              <a:rPr lang="zh-CN" altLang="en-US" dirty="0"/>
              <a:t>。</a:t>
            </a:r>
            <a:endParaRPr lang="en-US" altLang="zh-CN" dirty="0"/>
          </a:p>
          <a:p>
            <a:r>
              <a:rPr lang="zh-CN" altLang="en-US" dirty="0"/>
              <a:t>由</a:t>
            </a:r>
            <a:r>
              <a:rPr lang="zh-CN" altLang="en-US" dirty="0">
                <a:solidFill>
                  <a:srgbClr val="FF0000"/>
                </a:solidFill>
              </a:rPr>
              <a:t>发包人</a:t>
            </a:r>
            <a:r>
              <a:rPr lang="zh-CN" altLang="en-US" dirty="0"/>
              <a:t>作为</a:t>
            </a:r>
            <a:r>
              <a:rPr lang="zh-CN" altLang="en-US" dirty="0">
                <a:solidFill>
                  <a:srgbClr val="FF0000"/>
                </a:solidFill>
              </a:rPr>
              <a:t>招标</a:t>
            </a:r>
            <a:r>
              <a:rPr lang="zh-CN" altLang="en-US" dirty="0"/>
              <a:t>人时，与组织招标工作</a:t>
            </a:r>
            <a:r>
              <a:rPr lang="zh-CN" altLang="en-US" dirty="0">
                <a:solidFill>
                  <a:srgbClr val="FF0000"/>
                </a:solidFill>
              </a:rPr>
              <a:t>有关的费用</a:t>
            </a:r>
            <a:r>
              <a:rPr lang="zh-CN" altLang="en-US" dirty="0"/>
              <a:t>由发包人承担，需要</a:t>
            </a:r>
            <a:r>
              <a:rPr lang="zh-CN" altLang="en-US" dirty="0">
                <a:solidFill>
                  <a:srgbClr val="339933"/>
                </a:solidFill>
              </a:rPr>
              <a:t>承包人配合</a:t>
            </a:r>
            <a:r>
              <a:rPr lang="zh-CN" altLang="en-US" dirty="0"/>
              <a:t>的，应在</a:t>
            </a:r>
            <a:r>
              <a:rPr lang="zh-CN" altLang="en-US" dirty="0">
                <a:solidFill>
                  <a:srgbClr val="339933"/>
                </a:solidFill>
              </a:rPr>
              <a:t>总承包服务费</a:t>
            </a:r>
            <a:r>
              <a:rPr lang="zh-CN" altLang="en-US" dirty="0"/>
              <a:t>计列支付给承包人。</a:t>
            </a:r>
            <a:endParaRPr lang="zh-CN" altLang="en-US" dirty="0"/>
          </a:p>
          <a:p>
            <a:r>
              <a:rPr lang="en-US" altLang="zh-CN" dirty="0"/>
              <a:t>9.6.5 </a:t>
            </a:r>
            <a:r>
              <a:rPr lang="zh-CN" altLang="en-US" dirty="0">
                <a:solidFill>
                  <a:srgbClr val="FF0000"/>
                </a:solidFill>
              </a:rPr>
              <a:t>承包人</a:t>
            </a:r>
            <a:r>
              <a:rPr lang="zh-CN" altLang="en-US" dirty="0"/>
              <a:t>参加</a:t>
            </a:r>
            <a:r>
              <a:rPr lang="zh-CN" altLang="en-US" dirty="0">
                <a:solidFill>
                  <a:srgbClr val="339933"/>
                </a:solidFill>
              </a:rPr>
              <a:t>暂估专业工程</a:t>
            </a:r>
            <a:r>
              <a:rPr lang="zh-CN" altLang="en-US" dirty="0"/>
              <a:t>的</a:t>
            </a:r>
            <a:r>
              <a:rPr lang="zh-CN" altLang="en-US" dirty="0">
                <a:solidFill>
                  <a:srgbClr val="FF0000"/>
                </a:solidFill>
              </a:rPr>
              <a:t>投标</a:t>
            </a:r>
            <a:r>
              <a:rPr lang="zh-CN" altLang="en-US" dirty="0"/>
              <a:t>并中标的，对专业工程提供施工</a:t>
            </a:r>
            <a:r>
              <a:rPr lang="zh-CN" altLang="en-US" dirty="0">
                <a:solidFill>
                  <a:srgbClr val="339933"/>
                </a:solidFill>
              </a:rPr>
              <a:t>管理</a:t>
            </a:r>
            <a:r>
              <a:rPr lang="zh-CN" altLang="en-US" dirty="0"/>
              <a:t>、</a:t>
            </a:r>
            <a:r>
              <a:rPr lang="zh-CN" altLang="en-US" dirty="0">
                <a:solidFill>
                  <a:srgbClr val="339933"/>
                </a:solidFill>
              </a:rPr>
              <a:t>协调</a:t>
            </a:r>
            <a:r>
              <a:rPr lang="zh-CN" altLang="en-US" dirty="0"/>
              <a:t>配合、工程</a:t>
            </a:r>
            <a:r>
              <a:rPr lang="zh-CN" altLang="en-US" dirty="0">
                <a:solidFill>
                  <a:srgbClr val="339933"/>
                </a:solidFill>
              </a:rPr>
              <a:t>照管</a:t>
            </a:r>
            <a:r>
              <a:rPr lang="zh-CN" altLang="en-US" dirty="0"/>
              <a:t>、成品</a:t>
            </a:r>
            <a:r>
              <a:rPr lang="zh-CN" altLang="en-US" dirty="0">
                <a:solidFill>
                  <a:srgbClr val="339933"/>
                </a:solidFill>
              </a:rPr>
              <a:t>半成品保护</a:t>
            </a:r>
            <a:r>
              <a:rPr lang="zh-CN" altLang="en-US" dirty="0"/>
              <a:t>、</a:t>
            </a:r>
            <a:r>
              <a:rPr lang="zh-CN" altLang="en-US" dirty="0">
                <a:solidFill>
                  <a:srgbClr val="339933"/>
                </a:solidFill>
              </a:rPr>
              <a:t>竣工资料</a:t>
            </a:r>
            <a:r>
              <a:rPr lang="zh-CN" altLang="en-US" dirty="0"/>
              <a:t>汇总整理等服务所需的费用应</a:t>
            </a:r>
            <a:r>
              <a:rPr lang="zh-CN" altLang="en-US" dirty="0">
                <a:solidFill>
                  <a:srgbClr val="339933"/>
                </a:solidFill>
              </a:rPr>
              <a:t>包含在</a:t>
            </a:r>
            <a:r>
              <a:rPr lang="zh-CN" altLang="en-US" dirty="0">
                <a:solidFill>
                  <a:srgbClr val="FF0000"/>
                </a:solidFill>
              </a:rPr>
              <a:t>中标价格</a:t>
            </a:r>
            <a:r>
              <a:rPr lang="zh-CN" altLang="en-US" dirty="0"/>
              <a:t>中，已经计列在</a:t>
            </a:r>
            <a:r>
              <a:rPr lang="zh-CN" altLang="en-US" dirty="0">
                <a:solidFill>
                  <a:srgbClr val="FF0000"/>
                </a:solidFill>
              </a:rPr>
              <a:t>总承包服务费</a:t>
            </a:r>
            <a:r>
              <a:rPr lang="zh-CN" altLang="en-US" dirty="0">
                <a:solidFill>
                  <a:srgbClr val="339933"/>
                </a:solidFill>
              </a:rPr>
              <a:t>总额</a:t>
            </a:r>
            <a:r>
              <a:rPr lang="zh-CN" altLang="en-US" dirty="0"/>
              <a:t>中的暂估专业工程的</a:t>
            </a:r>
            <a:r>
              <a:rPr lang="zh-CN" altLang="en-US" dirty="0">
                <a:solidFill>
                  <a:srgbClr val="339933"/>
                </a:solidFill>
              </a:rPr>
              <a:t>单项总承包服务费</a:t>
            </a:r>
            <a:r>
              <a:rPr lang="zh-CN" altLang="en-US" dirty="0"/>
              <a:t>应予</a:t>
            </a:r>
            <a:r>
              <a:rPr lang="zh-CN" altLang="en-US" dirty="0">
                <a:solidFill>
                  <a:srgbClr val="FF0000"/>
                </a:solidFill>
              </a:rPr>
              <a:t>扣减</a:t>
            </a:r>
            <a:r>
              <a:rPr lang="zh-CN" altLang="en-US" dirty="0"/>
              <a:t>。</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9.7 </a:t>
            </a:r>
            <a:r>
              <a:rPr lang="zh-CN" altLang="en-US" dirty="0">
                <a:solidFill>
                  <a:srgbClr val="FF0000"/>
                </a:solidFill>
              </a:rPr>
              <a:t>工程索赔</a:t>
            </a:r>
            <a:endParaRPr lang="zh-CN" altLang="en-US" dirty="0">
              <a:solidFill>
                <a:srgbClr val="FF0000"/>
              </a:solidFill>
            </a:endParaRPr>
          </a:p>
          <a:p>
            <a:r>
              <a:rPr lang="en-US" altLang="zh-CN" dirty="0"/>
              <a:t>9.7.1 </a:t>
            </a:r>
            <a:r>
              <a:rPr lang="zh-CN" altLang="en-US" dirty="0"/>
              <a:t>工程索赔事件主要包括</a:t>
            </a:r>
            <a:r>
              <a:rPr lang="zh-CN" altLang="en-US" dirty="0">
                <a:solidFill>
                  <a:srgbClr val="339933"/>
                </a:solidFill>
              </a:rPr>
              <a:t>法律法规与政策变化、不可抗力、提前竣工</a:t>
            </a:r>
            <a:r>
              <a:rPr lang="en-US" altLang="zh-CN" dirty="0">
                <a:solidFill>
                  <a:srgbClr val="339933"/>
                </a:solidFill>
              </a:rPr>
              <a:t>(</a:t>
            </a:r>
            <a:r>
              <a:rPr lang="zh-CN" altLang="en-US" dirty="0">
                <a:solidFill>
                  <a:srgbClr val="339933"/>
                </a:solidFill>
              </a:rPr>
              <a:t>赶工）、工期延误</a:t>
            </a:r>
            <a:r>
              <a:rPr lang="zh-CN" altLang="en-US" dirty="0"/>
              <a:t>等。</a:t>
            </a:r>
            <a:endParaRPr lang="zh-CN" altLang="en-US" dirty="0"/>
          </a:p>
          <a:p>
            <a:r>
              <a:rPr lang="en-US" altLang="zh-CN" dirty="0"/>
              <a:t>9.7.2 </a:t>
            </a:r>
            <a:r>
              <a:rPr lang="zh-CN" altLang="en-US" dirty="0"/>
              <a:t>因法律</a:t>
            </a:r>
            <a:r>
              <a:rPr lang="zh-CN" altLang="en-US" dirty="0">
                <a:solidFill>
                  <a:srgbClr val="339933"/>
                </a:solidFill>
              </a:rPr>
              <a:t>法规与政策</a:t>
            </a:r>
            <a:r>
              <a:rPr lang="zh-CN" altLang="en-US" dirty="0"/>
              <a:t>变化事件导致的工程索赔，发承包双方按下列原则分别承担并调整合同价格</a:t>
            </a:r>
            <a:endParaRPr lang="zh-CN" altLang="en-US" dirty="0"/>
          </a:p>
          <a:p>
            <a:r>
              <a:rPr lang="en-US" altLang="zh-CN" dirty="0"/>
              <a:t>1 </a:t>
            </a:r>
            <a:r>
              <a:rPr lang="zh-CN" altLang="en-US" dirty="0"/>
              <a:t>招标工程以投标截止日前</a:t>
            </a:r>
            <a:r>
              <a:rPr lang="en-US" altLang="zh-CN" dirty="0"/>
              <a:t>28 </a:t>
            </a:r>
            <a:r>
              <a:rPr lang="zh-CN" altLang="en-US" dirty="0"/>
              <a:t>天、非招标工程以合同签订前</a:t>
            </a:r>
            <a:r>
              <a:rPr lang="en-US" altLang="zh-CN" dirty="0"/>
              <a:t>28 </a:t>
            </a:r>
            <a:r>
              <a:rPr lang="zh-CN" altLang="en-US" dirty="0"/>
              <a:t>天为</a:t>
            </a:r>
            <a:r>
              <a:rPr lang="zh-CN" altLang="en-US" dirty="0">
                <a:solidFill>
                  <a:srgbClr val="339933"/>
                </a:solidFill>
              </a:rPr>
              <a:t>基准日</a:t>
            </a:r>
            <a:endParaRPr lang="en-US" altLang="zh-CN" dirty="0"/>
          </a:p>
          <a:p>
            <a:r>
              <a:rPr lang="en-US" altLang="zh-CN" dirty="0"/>
              <a:t>9.7.3 </a:t>
            </a:r>
            <a:r>
              <a:rPr lang="zh-CN" altLang="en-US" dirty="0"/>
              <a:t>因</a:t>
            </a:r>
            <a:r>
              <a:rPr lang="zh-CN" altLang="en-US" dirty="0">
                <a:solidFill>
                  <a:srgbClr val="FF0000"/>
                </a:solidFill>
              </a:rPr>
              <a:t>不可抗力</a:t>
            </a:r>
            <a:r>
              <a:rPr lang="zh-CN" altLang="en-US" dirty="0"/>
              <a:t>事件导致的工程索赔，发承包双方按下列原则分别承担并调整合同价格和工期：</a:t>
            </a:r>
            <a:endParaRPr lang="zh-CN" altLang="en-US" dirty="0"/>
          </a:p>
          <a:p>
            <a:r>
              <a:rPr lang="en-US" altLang="zh-CN" dirty="0"/>
              <a:t>1 </a:t>
            </a:r>
            <a:r>
              <a:rPr lang="zh-CN" altLang="en-US" dirty="0">
                <a:solidFill>
                  <a:srgbClr val="FF0000"/>
                </a:solidFill>
              </a:rPr>
              <a:t>永久工程</a:t>
            </a:r>
            <a:r>
              <a:rPr lang="zh-CN" altLang="en-US" dirty="0"/>
              <a:t>、已运至施工</a:t>
            </a:r>
            <a:r>
              <a:rPr lang="zh-CN" altLang="en-US" dirty="0">
                <a:solidFill>
                  <a:srgbClr val="339933"/>
                </a:solidFill>
              </a:rPr>
              <a:t>现场的材料</a:t>
            </a:r>
            <a:r>
              <a:rPr lang="zh-CN" altLang="en-US" dirty="0"/>
              <a:t>的损坏，以及因工程损坏造成的</a:t>
            </a:r>
            <a:r>
              <a:rPr lang="zh-CN" altLang="en-US" dirty="0">
                <a:solidFill>
                  <a:srgbClr val="FF0000"/>
                </a:solidFill>
              </a:rPr>
              <a:t>第三人</a:t>
            </a:r>
            <a:r>
              <a:rPr lang="zh-CN" altLang="en-US" dirty="0"/>
              <a:t>人员伤亡和财产损失由发包人承担；</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2 </a:t>
            </a:r>
            <a:r>
              <a:rPr lang="zh-CN" altLang="en-US" dirty="0"/>
              <a:t>承包人施工</a:t>
            </a:r>
            <a:r>
              <a:rPr lang="zh-CN" altLang="en-US" dirty="0">
                <a:solidFill>
                  <a:srgbClr val="339933"/>
                </a:solidFill>
              </a:rPr>
              <a:t>设备的损坏</a:t>
            </a:r>
            <a:r>
              <a:rPr lang="zh-CN" altLang="en-US" dirty="0"/>
              <a:t>由承包人承担； </a:t>
            </a:r>
            <a:endParaRPr lang="en-US" altLang="zh-CN" dirty="0"/>
          </a:p>
          <a:p>
            <a:r>
              <a:rPr lang="en-US" altLang="zh-CN" dirty="0"/>
              <a:t>3 </a:t>
            </a:r>
            <a:r>
              <a:rPr lang="zh-CN" altLang="en-US" dirty="0"/>
              <a:t>发包人和承包人承担各自</a:t>
            </a:r>
            <a:r>
              <a:rPr lang="zh-CN" altLang="en-US" dirty="0">
                <a:solidFill>
                  <a:srgbClr val="339933"/>
                </a:solidFill>
              </a:rPr>
              <a:t>人员</a:t>
            </a:r>
            <a:r>
              <a:rPr lang="zh-CN" altLang="en-US" dirty="0"/>
              <a:t>伤亡和财产的损失</a:t>
            </a:r>
            <a:endParaRPr lang="zh-CN" altLang="en-US" dirty="0"/>
          </a:p>
          <a:p>
            <a:r>
              <a:rPr lang="en-US" altLang="zh-CN" dirty="0"/>
              <a:t>4 </a:t>
            </a:r>
            <a:r>
              <a:rPr lang="zh-CN" altLang="en-US" dirty="0"/>
              <a:t>因</a:t>
            </a:r>
            <a:r>
              <a:rPr lang="zh-CN" altLang="en-US" dirty="0">
                <a:solidFill>
                  <a:srgbClr val="339933"/>
                </a:solidFill>
              </a:rPr>
              <a:t>不可抗力</a:t>
            </a:r>
            <a:r>
              <a:rPr lang="zh-CN" altLang="en-US" dirty="0"/>
              <a:t>影响承包人履行合同约定的</a:t>
            </a:r>
            <a:r>
              <a:rPr lang="zh-CN" altLang="en-US" dirty="0">
                <a:solidFill>
                  <a:srgbClr val="FF0000"/>
                </a:solidFill>
              </a:rPr>
              <a:t>义务</a:t>
            </a:r>
            <a:r>
              <a:rPr lang="zh-CN" altLang="en-US" dirty="0"/>
              <a:t>，已经引起或将引起</a:t>
            </a:r>
            <a:r>
              <a:rPr lang="zh-CN" altLang="en-US" dirty="0">
                <a:solidFill>
                  <a:srgbClr val="FF0000"/>
                </a:solidFill>
              </a:rPr>
              <a:t>工期延误</a:t>
            </a:r>
            <a:r>
              <a:rPr lang="zh-CN" altLang="en-US" dirty="0"/>
              <a:t>的，应当</a:t>
            </a:r>
            <a:r>
              <a:rPr lang="zh-CN" altLang="en-US" dirty="0">
                <a:solidFill>
                  <a:srgbClr val="339933"/>
                </a:solidFill>
              </a:rPr>
              <a:t>顺延工期</a:t>
            </a:r>
            <a:r>
              <a:rPr lang="zh-CN" altLang="en-US" dirty="0"/>
              <a:t>，由此导致承包人</a:t>
            </a:r>
            <a:r>
              <a:rPr lang="zh-CN" altLang="en-US" dirty="0">
                <a:solidFill>
                  <a:srgbClr val="FF0000"/>
                </a:solidFill>
              </a:rPr>
              <a:t>停工</a:t>
            </a:r>
            <a:r>
              <a:rPr lang="zh-CN" altLang="en-US" dirty="0"/>
              <a:t>的费用</a:t>
            </a:r>
            <a:r>
              <a:rPr lang="zh-CN" altLang="en-US" dirty="0">
                <a:solidFill>
                  <a:srgbClr val="FF0000"/>
                </a:solidFill>
              </a:rPr>
              <a:t>损失</a:t>
            </a:r>
            <a:r>
              <a:rPr lang="zh-CN" altLang="en-US" dirty="0"/>
              <a:t>由发包人和承包人</a:t>
            </a:r>
            <a:r>
              <a:rPr lang="zh-CN" altLang="en-US" dirty="0">
                <a:solidFill>
                  <a:srgbClr val="339933"/>
                </a:solidFill>
              </a:rPr>
              <a:t>合理分担</a:t>
            </a:r>
            <a:r>
              <a:rPr lang="zh-CN" altLang="en-US" dirty="0"/>
              <a:t>，但</a:t>
            </a:r>
            <a:r>
              <a:rPr lang="zh-CN" altLang="en-US" dirty="0">
                <a:solidFill>
                  <a:srgbClr val="FF0000"/>
                </a:solidFill>
              </a:rPr>
              <a:t>停工</a:t>
            </a:r>
            <a:r>
              <a:rPr lang="zh-CN" altLang="en-US" dirty="0"/>
              <a:t>期间必须支付的</a:t>
            </a:r>
            <a:r>
              <a:rPr lang="zh-CN" altLang="en-US" dirty="0">
                <a:solidFill>
                  <a:srgbClr val="339933"/>
                </a:solidFill>
              </a:rPr>
              <a:t>施工场地</a:t>
            </a:r>
            <a:r>
              <a:rPr lang="zh-CN" altLang="en-US" dirty="0"/>
              <a:t>必要的</a:t>
            </a:r>
            <a:r>
              <a:rPr lang="zh-CN" altLang="en-US" dirty="0">
                <a:solidFill>
                  <a:srgbClr val="FF0000"/>
                </a:solidFill>
              </a:rPr>
              <a:t>人员工资</a:t>
            </a:r>
            <a:r>
              <a:rPr lang="zh-CN" altLang="en-US" dirty="0"/>
              <a:t>由发包人承担；</a:t>
            </a:r>
            <a:endParaRPr lang="zh-CN" altLang="en-US" dirty="0"/>
          </a:p>
          <a:p>
            <a:r>
              <a:rPr lang="en-US" altLang="zh-CN" dirty="0"/>
              <a:t>5 </a:t>
            </a:r>
            <a:r>
              <a:rPr lang="zh-CN" altLang="en-US" dirty="0"/>
              <a:t>因不可抗力引起或将引起</a:t>
            </a:r>
            <a:r>
              <a:rPr lang="zh-CN" altLang="en-US" dirty="0">
                <a:solidFill>
                  <a:srgbClr val="339933"/>
                </a:solidFill>
              </a:rPr>
              <a:t>工期延误</a:t>
            </a:r>
            <a:r>
              <a:rPr lang="zh-CN" altLang="en-US" dirty="0"/>
              <a:t>，发包人要求赶工的，由此增加的</a:t>
            </a:r>
            <a:r>
              <a:rPr lang="zh-CN" altLang="en-US" dirty="0">
                <a:solidFill>
                  <a:srgbClr val="FF0000"/>
                </a:solidFill>
              </a:rPr>
              <a:t>赶工费用</a:t>
            </a:r>
            <a:r>
              <a:rPr lang="zh-CN" altLang="en-US" dirty="0"/>
              <a:t>由发包人承担；</a:t>
            </a:r>
            <a:endParaRPr lang="zh-CN" altLang="en-US" dirty="0"/>
          </a:p>
          <a:p>
            <a:r>
              <a:rPr lang="en-US" altLang="zh-CN" dirty="0"/>
              <a:t>6 </a:t>
            </a:r>
            <a:r>
              <a:rPr lang="zh-CN" altLang="en-US" dirty="0"/>
              <a:t>承包人在停工期间按照发包人要求</a:t>
            </a:r>
            <a:r>
              <a:rPr lang="zh-CN" altLang="en-US" dirty="0">
                <a:solidFill>
                  <a:srgbClr val="339933"/>
                </a:solidFill>
              </a:rPr>
              <a:t>照管、清理</a:t>
            </a:r>
            <a:r>
              <a:rPr lang="zh-CN" altLang="en-US" dirty="0"/>
              <a:t>和</a:t>
            </a:r>
            <a:r>
              <a:rPr lang="zh-CN" altLang="en-US" dirty="0">
                <a:solidFill>
                  <a:srgbClr val="339933"/>
                </a:solidFill>
              </a:rPr>
              <a:t>修复</a:t>
            </a:r>
            <a:r>
              <a:rPr lang="zh-CN" altLang="en-US" dirty="0"/>
              <a:t>工程的费用由发包人承担；</a:t>
            </a:r>
            <a:endParaRPr lang="zh-CN" altLang="en-US" dirty="0"/>
          </a:p>
          <a:p>
            <a:r>
              <a:rPr lang="en-US" altLang="zh-CN" dirty="0"/>
              <a:t>7 </a:t>
            </a:r>
            <a:r>
              <a:rPr lang="zh-CN" altLang="en-US" dirty="0"/>
              <a:t>其他情形按法律法规规定执行。</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9.7.4 </a:t>
            </a:r>
            <a:r>
              <a:rPr lang="zh-CN" altLang="en-US" dirty="0"/>
              <a:t>因发承包</a:t>
            </a:r>
            <a:r>
              <a:rPr lang="zh-CN" altLang="en-US" dirty="0">
                <a:solidFill>
                  <a:srgbClr val="339933"/>
                </a:solidFill>
              </a:rPr>
              <a:t>一方原因</a:t>
            </a:r>
            <a:r>
              <a:rPr lang="zh-CN" altLang="en-US" dirty="0"/>
              <a:t>导致</a:t>
            </a:r>
            <a:r>
              <a:rPr lang="zh-CN" altLang="en-US" dirty="0">
                <a:solidFill>
                  <a:srgbClr val="339933"/>
                </a:solidFill>
              </a:rPr>
              <a:t>工期延误</a:t>
            </a:r>
            <a:r>
              <a:rPr lang="zh-CN" altLang="en-US" dirty="0"/>
              <a:t>，且在延长的工期内遭遇</a:t>
            </a:r>
            <a:r>
              <a:rPr lang="zh-CN" altLang="en-US" dirty="0">
                <a:solidFill>
                  <a:srgbClr val="FF0000"/>
                </a:solidFill>
              </a:rPr>
              <a:t>不可抗力</a:t>
            </a:r>
            <a:r>
              <a:rPr lang="zh-CN" altLang="en-US" dirty="0"/>
              <a:t>的，不可抗力事件产生的损失由</a:t>
            </a:r>
            <a:r>
              <a:rPr lang="zh-CN" altLang="en-US" dirty="0">
                <a:solidFill>
                  <a:srgbClr val="FF0000"/>
                </a:solidFill>
              </a:rPr>
              <a:t>责任方</a:t>
            </a:r>
            <a:r>
              <a:rPr lang="zh-CN" altLang="en-US" dirty="0"/>
              <a:t>负责。</a:t>
            </a:r>
            <a:endParaRPr lang="en-US" altLang="zh-CN" dirty="0"/>
          </a:p>
          <a:p>
            <a:r>
              <a:rPr lang="zh-CN" altLang="en-US" dirty="0"/>
              <a:t>发承包双方对</a:t>
            </a:r>
            <a:r>
              <a:rPr lang="zh-CN" altLang="en-US" dirty="0">
                <a:solidFill>
                  <a:srgbClr val="FF0000"/>
                </a:solidFill>
              </a:rPr>
              <a:t>工期延误</a:t>
            </a:r>
            <a:r>
              <a:rPr lang="zh-CN" altLang="en-US" dirty="0">
                <a:solidFill>
                  <a:srgbClr val="339933"/>
                </a:solidFill>
              </a:rPr>
              <a:t>均有责任</a:t>
            </a:r>
            <a:r>
              <a:rPr lang="zh-CN" altLang="en-US" dirty="0"/>
              <a:t>的，且在延长的工期内遭遇不可抗力的，按双方</a:t>
            </a:r>
            <a:r>
              <a:rPr lang="zh-CN" altLang="en-US" dirty="0">
                <a:solidFill>
                  <a:srgbClr val="FF0000"/>
                </a:solidFill>
              </a:rPr>
              <a:t>过错比例</a:t>
            </a:r>
            <a:r>
              <a:rPr lang="zh-CN" altLang="en-US" dirty="0"/>
              <a:t>另行协商承担责任。</a:t>
            </a:r>
            <a:r>
              <a:rPr lang="zh-CN" altLang="en-US" dirty="0">
                <a:solidFill>
                  <a:srgbClr val="FF0000"/>
                </a:solidFill>
              </a:rPr>
              <a:t>合同工期</a:t>
            </a:r>
            <a:r>
              <a:rPr lang="zh-CN" altLang="en-US" dirty="0"/>
              <a:t>内会遭遇</a:t>
            </a:r>
            <a:r>
              <a:rPr lang="zh-CN" altLang="en-US" dirty="0">
                <a:solidFill>
                  <a:srgbClr val="339933"/>
                </a:solidFill>
              </a:rPr>
              <a:t>不可抗力</a:t>
            </a:r>
            <a:r>
              <a:rPr lang="zh-CN" altLang="en-US" dirty="0"/>
              <a:t>的，按照本标准第</a:t>
            </a:r>
            <a:r>
              <a:rPr lang="en-US" altLang="zh-CN" dirty="0"/>
              <a:t>9.7.3 </a:t>
            </a:r>
            <a:r>
              <a:rPr lang="zh-CN" altLang="en-US" dirty="0"/>
              <a:t>条（</a:t>
            </a:r>
            <a:r>
              <a:rPr lang="en-US" altLang="zh-CN" dirty="0"/>
              <a:t> 9.7.3 </a:t>
            </a:r>
            <a:r>
              <a:rPr lang="zh-CN" altLang="en-US" dirty="0"/>
              <a:t>因不可抗力事件导致的工程索赔）调整合同</a:t>
            </a:r>
            <a:r>
              <a:rPr lang="zh-CN" altLang="en-US" dirty="0">
                <a:solidFill>
                  <a:srgbClr val="339933"/>
                </a:solidFill>
              </a:rPr>
              <a:t>价格和工期</a:t>
            </a:r>
            <a:r>
              <a:rPr lang="zh-CN" altLang="en-US" dirty="0"/>
              <a:t>。</a:t>
            </a:r>
            <a:endParaRPr lang="zh-CN" altLang="en-US" dirty="0"/>
          </a:p>
          <a:p>
            <a:r>
              <a:rPr lang="en-US" altLang="zh-CN" dirty="0"/>
              <a:t>9.7.5 </a:t>
            </a:r>
            <a:r>
              <a:rPr lang="zh-CN" altLang="en-US" dirty="0"/>
              <a:t>因提前竣工</a:t>
            </a:r>
            <a:r>
              <a:rPr lang="en-US" altLang="zh-CN" dirty="0"/>
              <a:t>(</a:t>
            </a:r>
            <a:r>
              <a:rPr lang="zh-CN" altLang="en-US" dirty="0">
                <a:solidFill>
                  <a:srgbClr val="FF0000"/>
                </a:solidFill>
              </a:rPr>
              <a:t>赶工</a:t>
            </a:r>
            <a:r>
              <a:rPr lang="zh-CN" altLang="en-US" dirty="0"/>
              <a:t>）事件导致的工程索赔，发承包双方按下列原则分别承担并调整合同价格和工期：</a:t>
            </a:r>
            <a:endParaRPr lang="zh-CN" altLang="en-US" dirty="0"/>
          </a:p>
          <a:p>
            <a:r>
              <a:rPr lang="en-US" altLang="zh-CN" dirty="0"/>
              <a:t>1 </a:t>
            </a:r>
            <a:r>
              <a:rPr lang="zh-CN" altLang="en-US" dirty="0"/>
              <a:t>发承包双方应约定</a:t>
            </a:r>
            <a:r>
              <a:rPr lang="zh-CN" altLang="en-US" dirty="0">
                <a:solidFill>
                  <a:srgbClr val="339933"/>
                </a:solidFill>
              </a:rPr>
              <a:t>提前竣工</a:t>
            </a:r>
            <a:r>
              <a:rPr lang="zh-CN" altLang="en-US" dirty="0"/>
              <a:t>费用的计算方法或</a:t>
            </a:r>
            <a:r>
              <a:rPr lang="zh-CN" altLang="en-US" dirty="0">
                <a:solidFill>
                  <a:srgbClr val="339933"/>
                </a:solidFill>
              </a:rPr>
              <a:t>金额</a:t>
            </a:r>
            <a:r>
              <a:rPr lang="zh-CN" altLang="en-US" dirty="0"/>
              <a:t>和</a:t>
            </a:r>
            <a:r>
              <a:rPr lang="zh-CN" altLang="en-US" dirty="0">
                <a:solidFill>
                  <a:srgbClr val="339933"/>
                </a:solidFill>
              </a:rPr>
              <a:t>补偿费用</a:t>
            </a:r>
            <a:r>
              <a:rPr lang="zh-CN" altLang="en-US" dirty="0"/>
              <a:t>上限；</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2 </a:t>
            </a:r>
            <a:r>
              <a:rPr lang="zh-CN" altLang="en-US" dirty="0"/>
              <a:t>发包人要求合同工程</a:t>
            </a:r>
            <a:r>
              <a:rPr lang="zh-CN" altLang="en-US" dirty="0">
                <a:solidFill>
                  <a:srgbClr val="339933"/>
                </a:solidFill>
              </a:rPr>
              <a:t>提前竣工</a:t>
            </a:r>
            <a:r>
              <a:rPr lang="zh-CN" altLang="en-US" dirty="0"/>
              <a:t>的，应</a:t>
            </a:r>
            <a:r>
              <a:rPr lang="zh-CN" altLang="en-US" dirty="0">
                <a:solidFill>
                  <a:srgbClr val="339933"/>
                </a:solidFill>
              </a:rPr>
              <a:t>征得</a:t>
            </a:r>
            <a:r>
              <a:rPr lang="zh-CN" altLang="en-US" dirty="0"/>
              <a:t>承包人</a:t>
            </a:r>
            <a:r>
              <a:rPr lang="zh-CN" altLang="en-US" dirty="0">
                <a:solidFill>
                  <a:srgbClr val="339933"/>
                </a:solidFill>
              </a:rPr>
              <a:t>同意</a:t>
            </a:r>
            <a:r>
              <a:rPr lang="zh-CN" altLang="en-US" dirty="0"/>
              <a:t>后与承包人商定采取</a:t>
            </a:r>
            <a:r>
              <a:rPr lang="zh-CN" altLang="en-US" dirty="0">
                <a:solidFill>
                  <a:srgbClr val="339933"/>
                </a:solidFill>
              </a:rPr>
              <a:t>加快</a:t>
            </a:r>
            <a:r>
              <a:rPr lang="zh-CN" altLang="en-US" dirty="0"/>
              <a:t>工程</a:t>
            </a:r>
            <a:r>
              <a:rPr lang="zh-CN" altLang="en-US" dirty="0">
                <a:solidFill>
                  <a:srgbClr val="339933"/>
                </a:solidFill>
              </a:rPr>
              <a:t>进度</a:t>
            </a:r>
            <a:r>
              <a:rPr lang="zh-CN" altLang="en-US" dirty="0"/>
              <a:t>的</a:t>
            </a:r>
            <a:r>
              <a:rPr lang="zh-CN" altLang="en-US" dirty="0">
                <a:solidFill>
                  <a:srgbClr val="339933"/>
                </a:solidFill>
              </a:rPr>
              <a:t>措施</a:t>
            </a:r>
            <a:r>
              <a:rPr lang="zh-CN" altLang="en-US" dirty="0"/>
              <a:t>，并应</a:t>
            </a:r>
            <a:r>
              <a:rPr lang="zh-CN" altLang="en-US" dirty="0">
                <a:solidFill>
                  <a:srgbClr val="339933"/>
                </a:solidFill>
              </a:rPr>
              <a:t>修订</a:t>
            </a:r>
            <a:r>
              <a:rPr lang="zh-CN" altLang="en-US" dirty="0"/>
              <a:t>合同工程进度计划。发包人应承担承包人由此增加的提前竣工</a:t>
            </a:r>
            <a:r>
              <a:rPr lang="en-US" altLang="zh-CN" dirty="0"/>
              <a:t>(</a:t>
            </a:r>
            <a:r>
              <a:rPr lang="zh-CN" altLang="en-US" dirty="0">
                <a:solidFill>
                  <a:srgbClr val="339933"/>
                </a:solidFill>
              </a:rPr>
              <a:t>赶工补偿</a:t>
            </a:r>
            <a:r>
              <a:rPr lang="zh-CN" altLang="en-US" dirty="0"/>
              <a:t>）费用。</a:t>
            </a:r>
            <a:endParaRPr lang="zh-CN" altLang="en-US" dirty="0"/>
          </a:p>
          <a:p>
            <a:r>
              <a:rPr lang="en-US" altLang="zh-CN" dirty="0"/>
              <a:t>9.7.6 </a:t>
            </a:r>
            <a:r>
              <a:rPr lang="zh-CN" altLang="en-US" dirty="0"/>
              <a:t>当发生</a:t>
            </a:r>
            <a:r>
              <a:rPr lang="zh-CN" altLang="en-US" dirty="0">
                <a:solidFill>
                  <a:srgbClr val="FF0000"/>
                </a:solidFill>
              </a:rPr>
              <a:t>工期延误</a:t>
            </a:r>
            <a:r>
              <a:rPr lang="zh-CN" altLang="en-US" dirty="0"/>
              <a:t>事件时，应判断该事件是否发生在</a:t>
            </a:r>
            <a:r>
              <a:rPr lang="zh-CN" altLang="en-US" dirty="0">
                <a:solidFill>
                  <a:srgbClr val="FF0000"/>
                </a:solidFill>
              </a:rPr>
              <a:t>关键线路</a:t>
            </a:r>
            <a:r>
              <a:rPr lang="zh-CN" altLang="en-US" dirty="0"/>
              <a:t>上，按以下方式计算索赔的工期：</a:t>
            </a:r>
            <a:endParaRPr lang="zh-CN" altLang="en-US" dirty="0"/>
          </a:p>
          <a:p>
            <a:r>
              <a:rPr lang="en-US" altLang="zh-CN" dirty="0"/>
              <a:t>1 </a:t>
            </a:r>
            <a:r>
              <a:rPr lang="zh-CN" altLang="en-US" dirty="0"/>
              <a:t>延误的工作为</a:t>
            </a:r>
            <a:r>
              <a:rPr lang="zh-CN" altLang="en-US" dirty="0">
                <a:solidFill>
                  <a:srgbClr val="339933"/>
                </a:solidFill>
              </a:rPr>
              <a:t>关键</a:t>
            </a:r>
            <a:r>
              <a:rPr lang="zh-CN" altLang="en-US" dirty="0"/>
              <a:t>工作，则延误的时间为索赔的工期；</a:t>
            </a:r>
            <a:endParaRPr lang="zh-CN" altLang="en-US" dirty="0"/>
          </a:p>
          <a:p>
            <a:r>
              <a:rPr lang="en-US" altLang="zh-CN" dirty="0"/>
              <a:t>2 </a:t>
            </a:r>
            <a:r>
              <a:rPr lang="zh-CN" altLang="en-US" dirty="0"/>
              <a:t>延误的工作为</a:t>
            </a:r>
            <a:r>
              <a:rPr lang="zh-CN" altLang="en-US" dirty="0">
                <a:solidFill>
                  <a:srgbClr val="339933"/>
                </a:solidFill>
              </a:rPr>
              <a:t>非关键</a:t>
            </a:r>
            <a:r>
              <a:rPr lang="zh-CN" altLang="en-US" dirty="0"/>
              <a:t>工作，当该工作由于延误超过时差限制而成为</a:t>
            </a:r>
            <a:r>
              <a:rPr lang="zh-CN" altLang="en-US" dirty="0">
                <a:solidFill>
                  <a:srgbClr val="FF0000"/>
                </a:solidFill>
              </a:rPr>
              <a:t>关键</a:t>
            </a:r>
            <a:r>
              <a:rPr lang="zh-CN" altLang="en-US" dirty="0"/>
              <a:t>工作时，可索赔延误时间与时差的</a:t>
            </a:r>
            <a:r>
              <a:rPr lang="zh-CN" altLang="en-US" dirty="0">
                <a:solidFill>
                  <a:srgbClr val="FF0000"/>
                </a:solidFill>
              </a:rPr>
              <a:t>差值</a:t>
            </a:r>
            <a:r>
              <a:rPr lang="zh-CN" altLang="en-US" dirty="0"/>
              <a:t>；</a:t>
            </a:r>
            <a:endParaRPr lang="zh-CN" altLang="en-US" dirty="0"/>
          </a:p>
          <a:p>
            <a:r>
              <a:rPr lang="en-US" altLang="zh-CN" dirty="0"/>
              <a:t>3 </a:t>
            </a:r>
            <a:r>
              <a:rPr lang="zh-CN" altLang="en-US" dirty="0"/>
              <a:t>工作延误后仍为</a:t>
            </a:r>
            <a:r>
              <a:rPr lang="zh-CN" altLang="en-US" dirty="0">
                <a:solidFill>
                  <a:srgbClr val="339933"/>
                </a:solidFill>
              </a:rPr>
              <a:t>非关键</a:t>
            </a:r>
            <a:r>
              <a:rPr lang="zh-CN" altLang="en-US" dirty="0"/>
              <a:t>工作，则不存在工期索赔。</a:t>
            </a:r>
            <a:endParaRPr lang="zh-CN" altLang="en-US"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sz="2900" dirty="0"/>
              <a:t>9.7.7 </a:t>
            </a:r>
            <a:r>
              <a:rPr lang="zh-CN" altLang="en-US" sz="2900" dirty="0"/>
              <a:t>因</a:t>
            </a:r>
            <a:r>
              <a:rPr lang="zh-CN" altLang="en-US" sz="2900" dirty="0">
                <a:solidFill>
                  <a:srgbClr val="FF0000"/>
                </a:solidFill>
              </a:rPr>
              <a:t>承包人原因</a:t>
            </a:r>
            <a:r>
              <a:rPr lang="zh-CN" altLang="en-US" sz="2900" dirty="0">
                <a:solidFill>
                  <a:srgbClr val="339933"/>
                </a:solidFill>
              </a:rPr>
              <a:t>延误工期</a:t>
            </a:r>
            <a:r>
              <a:rPr lang="zh-CN" altLang="en-US" sz="2900" dirty="0"/>
              <a:t>导致的工程索赔，发承包双方按下列原则分别承担并调整合同价格和工期：</a:t>
            </a:r>
            <a:endParaRPr lang="zh-CN" altLang="en-US" sz="2900" dirty="0"/>
          </a:p>
          <a:p>
            <a:r>
              <a:rPr lang="en-US" altLang="zh-CN" sz="2900" dirty="0"/>
              <a:t>1 </a:t>
            </a:r>
            <a:r>
              <a:rPr lang="zh-CN" altLang="en-US" sz="2900" dirty="0"/>
              <a:t>发承包双方应约定</a:t>
            </a:r>
            <a:r>
              <a:rPr lang="zh-CN" altLang="en-US" sz="2900" dirty="0">
                <a:solidFill>
                  <a:srgbClr val="339933"/>
                </a:solidFill>
              </a:rPr>
              <a:t>误期赔偿费</a:t>
            </a:r>
            <a:r>
              <a:rPr lang="zh-CN" altLang="en-US" sz="2900" dirty="0"/>
              <a:t>的计算方法或金额和赔偿费用上限；</a:t>
            </a:r>
            <a:endParaRPr lang="zh-CN" altLang="en-US" sz="2900" dirty="0"/>
          </a:p>
          <a:p>
            <a:r>
              <a:rPr lang="en-US" altLang="zh-CN" sz="2900" dirty="0"/>
              <a:t>2 </a:t>
            </a:r>
            <a:r>
              <a:rPr lang="zh-CN" altLang="en-US" sz="2900" dirty="0"/>
              <a:t>合同工程发生误期，承包人应赔偿发包人由此造成的损失，并应向发包人支付误期赔偿费。即使承包人支付</a:t>
            </a:r>
            <a:r>
              <a:rPr lang="zh-CN" altLang="en-US" sz="2900" dirty="0">
                <a:solidFill>
                  <a:srgbClr val="339933"/>
                </a:solidFill>
              </a:rPr>
              <a:t>误期赔偿费</a:t>
            </a:r>
            <a:r>
              <a:rPr lang="zh-CN" altLang="en-US" sz="2900" dirty="0"/>
              <a:t>，也</a:t>
            </a:r>
            <a:r>
              <a:rPr lang="zh-CN" altLang="en-US" sz="2900" dirty="0">
                <a:solidFill>
                  <a:srgbClr val="FF0000"/>
                </a:solidFill>
              </a:rPr>
              <a:t>不能免除</a:t>
            </a:r>
            <a:r>
              <a:rPr lang="zh-CN" altLang="en-US" sz="2900" dirty="0"/>
              <a:t>承包人应承担的责任和</a:t>
            </a:r>
            <a:r>
              <a:rPr lang="zh-CN" altLang="en-US" sz="2900" dirty="0">
                <a:solidFill>
                  <a:srgbClr val="FF0000"/>
                </a:solidFill>
              </a:rPr>
              <a:t>应履行的义务</a:t>
            </a:r>
            <a:r>
              <a:rPr lang="zh-CN" altLang="en-US" sz="2900" dirty="0"/>
              <a:t>。</a:t>
            </a:r>
            <a:endParaRPr lang="zh-CN" altLang="en-US" sz="2900" dirty="0"/>
          </a:p>
          <a:p>
            <a:r>
              <a:rPr lang="en-US" altLang="zh-CN" sz="2900" dirty="0"/>
              <a:t>3 </a:t>
            </a:r>
            <a:r>
              <a:rPr lang="zh-CN" altLang="en-US" sz="2900" dirty="0"/>
              <a:t>在</a:t>
            </a:r>
            <a:r>
              <a:rPr lang="zh-CN" altLang="en-US" sz="2900" dirty="0">
                <a:solidFill>
                  <a:srgbClr val="339933"/>
                </a:solidFill>
              </a:rPr>
              <a:t>工程竣工</a:t>
            </a:r>
            <a:r>
              <a:rPr lang="zh-CN" altLang="en-US" sz="2900" dirty="0"/>
              <a:t>之前，合同工程内的某</a:t>
            </a:r>
            <a:r>
              <a:rPr lang="zh-CN" altLang="en-US" sz="2900" dirty="0">
                <a:solidFill>
                  <a:srgbClr val="FF0000"/>
                </a:solidFill>
              </a:rPr>
              <a:t>单项（位）工程</a:t>
            </a:r>
            <a:r>
              <a:rPr lang="zh-CN" altLang="en-US" sz="2900" dirty="0"/>
              <a:t>已通过了</a:t>
            </a:r>
            <a:r>
              <a:rPr lang="zh-CN" altLang="en-US" sz="2900" dirty="0">
                <a:solidFill>
                  <a:srgbClr val="FF0000"/>
                </a:solidFill>
              </a:rPr>
              <a:t>竣工验收</a:t>
            </a:r>
            <a:r>
              <a:rPr lang="zh-CN" altLang="en-US" sz="2900" dirty="0"/>
              <a:t>，且该单项（位）</a:t>
            </a:r>
            <a:r>
              <a:rPr lang="zh-CN" altLang="en-US" sz="2900" dirty="0">
                <a:solidFill>
                  <a:srgbClr val="FF0000"/>
                </a:solidFill>
              </a:rPr>
              <a:t>工程接收证书</a:t>
            </a:r>
            <a:r>
              <a:rPr lang="zh-CN" altLang="en-US" sz="2900" dirty="0"/>
              <a:t>中表明的竣工日期并</a:t>
            </a:r>
            <a:r>
              <a:rPr lang="zh-CN" altLang="en-US" sz="2900" dirty="0">
                <a:solidFill>
                  <a:srgbClr val="FF0000"/>
                </a:solidFill>
              </a:rPr>
              <a:t>未延误</a:t>
            </a:r>
            <a:r>
              <a:rPr lang="zh-CN" altLang="en-US" sz="2900" dirty="0"/>
              <a:t>，而是合同工程的</a:t>
            </a:r>
            <a:r>
              <a:rPr lang="zh-CN" altLang="en-US" sz="2900" dirty="0">
                <a:solidFill>
                  <a:srgbClr val="339933"/>
                </a:solidFill>
              </a:rPr>
              <a:t>其他部分</a:t>
            </a:r>
            <a:r>
              <a:rPr lang="zh-CN" altLang="en-US" sz="2900" dirty="0"/>
              <a:t>产生了</a:t>
            </a:r>
            <a:r>
              <a:rPr lang="zh-CN" altLang="en-US" sz="2900" dirty="0">
                <a:solidFill>
                  <a:srgbClr val="339933"/>
                </a:solidFill>
              </a:rPr>
              <a:t>工期延误</a:t>
            </a:r>
            <a:r>
              <a:rPr lang="zh-CN" altLang="en-US" sz="2900" dirty="0"/>
              <a:t>时，</a:t>
            </a:r>
            <a:r>
              <a:rPr lang="zh-CN" altLang="en-US" sz="2900" dirty="0">
                <a:solidFill>
                  <a:srgbClr val="339933"/>
                </a:solidFill>
              </a:rPr>
              <a:t>误期赔偿费</a:t>
            </a:r>
            <a:r>
              <a:rPr lang="zh-CN" altLang="en-US" sz="2900" dirty="0"/>
              <a:t>按照已颁发</a:t>
            </a:r>
            <a:r>
              <a:rPr lang="zh-CN" altLang="en-US" sz="2900" dirty="0">
                <a:solidFill>
                  <a:srgbClr val="FF0000"/>
                </a:solidFill>
              </a:rPr>
              <a:t>工程接收证书</a:t>
            </a:r>
            <a:r>
              <a:rPr lang="zh-CN" altLang="en-US" sz="2900" dirty="0"/>
              <a:t>的单项（位）工程造价占合同价格的</a:t>
            </a:r>
            <a:r>
              <a:rPr lang="zh-CN" altLang="en-US" sz="2900" dirty="0">
                <a:solidFill>
                  <a:srgbClr val="FF0000"/>
                </a:solidFill>
              </a:rPr>
              <a:t>比例</a:t>
            </a:r>
            <a:r>
              <a:rPr lang="zh-CN" altLang="en-US" sz="2900" dirty="0"/>
              <a:t>幅度予以</a:t>
            </a:r>
            <a:r>
              <a:rPr lang="zh-CN" altLang="en-US" sz="2900" dirty="0">
                <a:solidFill>
                  <a:srgbClr val="FF0000"/>
                </a:solidFill>
              </a:rPr>
              <a:t>扣减</a:t>
            </a:r>
            <a:r>
              <a:rPr lang="zh-CN" altLang="en-US" sz="2900" dirty="0"/>
              <a:t>。</a:t>
            </a:r>
            <a:endParaRPr lang="zh-CN" altLang="en-US" sz="2900" dirty="0"/>
          </a:p>
          <a:p>
            <a:endParaRPr lang="zh-CN" altLang="en-US" sz="2900"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3.2 </a:t>
            </a:r>
            <a:r>
              <a:rPr lang="zh-CN" altLang="en-US" dirty="0">
                <a:solidFill>
                  <a:srgbClr val="FF0000"/>
                </a:solidFill>
              </a:rPr>
              <a:t>计价方式</a:t>
            </a:r>
            <a:endParaRPr lang="zh-CN" altLang="en-US" dirty="0">
              <a:solidFill>
                <a:srgbClr val="FF0000"/>
              </a:solidFill>
            </a:endParaRPr>
          </a:p>
          <a:p>
            <a:r>
              <a:rPr lang="en-US" altLang="zh-CN" dirty="0"/>
              <a:t>3.2.1 </a:t>
            </a:r>
            <a:r>
              <a:rPr lang="zh-CN" altLang="en-US" dirty="0"/>
              <a:t>建设工程施工发承包应采用工程量</a:t>
            </a:r>
            <a:r>
              <a:rPr lang="zh-CN" altLang="en-US" dirty="0">
                <a:solidFill>
                  <a:srgbClr val="FF0000"/>
                </a:solidFill>
              </a:rPr>
              <a:t>清单计价</a:t>
            </a:r>
            <a:r>
              <a:rPr lang="zh-CN" altLang="en-US" dirty="0"/>
              <a:t>。</a:t>
            </a:r>
            <a:endParaRPr lang="zh-CN" altLang="en-US" dirty="0"/>
          </a:p>
          <a:p>
            <a:r>
              <a:rPr lang="en-US" altLang="zh-CN" dirty="0"/>
              <a:t>3.2.2 </a:t>
            </a:r>
            <a:r>
              <a:rPr lang="zh-CN" altLang="en-US" dirty="0"/>
              <a:t>实行工程量清单计价的工程可采用</a:t>
            </a:r>
            <a:r>
              <a:rPr lang="zh-CN" altLang="en-US" dirty="0">
                <a:solidFill>
                  <a:srgbClr val="FF0000"/>
                </a:solidFill>
              </a:rPr>
              <a:t>总价</a:t>
            </a:r>
            <a:r>
              <a:rPr lang="zh-CN" altLang="en-US" dirty="0"/>
              <a:t>合同、</a:t>
            </a:r>
            <a:r>
              <a:rPr lang="zh-CN" altLang="en-US" dirty="0">
                <a:solidFill>
                  <a:srgbClr val="FF0000"/>
                </a:solidFill>
              </a:rPr>
              <a:t>单价</a:t>
            </a:r>
            <a:r>
              <a:rPr lang="zh-CN" altLang="en-US" dirty="0"/>
              <a:t>合同或</a:t>
            </a:r>
            <a:r>
              <a:rPr lang="zh-CN" altLang="en-US" dirty="0">
                <a:solidFill>
                  <a:srgbClr val="FF0000"/>
                </a:solidFill>
              </a:rPr>
              <a:t>成本加酬金</a:t>
            </a:r>
            <a:r>
              <a:rPr lang="zh-CN" altLang="en-US" dirty="0"/>
              <a:t>合同。</a:t>
            </a:r>
            <a:endParaRPr lang="zh-CN" altLang="en-US" dirty="0"/>
          </a:p>
          <a:p>
            <a:r>
              <a:rPr lang="en-US" altLang="zh-CN" dirty="0"/>
              <a:t>3.2.3 </a:t>
            </a:r>
            <a:r>
              <a:rPr lang="zh-CN" altLang="en-US" dirty="0"/>
              <a:t>工程量清单计价可采用</a:t>
            </a:r>
            <a:r>
              <a:rPr lang="zh-CN" altLang="en-US" dirty="0">
                <a:solidFill>
                  <a:srgbClr val="339933"/>
                </a:solidFill>
              </a:rPr>
              <a:t>单价计价</a:t>
            </a:r>
            <a:r>
              <a:rPr lang="zh-CN" altLang="en-US" dirty="0"/>
              <a:t>和</a:t>
            </a:r>
            <a:r>
              <a:rPr lang="zh-CN" altLang="en-US" dirty="0">
                <a:solidFill>
                  <a:srgbClr val="339933"/>
                </a:solidFill>
              </a:rPr>
              <a:t>总价计价</a:t>
            </a:r>
            <a:r>
              <a:rPr lang="zh-CN" altLang="en-US" dirty="0"/>
              <a:t>两种方式进行计价。</a:t>
            </a:r>
            <a:endParaRPr lang="zh-CN" altLang="en-US" dirty="0"/>
          </a:p>
          <a:p>
            <a:r>
              <a:rPr lang="en-US" altLang="zh-CN" dirty="0"/>
              <a:t>3.2.4 </a:t>
            </a:r>
            <a:r>
              <a:rPr lang="zh-CN" altLang="en-US" dirty="0">
                <a:solidFill>
                  <a:srgbClr val="FF0000"/>
                </a:solidFill>
              </a:rPr>
              <a:t>综合单价</a:t>
            </a:r>
            <a:r>
              <a:rPr lang="zh-CN" altLang="en-US" dirty="0"/>
              <a:t>包括人工费、材料费、施工机具使用费、企业管理费和利润，</a:t>
            </a:r>
            <a:r>
              <a:rPr lang="zh-CN" altLang="en-US" dirty="0">
                <a:solidFill>
                  <a:srgbClr val="FF0000"/>
                </a:solidFill>
              </a:rPr>
              <a:t>综合单价分析表</a:t>
            </a:r>
            <a:r>
              <a:rPr lang="zh-CN" altLang="en-US" dirty="0"/>
              <a:t>应明确各项费用的计算</a:t>
            </a:r>
            <a:r>
              <a:rPr lang="zh-CN" altLang="en-US" dirty="0">
                <a:solidFill>
                  <a:srgbClr val="339933"/>
                </a:solidFill>
              </a:rPr>
              <a:t>基础、费率</a:t>
            </a:r>
            <a:r>
              <a:rPr lang="zh-CN" altLang="en-US" dirty="0"/>
              <a:t>和计算方法。</a:t>
            </a:r>
            <a:endParaRPr lang="en-US" altLang="zh-CN" dirty="0"/>
          </a:p>
          <a:p>
            <a:r>
              <a:rPr lang="en-US" altLang="zh-CN" dirty="0"/>
              <a:t>6.1.6 </a:t>
            </a:r>
            <a:r>
              <a:rPr lang="zh-CN" altLang="en-US" dirty="0"/>
              <a:t>投标工程量清单</a:t>
            </a:r>
            <a:r>
              <a:rPr lang="zh-CN" altLang="en-US" dirty="0">
                <a:solidFill>
                  <a:srgbClr val="FF0000"/>
                </a:solidFill>
              </a:rPr>
              <a:t>综合单价</a:t>
            </a:r>
            <a:r>
              <a:rPr lang="zh-CN" altLang="en-US" dirty="0"/>
              <a:t>以其</a:t>
            </a:r>
            <a:r>
              <a:rPr lang="zh-CN" altLang="en-US" dirty="0">
                <a:solidFill>
                  <a:srgbClr val="FF0000"/>
                </a:solidFill>
              </a:rPr>
              <a:t>相应组成</a:t>
            </a:r>
            <a:r>
              <a:rPr lang="zh-CN" altLang="en-US" dirty="0">
                <a:solidFill>
                  <a:srgbClr val="339933"/>
                </a:solidFill>
              </a:rPr>
              <a:t>项目价格</a:t>
            </a:r>
            <a:r>
              <a:rPr lang="zh-CN" altLang="en-US" dirty="0"/>
              <a:t>为准。</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9.7.8 </a:t>
            </a:r>
            <a:r>
              <a:rPr lang="zh-CN" altLang="en-US" dirty="0"/>
              <a:t>因</a:t>
            </a:r>
            <a:r>
              <a:rPr lang="zh-CN" altLang="en-US" dirty="0">
                <a:solidFill>
                  <a:srgbClr val="FF0000"/>
                </a:solidFill>
              </a:rPr>
              <a:t>非承包人原因</a:t>
            </a:r>
            <a:r>
              <a:rPr lang="zh-CN" altLang="en-US" dirty="0">
                <a:solidFill>
                  <a:srgbClr val="339933"/>
                </a:solidFill>
              </a:rPr>
              <a:t>延误工期</a:t>
            </a:r>
            <a:r>
              <a:rPr lang="zh-CN" altLang="en-US" dirty="0"/>
              <a:t>导致的工程索赔，除</a:t>
            </a:r>
            <a:r>
              <a:rPr lang="zh-CN" altLang="en-US" dirty="0">
                <a:solidFill>
                  <a:srgbClr val="339933"/>
                </a:solidFill>
              </a:rPr>
              <a:t>工期</a:t>
            </a:r>
            <a:r>
              <a:rPr lang="zh-CN" altLang="en-US" dirty="0"/>
              <a:t>可以</a:t>
            </a:r>
            <a:r>
              <a:rPr lang="zh-CN" altLang="en-US" dirty="0">
                <a:solidFill>
                  <a:srgbClr val="339933"/>
                </a:solidFill>
              </a:rPr>
              <a:t>顺延</a:t>
            </a:r>
            <a:r>
              <a:rPr lang="zh-CN" altLang="en-US" dirty="0"/>
              <a:t>外，承包人可根据费用损失情况向发包人提出以下费用索赔：</a:t>
            </a:r>
            <a:endParaRPr lang="zh-CN" altLang="en-US" dirty="0"/>
          </a:p>
          <a:p>
            <a:r>
              <a:rPr lang="en-US" altLang="zh-CN" dirty="0"/>
              <a:t>1 </a:t>
            </a:r>
            <a:r>
              <a:rPr lang="zh-CN" altLang="en-US" dirty="0"/>
              <a:t>已进场人员无法进行施工的</a:t>
            </a:r>
            <a:r>
              <a:rPr lang="zh-CN" altLang="en-US" dirty="0">
                <a:solidFill>
                  <a:srgbClr val="339933"/>
                </a:solidFill>
              </a:rPr>
              <a:t>人员</a:t>
            </a:r>
            <a:r>
              <a:rPr lang="zh-CN" altLang="en-US" dirty="0"/>
              <a:t>窝工费用：</a:t>
            </a:r>
            <a:endParaRPr lang="zh-CN" altLang="en-US" dirty="0"/>
          </a:p>
          <a:p>
            <a:r>
              <a:rPr lang="en-US" altLang="zh-CN" dirty="0"/>
              <a:t>2 </a:t>
            </a:r>
            <a:r>
              <a:rPr lang="zh-CN" altLang="en-US" dirty="0"/>
              <a:t>已进场无法投入使用的</a:t>
            </a:r>
            <a:r>
              <a:rPr lang="zh-CN" altLang="en-US" dirty="0">
                <a:solidFill>
                  <a:srgbClr val="339933"/>
                </a:solidFill>
              </a:rPr>
              <a:t>材料</a:t>
            </a:r>
            <a:r>
              <a:rPr lang="zh-CN" altLang="en-US" dirty="0">
                <a:solidFill>
                  <a:srgbClr val="FF0000"/>
                </a:solidFill>
              </a:rPr>
              <a:t>损失</a:t>
            </a:r>
            <a:r>
              <a:rPr lang="zh-CN" altLang="en-US" dirty="0"/>
              <a:t>费用；</a:t>
            </a:r>
            <a:endParaRPr lang="zh-CN" altLang="en-US" dirty="0"/>
          </a:p>
          <a:p>
            <a:r>
              <a:rPr lang="en-US" altLang="zh-CN" dirty="0"/>
              <a:t>3 </a:t>
            </a:r>
            <a:r>
              <a:rPr lang="zh-CN" altLang="en-US" dirty="0"/>
              <a:t>已进场无法进行施工的</a:t>
            </a:r>
            <a:r>
              <a:rPr lang="zh-CN" altLang="en-US" dirty="0">
                <a:solidFill>
                  <a:srgbClr val="339933"/>
                </a:solidFill>
              </a:rPr>
              <a:t>机械</a:t>
            </a:r>
            <a:r>
              <a:rPr lang="zh-CN" altLang="en-US" dirty="0"/>
              <a:t>设备停滞费用；</a:t>
            </a:r>
            <a:endParaRPr lang="zh-CN" altLang="en-US" dirty="0"/>
          </a:p>
          <a:p>
            <a:r>
              <a:rPr lang="en-US" altLang="zh-CN" dirty="0"/>
              <a:t>4 </a:t>
            </a:r>
            <a:r>
              <a:rPr lang="zh-CN" altLang="en-US" dirty="0"/>
              <a:t>由于工期延长增加的</a:t>
            </a:r>
            <a:r>
              <a:rPr lang="zh-CN" altLang="en-US" dirty="0">
                <a:solidFill>
                  <a:srgbClr val="339933"/>
                </a:solidFill>
              </a:rPr>
              <a:t>措施</a:t>
            </a:r>
            <a:r>
              <a:rPr lang="zh-CN" altLang="en-US" dirty="0"/>
              <a:t>项目费；</a:t>
            </a:r>
            <a:endParaRPr lang="zh-CN" altLang="en-US" dirty="0"/>
          </a:p>
          <a:p>
            <a:r>
              <a:rPr lang="en-US" altLang="zh-CN" dirty="0"/>
              <a:t>5 </a:t>
            </a:r>
            <a:r>
              <a:rPr lang="zh-CN" altLang="en-US" dirty="0"/>
              <a:t>由于工期延长增加的</a:t>
            </a:r>
            <a:r>
              <a:rPr lang="zh-CN" altLang="en-US" dirty="0">
                <a:solidFill>
                  <a:srgbClr val="339933"/>
                </a:solidFill>
              </a:rPr>
              <a:t>管理费</a:t>
            </a:r>
            <a:r>
              <a:rPr lang="zh-CN" altLang="en-US" dirty="0"/>
              <a:t>用。</a:t>
            </a:r>
            <a:endParaRPr lang="zh-CN" altLang="en-US" dirty="0"/>
          </a:p>
          <a:p>
            <a:r>
              <a:rPr lang="en-US" altLang="zh-CN" dirty="0"/>
              <a:t>9.7.11 </a:t>
            </a:r>
            <a:r>
              <a:rPr lang="zh-CN" altLang="en-US" dirty="0"/>
              <a:t>发生工程</a:t>
            </a:r>
            <a:r>
              <a:rPr lang="zh-CN" altLang="en-US" dirty="0">
                <a:solidFill>
                  <a:srgbClr val="339933"/>
                </a:solidFill>
              </a:rPr>
              <a:t>索赔事件</a:t>
            </a:r>
            <a:r>
              <a:rPr lang="zh-CN" altLang="en-US" dirty="0"/>
              <a:t>后，合同当事人均应</a:t>
            </a:r>
            <a:r>
              <a:rPr lang="zh-CN" altLang="en-US" dirty="0">
                <a:solidFill>
                  <a:srgbClr val="FF0000"/>
                </a:solidFill>
              </a:rPr>
              <a:t>采取措施</a:t>
            </a:r>
            <a:r>
              <a:rPr lang="zh-CN" altLang="en-US" dirty="0"/>
              <a:t>尽量避免和</a:t>
            </a:r>
            <a:r>
              <a:rPr lang="zh-CN" altLang="en-US" dirty="0">
                <a:solidFill>
                  <a:srgbClr val="FF0000"/>
                </a:solidFill>
              </a:rPr>
              <a:t>减少损失的扩大</a:t>
            </a:r>
            <a:r>
              <a:rPr lang="zh-CN" altLang="en-US" dirty="0"/>
              <a:t>，任何一方当事人没有采取有效措施导致损失扩大的，应对扩大的损失承担责任。</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9.7.12 </a:t>
            </a:r>
            <a:r>
              <a:rPr lang="zh-CN" altLang="en-US" dirty="0">
                <a:solidFill>
                  <a:srgbClr val="FF0000"/>
                </a:solidFill>
              </a:rPr>
              <a:t>非承包人原因</a:t>
            </a:r>
            <a:r>
              <a:rPr lang="zh-CN" altLang="en-US" dirty="0"/>
              <a:t>发生的事件造成承包人损失时，承包人可按下列</a:t>
            </a:r>
            <a:r>
              <a:rPr lang="zh-CN" altLang="en-US" dirty="0">
                <a:solidFill>
                  <a:srgbClr val="339933"/>
                </a:solidFill>
              </a:rPr>
              <a:t>程序</a:t>
            </a:r>
            <a:r>
              <a:rPr lang="zh-CN" altLang="en-US" dirty="0"/>
              <a:t>向发包人提出工程</a:t>
            </a:r>
            <a:r>
              <a:rPr lang="zh-CN" altLang="en-US" dirty="0">
                <a:solidFill>
                  <a:srgbClr val="339933"/>
                </a:solidFill>
              </a:rPr>
              <a:t>索赔</a:t>
            </a:r>
            <a:r>
              <a:rPr lang="zh-CN" altLang="en-US" dirty="0"/>
              <a:t>：</a:t>
            </a:r>
            <a:endParaRPr lang="zh-CN" altLang="en-US" dirty="0"/>
          </a:p>
          <a:p>
            <a:r>
              <a:rPr lang="en-US" altLang="zh-CN" dirty="0"/>
              <a:t>1 </a:t>
            </a:r>
            <a:r>
              <a:rPr lang="zh-CN" altLang="en-US" dirty="0"/>
              <a:t>承包人应在知道或应当知道工程索赔事件发生后</a:t>
            </a:r>
            <a:r>
              <a:rPr lang="en-US" altLang="zh-CN" dirty="0">
                <a:solidFill>
                  <a:srgbClr val="339933"/>
                </a:solidFill>
              </a:rPr>
              <a:t>28 </a:t>
            </a:r>
            <a:r>
              <a:rPr lang="zh-CN" altLang="en-US" dirty="0">
                <a:solidFill>
                  <a:srgbClr val="339933"/>
                </a:solidFill>
              </a:rPr>
              <a:t>天内</a:t>
            </a:r>
            <a:r>
              <a:rPr lang="zh-CN" altLang="en-US" dirty="0"/>
              <a:t>，向发包人提交工程</a:t>
            </a:r>
            <a:r>
              <a:rPr lang="zh-CN" altLang="en-US" dirty="0">
                <a:solidFill>
                  <a:srgbClr val="339933"/>
                </a:solidFill>
              </a:rPr>
              <a:t>索赔意向通知书</a:t>
            </a:r>
            <a:r>
              <a:rPr lang="zh-CN" altLang="en-US" dirty="0"/>
              <a:t>，说明发生工程索赔事件的事由。</a:t>
            </a:r>
            <a:endParaRPr lang="en-US" altLang="zh-CN" dirty="0"/>
          </a:p>
          <a:p>
            <a:r>
              <a:rPr lang="zh-CN" altLang="en-US" dirty="0"/>
              <a:t>承包人</a:t>
            </a:r>
            <a:r>
              <a:rPr lang="zh-CN" altLang="en-US" dirty="0">
                <a:solidFill>
                  <a:srgbClr val="339933"/>
                </a:solidFill>
              </a:rPr>
              <a:t>逾期</a:t>
            </a:r>
            <a:r>
              <a:rPr lang="zh-CN" altLang="en-US" dirty="0"/>
              <a:t>未发出工程索赔意向通知书的，</a:t>
            </a:r>
            <a:r>
              <a:rPr lang="zh-CN" altLang="en-US" dirty="0">
                <a:solidFill>
                  <a:srgbClr val="339933"/>
                </a:solidFill>
              </a:rPr>
              <a:t>丧失</a:t>
            </a:r>
            <a:r>
              <a:rPr lang="zh-CN" altLang="en-US" dirty="0"/>
              <a:t>索赔的权利；</a:t>
            </a:r>
            <a:endParaRPr lang="en-US" altLang="zh-CN" dirty="0"/>
          </a:p>
          <a:p>
            <a:r>
              <a:rPr lang="en-US" altLang="zh-CN" dirty="0"/>
              <a:t>3 </a:t>
            </a:r>
            <a:r>
              <a:rPr lang="zh-CN" altLang="en-US" dirty="0"/>
              <a:t>工程索赔事件具有</a:t>
            </a:r>
            <a:r>
              <a:rPr lang="zh-CN" altLang="en-US" dirty="0">
                <a:solidFill>
                  <a:srgbClr val="339933"/>
                </a:solidFill>
              </a:rPr>
              <a:t>连续影响</a:t>
            </a:r>
            <a:r>
              <a:rPr lang="zh-CN" altLang="en-US" dirty="0"/>
              <a:t>的，承包人应按合理</a:t>
            </a:r>
            <a:r>
              <a:rPr lang="zh-CN" altLang="en-US" dirty="0">
                <a:solidFill>
                  <a:srgbClr val="339933"/>
                </a:solidFill>
              </a:rPr>
              <a:t>时间间隔</a:t>
            </a:r>
            <a:r>
              <a:rPr lang="zh-CN" altLang="en-US" dirty="0"/>
              <a:t>继续提交</a:t>
            </a:r>
            <a:r>
              <a:rPr lang="zh-CN" altLang="en-US" dirty="0">
                <a:solidFill>
                  <a:srgbClr val="339933"/>
                </a:solidFill>
              </a:rPr>
              <a:t>延续</a:t>
            </a:r>
            <a:r>
              <a:rPr lang="zh-CN" altLang="en-US" dirty="0"/>
              <a:t>工程</a:t>
            </a:r>
            <a:r>
              <a:rPr lang="zh-CN" altLang="en-US" dirty="0">
                <a:solidFill>
                  <a:srgbClr val="339933"/>
                </a:solidFill>
              </a:rPr>
              <a:t>索赔通知</a:t>
            </a:r>
            <a:r>
              <a:rPr lang="zh-CN" altLang="en-US" dirty="0"/>
              <a:t>，说明</a:t>
            </a:r>
            <a:r>
              <a:rPr lang="zh-CN" altLang="en-US" dirty="0">
                <a:solidFill>
                  <a:srgbClr val="339933"/>
                </a:solidFill>
              </a:rPr>
              <a:t>连续影响</a:t>
            </a:r>
            <a:r>
              <a:rPr lang="zh-CN" altLang="en-US" dirty="0"/>
              <a:t>的实际情况和记录以及要求；</a:t>
            </a:r>
            <a:endParaRPr lang="zh-CN" altLang="en-US" dirty="0"/>
          </a:p>
          <a:p>
            <a:r>
              <a:rPr lang="en-US" altLang="zh-CN" dirty="0"/>
              <a:t>4 </a:t>
            </a:r>
            <a:r>
              <a:rPr lang="zh-CN" altLang="en-US" dirty="0"/>
              <a:t>在工程索赔事件影响</a:t>
            </a:r>
            <a:r>
              <a:rPr lang="zh-CN" altLang="en-US" dirty="0">
                <a:solidFill>
                  <a:srgbClr val="339933"/>
                </a:solidFill>
              </a:rPr>
              <a:t>结束</a:t>
            </a:r>
            <a:r>
              <a:rPr lang="zh-CN" altLang="en-US" dirty="0"/>
              <a:t>后的</a:t>
            </a:r>
            <a:r>
              <a:rPr lang="en-US" altLang="zh-CN" dirty="0">
                <a:solidFill>
                  <a:srgbClr val="339933"/>
                </a:solidFill>
              </a:rPr>
              <a:t>28 </a:t>
            </a:r>
            <a:r>
              <a:rPr lang="zh-CN" altLang="en-US" dirty="0">
                <a:solidFill>
                  <a:srgbClr val="339933"/>
                </a:solidFill>
              </a:rPr>
              <a:t>天内</a:t>
            </a:r>
            <a:r>
              <a:rPr lang="zh-CN" altLang="en-US" dirty="0"/>
              <a:t>，承包人应向发包人提交</a:t>
            </a:r>
            <a:r>
              <a:rPr lang="zh-CN" altLang="en-US" dirty="0">
                <a:solidFill>
                  <a:srgbClr val="FF0000"/>
                </a:solidFill>
              </a:rPr>
              <a:t>最终</a:t>
            </a:r>
            <a:r>
              <a:rPr lang="zh-CN" altLang="en-US" dirty="0"/>
              <a:t>工程</a:t>
            </a:r>
            <a:r>
              <a:rPr lang="zh-CN" altLang="en-US" dirty="0">
                <a:solidFill>
                  <a:srgbClr val="FF0000"/>
                </a:solidFill>
              </a:rPr>
              <a:t>索赔报告</a:t>
            </a:r>
            <a:r>
              <a:rPr lang="zh-CN" altLang="en-US" dirty="0"/>
              <a:t>，说明最终工程索赔要求，并附必要的记录和证明材料。</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9.7.14 </a:t>
            </a:r>
            <a:r>
              <a:rPr lang="zh-CN" altLang="en-US" dirty="0">
                <a:solidFill>
                  <a:srgbClr val="FF0000"/>
                </a:solidFill>
              </a:rPr>
              <a:t>承包人</a:t>
            </a:r>
            <a:r>
              <a:rPr lang="zh-CN" altLang="en-US" dirty="0">
                <a:solidFill>
                  <a:srgbClr val="339933"/>
                </a:solidFill>
              </a:rPr>
              <a:t>要求赔偿</a:t>
            </a:r>
            <a:r>
              <a:rPr lang="zh-CN" altLang="en-US" dirty="0"/>
              <a:t>时，可以选择下列一项或几项方式获得赔偿：</a:t>
            </a:r>
            <a:endParaRPr lang="zh-CN" altLang="en-US" dirty="0"/>
          </a:p>
          <a:p>
            <a:r>
              <a:rPr lang="en-US" altLang="zh-CN" dirty="0"/>
              <a:t>1 </a:t>
            </a:r>
            <a:r>
              <a:rPr lang="zh-CN" altLang="en-US" dirty="0"/>
              <a:t>延长</a:t>
            </a:r>
            <a:r>
              <a:rPr lang="zh-CN" altLang="en-US" dirty="0">
                <a:solidFill>
                  <a:srgbClr val="339933"/>
                </a:solidFill>
              </a:rPr>
              <a:t>工期</a:t>
            </a:r>
            <a:r>
              <a:rPr lang="zh-CN" altLang="en-US" dirty="0"/>
              <a:t>；</a:t>
            </a:r>
            <a:endParaRPr lang="zh-CN" altLang="en-US" dirty="0"/>
          </a:p>
          <a:p>
            <a:r>
              <a:rPr lang="en-US" altLang="zh-CN" dirty="0"/>
              <a:t>2 </a:t>
            </a:r>
            <a:r>
              <a:rPr lang="zh-CN" altLang="en-US" dirty="0"/>
              <a:t>要求发包人支付实际发生的额外</a:t>
            </a:r>
            <a:r>
              <a:rPr lang="zh-CN" altLang="en-US" dirty="0">
                <a:solidFill>
                  <a:srgbClr val="339933"/>
                </a:solidFill>
              </a:rPr>
              <a:t>费用</a:t>
            </a:r>
            <a:r>
              <a:rPr lang="zh-CN" altLang="en-US" dirty="0"/>
              <a:t>；</a:t>
            </a:r>
            <a:endParaRPr lang="zh-CN" altLang="en-US" dirty="0"/>
          </a:p>
          <a:p>
            <a:r>
              <a:rPr lang="en-US" altLang="zh-CN" dirty="0"/>
              <a:t>3 </a:t>
            </a:r>
            <a:r>
              <a:rPr lang="zh-CN" altLang="en-US" dirty="0"/>
              <a:t>要求发包人支付合理的预期</a:t>
            </a:r>
            <a:r>
              <a:rPr lang="zh-CN" altLang="en-US" dirty="0">
                <a:solidFill>
                  <a:srgbClr val="339933"/>
                </a:solidFill>
              </a:rPr>
              <a:t>利润</a:t>
            </a:r>
            <a:r>
              <a:rPr lang="zh-CN" altLang="en-US" dirty="0"/>
              <a:t>；</a:t>
            </a:r>
            <a:endParaRPr lang="zh-CN" altLang="en-US" dirty="0"/>
          </a:p>
          <a:p>
            <a:r>
              <a:rPr lang="en-US" altLang="zh-CN" dirty="0"/>
              <a:t>4 </a:t>
            </a:r>
            <a:r>
              <a:rPr lang="zh-CN" altLang="en-US" dirty="0"/>
              <a:t>要求发包人按合同的约定支付</a:t>
            </a:r>
            <a:r>
              <a:rPr lang="zh-CN" altLang="en-US" dirty="0">
                <a:solidFill>
                  <a:srgbClr val="339933"/>
                </a:solidFill>
              </a:rPr>
              <a:t>违约金</a:t>
            </a:r>
            <a:r>
              <a:rPr lang="zh-CN" altLang="en-US" dirty="0"/>
              <a:t>。</a:t>
            </a:r>
            <a:endParaRPr lang="zh-CN" altLang="en-US" dirty="0"/>
          </a:p>
          <a:p>
            <a:r>
              <a:rPr lang="en-US" altLang="zh-CN" dirty="0"/>
              <a:t>9.7.16 </a:t>
            </a:r>
            <a:r>
              <a:rPr lang="zh-CN" altLang="en-US" dirty="0"/>
              <a:t>发承包双方在办理了</a:t>
            </a:r>
            <a:r>
              <a:rPr lang="zh-CN" altLang="en-US" dirty="0">
                <a:solidFill>
                  <a:srgbClr val="FF0000"/>
                </a:solidFill>
              </a:rPr>
              <a:t>竣工结算</a:t>
            </a:r>
            <a:r>
              <a:rPr lang="zh-CN" altLang="en-US" dirty="0"/>
              <a:t>后，应被认为承包人已</a:t>
            </a:r>
            <a:r>
              <a:rPr lang="zh-CN" altLang="en-US" dirty="0">
                <a:solidFill>
                  <a:srgbClr val="FF0000"/>
                </a:solidFill>
              </a:rPr>
              <a:t>无权</a:t>
            </a:r>
            <a:r>
              <a:rPr lang="zh-CN" altLang="en-US" dirty="0"/>
              <a:t>再提出</a:t>
            </a:r>
            <a:r>
              <a:rPr lang="zh-CN" altLang="en-US" dirty="0">
                <a:solidFill>
                  <a:srgbClr val="FF0000"/>
                </a:solidFill>
              </a:rPr>
              <a:t>竣工结算前</a:t>
            </a:r>
            <a:r>
              <a:rPr lang="zh-CN" altLang="en-US" dirty="0"/>
              <a:t>所发生的任何工程索赔。</a:t>
            </a:r>
            <a:endParaRPr lang="en-US" altLang="zh-CN" dirty="0"/>
          </a:p>
          <a:p>
            <a:r>
              <a:rPr lang="zh-CN" altLang="en-US" dirty="0"/>
              <a:t>承包人在提交的</a:t>
            </a:r>
            <a:r>
              <a:rPr lang="zh-CN" altLang="en-US" dirty="0">
                <a:solidFill>
                  <a:srgbClr val="FF0000"/>
                </a:solidFill>
              </a:rPr>
              <a:t>最终结清</a:t>
            </a:r>
            <a:r>
              <a:rPr lang="zh-CN" altLang="en-US" dirty="0"/>
              <a:t>申请中，只限于提出</a:t>
            </a:r>
            <a:r>
              <a:rPr lang="zh-CN" altLang="en-US" dirty="0">
                <a:solidFill>
                  <a:srgbClr val="339933"/>
                </a:solidFill>
              </a:rPr>
              <a:t>竣工结算</a:t>
            </a:r>
            <a:r>
              <a:rPr lang="zh-CN" altLang="en-US" dirty="0">
                <a:solidFill>
                  <a:srgbClr val="FF0000"/>
                </a:solidFill>
              </a:rPr>
              <a:t>后</a:t>
            </a:r>
            <a:r>
              <a:rPr lang="zh-CN" altLang="en-US" dirty="0"/>
              <a:t>的工程索赔，提出工程</a:t>
            </a:r>
            <a:r>
              <a:rPr lang="zh-CN" altLang="en-US" dirty="0">
                <a:solidFill>
                  <a:srgbClr val="339933"/>
                </a:solidFill>
              </a:rPr>
              <a:t>索赔的期限</a:t>
            </a:r>
            <a:r>
              <a:rPr lang="zh-CN" altLang="en-US" dirty="0"/>
              <a:t>应自发承包双方</a:t>
            </a:r>
            <a:r>
              <a:rPr lang="zh-CN" altLang="en-US" dirty="0">
                <a:solidFill>
                  <a:srgbClr val="339933"/>
                </a:solidFill>
              </a:rPr>
              <a:t>最终结清</a:t>
            </a:r>
            <a:r>
              <a:rPr lang="zh-CN" altLang="en-US" dirty="0"/>
              <a:t>时终止。</a:t>
            </a:r>
            <a:endParaRPr lang="zh-CN" altLang="en-US"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9.7.18 </a:t>
            </a:r>
            <a:r>
              <a:rPr lang="zh-CN" altLang="en-US" dirty="0">
                <a:solidFill>
                  <a:srgbClr val="FF0000"/>
                </a:solidFill>
              </a:rPr>
              <a:t>发包人</a:t>
            </a:r>
            <a:r>
              <a:rPr lang="zh-CN" altLang="en-US" dirty="0">
                <a:solidFill>
                  <a:srgbClr val="339933"/>
                </a:solidFill>
              </a:rPr>
              <a:t>要求赔偿</a:t>
            </a:r>
            <a:r>
              <a:rPr lang="zh-CN" altLang="en-US" dirty="0"/>
              <a:t>时，可以选择下列一项或几项方式获得赔偿：</a:t>
            </a:r>
            <a:endParaRPr lang="zh-CN" altLang="en-US" dirty="0"/>
          </a:p>
          <a:p>
            <a:r>
              <a:rPr lang="en-US" altLang="zh-CN" dirty="0"/>
              <a:t>1 </a:t>
            </a:r>
            <a:r>
              <a:rPr lang="zh-CN" altLang="en-US" dirty="0">
                <a:solidFill>
                  <a:srgbClr val="339933"/>
                </a:solidFill>
              </a:rPr>
              <a:t>延长</a:t>
            </a:r>
            <a:r>
              <a:rPr lang="zh-CN" altLang="en-US" dirty="0"/>
              <a:t>质量缺陷修复期限；</a:t>
            </a:r>
            <a:endParaRPr lang="zh-CN" altLang="en-US" dirty="0"/>
          </a:p>
          <a:p>
            <a:r>
              <a:rPr lang="en-US" altLang="zh-CN" dirty="0"/>
              <a:t>2 </a:t>
            </a:r>
            <a:r>
              <a:rPr lang="zh-CN" altLang="en-US" dirty="0"/>
              <a:t>要求承包人支付实际发生的额外</a:t>
            </a:r>
            <a:r>
              <a:rPr lang="zh-CN" altLang="en-US" dirty="0">
                <a:solidFill>
                  <a:srgbClr val="339933"/>
                </a:solidFill>
              </a:rPr>
              <a:t>费用</a:t>
            </a:r>
            <a:r>
              <a:rPr lang="zh-CN" altLang="en-US" dirty="0"/>
              <a:t>；</a:t>
            </a:r>
            <a:endParaRPr lang="zh-CN" altLang="en-US" dirty="0"/>
          </a:p>
          <a:p>
            <a:r>
              <a:rPr lang="en-US" altLang="zh-CN" dirty="0"/>
              <a:t>3 </a:t>
            </a:r>
            <a:r>
              <a:rPr lang="zh-CN" altLang="en-US" dirty="0"/>
              <a:t>要求承包人按合同的约定支付</a:t>
            </a:r>
            <a:r>
              <a:rPr lang="zh-CN" altLang="en-US" dirty="0">
                <a:solidFill>
                  <a:srgbClr val="339933"/>
                </a:solidFill>
              </a:rPr>
              <a:t>违约金</a:t>
            </a:r>
            <a:r>
              <a:rPr lang="zh-CN" altLang="en-US" dirty="0"/>
              <a:t>。</a:t>
            </a:r>
            <a:endParaRPr lang="zh-CN" altLang="en-US" dirty="0"/>
          </a:p>
          <a:p>
            <a:r>
              <a:rPr lang="en-US" altLang="zh-CN" dirty="0"/>
              <a:t>9.7.19 </a:t>
            </a:r>
            <a:r>
              <a:rPr lang="zh-CN" altLang="en-US" dirty="0"/>
              <a:t>承包人应付给发包人的工程索赔金额可从拟支付给承包人的</a:t>
            </a:r>
            <a:r>
              <a:rPr lang="zh-CN" altLang="en-US" dirty="0">
                <a:solidFill>
                  <a:srgbClr val="339933"/>
                </a:solidFill>
              </a:rPr>
              <a:t>合同价款中</a:t>
            </a:r>
            <a:r>
              <a:rPr lang="zh-CN" altLang="en-US" dirty="0">
                <a:solidFill>
                  <a:srgbClr val="FF0000"/>
                </a:solidFill>
              </a:rPr>
              <a:t>扣除</a:t>
            </a:r>
            <a:r>
              <a:rPr lang="zh-CN" altLang="en-US" dirty="0"/>
              <a:t>，或由承包人以其他方式支付给发包人。</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10 </a:t>
            </a:r>
            <a:r>
              <a:rPr lang="zh-CN" altLang="en-US" dirty="0"/>
              <a:t>合同价款</a:t>
            </a:r>
            <a:r>
              <a:rPr lang="zh-CN" altLang="en-US" dirty="0">
                <a:solidFill>
                  <a:srgbClr val="FF0000"/>
                </a:solidFill>
              </a:rPr>
              <a:t>期中支付</a:t>
            </a:r>
            <a:endParaRPr lang="zh-CN" altLang="en-US" dirty="0">
              <a:solidFill>
                <a:srgbClr val="FF0000"/>
              </a:solidFill>
            </a:endParaRPr>
          </a:p>
          <a:p>
            <a:r>
              <a:rPr lang="en-US" altLang="zh-CN" dirty="0"/>
              <a:t>10.1 </a:t>
            </a:r>
            <a:r>
              <a:rPr lang="zh-CN" altLang="en-US" dirty="0">
                <a:solidFill>
                  <a:srgbClr val="FF0000"/>
                </a:solidFill>
              </a:rPr>
              <a:t>预付款</a:t>
            </a:r>
            <a:endParaRPr lang="zh-CN" altLang="en-US" dirty="0">
              <a:solidFill>
                <a:srgbClr val="FF0000"/>
              </a:solidFill>
            </a:endParaRPr>
          </a:p>
          <a:p>
            <a:r>
              <a:rPr lang="en-US" altLang="zh-CN" dirty="0"/>
              <a:t>10.1.1 </a:t>
            </a:r>
            <a:r>
              <a:rPr lang="zh-CN" altLang="en-US" dirty="0"/>
              <a:t>承包人应将预付款专用于</a:t>
            </a:r>
            <a:r>
              <a:rPr lang="zh-CN" altLang="en-US" dirty="0">
                <a:solidFill>
                  <a:srgbClr val="FF0000"/>
                </a:solidFill>
              </a:rPr>
              <a:t>施工前</a:t>
            </a:r>
            <a:r>
              <a:rPr lang="zh-CN" altLang="en-US" dirty="0"/>
              <a:t>发生的</a:t>
            </a:r>
            <a:r>
              <a:rPr lang="zh-CN" altLang="en-US" dirty="0">
                <a:solidFill>
                  <a:srgbClr val="FF0000"/>
                </a:solidFill>
              </a:rPr>
              <a:t>必要费用</a:t>
            </a:r>
            <a:r>
              <a:rPr lang="zh-CN" altLang="en-US" dirty="0"/>
              <a:t>。</a:t>
            </a:r>
            <a:endParaRPr lang="en-US" altLang="zh-CN" dirty="0"/>
          </a:p>
          <a:p>
            <a:r>
              <a:rPr lang="zh-CN" altLang="en-US" dirty="0"/>
              <a:t>发包人</a:t>
            </a:r>
            <a:r>
              <a:rPr lang="zh-CN" altLang="en-US" dirty="0">
                <a:solidFill>
                  <a:srgbClr val="FF0000"/>
                </a:solidFill>
              </a:rPr>
              <a:t>不得</a:t>
            </a:r>
            <a:r>
              <a:rPr lang="zh-CN" altLang="en-US" dirty="0"/>
              <a:t>向承包人</a:t>
            </a:r>
            <a:r>
              <a:rPr lang="zh-CN" altLang="en-US" dirty="0">
                <a:solidFill>
                  <a:srgbClr val="FF0000"/>
                </a:solidFill>
              </a:rPr>
              <a:t>收取</a:t>
            </a:r>
            <a:r>
              <a:rPr lang="zh-CN" altLang="en-US" dirty="0"/>
              <a:t>预付款的</a:t>
            </a:r>
            <a:r>
              <a:rPr lang="zh-CN" altLang="en-US" dirty="0">
                <a:solidFill>
                  <a:srgbClr val="FF0000"/>
                </a:solidFill>
              </a:rPr>
              <a:t>利息</a:t>
            </a:r>
            <a:r>
              <a:rPr lang="zh-CN" altLang="en-US" dirty="0"/>
              <a:t>。</a:t>
            </a:r>
            <a:endParaRPr lang="zh-CN" altLang="en-US" dirty="0"/>
          </a:p>
          <a:p>
            <a:r>
              <a:rPr lang="en-US" altLang="zh-CN" dirty="0"/>
              <a:t>10.1.2 </a:t>
            </a:r>
            <a:r>
              <a:rPr lang="zh-CN" altLang="en-US" dirty="0"/>
              <a:t>预付款</a:t>
            </a:r>
            <a:r>
              <a:rPr lang="zh-CN" altLang="en-US" dirty="0">
                <a:solidFill>
                  <a:srgbClr val="FF0000"/>
                </a:solidFill>
              </a:rPr>
              <a:t>支付比例</a:t>
            </a:r>
            <a:r>
              <a:rPr lang="zh-CN" altLang="en-US" dirty="0"/>
              <a:t>不应低于</a:t>
            </a:r>
            <a:r>
              <a:rPr lang="zh-CN" altLang="en-US" dirty="0">
                <a:solidFill>
                  <a:srgbClr val="339933"/>
                </a:solidFill>
              </a:rPr>
              <a:t>国家</a:t>
            </a:r>
            <a:r>
              <a:rPr lang="zh-CN" altLang="en-US" dirty="0"/>
              <a:t>有关部门发布的建设工程价款</a:t>
            </a:r>
            <a:r>
              <a:rPr lang="zh-CN" altLang="en-US" dirty="0">
                <a:solidFill>
                  <a:srgbClr val="339933"/>
                </a:solidFill>
              </a:rPr>
              <a:t>结算办法</a:t>
            </a:r>
            <a:r>
              <a:rPr lang="zh-CN" altLang="en-US" dirty="0"/>
              <a:t>规定的</a:t>
            </a:r>
            <a:r>
              <a:rPr lang="zh-CN" altLang="en-US" dirty="0">
                <a:solidFill>
                  <a:srgbClr val="339933"/>
                </a:solidFill>
              </a:rPr>
              <a:t>比例</a:t>
            </a:r>
            <a:r>
              <a:rPr lang="zh-CN" altLang="en-US" dirty="0"/>
              <a:t>。</a:t>
            </a:r>
            <a:endParaRPr lang="en-US" altLang="zh-CN" dirty="0"/>
          </a:p>
          <a:p>
            <a:r>
              <a:rPr lang="zh-CN" altLang="en-US" dirty="0"/>
              <a:t>对</a:t>
            </a:r>
            <a:r>
              <a:rPr lang="zh-CN" altLang="en-US" dirty="0">
                <a:solidFill>
                  <a:srgbClr val="339933"/>
                </a:solidFill>
              </a:rPr>
              <a:t>重大工程</a:t>
            </a:r>
            <a:r>
              <a:rPr lang="zh-CN" altLang="en-US" dirty="0"/>
              <a:t>项目，应</a:t>
            </a:r>
            <a:r>
              <a:rPr lang="zh-CN" altLang="en-US" dirty="0">
                <a:solidFill>
                  <a:srgbClr val="339933"/>
                </a:solidFill>
              </a:rPr>
              <a:t>按年度</a:t>
            </a:r>
            <a:r>
              <a:rPr lang="zh-CN" altLang="en-US" dirty="0">
                <a:solidFill>
                  <a:srgbClr val="FF0000"/>
                </a:solidFill>
              </a:rPr>
              <a:t>工程进度</a:t>
            </a:r>
            <a:r>
              <a:rPr lang="zh-CN" altLang="en-US" dirty="0"/>
              <a:t>计划</a:t>
            </a:r>
            <a:r>
              <a:rPr lang="zh-CN" altLang="en-US" dirty="0">
                <a:solidFill>
                  <a:srgbClr val="FF0000"/>
                </a:solidFill>
              </a:rPr>
              <a:t>逐年预付</a:t>
            </a:r>
            <a:r>
              <a:rPr lang="zh-CN" altLang="en-US" dirty="0"/>
              <a:t>。</a:t>
            </a:r>
            <a:endParaRPr lang="zh-CN" altLang="en-US" dirty="0"/>
          </a:p>
          <a:p>
            <a:r>
              <a:rPr lang="en-US" altLang="zh-CN" dirty="0"/>
              <a:t>10.1.4 </a:t>
            </a:r>
            <a:r>
              <a:rPr lang="zh-CN" altLang="en-US" dirty="0"/>
              <a:t>预付款的</a:t>
            </a:r>
            <a:r>
              <a:rPr lang="zh-CN" altLang="en-US" dirty="0">
                <a:solidFill>
                  <a:srgbClr val="FF0000"/>
                </a:solidFill>
              </a:rPr>
              <a:t>抵扣</a:t>
            </a:r>
            <a:r>
              <a:rPr lang="zh-CN" altLang="en-US" dirty="0"/>
              <a:t>，可选择当累计支付达到合同总价的一定比例后一次扣回或分次扣回的方式。</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10.2 </a:t>
            </a:r>
            <a:r>
              <a:rPr lang="zh-CN" altLang="en-US" dirty="0">
                <a:solidFill>
                  <a:srgbClr val="FF0000"/>
                </a:solidFill>
              </a:rPr>
              <a:t>安全文明</a:t>
            </a:r>
            <a:r>
              <a:rPr lang="zh-CN" altLang="en-US" dirty="0"/>
              <a:t>施工费</a:t>
            </a:r>
            <a:endParaRPr lang="zh-CN" altLang="en-US" dirty="0"/>
          </a:p>
          <a:p>
            <a:r>
              <a:rPr lang="en-US" altLang="zh-CN" dirty="0"/>
              <a:t>10.2.1 </a:t>
            </a:r>
            <a:r>
              <a:rPr lang="zh-CN" altLang="en-US" dirty="0"/>
              <a:t>安全文明施工费包括的内容和使用范围，应符合</a:t>
            </a:r>
            <a:r>
              <a:rPr lang="zh-CN" altLang="en-US" dirty="0">
                <a:solidFill>
                  <a:srgbClr val="339933"/>
                </a:solidFill>
              </a:rPr>
              <a:t>国家、省级、行业</a:t>
            </a:r>
            <a:r>
              <a:rPr lang="zh-CN" altLang="en-US" dirty="0"/>
              <a:t>建设主管部门有关文件和工程量</a:t>
            </a:r>
            <a:r>
              <a:rPr lang="zh-CN" altLang="en-US" dirty="0">
                <a:solidFill>
                  <a:srgbClr val="FF0000"/>
                </a:solidFill>
              </a:rPr>
              <a:t>计算标准</a:t>
            </a:r>
            <a:r>
              <a:rPr lang="zh-CN" altLang="en-US" dirty="0"/>
              <a:t>的规定。</a:t>
            </a:r>
            <a:endParaRPr lang="zh-CN" altLang="en-US" dirty="0"/>
          </a:p>
          <a:p>
            <a:r>
              <a:rPr lang="en-US" altLang="zh-CN" dirty="0"/>
              <a:t>10.2.2 </a:t>
            </a:r>
            <a:r>
              <a:rPr lang="zh-CN" altLang="en-US" dirty="0"/>
              <a:t>发包人应在</a:t>
            </a:r>
            <a:r>
              <a:rPr lang="zh-CN" altLang="en-US" dirty="0">
                <a:solidFill>
                  <a:srgbClr val="339933"/>
                </a:solidFill>
              </a:rPr>
              <a:t>开工后</a:t>
            </a:r>
            <a:r>
              <a:rPr lang="en-US" altLang="zh-CN" dirty="0">
                <a:solidFill>
                  <a:srgbClr val="339933"/>
                </a:solidFill>
              </a:rPr>
              <a:t>28 </a:t>
            </a:r>
            <a:r>
              <a:rPr lang="zh-CN" altLang="en-US" dirty="0">
                <a:solidFill>
                  <a:srgbClr val="339933"/>
                </a:solidFill>
              </a:rPr>
              <a:t>天内</a:t>
            </a:r>
            <a:r>
              <a:rPr lang="zh-CN" altLang="en-US" dirty="0"/>
              <a:t>预付安全文明施工费</a:t>
            </a:r>
            <a:r>
              <a:rPr lang="zh-CN" altLang="en-US" dirty="0">
                <a:solidFill>
                  <a:srgbClr val="FF0000"/>
                </a:solidFill>
              </a:rPr>
              <a:t>总额的</a:t>
            </a:r>
            <a:r>
              <a:rPr lang="en-US" altLang="zh-CN" dirty="0">
                <a:solidFill>
                  <a:srgbClr val="FF0000"/>
                </a:solidFill>
              </a:rPr>
              <a:t>50%</a:t>
            </a:r>
            <a:r>
              <a:rPr lang="zh-CN" altLang="en-US" dirty="0"/>
              <a:t>给承包人，</a:t>
            </a:r>
            <a:r>
              <a:rPr lang="zh-CN" altLang="en-US" dirty="0">
                <a:solidFill>
                  <a:srgbClr val="339933"/>
                </a:solidFill>
              </a:rPr>
              <a:t>其余</a:t>
            </a:r>
            <a:r>
              <a:rPr lang="zh-CN" altLang="en-US" dirty="0"/>
              <a:t>部分应按照提前安排的原则进行</a:t>
            </a:r>
            <a:r>
              <a:rPr lang="zh-CN" altLang="en-US" dirty="0">
                <a:solidFill>
                  <a:srgbClr val="339933"/>
                </a:solidFill>
              </a:rPr>
              <a:t>分解</a:t>
            </a:r>
            <a:r>
              <a:rPr lang="zh-CN" altLang="en-US" dirty="0"/>
              <a:t>，并与工程</a:t>
            </a:r>
            <a:r>
              <a:rPr lang="zh-CN" altLang="en-US" dirty="0">
                <a:solidFill>
                  <a:srgbClr val="339933"/>
                </a:solidFill>
              </a:rPr>
              <a:t>进度款</a:t>
            </a:r>
            <a:r>
              <a:rPr lang="zh-CN" altLang="en-US" dirty="0"/>
              <a:t>同期支付。</a:t>
            </a:r>
            <a:endParaRPr lang="zh-CN" altLang="en-US" dirty="0"/>
          </a:p>
          <a:p>
            <a:r>
              <a:rPr lang="en-US" altLang="zh-CN" dirty="0"/>
              <a:t>10.2.3 </a:t>
            </a:r>
            <a:r>
              <a:rPr lang="zh-CN" altLang="en-US" dirty="0"/>
              <a:t>发包人</a:t>
            </a:r>
            <a:r>
              <a:rPr lang="zh-CN" altLang="en-US" dirty="0">
                <a:solidFill>
                  <a:srgbClr val="339933"/>
                </a:solidFill>
              </a:rPr>
              <a:t>没有按时</a:t>
            </a:r>
            <a:r>
              <a:rPr lang="zh-CN" altLang="en-US" dirty="0"/>
              <a:t>支付安全文明施工费的，承包人可</a:t>
            </a:r>
            <a:r>
              <a:rPr lang="zh-CN" altLang="en-US" dirty="0">
                <a:solidFill>
                  <a:srgbClr val="339933"/>
                </a:solidFill>
              </a:rPr>
              <a:t>催告</a:t>
            </a:r>
            <a:r>
              <a:rPr lang="zh-CN" altLang="en-US" dirty="0"/>
              <a:t>发包人支付；</a:t>
            </a:r>
            <a:endParaRPr lang="en-US" altLang="zh-CN" dirty="0"/>
          </a:p>
          <a:p>
            <a:r>
              <a:rPr lang="zh-CN" altLang="en-US" dirty="0"/>
              <a:t>发包人在</a:t>
            </a:r>
            <a:r>
              <a:rPr lang="zh-CN" altLang="en-US" dirty="0">
                <a:solidFill>
                  <a:srgbClr val="FF0000"/>
                </a:solidFill>
              </a:rPr>
              <a:t>付款期满</a:t>
            </a:r>
            <a:r>
              <a:rPr lang="zh-CN" altLang="en-US" dirty="0"/>
              <a:t>后的</a:t>
            </a:r>
            <a:r>
              <a:rPr lang="en-US" altLang="zh-CN" dirty="0">
                <a:solidFill>
                  <a:srgbClr val="339933"/>
                </a:solidFill>
              </a:rPr>
              <a:t>7 </a:t>
            </a:r>
            <a:r>
              <a:rPr lang="zh-CN" altLang="en-US" dirty="0">
                <a:solidFill>
                  <a:srgbClr val="339933"/>
                </a:solidFill>
              </a:rPr>
              <a:t>天内</a:t>
            </a:r>
            <a:r>
              <a:rPr lang="zh-CN" altLang="en-US" dirty="0"/>
              <a:t>仍未支付的，承包人有权</a:t>
            </a:r>
            <a:r>
              <a:rPr lang="zh-CN" altLang="en-US" dirty="0">
                <a:solidFill>
                  <a:srgbClr val="339933"/>
                </a:solidFill>
              </a:rPr>
              <a:t>暂停施工</a:t>
            </a:r>
            <a:r>
              <a:rPr lang="zh-CN" altLang="en-US" dirty="0"/>
              <a:t>，发包人应承担</a:t>
            </a:r>
            <a:r>
              <a:rPr lang="zh-CN" altLang="en-US" dirty="0">
                <a:solidFill>
                  <a:srgbClr val="339933"/>
                </a:solidFill>
              </a:rPr>
              <a:t>违约责任</a:t>
            </a:r>
            <a:r>
              <a:rPr lang="zh-CN" altLang="en-US" dirty="0"/>
              <a:t>。</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10.3.3 </a:t>
            </a:r>
            <a:r>
              <a:rPr lang="zh-CN" altLang="en-US" dirty="0">
                <a:solidFill>
                  <a:srgbClr val="FF0000"/>
                </a:solidFill>
              </a:rPr>
              <a:t>单价合同</a:t>
            </a:r>
            <a:r>
              <a:rPr lang="zh-CN" altLang="en-US" dirty="0"/>
              <a:t>工程，其</a:t>
            </a:r>
            <a:r>
              <a:rPr lang="zh-CN" altLang="en-US" dirty="0">
                <a:solidFill>
                  <a:srgbClr val="FF0000"/>
                </a:solidFill>
              </a:rPr>
              <a:t>分部分项</a:t>
            </a:r>
            <a:r>
              <a:rPr lang="zh-CN" altLang="en-US" dirty="0"/>
              <a:t>工程项目和</a:t>
            </a:r>
            <a:r>
              <a:rPr lang="zh-CN" altLang="en-US" dirty="0">
                <a:solidFill>
                  <a:srgbClr val="FF0000"/>
                </a:solidFill>
              </a:rPr>
              <a:t>单价</a:t>
            </a:r>
            <a:r>
              <a:rPr lang="zh-CN" altLang="en-US" dirty="0"/>
              <a:t>计价的</a:t>
            </a:r>
            <a:r>
              <a:rPr lang="zh-CN" altLang="en-US" dirty="0">
                <a:solidFill>
                  <a:srgbClr val="FF0000"/>
                </a:solidFill>
              </a:rPr>
              <a:t>措施</a:t>
            </a:r>
            <a:r>
              <a:rPr lang="zh-CN" altLang="en-US" dirty="0"/>
              <a:t>项目应按照工程计量确认的</a:t>
            </a:r>
            <a:r>
              <a:rPr lang="zh-CN" altLang="en-US" dirty="0">
                <a:solidFill>
                  <a:srgbClr val="339933"/>
                </a:solidFill>
              </a:rPr>
              <a:t>工程量</a:t>
            </a:r>
            <a:r>
              <a:rPr lang="zh-CN" altLang="en-US" dirty="0"/>
              <a:t>与</a:t>
            </a:r>
            <a:r>
              <a:rPr lang="zh-CN" altLang="en-US" dirty="0">
                <a:solidFill>
                  <a:srgbClr val="339933"/>
                </a:solidFill>
              </a:rPr>
              <a:t>综合单价</a:t>
            </a:r>
            <a:r>
              <a:rPr lang="zh-CN" altLang="en-US" dirty="0"/>
              <a:t>计算，列入本期应支付的</a:t>
            </a:r>
            <a:r>
              <a:rPr lang="zh-CN" altLang="en-US" dirty="0">
                <a:solidFill>
                  <a:srgbClr val="339933"/>
                </a:solidFill>
              </a:rPr>
              <a:t>进度款</a:t>
            </a:r>
            <a:r>
              <a:rPr lang="zh-CN" altLang="en-US" dirty="0"/>
              <a:t>中。</a:t>
            </a:r>
            <a:endParaRPr lang="en-US" altLang="zh-CN" dirty="0"/>
          </a:p>
          <a:p>
            <a:r>
              <a:rPr lang="zh-CN" altLang="en-US" dirty="0">
                <a:solidFill>
                  <a:srgbClr val="339933"/>
                </a:solidFill>
              </a:rPr>
              <a:t>综合单价</a:t>
            </a:r>
            <a:r>
              <a:rPr lang="zh-CN" altLang="en-US" dirty="0"/>
              <a:t>发生调整的，以发承包双方确认的综合单价计算进度款。</a:t>
            </a:r>
            <a:endParaRPr lang="zh-CN" altLang="en-US" dirty="0"/>
          </a:p>
          <a:p>
            <a:r>
              <a:rPr lang="en-US" altLang="zh-CN" dirty="0"/>
              <a:t>10.3.4 </a:t>
            </a:r>
            <a:r>
              <a:rPr lang="zh-CN" altLang="en-US" dirty="0">
                <a:solidFill>
                  <a:srgbClr val="FF0000"/>
                </a:solidFill>
              </a:rPr>
              <a:t>总价合同</a:t>
            </a:r>
            <a:r>
              <a:rPr lang="zh-CN" altLang="en-US" dirty="0"/>
              <a:t>工程，应按照约定的</a:t>
            </a:r>
            <a:r>
              <a:rPr lang="zh-CN" altLang="en-US" dirty="0">
                <a:solidFill>
                  <a:srgbClr val="FF0000"/>
                </a:solidFill>
              </a:rPr>
              <a:t>时间</a:t>
            </a:r>
            <a:r>
              <a:rPr lang="zh-CN" altLang="en-US" dirty="0"/>
              <a:t>或</a:t>
            </a:r>
            <a:r>
              <a:rPr lang="zh-CN" altLang="en-US" dirty="0">
                <a:solidFill>
                  <a:srgbClr val="FF0000"/>
                </a:solidFill>
              </a:rPr>
              <a:t>形象</a:t>
            </a:r>
            <a:r>
              <a:rPr lang="zh-CN" altLang="en-US" dirty="0"/>
              <a:t>进度节点及其支付分解方式支付进度款。</a:t>
            </a:r>
            <a:endParaRPr lang="en-US" altLang="zh-CN" dirty="0"/>
          </a:p>
          <a:p>
            <a:r>
              <a:rPr lang="en-US" altLang="zh-CN" dirty="0"/>
              <a:t>10.3.10 </a:t>
            </a:r>
            <a:r>
              <a:rPr lang="zh-CN" altLang="en-US" dirty="0"/>
              <a:t>发包人支付</a:t>
            </a:r>
            <a:r>
              <a:rPr lang="zh-CN" altLang="en-US" dirty="0">
                <a:solidFill>
                  <a:srgbClr val="339933"/>
                </a:solidFill>
              </a:rPr>
              <a:t>进度款</a:t>
            </a:r>
            <a:r>
              <a:rPr lang="zh-CN" altLang="en-US" dirty="0"/>
              <a:t>的</a:t>
            </a:r>
            <a:r>
              <a:rPr lang="zh-CN" altLang="en-US" dirty="0">
                <a:solidFill>
                  <a:srgbClr val="339933"/>
                </a:solidFill>
              </a:rPr>
              <a:t>比例</a:t>
            </a:r>
            <a:r>
              <a:rPr lang="zh-CN" altLang="en-US" dirty="0"/>
              <a:t>，按进度价款</a:t>
            </a:r>
            <a:r>
              <a:rPr lang="zh-CN" altLang="en-US" dirty="0">
                <a:solidFill>
                  <a:srgbClr val="339933"/>
                </a:solidFill>
              </a:rPr>
              <a:t>总额</a:t>
            </a:r>
            <a:r>
              <a:rPr lang="zh-CN" altLang="en-US" dirty="0"/>
              <a:t>计，不应低于</a:t>
            </a:r>
            <a:r>
              <a:rPr lang="en-US" altLang="zh-CN" dirty="0">
                <a:solidFill>
                  <a:srgbClr val="339933"/>
                </a:solidFill>
              </a:rPr>
              <a:t>80%</a:t>
            </a:r>
            <a:r>
              <a:rPr lang="zh-CN" altLang="en-US" dirty="0"/>
              <a:t>。</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10.3.12</a:t>
            </a:r>
            <a:r>
              <a:rPr lang="zh-CN" altLang="en-US" dirty="0"/>
              <a:t>若发承包双方对部分清单项目的计量结果出现</a:t>
            </a:r>
            <a:r>
              <a:rPr lang="zh-CN" altLang="en-US" dirty="0">
                <a:solidFill>
                  <a:srgbClr val="FF0000"/>
                </a:solidFill>
              </a:rPr>
              <a:t>争议</a:t>
            </a:r>
            <a:r>
              <a:rPr lang="zh-CN" altLang="en-US" dirty="0"/>
              <a:t>，发包人应对</a:t>
            </a:r>
            <a:r>
              <a:rPr lang="zh-CN" altLang="en-US" dirty="0">
                <a:solidFill>
                  <a:srgbClr val="FF0000"/>
                </a:solidFill>
              </a:rPr>
              <a:t>无争议部分</a:t>
            </a:r>
            <a:r>
              <a:rPr lang="zh-CN" altLang="en-US" dirty="0"/>
              <a:t>的工程计量结果向承包人出具</a:t>
            </a:r>
            <a:r>
              <a:rPr lang="zh-CN" altLang="en-US" dirty="0">
                <a:solidFill>
                  <a:srgbClr val="FF0000"/>
                </a:solidFill>
              </a:rPr>
              <a:t>进度款</a:t>
            </a:r>
            <a:r>
              <a:rPr lang="zh-CN" altLang="en-US" dirty="0"/>
              <a:t>支付证书并支付进度款。</a:t>
            </a:r>
            <a:endParaRPr lang="zh-CN" altLang="en-US" dirty="0"/>
          </a:p>
          <a:p>
            <a:r>
              <a:rPr lang="en-US" altLang="zh-CN" dirty="0"/>
              <a:t>10.3.13 </a:t>
            </a:r>
            <a:r>
              <a:rPr lang="zh-CN" altLang="en-US" dirty="0"/>
              <a:t>发包人</a:t>
            </a:r>
            <a:r>
              <a:rPr lang="zh-CN" altLang="en-US" dirty="0">
                <a:solidFill>
                  <a:srgbClr val="339933"/>
                </a:solidFill>
              </a:rPr>
              <a:t>逾期不支付</a:t>
            </a:r>
            <a:r>
              <a:rPr lang="zh-CN" altLang="en-US" dirty="0"/>
              <a:t>工程进度款，承包人应及时向发包人发出</a:t>
            </a:r>
            <a:r>
              <a:rPr lang="zh-CN" altLang="en-US" dirty="0">
                <a:solidFill>
                  <a:srgbClr val="339933"/>
                </a:solidFill>
              </a:rPr>
              <a:t>要求付款</a:t>
            </a:r>
            <a:r>
              <a:rPr lang="zh-CN" altLang="en-US" dirty="0"/>
              <a:t>的通知，</a:t>
            </a:r>
            <a:endParaRPr lang="en-US" altLang="zh-CN" dirty="0"/>
          </a:p>
          <a:p>
            <a:r>
              <a:rPr lang="zh-CN" altLang="en-US" dirty="0">
                <a:solidFill>
                  <a:srgbClr val="339933"/>
                </a:solidFill>
              </a:rPr>
              <a:t>发包人</a:t>
            </a:r>
            <a:r>
              <a:rPr lang="zh-CN" altLang="en-US" dirty="0"/>
              <a:t>收到承包人通知后</a:t>
            </a:r>
            <a:r>
              <a:rPr lang="zh-CN" altLang="en-US" dirty="0">
                <a:solidFill>
                  <a:srgbClr val="339933"/>
                </a:solidFill>
              </a:rPr>
              <a:t>仍不能</a:t>
            </a:r>
            <a:r>
              <a:rPr lang="zh-CN" altLang="en-US" dirty="0"/>
              <a:t>按要求付款，可与承包人协调签订</a:t>
            </a:r>
            <a:r>
              <a:rPr lang="zh-CN" altLang="en-US" dirty="0">
                <a:solidFill>
                  <a:srgbClr val="FF0000"/>
                </a:solidFill>
              </a:rPr>
              <a:t>延期付款协议</a:t>
            </a:r>
            <a:r>
              <a:rPr lang="zh-CN" altLang="en-US" dirty="0"/>
              <a:t>，经承包人同意后可延期付款，</a:t>
            </a:r>
            <a:endParaRPr lang="en-US" altLang="zh-CN" dirty="0"/>
          </a:p>
          <a:p>
            <a:r>
              <a:rPr lang="zh-CN" altLang="en-US" dirty="0"/>
              <a:t>协议应明确延期支付的时间和在应付期限逾期之日起计算应付的</a:t>
            </a:r>
            <a:r>
              <a:rPr lang="zh-CN" altLang="en-US" dirty="0">
                <a:solidFill>
                  <a:srgbClr val="FF0000"/>
                </a:solidFill>
              </a:rPr>
              <a:t>利息</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11 </a:t>
            </a:r>
            <a:r>
              <a:rPr lang="zh-CN" altLang="en-US" dirty="0">
                <a:solidFill>
                  <a:srgbClr val="FF0000"/>
                </a:solidFill>
              </a:rPr>
              <a:t>结算与支付</a:t>
            </a:r>
            <a:endParaRPr lang="en-US" altLang="zh-CN" dirty="0">
              <a:solidFill>
                <a:srgbClr val="FF0000"/>
              </a:solidFill>
            </a:endParaRPr>
          </a:p>
          <a:p>
            <a:r>
              <a:rPr lang="en-US" altLang="zh-CN" dirty="0"/>
              <a:t>11.2 </a:t>
            </a:r>
            <a:r>
              <a:rPr lang="zh-CN" altLang="en-US" dirty="0">
                <a:solidFill>
                  <a:srgbClr val="FF0000"/>
                </a:solidFill>
              </a:rPr>
              <a:t>施工过程结算</a:t>
            </a:r>
            <a:endParaRPr lang="zh-CN" altLang="en-US" dirty="0">
              <a:solidFill>
                <a:srgbClr val="FF0000"/>
              </a:solidFill>
            </a:endParaRPr>
          </a:p>
          <a:p>
            <a:r>
              <a:rPr lang="en-US" altLang="zh-CN" dirty="0"/>
              <a:t>11.2.2 </a:t>
            </a:r>
            <a:r>
              <a:rPr lang="zh-CN" altLang="en-US" dirty="0"/>
              <a:t>发承包</a:t>
            </a:r>
            <a:r>
              <a:rPr lang="zh-CN" altLang="en-US" dirty="0">
                <a:solidFill>
                  <a:srgbClr val="339933"/>
                </a:solidFill>
              </a:rPr>
              <a:t>双方已确认</a:t>
            </a:r>
            <a:r>
              <a:rPr lang="zh-CN" altLang="en-US" dirty="0"/>
              <a:t>应计入当期施工过程结算的</a:t>
            </a:r>
            <a:r>
              <a:rPr lang="zh-CN" altLang="en-US" dirty="0">
                <a:solidFill>
                  <a:srgbClr val="339933"/>
                </a:solidFill>
              </a:rPr>
              <a:t>合同价格调整</a:t>
            </a:r>
            <a:r>
              <a:rPr lang="zh-CN" altLang="en-US" dirty="0"/>
              <a:t>金额应列入</a:t>
            </a:r>
            <a:r>
              <a:rPr lang="zh-CN" altLang="en-US" dirty="0">
                <a:solidFill>
                  <a:srgbClr val="339933"/>
                </a:solidFill>
              </a:rPr>
              <a:t>施工过程结算款</a:t>
            </a:r>
            <a:r>
              <a:rPr lang="zh-CN" altLang="en-US" dirty="0"/>
              <a:t>，并同期支付。</a:t>
            </a:r>
            <a:endParaRPr lang="zh-CN" altLang="en-US" dirty="0"/>
          </a:p>
          <a:p>
            <a:r>
              <a:rPr lang="en-US" altLang="zh-CN" dirty="0"/>
              <a:t>11.2.3 </a:t>
            </a:r>
            <a:r>
              <a:rPr lang="zh-CN" altLang="en-US" dirty="0"/>
              <a:t>经发承包双方签署认可的</a:t>
            </a:r>
            <a:r>
              <a:rPr lang="zh-CN" altLang="en-US" dirty="0">
                <a:solidFill>
                  <a:srgbClr val="FF0000"/>
                </a:solidFill>
              </a:rPr>
              <a:t>施工过程结算文件</a:t>
            </a:r>
            <a:r>
              <a:rPr lang="zh-CN" altLang="en-US" dirty="0"/>
              <a:t>，应作为</a:t>
            </a:r>
            <a:r>
              <a:rPr lang="zh-CN" altLang="en-US" dirty="0">
                <a:solidFill>
                  <a:srgbClr val="FF0000"/>
                </a:solidFill>
              </a:rPr>
              <a:t>竣工结算文件</a:t>
            </a:r>
            <a:r>
              <a:rPr lang="zh-CN" altLang="en-US" dirty="0"/>
              <a:t>的组成部分，</a:t>
            </a:r>
            <a:r>
              <a:rPr lang="zh-CN" altLang="en-US" dirty="0">
                <a:solidFill>
                  <a:srgbClr val="339933"/>
                </a:solidFill>
              </a:rPr>
              <a:t>竣工结算</a:t>
            </a:r>
            <a:r>
              <a:rPr lang="zh-CN" altLang="en-US" dirty="0">
                <a:solidFill>
                  <a:srgbClr val="FF0000"/>
                </a:solidFill>
              </a:rPr>
              <a:t>不应再</a:t>
            </a:r>
            <a:r>
              <a:rPr lang="zh-CN" altLang="en-US" dirty="0">
                <a:solidFill>
                  <a:srgbClr val="339933"/>
                </a:solidFill>
              </a:rPr>
              <a:t>重新</a:t>
            </a:r>
            <a:r>
              <a:rPr lang="zh-CN" altLang="en-US" dirty="0"/>
              <a:t>对该部分工程内容进行</a:t>
            </a:r>
            <a:r>
              <a:rPr lang="zh-CN" altLang="en-US" dirty="0">
                <a:solidFill>
                  <a:srgbClr val="FF0000"/>
                </a:solidFill>
              </a:rPr>
              <a:t>计量计价</a:t>
            </a:r>
            <a:r>
              <a:rPr lang="zh-CN" altLang="en-US" dirty="0"/>
              <a:t>。</a:t>
            </a:r>
            <a:endParaRPr lang="zh-CN" altLang="en-US" dirty="0"/>
          </a:p>
          <a:p>
            <a:r>
              <a:rPr lang="en-US" altLang="zh-CN" dirty="0"/>
              <a:t>11.2.4 </a:t>
            </a:r>
            <a:r>
              <a:rPr lang="zh-CN" altLang="en-US" dirty="0"/>
              <a:t>施工</a:t>
            </a:r>
            <a:r>
              <a:rPr lang="zh-CN" altLang="en-US" dirty="0">
                <a:solidFill>
                  <a:srgbClr val="FF0000"/>
                </a:solidFill>
              </a:rPr>
              <a:t>过程结算</a:t>
            </a:r>
            <a:r>
              <a:rPr lang="zh-CN" altLang="en-US" dirty="0"/>
              <a:t>款的支付</a:t>
            </a:r>
            <a:r>
              <a:rPr lang="zh-CN" altLang="en-US" dirty="0">
                <a:solidFill>
                  <a:srgbClr val="FF0000"/>
                </a:solidFill>
              </a:rPr>
              <a:t>最低比例</a:t>
            </a:r>
            <a:r>
              <a:rPr lang="zh-CN" altLang="en-US" dirty="0"/>
              <a:t>应在合同中予以约定。</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11.2.7 </a:t>
            </a:r>
            <a:r>
              <a:rPr lang="zh-CN" altLang="en-US" dirty="0"/>
              <a:t>承包人提交施工</a:t>
            </a:r>
            <a:r>
              <a:rPr lang="zh-CN" altLang="en-US" dirty="0">
                <a:solidFill>
                  <a:srgbClr val="FF0000"/>
                </a:solidFill>
              </a:rPr>
              <a:t>过程结算</a:t>
            </a:r>
            <a:r>
              <a:rPr lang="zh-CN" altLang="en-US" dirty="0"/>
              <a:t>文件时，应同时提交计量、计价工程相应的</a:t>
            </a:r>
            <a:r>
              <a:rPr lang="zh-CN" altLang="en-US" dirty="0">
                <a:solidFill>
                  <a:srgbClr val="FF0000"/>
                </a:solidFill>
              </a:rPr>
              <a:t>自检质量合格</a:t>
            </a:r>
            <a:r>
              <a:rPr lang="zh-CN" altLang="en-US" dirty="0"/>
              <a:t>证明材料和满足合同要求的相应</a:t>
            </a:r>
            <a:r>
              <a:rPr lang="zh-CN" altLang="en-US" dirty="0">
                <a:solidFill>
                  <a:srgbClr val="FF0000"/>
                </a:solidFill>
              </a:rPr>
              <a:t>验收资料</a:t>
            </a:r>
            <a:r>
              <a:rPr lang="zh-CN" altLang="en-US" dirty="0"/>
              <a:t>。</a:t>
            </a:r>
            <a:endParaRPr lang="en-US" altLang="zh-CN" dirty="0"/>
          </a:p>
          <a:p>
            <a:r>
              <a:rPr lang="zh-CN" altLang="en-US" dirty="0"/>
              <a:t>施工</a:t>
            </a:r>
            <a:r>
              <a:rPr lang="zh-CN" altLang="en-US" dirty="0">
                <a:solidFill>
                  <a:srgbClr val="339933"/>
                </a:solidFill>
              </a:rPr>
              <a:t>过程验收</a:t>
            </a:r>
            <a:r>
              <a:rPr lang="zh-CN" altLang="en-US" dirty="0">
                <a:solidFill>
                  <a:srgbClr val="FF0000"/>
                </a:solidFill>
              </a:rPr>
              <a:t>不代替</a:t>
            </a:r>
            <a:r>
              <a:rPr lang="zh-CN" altLang="en-US" dirty="0">
                <a:solidFill>
                  <a:srgbClr val="339933"/>
                </a:solidFill>
              </a:rPr>
              <a:t>竣工验收</a:t>
            </a:r>
            <a:r>
              <a:rPr lang="zh-CN" altLang="en-US" dirty="0"/>
              <a:t>，</a:t>
            </a:r>
            <a:r>
              <a:rPr lang="zh-CN" altLang="en-US" dirty="0">
                <a:solidFill>
                  <a:srgbClr val="FF0000"/>
                </a:solidFill>
              </a:rPr>
              <a:t>不能免除</a:t>
            </a:r>
            <a:r>
              <a:rPr lang="zh-CN" altLang="en-US" dirty="0"/>
              <a:t>或减轻</a:t>
            </a:r>
            <a:r>
              <a:rPr lang="zh-CN" altLang="en-US" dirty="0">
                <a:solidFill>
                  <a:srgbClr val="FF0000"/>
                </a:solidFill>
              </a:rPr>
              <a:t>竣工验收</a:t>
            </a:r>
            <a:r>
              <a:rPr lang="zh-CN" altLang="en-US" dirty="0"/>
              <a:t>时发现因承包人原因导致工程</a:t>
            </a:r>
            <a:r>
              <a:rPr lang="zh-CN" altLang="en-US" dirty="0">
                <a:solidFill>
                  <a:srgbClr val="339933"/>
                </a:solidFill>
              </a:rPr>
              <a:t>质量不合格</a:t>
            </a:r>
            <a:r>
              <a:rPr lang="zh-CN" altLang="en-US" dirty="0"/>
              <a:t>承包人应予以</a:t>
            </a:r>
            <a:r>
              <a:rPr lang="zh-CN" altLang="en-US" dirty="0">
                <a:solidFill>
                  <a:srgbClr val="339933"/>
                </a:solidFill>
              </a:rPr>
              <a:t>整改</a:t>
            </a:r>
            <a:r>
              <a:rPr lang="zh-CN" altLang="en-US" dirty="0"/>
              <a:t>的义务，也</a:t>
            </a:r>
            <a:r>
              <a:rPr lang="zh-CN" altLang="en-US" dirty="0">
                <a:solidFill>
                  <a:srgbClr val="FF0000"/>
                </a:solidFill>
              </a:rPr>
              <a:t>不影响</a:t>
            </a:r>
            <a:r>
              <a:rPr lang="zh-CN" altLang="en-US" dirty="0">
                <a:solidFill>
                  <a:srgbClr val="339933"/>
                </a:solidFill>
              </a:rPr>
              <a:t>缺陷责任期</a:t>
            </a:r>
            <a:r>
              <a:rPr lang="zh-CN" altLang="en-US" dirty="0"/>
              <a:t>周期及</a:t>
            </a:r>
            <a:r>
              <a:rPr lang="zh-CN" altLang="en-US" dirty="0">
                <a:solidFill>
                  <a:srgbClr val="339933"/>
                </a:solidFill>
              </a:rPr>
              <a:t>质量保修期</a:t>
            </a:r>
            <a:r>
              <a:rPr lang="zh-CN" altLang="en-US" dirty="0"/>
              <a:t>周期。</a:t>
            </a:r>
            <a:endParaRPr lang="en-US" altLang="zh-CN" dirty="0"/>
          </a:p>
          <a:p>
            <a:r>
              <a:rPr lang="en-US" altLang="zh-CN" dirty="0"/>
              <a:t>11.3 </a:t>
            </a:r>
            <a:r>
              <a:rPr lang="zh-CN" altLang="en-US" dirty="0">
                <a:solidFill>
                  <a:srgbClr val="FF0000"/>
                </a:solidFill>
              </a:rPr>
              <a:t>竣工结算</a:t>
            </a:r>
            <a:endParaRPr lang="zh-CN" altLang="en-US" dirty="0">
              <a:solidFill>
                <a:srgbClr val="FF0000"/>
              </a:solidFill>
            </a:endParaRPr>
          </a:p>
          <a:p>
            <a:r>
              <a:rPr lang="en-US" altLang="zh-CN" dirty="0"/>
              <a:t>11.3.3 </a:t>
            </a:r>
            <a:r>
              <a:rPr lang="zh-CN" altLang="en-US" dirty="0"/>
              <a:t>合同工程完工后，承包人应在经发承包双方确认的施工</a:t>
            </a:r>
            <a:r>
              <a:rPr lang="zh-CN" altLang="en-US" dirty="0">
                <a:solidFill>
                  <a:srgbClr val="339933"/>
                </a:solidFill>
              </a:rPr>
              <a:t>过程结算</a:t>
            </a:r>
            <a:r>
              <a:rPr lang="zh-CN" altLang="en-US" dirty="0"/>
              <a:t>的基础上，</a:t>
            </a:r>
            <a:r>
              <a:rPr lang="zh-CN" altLang="en-US" dirty="0">
                <a:solidFill>
                  <a:srgbClr val="339933"/>
                </a:solidFill>
              </a:rPr>
              <a:t>补充完善</a:t>
            </a:r>
            <a:r>
              <a:rPr lang="zh-CN" altLang="en-US" dirty="0"/>
              <a:t>相关</a:t>
            </a:r>
            <a:r>
              <a:rPr lang="zh-CN" altLang="en-US" dirty="0">
                <a:solidFill>
                  <a:srgbClr val="FF0000"/>
                </a:solidFill>
              </a:rPr>
              <a:t>质量合格证明</a:t>
            </a:r>
            <a:r>
              <a:rPr lang="zh-CN" altLang="en-US" dirty="0"/>
              <a:t>等资料，汇总编制完成</a:t>
            </a:r>
            <a:r>
              <a:rPr lang="zh-CN" altLang="en-US" dirty="0">
                <a:solidFill>
                  <a:srgbClr val="FF0000"/>
                </a:solidFill>
              </a:rPr>
              <a:t>竣工结算文件</a:t>
            </a:r>
            <a:r>
              <a:rPr lang="zh-CN" altLang="en-US" dirty="0"/>
              <a:t>，在提交竣工</a:t>
            </a:r>
            <a:r>
              <a:rPr lang="zh-CN" altLang="en-US" dirty="0">
                <a:solidFill>
                  <a:srgbClr val="339933"/>
                </a:solidFill>
              </a:rPr>
              <a:t>验收申请</a:t>
            </a:r>
            <a:r>
              <a:rPr lang="zh-CN" altLang="en-US" dirty="0"/>
              <a:t>的同时向发包人提交竣工</a:t>
            </a:r>
            <a:r>
              <a:rPr lang="zh-CN" altLang="en-US" dirty="0">
                <a:solidFill>
                  <a:srgbClr val="339933"/>
                </a:solidFill>
              </a:rPr>
              <a:t>结算文件</a:t>
            </a:r>
            <a:r>
              <a:rPr lang="zh-CN" altLang="en-US" dirty="0"/>
              <a:t>。</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3.2.5 </a:t>
            </a:r>
            <a:r>
              <a:rPr lang="zh-CN" altLang="en-US" dirty="0"/>
              <a:t>下列因素产生的费用均列入相应工程量清单的</a:t>
            </a:r>
            <a:r>
              <a:rPr lang="zh-CN" altLang="en-US" dirty="0">
                <a:solidFill>
                  <a:srgbClr val="FF0000"/>
                </a:solidFill>
              </a:rPr>
              <a:t>综合单价</a:t>
            </a:r>
            <a:r>
              <a:rPr lang="zh-CN" altLang="en-US" dirty="0"/>
              <a:t>中：</a:t>
            </a:r>
            <a:endParaRPr lang="zh-CN" altLang="en-US" dirty="0"/>
          </a:p>
          <a:p>
            <a:r>
              <a:rPr lang="en-US" altLang="zh-CN" dirty="0"/>
              <a:t>1 </a:t>
            </a:r>
            <a:r>
              <a:rPr lang="zh-CN" altLang="en-US" dirty="0"/>
              <a:t>满足国家现行</a:t>
            </a:r>
            <a:r>
              <a:rPr lang="zh-CN" altLang="en-US" dirty="0">
                <a:solidFill>
                  <a:srgbClr val="339933"/>
                </a:solidFill>
              </a:rPr>
              <a:t>产品标准、设计规范、施工验收规范、质量评定标准、安全操作规程</a:t>
            </a:r>
            <a:r>
              <a:rPr lang="zh-CN" altLang="en-US" dirty="0"/>
              <a:t>等要求施工的费用；</a:t>
            </a:r>
            <a:endParaRPr lang="zh-CN" altLang="en-US" dirty="0"/>
          </a:p>
          <a:p>
            <a:r>
              <a:rPr lang="en-US" altLang="zh-CN" dirty="0"/>
              <a:t>2 </a:t>
            </a:r>
            <a:r>
              <a:rPr lang="zh-CN" altLang="en-US" dirty="0"/>
              <a:t>完成一个符合</a:t>
            </a:r>
            <a:r>
              <a:rPr lang="zh-CN" altLang="en-US" dirty="0">
                <a:solidFill>
                  <a:srgbClr val="339933"/>
                </a:solidFill>
              </a:rPr>
              <a:t>完工交付</a:t>
            </a:r>
            <a:r>
              <a:rPr lang="zh-CN" altLang="en-US" dirty="0"/>
              <a:t>要求的工程量清单必需的</a:t>
            </a:r>
            <a:r>
              <a:rPr lang="zh-CN" altLang="en-US" dirty="0">
                <a:solidFill>
                  <a:srgbClr val="339933"/>
                </a:solidFill>
              </a:rPr>
              <a:t>施工任务</a:t>
            </a:r>
            <a:r>
              <a:rPr lang="zh-CN" altLang="en-US" dirty="0"/>
              <a:t>及其辅助工作产生的必要费用；</a:t>
            </a:r>
            <a:endParaRPr lang="zh-CN" altLang="en-US" dirty="0"/>
          </a:p>
          <a:p>
            <a:r>
              <a:rPr lang="en-US" altLang="zh-CN" dirty="0"/>
              <a:t>3 </a:t>
            </a:r>
            <a:r>
              <a:rPr lang="zh-CN" altLang="en-US" dirty="0"/>
              <a:t>受</a:t>
            </a:r>
            <a:r>
              <a:rPr lang="zh-CN" altLang="en-US" dirty="0">
                <a:solidFill>
                  <a:srgbClr val="339933"/>
                </a:solidFill>
              </a:rPr>
              <a:t>施工条件、一般气温气候</a:t>
            </a:r>
            <a:r>
              <a:rPr lang="zh-CN" altLang="en-US" dirty="0"/>
              <a:t>等影响因素发生的费用；</a:t>
            </a:r>
            <a:endParaRPr lang="zh-CN" altLang="en-US" dirty="0"/>
          </a:p>
          <a:p>
            <a:r>
              <a:rPr lang="en-US" altLang="zh-CN" dirty="0"/>
              <a:t>4 </a:t>
            </a:r>
            <a:r>
              <a:rPr lang="zh-CN" altLang="en-US" dirty="0"/>
              <a:t>一定范围与幅度内的</a:t>
            </a:r>
            <a:r>
              <a:rPr lang="zh-CN" altLang="en-US" dirty="0">
                <a:solidFill>
                  <a:srgbClr val="339933"/>
                </a:solidFill>
              </a:rPr>
              <a:t>风险费用</a:t>
            </a:r>
            <a:r>
              <a:rPr lang="zh-CN" altLang="en-US" dirty="0"/>
              <a:t>。</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11.3.10 </a:t>
            </a:r>
            <a:r>
              <a:rPr lang="zh-CN" altLang="en-US" dirty="0"/>
              <a:t>合同工程竣工结算</a:t>
            </a:r>
            <a:r>
              <a:rPr lang="zh-CN" altLang="en-US" dirty="0">
                <a:solidFill>
                  <a:srgbClr val="339933"/>
                </a:solidFill>
              </a:rPr>
              <a:t>核对完成</a:t>
            </a:r>
            <a:r>
              <a:rPr lang="zh-CN" altLang="en-US" dirty="0"/>
              <a:t>，发承包双方</a:t>
            </a:r>
            <a:r>
              <a:rPr lang="zh-CN" altLang="en-US" dirty="0">
                <a:solidFill>
                  <a:srgbClr val="339933"/>
                </a:solidFill>
              </a:rPr>
              <a:t>签字</a:t>
            </a:r>
            <a:r>
              <a:rPr lang="zh-CN" altLang="en-US" dirty="0"/>
              <a:t>并</a:t>
            </a:r>
            <a:r>
              <a:rPr lang="zh-CN" altLang="en-US" dirty="0">
                <a:solidFill>
                  <a:srgbClr val="339933"/>
                </a:solidFill>
              </a:rPr>
              <a:t>盖章</a:t>
            </a:r>
            <a:r>
              <a:rPr lang="zh-CN" altLang="en-US" dirty="0"/>
              <a:t>确认后，发包人不得要求承包人与另一个或多个工程造价咨询人</a:t>
            </a:r>
            <a:r>
              <a:rPr lang="zh-CN" altLang="en-US" dirty="0">
                <a:solidFill>
                  <a:srgbClr val="FF0000"/>
                </a:solidFill>
              </a:rPr>
              <a:t>重复核对</a:t>
            </a:r>
            <a:r>
              <a:rPr lang="zh-CN" altLang="en-US" dirty="0"/>
              <a:t>竣工结算。</a:t>
            </a:r>
            <a:endParaRPr lang="en-US" altLang="zh-CN" dirty="0"/>
          </a:p>
          <a:p>
            <a:r>
              <a:rPr lang="zh-CN" altLang="en-US" dirty="0"/>
              <a:t>不得以工程</a:t>
            </a:r>
            <a:r>
              <a:rPr lang="zh-CN" altLang="en-US" dirty="0">
                <a:solidFill>
                  <a:srgbClr val="FF0000"/>
                </a:solidFill>
              </a:rPr>
              <a:t>审计为由</a:t>
            </a:r>
            <a:r>
              <a:rPr lang="zh-CN" altLang="en-US" dirty="0">
                <a:solidFill>
                  <a:srgbClr val="339933"/>
                </a:solidFill>
              </a:rPr>
              <a:t>拖延</a:t>
            </a:r>
            <a:r>
              <a:rPr lang="zh-CN" altLang="en-US" dirty="0"/>
              <a:t>竣工结算时间，不得以</a:t>
            </a:r>
            <a:r>
              <a:rPr lang="zh-CN" altLang="en-US" dirty="0">
                <a:solidFill>
                  <a:srgbClr val="FF0000"/>
                </a:solidFill>
              </a:rPr>
              <a:t>审计结果</a:t>
            </a:r>
            <a:r>
              <a:rPr lang="zh-CN" altLang="en-US" dirty="0"/>
              <a:t>作为竣工结算依据。</a:t>
            </a:r>
            <a:endParaRPr lang="en-US" altLang="zh-CN" dirty="0"/>
          </a:p>
          <a:p>
            <a:r>
              <a:rPr lang="en-US" altLang="zh-CN" dirty="0"/>
              <a:t>11.3.11 </a:t>
            </a:r>
            <a:r>
              <a:rPr lang="zh-CN" altLang="en-US" dirty="0"/>
              <a:t>因承包人原因导致工程</a:t>
            </a:r>
            <a:r>
              <a:rPr lang="zh-CN" altLang="en-US" dirty="0">
                <a:solidFill>
                  <a:srgbClr val="FF0000"/>
                </a:solidFill>
              </a:rPr>
              <a:t>质量不合格</a:t>
            </a:r>
            <a:r>
              <a:rPr lang="zh-CN" altLang="en-US" dirty="0"/>
              <a:t>的，发包人可要求承包人</a:t>
            </a:r>
            <a:r>
              <a:rPr lang="zh-CN" altLang="en-US" dirty="0">
                <a:solidFill>
                  <a:srgbClr val="FF0000"/>
                </a:solidFill>
              </a:rPr>
              <a:t>整改</a:t>
            </a:r>
            <a:r>
              <a:rPr lang="zh-CN" altLang="en-US" dirty="0"/>
              <a:t>合格；</a:t>
            </a:r>
            <a:endParaRPr lang="en-US" altLang="zh-CN" dirty="0"/>
          </a:p>
          <a:p>
            <a:r>
              <a:rPr lang="zh-CN" altLang="en-US" dirty="0"/>
              <a:t>承包人经整改不合格或</a:t>
            </a:r>
            <a:r>
              <a:rPr lang="zh-CN" altLang="en-US" dirty="0">
                <a:solidFill>
                  <a:srgbClr val="FF0000"/>
                </a:solidFill>
              </a:rPr>
              <a:t>不整改</a:t>
            </a:r>
            <a:r>
              <a:rPr lang="zh-CN" altLang="en-US" dirty="0"/>
              <a:t>的，发包人可要求承包人支付</a:t>
            </a:r>
            <a:r>
              <a:rPr lang="zh-CN" altLang="en-US" dirty="0">
                <a:solidFill>
                  <a:srgbClr val="FF0000"/>
                </a:solidFill>
              </a:rPr>
              <a:t>违约金</a:t>
            </a:r>
            <a:r>
              <a:rPr lang="zh-CN" altLang="en-US" dirty="0"/>
              <a:t>或者</a:t>
            </a:r>
            <a:r>
              <a:rPr lang="zh-CN" altLang="en-US" dirty="0">
                <a:solidFill>
                  <a:srgbClr val="FF0000"/>
                </a:solidFill>
              </a:rPr>
              <a:t>赔偿</a:t>
            </a:r>
            <a:r>
              <a:rPr lang="zh-CN" altLang="en-US" dirty="0">
                <a:solidFill>
                  <a:srgbClr val="339933"/>
                </a:solidFill>
              </a:rPr>
              <a:t>修理、返工、改建</a:t>
            </a:r>
            <a:r>
              <a:rPr lang="zh-CN" altLang="en-US" dirty="0"/>
              <a:t>的合理费用。</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t>发包人对工程</a:t>
            </a:r>
            <a:r>
              <a:rPr lang="zh-CN" altLang="en-US" dirty="0">
                <a:solidFill>
                  <a:srgbClr val="FF0000"/>
                </a:solidFill>
              </a:rPr>
              <a:t>质量有异议</a:t>
            </a:r>
            <a:r>
              <a:rPr lang="zh-CN" altLang="en-US" dirty="0"/>
              <a:t>，</a:t>
            </a:r>
            <a:r>
              <a:rPr lang="zh-CN" altLang="en-US" dirty="0">
                <a:solidFill>
                  <a:srgbClr val="FF0000"/>
                </a:solidFill>
              </a:rPr>
              <a:t>拒绝办理</a:t>
            </a:r>
            <a:r>
              <a:rPr lang="zh-CN" altLang="en-US" dirty="0"/>
              <a:t>工程竣工结算的，已竣工</a:t>
            </a:r>
            <a:r>
              <a:rPr lang="zh-CN" altLang="en-US" dirty="0">
                <a:solidFill>
                  <a:srgbClr val="FF0000"/>
                </a:solidFill>
              </a:rPr>
              <a:t>验收</a:t>
            </a:r>
            <a:r>
              <a:rPr lang="zh-CN" altLang="en-US" dirty="0"/>
              <a:t>或已竣工</a:t>
            </a:r>
            <a:r>
              <a:rPr lang="zh-CN" altLang="en-US" dirty="0">
                <a:solidFill>
                  <a:srgbClr val="FF0000"/>
                </a:solidFill>
              </a:rPr>
              <a:t>未验收</a:t>
            </a:r>
            <a:r>
              <a:rPr lang="zh-CN" altLang="en-US" dirty="0"/>
              <a:t>但发包人</a:t>
            </a:r>
            <a:r>
              <a:rPr lang="zh-CN" altLang="en-US" dirty="0">
                <a:solidFill>
                  <a:srgbClr val="FF0000"/>
                </a:solidFill>
              </a:rPr>
              <a:t>擅自使用</a:t>
            </a:r>
            <a:r>
              <a:rPr lang="zh-CN" altLang="en-US" dirty="0"/>
              <a:t>的工程，其</a:t>
            </a:r>
            <a:r>
              <a:rPr lang="zh-CN" altLang="en-US" dirty="0">
                <a:solidFill>
                  <a:srgbClr val="339933"/>
                </a:solidFill>
              </a:rPr>
              <a:t>质量争议</a:t>
            </a:r>
            <a:r>
              <a:rPr lang="zh-CN" altLang="en-US" dirty="0"/>
              <a:t>应按该工程保修合同或合同中有关</a:t>
            </a:r>
            <a:r>
              <a:rPr lang="zh-CN" altLang="en-US" dirty="0">
                <a:solidFill>
                  <a:srgbClr val="339933"/>
                </a:solidFill>
              </a:rPr>
              <a:t>保修条款</a:t>
            </a:r>
            <a:r>
              <a:rPr lang="zh-CN" altLang="en-US" dirty="0"/>
              <a:t>执行，</a:t>
            </a:r>
            <a:r>
              <a:rPr lang="zh-CN" altLang="en-US" dirty="0">
                <a:solidFill>
                  <a:srgbClr val="339933"/>
                </a:solidFill>
              </a:rPr>
              <a:t>竣工结算</a:t>
            </a:r>
            <a:r>
              <a:rPr lang="zh-CN" altLang="en-US" dirty="0"/>
              <a:t>应按</a:t>
            </a:r>
            <a:r>
              <a:rPr lang="zh-CN" altLang="en-US" dirty="0">
                <a:solidFill>
                  <a:srgbClr val="339933"/>
                </a:solidFill>
              </a:rPr>
              <a:t>合同约定</a:t>
            </a:r>
            <a:r>
              <a:rPr lang="zh-CN" altLang="en-US" dirty="0"/>
              <a:t>办理；</a:t>
            </a:r>
            <a:endParaRPr lang="en-US" altLang="zh-CN" dirty="0"/>
          </a:p>
          <a:p>
            <a:r>
              <a:rPr lang="zh-CN" altLang="en-US" dirty="0"/>
              <a:t>已竣工</a:t>
            </a:r>
            <a:r>
              <a:rPr lang="zh-CN" altLang="en-US" dirty="0">
                <a:solidFill>
                  <a:srgbClr val="339933"/>
                </a:solidFill>
              </a:rPr>
              <a:t>未验收</a:t>
            </a:r>
            <a:r>
              <a:rPr lang="zh-CN" altLang="en-US" dirty="0"/>
              <a:t>且</a:t>
            </a:r>
            <a:r>
              <a:rPr lang="zh-CN" altLang="en-US" dirty="0">
                <a:solidFill>
                  <a:srgbClr val="339933"/>
                </a:solidFill>
              </a:rPr>
              <a:t>未</a:t>
            </a:r>
            <a:r>
              <a:rPr lang="zh-CN" altLang="en-US" dirty="0"/>
              <a:t>实际</a:t>
            </a:r>
            <a:r>
              <a:rPr lang="zh-CN" altLang="en-US" dirty="0">
                <a:solidFill>
                  <a:srgbClr val="339933"/>
                </a:solidFill>
              </a:rPr>
              <a:t>投入使用</a:t>
            </a:r>
            <a:r>
              <a:rPr lang="zh-CN" altLang="en-US" dirty="0"/>
              <a:t>的工程以及</a:t>
            </a:r>
            <a:r>
              <a:rPr lang="zh-CN" altLang="en-US" dirty="0">
                <a:solidFill>
                  <a:srgbClr val="339933"/>
                </a:solidFill>
              </a:rPr>
              <a:t>停工、停建</a:t>
            </a:r>
            <a:r>
              <a:rPr lang="zh-CN" altLang="en-US" dirty="0"/>
              <a:t>工程的</a:t>
            </a:r>
            <a:r>
              <a:rPr lang="zh-CN" altLang="en-US" dirty="0">
                <a:solidFill>
                  <a:srgbClr val="FF0000"/>
                </a:solidFill>
              </a:rPr>
              <a:t>质量争议</a:t>
            </a:r>
            <a:r>
              <a:rPr lang="zh-CN" altLang="en-US" dirty="0"/>
              <a:t>，双方应就</a:t>
            </a:r>
            <a:r>
              <a:rPr lang="zh-CN" altLang="en-US" dirty="0">
                <a:solidFill>
                  <a:srgbClr val="FF0000"/>
                </a:solidFill>
              </a:rPr>
              <a:t>有争议的部分</a:t>
            </a:r>
            <a:r>
              <a:rPr lang="zh-CN" altLang="en-US" dirty="0"/>
              <a:t>委托有资质的</a:t>
            </a:r>
            <a:r>
              <a:rPr lang="zh-CN" altLang="en-US" dirty="0">
                <a:solidFill>
                  <a:srgbClr val="FF0000"/>
                </a:solidFill>
              </a:rPr>
              <a:t>检测鉴定机构</a:t>
            </a:r>
            <a:r>
              <a:rPr lang="zh-CN" altLang="en-US" dirty="0"/>
              <a:t>进行检测，并应根据</a:t>
            </a:r>
            <a:r>
              <a:rPr lang="zh-CN" altLang="en-US" dirty="0">
                <a:solidFill>
                  <a:srgbClr val="339933"/>
                </a:solidFill>
              </a:rPr>
              <a:t>检测结果</a:t>
            </a:r>
            <a:r>
              <a:rPr lang="zh-CN" altLang="en-US" dirty="0"/>
              <a:t>确定解决方案，或按工程</a:t>
            </a:r>
            <a:r>
              <a:rPr lang="zh-CN" altLang="en-US" dirty="0">
                <a:solidFill>
                  <a:srgbClr val="339933"/>
                </a:solidFill>
              </a:rPr>
              <a:t>质量监督</a:t>
            </a:r>
            <a:r>
              <a:rPr lang="zh-CN" altLang="en-US" dirty="0"/>
              <a:t>机构的处理决定执行后办理竣工结算，</a:t>
            </a:r>
            <a:r>
              <a:rPr lang="zh-CN" altLang="en-US" dirty="0">
                <a:solidFill>
                  <a:srgbClr val="339933"/>
                </a:solidFill>
              </a:rPr>
              <a:t>无争议部分</a:t>
            </a:r>
            <a:r>
              <a:rPr lang="zh-CN" altLang="en-US" dirty="0"/>
              <a:t>的竣工结算应按合同约定办理。</a:t>
            </a:r>
            <a:endParaRPr lang="zh-CN" altLang="en-US"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11.3.16 </a:t>
            </a:r>
            <a:r>
              <a:rPr lang="zh-CN" altLang="en-US" dirty="0"/>
              <a:t>发包人</a:t>
            </a:r>
            <a:r>
              <a:rPr lang="zh-CN" altLang="en-US" dirty="0">
                <a:solidFill>
                  <a:srgbClr val="FF0000"/>
                </a:solidFill>
              </a:rPr>
              <a:t>未按照</a:t>
            </a:r>
            <a:r>
              <a:rPr lang="zh-CN" altLang="en-US" dirty="0"/>
              <a:t>合同约定支付竣工结算款的，承包人可</a:t>
            </a:r>
            <a:r>
              <a:rPr lang="zh-CN" altLang="en-US" dirty="0">
                <a:solidFill>
                  <a:srgbClr val="FF0000"/>
                </a:solidFill>
              </a:rPr>
              <a:t>催告</a:t>
            </a:r>
            <a:r>
              <a:rPr lang="zh-CN" altLang="en-US" dirty="0"/>
              <a:t>发包人支付，并有权获得延迟支付的</a:t>
            </a:r>
            <a:r>
              <a:rPr lang="zh-CN" altLang="en-US" dirty="0">
                <a:solidFill>
                  <a:srgbClr val="FF0000"/>
                </a:solidFill>
              </a:rPr>
              <a:t>利息</a:t>
            </a:r>
            <a:r>
              <a:rPr lang="zh-CN" altLang="en-US" dirty="0"/>
              <a:t>。</a:t>
            </a:r>
            <a:endParaRPr lang="zh-CN" altLang="en-US" dirty="0"/>
          </a:p>
          <a:p>
            <a:r>
              <a:rPr lang="zh-CN" altLang="en-US" dirty="0"/>
              <a:t>发包人在竣工结算支付证书签发后或者在收到承包人提交的竣工结算款</a:t>
            </a:r>
            <a:r>
              <a:rPr lang="zh-CN" altLang="en-US" dirty="0">
                <a:solidFill>
                  <a:srgbClr val="339933"/>
                </a:solidFill>
              </a:rPr>
              <a:t>支付申请</a:t>
            </a:r>
            <a:r>
              <a:rPr lang="en-US" altLang="zh-CN" dirty="0">
                <a:solidFill>
                  <a:srgbClr val="339933"/>
                </a:solidFill>
              </a:rPr>
              <a:t>7 </a:t>
            </a:r>
            <a:r>
              <a:rPr lang="zh-CN" altLang="en-US" dirty="0">
                <a:solidFill>
                  <a:srgbClr val="339933"/>
                </a:solidFill>
              </a:rPr>
              <a:t>天后</a:t>
            </a:r>
            <a:r>
              <a:rPr lang="zh-CN" altLang="en-US" dirty="0"/>
              <a:t>的</a:t>
            </a:r>
            <a:r>
              <a:rPr lang="en-US" altLang="zh-CN" dirty="0">
                <a:solidFill>
                  <a:srgbClr val="FF0000"/>
                </a:solidFill>
              </a:rPr>
              <a:t>56</a:t>
            </a:r>
            <a:r>
              <a:rPr lang="zh-CN" altLang="en-US" dirty="0">
                <a:solidFill>
                  <a:srgbClr val="FF0000"/>
                </a:solidFill>
              </a:rPr>
              <a:t>天内</a:t>
            </a:r>
            <a:r>
              <a:rPr lang="zh-CN" altLang="en-US" dirty="0"/>
              <a:t>仍未支付的，除法律法规另有规定外，承包人可与发包人协商将该</a:t>
            </a:r>
            <a:r>
              <a:rPr lang="zh-CN" altLang="en-US" dirty="0">
                <a:solidFill>
                  <a:srgbClr val="FF0000"/>
                </a:solidFill>
              </a:rPr>
              <a:t>工程折价</a:t>
            </a:r>
            <a:r>
              <a:rPr lang="zh-CN" altLang="en-US" dirty="0"/>
              <a:t>，也可直接向</a:t>
            </a:r>
            <a:r>
              <a:rPr lang="zh-CN" altLang="en-US" dirty="0">
                <a:solidFill>
                  <a:srgbClr val="FF0000"/>
                </a:solidFill>
              </a:rPr>
              <a:t>人民法院</a:t>
            </a:r>
            <a:r>
              <a:rPr lang="zh-CN" altLang="en-US" dirty="0"/>
              <a:t>申请将该工程依法</a:t>
            </a:r>
            <a:r>
              <a:rPr lang="zh-CN" altLang="en-US" dirty="0">
                <a:solidFill>
                  <a:srgbClr val="FF0000"/>
                </a:solidFill>
              </a:rPr>
              <a:t>拍卖</a:t>
            </a:r>
            <a:r>
              <a:rPr lang="zh-CN" altLang="en-US" dirty="0"/>
              <a:t>。承包人有权就该工程折价或拍卖的价款</a:t>
            </a:r>
            <a:r>
              <a:rPr lang="zh-CN" altLang="en-US" dirty="0">
                <a:solidFill>
                  <a:srgbClr val="FF0000"/>
                </a:solidFill>
              </a:rPr>
              <a:t>优先受偿</a:t>
            </a:r>
            <a:r>
              <a:rPr lang="zh-CN" altLang="en-US" dirty="0"/>
              <a:t>。</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11.4 </a:t>
            </a:r>
            <a:r>
              <a:rPr lang="zh-CN" altLang="en-US" dirty="0">
                <a:solidFill>
                  <a:srgbClr val="FF0000"/>
                </a:solidFill>
              </a:rPr>
              <a:t>合同解除</a:t>
            </a:r>
            <a:r>
              <a:rPr lang="zh-CN" altLang="en-US" dirty="0"/>
              <a:t>结算</a:t>
            </a:r>
            <a:endParaRPr lang="zh-CN" altLang="en-US" dirty="0"/>
          </a:p>
          <a:p>
            <a:r>
              <a:rPr lang="en-US" altLang="zh-CN" dirty="0"/>
              <a:t>11.4.2 </a:t>
            </a:r>
            <a:r>
              <a:rPr lang="zh-CN" altLang="en-US" dirty="0"/>
              <a:t>因</a:t>
            </a:r>
            <a:r>
              <a:rPr lang="zh-CN" altLang="en-US" dirty="0">
                <a:solidFill>
                  <a:srgbClr val="FF0000"/>
                </a:solidFill>
              </a:rPr>
              <a:t>不可抗力</a:t>
            </a:r>
            <a:r>
              <a:rPr lang="zh-CN" altLang="en-US" dirty="0"/>
              <a:t>导致合同无法履行</a:t>
            </a:r>
            <a:r>
              <a:rPr lang="zh-CN" altLang="en-US" dirty="0">
                <a:solidFill>
                  <a:srgbClr val="339933"/>
                </a:solidFill>
              </a:rPr>
              <a:t>连续超过</a:t>
            </a:r>
            <a:r>
              <a:rPr lang="en-US" altLang="zh-CN" dirty="0">
                <a:solidFill>
                  <a:srgbClr val="339933"/>
                </a:solidFill>
              </a:rPr>
              <a:t>84 </a:t>
            </a:r>
            <a:r>
              <a:rPr lang="zh-CN" altLang="en-US" dirty="0">
                <a:solidFill>
                  <a:srgbClr val="339933"/>
                </a:solidFill>
              </a:rPr>
              <a:t>天</a:t>
            </a:r>
            <a:r>
              <a:rPr lang="zh-CN" altLang="en-US" dirty="0"/>
              <a:t>或</a:t>
            </a:r>
            <a:r>
              <a:rPr lang="zh-CN" altLang="en-US" dirty="0">
                <a:solidFill>
                  <a:srgbClr val="339933"/>
                </a:solidFill>
              </a:rPr>
              <a:t>累计超过</a:t>
            </a:r>
            <a:r>
              <a:rPr lang="en-US" altLang="zh-CN" dirty="0">
                <a:solidFill>
                  <a:srgbClr val="339933"/>
                </a:solidFill>
              </a:rPr>
              <a:t>140 </a:t>
            </a:r>
            <a:r>
              <a:rPr lang="zh-CN" altLang="en-US" dirty="0">
                <a:solidFill>
                  <a:srgbClr val="339933"/>
                </a:solidFill>
              </a:rPr>
              <a:t>天</a:t>
            </a:r>
            <a:r>
              <a:rPr lang="zh-CN" altLang="en-US" dirty="0"/>
              <a:t>的，发包人和承包</a:t>
            </a:r>
            <a:r>
              <a:rPr lang="zh-CN" altLang="en-US" dirty="0">
                <a:solidFill>
                  <a:srgbClr val="FF0000"/>
                </a:solidFill>
              </a:rPr>
              <a:t>人均有权解除</a:t>
            </a:r>
            <a:r>
              <a:rPr lang="zh-CN" altLang="en-US" dirty="0"/>
              <a:t>合同。合同解除后，发承包人应商定或确定发包人应当支付的款项，该款项包括：</a:t>
            </a:r>
            <a:endParaRPr lang="zh-CN" altLang="en-US" dirty="0"/>
          </a:p>
          <a:p>
            <a:r>
              <a:rPr lang="en-US" altLang="zh-CN" dirty="0"/>
              <a:t>1 </a:t>
            </a:r>
            <a:r>
              <a:rPr lang="zh-CN" altLang="en-US" dirty="0"/>
              <a:t>合同解除前承包人已完成工作的价款；</a:t>
            </a:r>
            <a:endParaRPr lang="zh-CN" altLang="en-US" dirty="0"/>
          </a:p>
          <a:p>
            <a:r>
              <a:rPr lang="en-US" altLang="zh-CN" dirty="0"/>
              <a:t>2 </a:t>
            </a:r>
            <a:r>
              <a:rPr lang="zh-CN" altLang="en-US" dirty="0"/>
              <a:t>承包人为合同工程合理</a:t>
            </a:r>
            <a:r>
              <a:rPr lang="zh-CN" altLang="en-US" dirty="0">
                <a:solidFill>
                  <a:srgbClr val="FF0000"/>
                </a:solidFill>
              </a:rPr>
              <a:t>订购</a:t>
            </a:r>
            <a:r>
              <a:rPr lang="zh-CN" altLang="en-US" dirty="0"/>
              <a:t>的并已</a:t>
            </a:r>
            <a:r>
              <a:rPr lang="zh-CN" altLang="en-US" dirty="0">
                <a:solidFill>
                  <a:srgbClr val="FF0000"/>
                </a:solidFill>
              </a:rPr>
              <a:t>交付</a:t>
            </a:r>
            <a:r>
              <a:rPr lang="zh-CN" altLang="en-US" dirty="0"/>
              <a:t>的，或承包人有责任接受交付的</a:t>
            </a:r>
            <a:r>
              <a:rPr lang="zh-CN" altLang="en-US" dirty="0">
                <a:solidFill>
                  <a:srgbClr val="339933"/>
                </a:solidFill>
              </a:rPr>
              <a:t>材料</a:t>
            </a:r>
            <a:r>
              <a:rPr lang="zh-CN" altLang="en-US" dirty="0"/>
              <a:t>和其他</a:t>
            </a:r>
            <a:r>
              <a:rPr lang="zh-CN" altLang="en-US" dirty="0">
                <a:solidFill>
                  <a:srgbClr val="339933"/>
                </a:solidFill>
              </a:rPr>
              <a:t>物品</a:t>
            </a:r>
            <a:r>
              <a:rPr lang="zh-CN" altLang="en-US" dirty="0"/>
              <a:t>的价款；</a:t>
            </a:r>
            <a:endParaRPr lang="zh-CN" altLang="en-US" dirty="0"/>
          </a:p>
          <a:p>
            <a:r>
              <a:rPr lang="en-US" altLang="zh-CN" dirty="0"/>
              <a:t>3 </a:t>
            </a:r>
            <a:r>
              <a:rPr lang="zh-CN" altLang="en-US" dirty="0"/>
              <a:t>发包人要求承包人</a:t>
            </a:r>
            <a:r>
              <a:rPr lang="zh-CN" altLang="en-US" dirty="0">
                <a:solidFill>
                  <a:srgbClr val="339933"/>
                </a:solidFill>
              </a:rPr>
              <a:t>退货</a:t>
            </a:r>
            <a:r>
              <a:rPr lang="zh-CN" altLang="en-US" dirty="0"/>
              <a:t>或</a:t>
            </a:r>
            <a:r>
              <a:rPr lang="zh-CN" altLang="en-US" dirty="0">
                <a:solidFill>
                  <a:srgbClr val="339933"/>
                </a:solidFill>
              </a:rPr>
              <a:t>解除订货合同</a:t>
            </a:r>
            <a:r>
              <a:rPr lang="zh-CN" altLang="en-US" dirty="0"/>
              <a:t>而产生的</a:t>
            </a:r>
            <a:r>
              <a:rPr lang="zh-CN" altLang="en-US" dirty="0">
                <a:solidFill>
                  <a:srgbClr val="339933"/>
                </a:solidFill>
              </a:rPr>
              <a:t>费用</a:t>
            </a:r>
            <a:r>
              <a:rPr lang="zh-CN" altLang="en-US" dirty="0"/>
              <a:t>，或因</a:t>
            </a:r>
            <a:r>
              <a:rPr lang="zh-CN" altLang="en-US" dirty="0">
                <a:solidFill>
                  <a:srgbClr val="339933"/>
                </a:solidFill>
              </a:rPr>
              <a:t>不能退货</a:t>
            </a:r>
            <a:r>
              <a:rPr lang="zh-CN" altLang="en-US" dirty="0"/>
              <a:t>或</a:t>
            </a:r>
            <a:r>
              <a:rPr lang="zh-CN" altLang="en-US" dirty="0">
                <a:solidFill>
                  <a:srgbClr val="339933"/>
                </a:solidFill>
              </a:rPr>
              <a:t>解除合同</a:t>
            </a:r>
            <a:r>
              <a:rPr lang="zh-CN" altLang="en-US" dirty="0"/>
              <a:t>而产生的</a:t>
            </a:r>
            <a:r>
              <a:rPr lang="zh-CN" altLang="en-US" dirty="0">
                <a:solidFill>
                  <a:srgbClr val="339933"/>
                </a:solidFill>
              </a:rPr>
              <a:t>损失</a:t>
            </a:r>
            <a:r>
              <a:rPr lang="zh-CN" altLang="en-US" dirty="0"/>
              <a:t>；</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11.5 </a:t>
            </a:r>
            <a:r>
              <a:rPr lang="zh-CN" altLang="en-US" dirty="0">
                <a:solidFill>
                  <a:srgbClr val="FF0000"/>
                </a:solidFill>
              </a:rPr>
              <a:t>质量保证金</a:t>
            </a:r>
            <a:endParaRPr lang="zh-CN" altLang="en-US" dirty="0">
              <a:solidFill>
                <a:srgbClr val="FF0000"/>
              </a:solidFill>
            </a:endParaRPr>
          </a:p>
          <a:p>
            <a:r>
              <a:rPr lang="en-US" altLang="zh-CN" dirty="0"/>
              <a:t>11.5.1 </a:t>
            </a:r>
            <a:r>
              <a:rPr lang="zh-CN" altLang="en-US" dirty="0"/>
              <a:t>发包人应按照承包人提供质量保证金的方式和质量保证金预留方式预留质量保证金，累计预留的</a:t>
            </a:r>
            <a:r>
              <a:rPr lang="zh-CN" altLang="en-US" dirty="0">
                <a:solidFill>
                  <a:srgbClr val="FF0000"/>
                </a:solidFill>
              </a:rPr>
              <a:t>质量保证金</a:t>
            </a:r>
            <a:r>
              <a:rPr lang="zh-CN" altLang="en-US" dirty="0"/>
              <a:t>和以</a:t>
            </a:r>
            <a:r>
              <a:rPr lang="zh-CN" altLang="en-US" dirty="0">
                <a:solidFill>
                  <a:srgbClr val="FF0000"/>
                </a:solidFill>
              </a:rPr>
              <a:t>银行保函</a:t>
            </a:r>
            <a:r>
              <a:rPr lang="zh-CN" altLang="en-US" dirty="0"/>
              <a:t>替代保证金的保函金额不得超过工程</a:t>
            </a:r>
            <a:r>
              <a:rPr lang="zh-CN" altLang="en-US" dirty="0">
                <a:solidFill>
                  <a:srgbClr val="339933"/>
                </a:solidFill>
              </a:rPr>
              <a:t>价款结算总额</a:t>
            </a:r>
            <a:r>
              <a:rPr lang="zh-CN" altLang="en-US" dirty="0"/>
              <a:t>的</a:t>
            </a:r>
            <a:r>
              <a:rPr lang="en-US" altLang="zh-CN" dirty="0">
                <a:solidFill>
                  <a:srgbClr val="FF0000"/>
                </a:solidFill>
              </a:rPr>
              <a:t>3%</a:t>
            </a:r>
            <a:r>
              <a:rPr lang="zh-CN" altLang="en-US" dirty="0"/>
              <a:t>。</a:t>
            </a:r>
            <a:endParaRPr lang="en-US" altLang="zh-CN" dirty="0"/>
          </a:p>
          <a:p>
            <a:r>
              <a:rPr lang="zh-CN" altLang="en-US" dirty="0"/>
              <a:t>承包人已经提供</a:t>
            </a:r>
            <a:r>
              <a:rPr lang="zh-CN" altLang="en-US" dirty="0">
                <a:solidFill>
                  <a:srgbClr val="339933"/>
                </a:solidFill>
              </a:rPr>
              <a:t>履约担保</a:t>
            </a:r>
            <a:r>
              <a:rPr lang="zh-CN" altLang="en-US" dirty="0"/>
              <a:t>的，在工程项目竣工前发包人</a:t>
            </a:r>
            <a:r>
              <a:rPr lang="zh-CN" altLang="en-US" dirty="0">
                <a:solidFill>
                  <a:srgbClr val="339933"/>
                </a:solidFill>
              </a:rPr>
              <a:t>不得同时预留</a:t>
            </a:r>
            <a:r>
              <a:rPr lang="zh-CN" altLang="en-US" dirty="0"/>
              <a:t>工程质量保证金。</a:t>
            </a:r>
            <a:endParaRPr lang="en-US" altLang="zh-CN" dirty="0"/>
          </a:p>
          <a:p>
            <a:r>
              <a:rPr lang="zh-CN" altLang="en-US" dirty="0"/>
              <a:t>采用工程</a:t>
            </a:r>
            <a:r>
              <a:rPr lang="zh-CN" altLang="en-US" dirty="0">
                <a:solidFill>
                  <a:srgbClr val="339933"/>
                </a:solidFill>
              </a:rPr>
              <a:t>质量保证担保</a:t>
            </a:r>
            <a:r>
              <a:rPr lang="zh-CN" altLang="en-US" dirty="0"/>
              <a:t>、工程</a:t>
            </a:r>
            <a:r>
              <a:rPr lang="zh-CN" altLang="en-US" dirty="0">
                <a:solidFill>
                  <a:srgbClr val="339933"/>
                </a:solidFill>
              </a:rPr>
              <a:t>质量保险</a:t>
            </a:r>
            <a:r>
              <a:rPr lang="zh-CN" altLang="en-US" dirty="0"/>
              <a:t>等其他保证方式的，发包人</a:t>
            </a:r>
            <a:r>
              <a:rPr lang="zh-CN" altLang="en-US" dirty="0">
                <a:solidFill>
                  <a:srgbClr val="339933"/>
                </a:solidFill>
              </a:rPr>
              <a:t>不得再预留</a:t>
            </a:r>
            <a:r>
              <a:rPr lang="zh-CN" altLang="en-US" dirty="0"/>
              <a:t>保证金。</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11.5.2 </a:t>
            </a:r>
            <a:r>
              <a:rPr lang="zh-CN" altLang="en-US" dirty="0"/>
              <a:t>缺陷责任期内，由</a:t>
            </a:r>
            <a:r>
              <a:rPr lang="zh-CN" altLang="en-US" dirty="0">
                <a:solidFill>
                  <a:srgbClr val="FF0000"/>
                </a:solidFill>
              </a:rPr>
              <a:t>承包人原因</a:t>
            </a:r>
            <a:r>
              <a:rPr lang="zh-CN" altLang="en-US" dirty="0"/>
              <a:t>造成的缺陷，承包人应负责</a:t>
            </a:r>
            <a:r>
              <a:rPr lang="zh-CN" altLang="en-US" dirty="0">
                <a:solidFill>
                  <a:srgbClr val="339933"/>
                </a:solidFill>
              </a:rPr>
              <a:t>维修</a:t>
            </a:r>
            <a:r>
              <a:rPr lang="zh-CN" altLang="en-US" dirty="0"/>
              <a:t>，并承担鉴定及维修费用。</a:t>
            </a:r>
            <a:endParaRPr lang="en-US" altLang="zh-CN" dirty="0"/>
          </a:p>
          <a:p>
            <a:r>
              <a:rPr lang="zh-CN" altLang="en-US" dirty="0"/>
              <a:t>如承包人</a:t>
            </a:r>
            <a:r>
              <a:rPr lang="zh-CN" altLang="en-US" dirty="0">
                <a:solidFill>
                  <a:srgbClr val="339933"/>
                </a:solidFill>
              </a:rPr>
              <a:t>不维修</a:t>
            </a:r>
            <a:r>
              <a:rPr lang="zh-CN" altLang="en-US" dirty="0"/>
              <a:t>也不承担费用，发包人可从</a:t>
            </a:r>
            <a:r>
              <a:rPr lang="zh-CN" altLang="en-US" dirty="0">
                <a:solidFill>
                  <a:srgbClr val="339933"/>
                </a:solidFill>
              </a:rPr>
              <a:t>质量保证金</a:t>
            </a:r>
            <a:r>
              <a:rPr lang="zh-CN" altLang="en-US" dirty="0"/>
              <a:t>或质量担保保函中</a:t>
            </a:r>
            <a:r>
              <a:rPr lang="zh-CN" altLang="en-US" dirty="0">
                <a:solidFill>
                  <a:srgbClr val="339933"/>
                </a:solidFill>
              </a:rPr>
              <a:t>扣除</a:t>
            </a:r>
            <a:r>
              <a:rPr lang="zh-CN" altLang="en-US" dirty="0"/>
              <a:t>，</a:t>
            </a:r>
            <a:r>
              <a:rPr lang="zh-CN" altLang="en-US" dirty="0">
                <a:solidFill>
                  <a:srgbClr val="FF0000"/>
                </a:solidFill>
              </a:rPr>
              <a:t>费用超出</a:t>
            </a:r>
            <a:r>
              <a:rPr lang="zh-CN" altLang="en-US" dirty="0"/>
              <a:t>保证金额的，发包人可向承包人进行</a:t>
            </a:r>
            <a:r>
              <a:rPr lang="zh-CN" altLang="en-US" dirty="0">
                <a:solidFill>
                  <a:srgbClr val="339933"/>
                </a:solidFill>
              </a:rPr>
              <a:t>索赔</a:t>
            </a:r>
            <a:r>
              <a:rPr lang="zh-CN" altLang="en-US" dirty="0"/>
              <a:t>。</a:t>
            </a:r>
            <a:endParaRPr lang="en-US" altLang="zh-CN" dirty="0"/>
          </a:p>
          <a:p>
            <a:r>
              <a:rPr lang="zh-CN" altLang="en-US" dirty="0"/>
              <a:t>承包人</a:t>
            </a:r>
            <a:r>
              <a:rPr lang="zh-CN" altLang="en-US" dirty="0">
                <a:solidFill>
                  <a:srgbClr val="FF0000"/>
                </a:solidFill>
              </a:rPr>
              <a:t>维修</a:t>
            </a:r>
            <a:r>
              <a:rPr lang="zh-CN" altLang="en-US" dirty="0"/>
              <a:t>并承担相应费用后，</a:t>
            </a:r>
            <a:r>
              <a:rPr lang="zh-CN" altLang="en-US" dirty="0">
                <a:solidFill>
                  <a:srgbClr val="FF0000"/>
                </a:solidFill>
              </a:rPr>
              <a:t>不免除</a:t>
            </a:r>
            <a:r>
              <a:rPr lang="zh-CN" altLang="en-US" dirty="0"/>
              <a:t>对工程的</a:t>
            </a:r>
            <a:r>
              <a:rPr lang="zh-CN" altLang="en-US" dirty="0">
                <a:solidFill>
                  <a:srgbClr val="339933"/>
                </a:solidFill>
              </a:rPr>
              <a:t>损失赔偿</a:t>
            </a:r>
            <a:r>
              <a:rPr lang="zh-CN" altLang="en-US" dirty="0"/>
              <a:t>责任。</a:t>
            </a:r>
            <a:endParaRPr lang="zh-CN" altLang="en-US" dirty="0"/>
          </a:p>
          <a:p>
            <a:r>
              <a:rPr lang="zh-CN" altLang="en-US" dirty="0"/>
              <a:t>由</a:t>
            </a:r>
            <a:r>
              <a:rPr lang="zh-CN" altLang="en-US" dirty="0">
                <a:solidFill>
                  <a:srgbClr val="FF0000"/>
                </a:solidFill>
              </a:rPr>
              <a:t>他人原因</a:t>
            </a:r>
            <a:r>
              <a:rPr lang="zh-CN" altLang="en-US" dirty="0"/>
              <a:t>造成的缺陷，</a:t>
            </a:r>
            <a:r>
              <a:rPr lang="zh-CN" altLang="en-US" dirty="0">
                <a:solidFill>
                  <a:srgbClr val="FF0000"/>
                </a:solidFill>
              </a:rPr>
              <a:t>发包人</a:t>
            </a:r>
            <a:r>
              <a:rPr lang="zh-CN" altLang="en-US" dirty="0"/>
              <a:t>负责组织维修，承包人不承担费用，且发包人不得从保证金中扣除费用。</a:t>
            </a:r>
            <a:endParaRPr lang="zh-CN" altLang="en-US" dirty="0"/>
          </a:p>
          <a:p>
            <a:r>
              <a:rPr lang="en-US" altLang="zh-CN" dirty="0"/>
              <a:t>11.5.3 </a:t>
            </a:r>
            <a:r>
              <a:rPr lang="zh-CN" altLang="en-US" dirty="0"/>
              <a:t>在</a:t>
            </a:r>
            <a:r>
              <a:rPr lang="zh-CN" altLang="en-US" dirty="0">
                <a:solidFill>
                  <a:srgbClr val="FF0000"/>
                </a:solidFill>
              </a:rPr>
              <a:t>缺陷责任期</a:t>
            </a:r>
            <a:r>
              <a:rPr lang="zh-CN" altLang="en-US" dirty="0"/>
              <a:t>终止后，发包人应按合同约定将质量担保保函或剩余的质量保证金</a:t>
            </a:r>
            <a:r>
              <a:rPr lang="zh-CN" altLang="en-US" dirty="0">
                <a:solidFill>
                  <a:srgbClr val="FF0000"/>
                </a:solidFill>
              </a:rPr>
              <a:t>返还</a:t>
            </a:r>
            <a:r>
              <a:rPr lang="zh-CN" altLang="en-US" dirty="0"/>
              <a:t>给承包人，</a:t>
            </a:r>
            <a:r>
              <a:rPr lang="zh-CN" altLang="en-US" dirty="0">
                <a:solidFill>
                  <a:srgbClr val="339933"/>
                </a:solidFill>
              </a:rPr>
              <a:t>不得计算利息</a:t>
            </a:r>
            <a:r>
              <a:rPr lang="zh-CN" altLang="en-US" dirty="0"/>
              <a:t>。</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12.1 </a:t>
            </a:r>
            <a:r>
              <a:rPr lang="zh-CN" altLang="en-US" dirty="0">
                <a:solidFill>
                  <a:srgbClr val="FF0000"/>
                </a:solidFill>
              </a:rPr>
              <a:t>争议的暂定</a:t>
            </a:r>
            <a:endParaRPr lang="zh-CN" altLang="en-US" dirty="0">
              <a:solidFill>
                <a:srgbClr val="FF0000"/>
              </a:solidFill>
            </a:endParaRPr>
          </a:p>
          <a:p>
            <a:r>
              <a:rPr lang="en-US" altLang="zh-CN" dirty="0"/>
              <a:t>12.1.1 </a:t>
            </a:r>
            <a:r>
              <a:rPr lang="zh-CN" altLang="en-US" dirty="0"/>
              <a:t>若发包人和承包人之间就工程</a:t>
            </a:r>
            <a:r>
              <a:rPr lang="zh-CN" altLang="en-US" dirty="0">
                <a:solidFill>
                  <a:srgbClr val="339933"/>
                </a:solidFill>
              </a:rPr>
              <a:t>质量、进度、价款支付与扣除、工期延期、索赔、价款</a:t>
            </a:r>
            <a:r>
              <a:rPr lang="zh-CN" altLang="en-US" dirty="0"/>
              <a:t>调整等发生争议，首先应提交合同约定的</a:t>
            </a:r>
            <a:r>
              <a:rPr lang="zh-CN" altLang="en-US" dirty="0">
                <a:solidFill>
                  <a:srgbClr val="FF0000"/>
                </a:solidFill>
              </a:rPr>
              <a:t>总监理</a:t>
            </a:r>
            <a:r>
              <a:rPr lang="zh-CN" altLang="en-US" dirty="0"/>
              <a:t>工程师或</a:t>
            </a:r>
            <a:r>
              <a:rPr lang="zh-CN" altLang="en-US" dirty="0">
                <a:solidFill>
                  <a:srgbClr val="FF0000"/>
                </a:solidFill>
              </a:rPr>
              <a:t>造价</a:t>
            </a:r>
            <a:r>
              <a:rPr lang="zh-CN" altLang="en-US" dirty="0"/>
              <a:t>工程师解决，并应抄送另一方。</a:t>
            </a:r>
            <a:endParaRPr lang="en-US" altLang="zh-CN" dirty="0"/>
          </a:p>
          <a:p>
            <a:r>
              <a:rPr lang="zh-CN" altLang="en-US" dirty="0"/>
              <a:t>总监理工程师或造价工程师应会同发承包双方进行协商，总监理工程师或造价工程师可按</a:t>
            </a:r>
            <a:r>
              <a:rPr lang="zh-CN" altLang="en-US" dirty="0">
                <a:solidFill>
                  <a:srgbClr val="339933"/>
                </a:solidFill>
              </a:rPr>
              <a:t>协商结果</a:t>
            </a:r>
            <a:r>
              <a:rPr lang="zh-CN" altLang="en-US" dirty="0"/>
              <a:t>审慎、公正地做出</a:t>
            </a:r>
            <a:r>
              <a:rPr lang="zh-CN" altLang="en-US" dirty="0">
                <a:solidFill>
                  <a:srgbClr val="FF0000"/>
                </a:solidFill>
              </a:rPr>
              <a:t>暂定结果</a:t>
            </a:r>
            <a:r>
              <a:rPr lang="zh-CN" altLang="en-US" dirty="0"/>
              <a:t>。</a:t>
            </a:r>
            <a:endParaRPr lang="zh-CN" altLang="en-US" dirty="0"/>
          </a:p>
          <a:p>
            <a:r>
              <a:rPr lang="en-US" altLang="zh-CN" dirty="0"/>
              <a:t>12.1.5 </a:t>
            </a:r>
            <a:r>
              <a:rPr lang="zh-CN" altLang="en-US" dirty="0"/>
              <a:t>争议解决前，只要对合同履行不产生</a:t>
            </a:r>
            <a:r>
              <a:rPr lang="zh-CN" altLang="en-US" dirty="0">
                <a:solidFill>
                  <a:srgbClr val="339933"/>
                </a:solidFill>
              </a:rPr>
              <a:t>实质性影响</a:t>
            </a:r>
            <a:r>
              <a:rPr lang="zh-CN" altLang="en-US" dirty="0"/>
              <a:t>，可</a:t>
            </a:r>
            <a:r>
              <a:rPr lang="zh-CN" altLang="en-US" dirty="0">
                <a:solidFill>
                  <a:srgbClr val="FF0000"/>
                </a:solidFill>
              </a:rPr>
              <a:t>暂按</a:t>
            </a:r>
            <a:r>
              <a:rPr lang="zh-CN" altLang="en-US" dirty="0"/>
              <a:t>发承包双方中</a:t>
            </a:r>
            <a:r>
              <a:rPr lang="zh-CN" altLang="en-US" dirty="0">
                <a:solidFill>
                  <a:srgbClr val="FF0000"/>
                </a:solidFill>
              </a:rPr>
              <a:t>较低价格</a:t>
            </a:r>
            <a:r>
              <a:rPr lang="zh-CN" altLang="en-US" dirty="0"/>
              <a:t>方案执行；</a:t>
            </a:r>
            <a:endParaRPr lang="en-US" altLang="zh-CN" dirty="0"/>
          </a:p>
          <a:p>
            <a:r>
              <a:rPr lang="zh-CN" altLang="en-US" dirty="0"/>
              <a:t>争议解决后，</a:t>
            </a:r>
            <a:r>
              <a:rPr lang="zh-CN" altLang="en-US" dirty="0">
                <a:solidFill>
                  <a:srgbClr val="FF0000"/>
                </a:solidFill>
              </a:rPr>
              <a:t>争议</a:t>
            </a:r>
            <a:r>
              <a:rPr lang="zh-CN" altLang="en-US" dirty="0"/>
              <a:t>解决的结果与</a:t>
            </a:r>
            <a:r>
              <a:rPr lang="zh-CN" altLang="en-US" dirty="0">
                <a:solidFill>
                  <a:srgbClr val="339933"/>
                </a:solidFill>
              </a:rPr>
              <a:t>较低价格</a:t>
            </a:r>
            <a:r>
              <a:rPr lang="zh-CN" altLang="en-US" dirty="0"/>
              <a:t>方案</a:t>
            </a:r>
            <a:r>
              <a:rPr lang="zh-CN" altLang="en-US" dirty="0">
                <a:solidFill>
                  <a:srgbClr val="FF0000"/>
                </a:solidFill>
              </a:rPr>
              <a:t>不一致</a:t>
            </a:r>
            <a:r>
              <a:rPr lang="zh-CN" altLang="en-US" dirty="0"/>
              <a:t>的，应按照</a:t>
            </a:r>
            <a:r>
              <a:rPr lang="zh-CN" altLang="en-US" dirty="0">
                <a:solidFill>
                  <a:srgbClr val="339933"/>
                </a:solidFill>
              </a:rPr>
              <a:t>争议解决</a:t>
            </a:r>
            <a:r>
              <a:rPr lang="zh-CN" altLang="en-US" dirty="0"/>
              <a:t>的结果执行，由此造成的</a:t>
            </a:r>
            <a:r>
              <a:rPr lang="zh-CN" altLang="en-US" dirty="0">
                <a:solidFill>
                  <a:srgbClr val="339933"/>
                </a:solidFill>
              </a:rPr>
              <a:t>损失</a:t>
            </a:r>
            <a:r>
              <a:rPr lang="zh-CN" altLang="en-US" dirty="0"/>
              <a:t>由责任人承担。</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13.1 </a:t>
            </a:r>
            <a:r>
              <a:rPr lang="zh-CN" altLang="en-US" dirty="0">
                <a:solidFill>
                  <a:srgbClr val="FF0000"/>
                </a:solidFill>
              </a:rPr>
              <a:t>计价资料</a:t>
            </a:r>
            <a:endParaRPr lang="zh-CN" altLang="en-US" dirty="0">
              <a:solidFill>
                <a:srgbClr val="FF0000"/>
              </a:solidFill>
            </a:endParaRPr>
          </a:p>
          <a:p>
            <a:r>
              <a:rPr lang="en-US" altLang="zh-CN" dirty="0"/>
              <a:t>13.1.1 </a:t>
            </a:r>
            <a:r>
              <a:rPr lang="zh-CN" altLang="en-US" dirty="0"/>
              <a:t>发承包双方应当约定各自在合同工程中</a:t>
            </a:r>
            <a:r>
              <a:rPr lang="zh-CN" altLang="en-US" dirty="0">
                <a:solidFill>
                  <a:srgbClr val="339933"/>
                </a:solidFill>
              </a:rPr>
              <a:t>现场管理人员</a:t>
            </a:r>
            <a:r>
              <a:rPr lang="zh-CN" altLang="en-US" dirty="0"/>
              <a:t>的</a:t>
            </a:r>
            <a:r>
              <a:rPr lang="zh-CN" altLang="en-US" dirty="0">
                <a:solidFill>
                  <a:srgbClr val="339933"/>
                </a:solidFill>
              </a:rPr>
              <a:t>职责范围</a:t>
            </a:r>
            <a:r>
              <a:rPr lang="zh-CN" altLang="en-US" dirty="0"/>
              <a:t>，双方现场管理人员在职责范围内</a:t>
            </a:r>
            <a:r>
              <a:rPr lang="zh-CN" altLang="en-US" dirty="0">
                <a:solidFill>
                  <a:srgbClr val="339933"/>
                </a:solidFill>
              </a:rPr>
              <a:t>签字确认</a:t>
            </a:r>
            <a:r>
              <a:rPr lang="zh-CN" altLang="en-US" dirty="0"/>
              <a:t>的书面文件是工程计价的</a:t>
            </a:r>
            <a:r>
              <a:rPr lang="zh-CN" altLang="en-US" dirty="0">
                <a:solidFill>
                  <a:srgbClr val="339933"/>
                </a:solidFill>
              </a:rPr>
              <a:t>有效凭证</a:t>
            </a:r>
            <a:r>
              <a:rPr lang="zh-CN" altLang="en-US" dirty="0"/>
              <a:t>，但如有其他有效证据或经实证证明其是虚假的除外。</a:t>
            </a:r>
            <a:endParaRPr lang="zh-CN" altLang="en-US" dirty="0"/>
          </a:p>
          <a:p>
            <a:r>
              <a:rPr lang="en-US" altLang="zh-CN" dirty="0"/>
              <a:t>13.1.2 </a:t>
            </a:r>
            <a:r>
              <a:rPr lang="zh-CN" altLang="en-US" dirty="0"/>
              <a:t>发承包双方不论在何种场合对与</a:t>
            </a:r>
            <a:r>
              <a:rPr lang="zh-CN" altLang="en-US" dirty="0">
                <a:solidFill>
                  <a:srgbClr val="FF0000"/>
                </a:solidFill>
              </a:rPr>
              <a:t>工程计价</a:t>
            </a:r>
            <a:r>
              <a:rPr lang="zh-CN" altLang="en-US" dirty="0"/>
              <a:t>有关的</a:t>
            </a:r>
            <a:r>
              <a:rPr lang="zh-CN" altLang="en-US" dirty="0">
                <a:solidFill>
                  <a:srgbClr val="339933"/>
                </a:solidFill>
              </a:rPr>
              <a:t>通知、批准、证明、证书、指示、指令、要求、请求、同意、意见、确定</a:t>
            </a:r>
            <a:r>
              <a:rPr lang="zh-CN" altLang="en-US" dirty="0"/>
              <a:t>和决定等，均应采用</a:t>
            </a:r>
            <a:r>
              <a:rPr lang="zh-CN" altLang="en-US" dirty="0">
                <a:solidFill>
                  <a:srgbClr val="FF0000"/>
                </a:solidFill>
              </a:rPr>
              <a:t>书面形式</a:t>
            </a:r>
            <a:r>
              <a:rPr lang="zh-CN" altLang="en-US" dirty="0"/>
              <a:t>，并应在</a:t>
            </a:r>
            <a:r>
              <a:rPr lang="zh-CN" altLang="en-US" dirty="0">
                <a:solidFill>
                  <a:srgbClr val="FF0000"/>
                </a:solidFill>
              </a:rPr>
              <a:t>合理期限</a:t>
            </a:r>
            <a:r>
              <a:rPr lang="zh-CN" altLang="en-US" dirty="0"/>
              <a:t>内送达接收人和送达地点。</a:t>
            </a:r>
            <a:r>
              <a:rPr lang="zh-CN" altLang="en-US" dirty="0">
                <a:solidFill>
                  <a:srgbClr val="339933"/>
                </a:solidFill>
              </a:rPr>
              <a:t>口头指令</a:t>
            </a:r>
            <a:r>
              <a:rPr lang="zh-CN" altLang="en-US" dirty="0">
                <a:solidFill>
                  <a:srgbClr val="FF0000"/>
                </a:solidFill>
              </a:rPr>
              <a:t>不得作为</a:t>
            </a:r>
            <a:r>
              <a:rPr lang="zh-CN" altLang="en-US" dirty="0"/>
              <a:t>计价凭证，但有</a:t>
            </a:r>
            <a:r>
              <a:rPr lang="zh-CN" altLang="en-US" dirty="0">
                <a:solidFill>
                  <a:srgbClr val="339933"/>
                </a:solidFill>
              </a:rPr>
              <a:t>证据证明</a:t>
            </a:r>
            <a:r>
              <a:rPr lang="zh-CN" altLang="en-US" dirty="0"/>
              <a:t>承包人已按</a:t>
            </a:r>
            <a:r>
              <a:rPr lang="zh-CN" altLang="en-US" dirty="0">
                <a:solidFill>
                  <a:srgbClr val="339933"/>
                </a:solidFill>
              </a:rPr>
              <a:t>口头指令</a:t>
            </a:r>
            <a:r>
              <a:rPr lang="zh-CN" altLang="en-US" dirty="0"/>
              <a:t>完成施工的</a:t>
            </a:r>
            <a:r>
              <a:rPr lang="zh-CN" altLang="en-US" dirty="0">
                <a:solidFill>
                  <a:srgbClr val="FF0000"/>
                </a:solidFill>
              </a:rPr>
              <a:t>除外</a:t>
            </a:r>
            <a:r>
              <a:rPr lang="zh-CN" altLang="en-US" dirty="0"/>
              <a:t>。</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13.1.5 </a:t>
            </a:r>
            <a:r>
              <a:rPr lang="zh-CN" altLang="en-US" dirty="0"/>
              <a:t>发承包双方均应当</a:t>
            </a:r>
            <a:r>
              <a:rPr lang="zh-CN" altLang="en-US" dirty="0">
                <a:solidFill>
                  <a:srgbClr val="339933"/>
                </a:solidFill>
              </a:rPr>
              <a:t>及时签收</a:t>
            </a:r>
            <a:r>
              <a:rPr lang="zh-CN" altLang="en-US" dirty="0"/>
              <a:t>另一方送达其指定接收地点和指定接收人的来往</a:t>
            </a:r>
            <a:r>
              <a:rPr lang="zh-CN" altLang="en-US" dirty="0">
                <a:solidFill>
                  <a:srgbClr val="339933"/>
                </a:solidFill>
              </a:rPr>
              <a:t>信函</a:t>
            </a:r>
            <a:r>
              <a:rPr lang="zh-CN" altLang="en-US" dirty="0"/>
              <a:t>，</a:t>
            </a:r>
            <a:r>
              <a:rPr lang="zh-CN" altLang="en-US" dirty="0">
                <a:solidFill>
                  <a:srgbClr val="FF0000"/>
                </a:solidFill>
              </a:rPr>
              <a:t>拒不签收</a:t>
            </a:r>
            <a:r>
              <a:rPr lang="zh-CN" altLang="en-US" dirty="0"/>
              <a:t>的，</a:t>
            </a:r>
            <a:r>
              <a:rPr lang="zh-CN" altLang="en-US" dirty="0">
                <a:solidFill>
                  <a:srgbClr val="339933"/>
                </a:solidFill>
              </a:rPr>
              <a:t>送达信函</a:t>
            </a:r>
            <a:r>
              <a:rPr lang="zh-CN" altLang="en-US" dirty="0"/>
              <a:t>的一方可以采用</a:t>
            </a:r>
            <a:r>
              <a:rPr lang="zh-CN" altLang="en-US" dirty="0">
                <a:solidFill>
                  <a:srgbClr val="339933"/>
                </a:solidFill>
              </a:rPr>
              <a:t>特快专递</a:t>
            </a:r>
            <a:r>
              <a:rPr lang="zh-CN" altLang="en-US" dirty="0"/>
              <a:t>或者</a:t>
            </a:r>
            <a:r>
              <a:rPr lang="zh-CN" altLang="en-US" dirty="0">
                <a:solidFill>
                  <a:srgbClr val="FF0000"/>
                </a:solidFill>
              </a:rPr>
              <a:t>公证方式送达</a:t>
            </a:r>
            <a:r>
              <a:rPr lang="zh-CN" altLang="en-US" dirty="0"/>
              <a:t>，所造成的费用增加（包括被迫采用特殊送达方式所发生的费用）和（或）延误的工期由拒绝签收一方承担。</a:t>
            </a:r>
            <a:endParaRPr lang="zh-CN" altLang="en-US" dirty="0"/>
          </a:p>
          <a:p>
            <a:r>
              <a:rPr lang="en-US" altLang="zh-CN" dirty="0"/>
              <a:t>13.1.6 </a:t>
            </a:r>
            <a:r>
              <a:rPr lang="zh-CN" altLang="en-US" dirty="0"/>
              <a:t>书面文件和通知</a:t>
            </a:r>
            <a:r>
              <a:rPr lang="zh-CN" altLang="en-US" dirty="0">
                <a:solidFill>
                  <a:srgbClr val="FF0000"/>
                </a:solidFill>
              </a:rPr>
              <a:t>不得扣压</a:t>
            </a:r>
            <a:r>
              <a:rPr lang="zh-CN" altLang="en-US" dirty="0"/>
              <a:t>，一方能够提供证据证明另一方</a:t>
            </a:r>
            <a:r>
              <a:rPr lang="zh-CN" altLang="en-US" dirty="0">
                <a:solidFill>
                  <a:srgbClr val="FF0000"/>
                </a:solidFill>
              </a:rPr>
              <a:t>拒绝签收</a:t>
            </a:r>
            <a:r>
              <a:rPr lang="zh-CN" altLang="en-US" dirty="0"/>
              <a:t>或已送达的，应</a:t>
            </a:r>
            <a:r>
              <a:rPr lang="zh-CN" altLang="en-US" dirty="0">
                <a:solidFill>
                  <a:srgbClr val="FF0000"/>
                </a:solidFill>
              </a:rPr>
              <a:t>视为</a:t>
            </a:r>
            <a:r>
              <a:rPr lang="zh-CN" altLang="en-US" dirty="0"/>
              <a:t>对方</a:t>
            </a:r>
            <a:r>
              <a:rPr lang="zh-CN" altLang="en-US" dirty="0">
                <a:solidFill>
                  <a:srgbClr val="FF0000"/>
                </a:solidFill>
              </a:rPr>
              <a:t>已签收</a:t>
            </a:r>
            <a:r>
              <a:rPr lang="zh-CN" altLang="en-US" dirty="0"/>
              <a:t>并应承担相应责任。</a:t>
            </a:r>
            <a:endParaRPr lang="zh-CN" altLang="en-US" dirty="0"/>
          </a:p>
          <a:p>
            <a:r>
              <a:rPr lang="en-US" altLang="zh-CN" dirty="0"/>
              <a:t>13.2 </a:t>
            </a:r>
            <a:r>
              <a:rPr lang="zh-CN" altLang="en-US" dirty="0">
                <a:solidFill>
                  <a:srgbClr val="FF0000"/>
                </a:solidFill>
              </a:rPr>
              <a:t>计价档案</a:t>
            </a:r>
            <a:endParaRPr lang="zh-CN" altLang="en-US" dirty="0">
              <a:solidFill>
                <a:srgbClr val="FF0000"/>
              </a:solidFill>
            </a:endParaRPr>
          </a:p>
          <a:p>
            <a:r>
              <a:rPr lang="en-US" altLang="zh-CN" dirty="0"/>
              <a:t>13.2.3 </a:t>
            </a:r>
            <a:r>
              <a:rPr lang="zh-CN" altLang="en-US" dirty="0"/>
              <a:t>工程造价咨询人归档的计价文件，</a:t>
            </a:r>
            <a:r>
              <a:rPr lang="zh-CN" altLang="en-US" dirty="0">
                <a:solidFill>
                  <a:srgbClr val="339933"/>
                </a:solidFill>
              </a:rPr>
              <a:t>保存期</a:t>
            </a:r>
            <a:r>
              <a:rPr lang="zh-CN" altLang="en-US" dirty="0"/>
              <a:t>不宜少于</a:t>
            </a:r>
            <a:r>
              <a:rPr lang="zh-CN" altLang="en-US" dirty="0">
                <a:solidFill>
                  <a:srgbClr val="339933"/>
                </a:solidFill>
              </a:rPr>
              <a:t>五年</a:t>
            </a:r>
            <a:r>
              <a:rPr lang="zh-CN" altLang="en-US" dirty="0"/>
              <a:t>。</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合同约定，施工现场条件，</a:t>
            </a:r>
            <a:r>
              <a:rPr lang="zh-CN" altLang="en-US" dirty="0">
                <a:solidFill>
                  <a:srgbClr val="00B050"/>
                </a:solidFill>
              </a:rPr>
              <a:t>乙方承担</a:t>
            </a:r>
            <a:endParaRPr lang="en-US" altLang="zh-CN" dirty="0">
              <a:solidFill>
                <a:srgbClr val="00B050"/>
              </a:solidFill>
            </a:endParaRPr>
          </a:p>
          <a:p>
            <a:r>
              <a:rPr lang="zh-CN" altLang="en-US" dirty="0">
                <a:solidFill>
                  <a:srgbClr val="00B050"/>
                </a:solidFill>
              </a:rPr>
              <a:t>场内道路</a:t>
            </a:r>
            <a:r>
              <a:rPr lang="zh-CN" altLang="en-US" dirty="0"/>
              <a:t>、交通设施</a:t>
            </a:r>
            <a:endParaRPr lang="en-US" altLang="zh-CN" dirty="0"/>
          </a:p>
          <a:p>
            <a:r>
              <a:rPr lang="zh-CN" altLang="en-US" dirty="0">
                <a:solidFill>
                  <a:srgbClr val="00B050"/>
                </a:solidFill>
              </a:rPr>
              <a:t>施工所需要</a:t>
            </a:r>
            <a:r>
              <a:rPr lang="zh-CN" altLang="en-US" dirty="0"/>
              <a:t>的条件，</a:t>
            </a:r>
            <a:r>
              <a:rPr lang="zh-CN" altLang="en-US" dirty="0">
                <a:solidFill>
                  <a:srgbClr val="00B050"/>
                </a:solidFill>
              </a:rPr>
              <a:t>自行踏勘</a:t>
            </a:r>
            <a:r>
              <a:rPr lang="zh-CN" altLang="en-US" dirty="0"/>
              <a:t>，据此报价</a:t>
            </a:r>
            <a:endParaRPr lang="en-US" altLang="zh-CN" dirty="0"/>
          </a:p>
          <a:p>
            <a:r>
              <a:rPr lang="zh-CN" altLang="en-US" dirty="0"/>
              <a:t>打桩地方，消防泵房、水池，</a:t>
            </a:r>
            <a:r>
              <a:rPr lang="zh-CN" altLang="en-US" dirty="0">
                <a:solidFill>
                  <a:srgbClr val="00B050"/>
                </a:solidFill>
              </a:rPr>
              <a:t>拆除、回填</a:t>
            </a:r>
            <a:endParaRPr lang="en-US" altLang="zh-CN" dirty="0">
              <a:solidFill>
                <a:srgbClr val="00B050"/>
              </a:solidFill>
            </a:endParaRPr>
          </a:p>
          <a:p>
            <a:pPr>
              <a:spcAft>
                <a:spcPts val="0"/>
              </a:spcAft>
            </a:pPr>
            <a:r>
              <a:rPr lang="zh-CN" altLang="en-US">
                <a:solidFill>
                  <a:srgbClr val="FF0000"/>
                </a:solidFill>
              </a:rPr>
              <a:t>重点</a:t>
            </a:r>
            <a:r>
              <a:rPr lang="zh-CN" altLang="en-US" dirty="0">
                <a:solidFill>
                  <a:srgbClr val="FF0000"/>
                </a:solidFill>
              </a:rPr>
              <a:t>：</a:t>
            </a:r>
            <a:r>
              <a:rPr lang="zh-CN" altLang="zh-CN" dirty="0"/>
              <a:t>排管</a:t>
            </a:r>
            <a:r>
              <a:rPr lang="en-US" altLang="zh-CN" dirty="0"/>
              <a:t>4*5</a:t>
            </a:r>
            <a:r>
              <a:rPr lang="zh-CN" altLang="zh-CN" dirty="0"/>
              <a:t>排，变为</a:t>
            </a:r>
            <a:r>
              <a:rPr lang="en-US" altLang="zh-CN" dirty="0"/>
              <a:t>3*4</a:t>
            </a:r>
            <a:r>
              <a:rPr lang="zh-CN" altLang="zh-CN" dirty="0"/>
              <a:t>排，类似</a:t>
            </a:r>
            <a:endParaRPr lang="zh-CN" altLang="zh-CN" dirty="0"/>
          </a:p>
          <a:p>
            <a:pPr>
              <a:spcAft>
                <a:spcPts val="0"/>
              </a:spcAft>
            </a:pPr>
            <a:r>
              <a:rPr lang="zh-CN" altLang="en-US" dirty="0">
                <a:solidFill>
                  <a:srgbClr val="FF0000"/>
                </a:solidFill>
              </a:rPr>
              <a:t>重点：</a:t>
            </a:r>
            <a:r>
              <a:rPr lang="zh-CN" altLang="zh-CN" dirty="0"/>
              <a:t>专业工程暂估价，乙方报</a:t>
            </a:r>
            <a:r>
              <a:rPr lang="en-US" altLang="zh-CN" dirty="0"/>
              <a:t>3%</a:t>
            </a:r>
            <a:r>
              <a:rPr lang="zh-CN" altLang="zh-CN" dirty="0"/>
              <a:t>管理费，乙方招标</a:t>
            </a:r>
            <a:endParaRPr lang="zh-CN" altLang="zh-CN" dirty="0"/>
          </a:p>
          <a:p>
            <a:pPr>
              <a:spcAft>
                <a:spcPts val="0"/>
              </a:spcAft>
            </a:pPr>
            <a:r>
              <a:rPr lang="zh-CN" altLang="en-US" dirty="0">
                <a:solidFill>
                  <a:srgbClr val="FF0000"/>
                </a:solidFill>
              </a:rPr>
              <a:t>重点：</a:t>
            </a:r>
            <a:r>
              <a:rPr lang="zh-CN" altLang="zh-CN" dirty="0"/>
              <a:t>现场土方多，招标，甲方要求</a:t>
            </a:r>
            <a:r>
              <a:rPr lang="zh-CN" altLang="zh-CN" dirty="0">
                <a:solidFill>
                  <a:srgbClr val="339933"/>
                </a:solidFill>
              </a:rPr>
              <a:t>土方平衡</a:t>
            </a:r>
            <a:r>
              <a:rPr lang="zh-CN" altLang="zh-CN" dirty="0"/>
              <a:t>，减少外运，乙方制定土方平衡方案，假山，土方外运，报低，中标，固定单价合同，乙方土方方案，甲方没批准，大量土方外运</a:t>
            </a:r>
            <a:endParaRPr lang="zh-CN" altLang="zh-CN" dirty="0"/>
          </a:p>
          <a:p>
            <a:endParaRPr lang="zh-CN" altLang="en-US" dirty="0">
              <a:solidFill>
                <a:srgbClr val="00B050"/>
              </a:solidFill>
            </a:endParaRPr>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3.2.6 </a:t>
            </a:r>
            <a:r>
              <a:rPr lang="zh-CN" altLang="en-US" dirty="0">
                <a:solidFill>
                  <a:srgbClr val="FF0000"/>
                </a:solidFill>
              </a:rPr>
              <a:t>分部分项</a:t>
            </a:r>
            <a:r>
              <a:rPr lang="zh-CN" altLang="en-US" dirty="0"/>
              <a:t>工程项目清单应按</a:t>
            </a:r>
            <a:r>
              <a:rPr lang="zh-CN" altLang="en-US" dirty="0">
                <a:solidFill>
                  <a:srgbClr val="FF0000"/>
                </a:solidFill>
              </a:rPr>
              <a:t>单价计价</a:t>
            </a:r>
            <a:r>
              <a:rPr lang="zh-CN" altLang="en-US" dirty="0"/>
              <a:t>方式计算费用，</a:t>
            </a:r>
            <a:r>
              <a:rPr lang="zh-CN" altLang="en-US" dirty="0">
                <a:solidFill>
                  <a:srgbClr val="339933"/>
                </a:solidFill>
              </a:rPr>
              <a:t>发包人提供的材料</a:t>
            </a:r>
            <a:r>
              <a:rPr lang="zh-CN" altLang="en-US" dirty="0"/>
              <a:t>应列入</a:t>
            </a:r>
            <a:r>
              <a:rPr lang="zh-CN" altLang="en-US" dirty="0">
                <a:solidFill>
                  <a:srgbClr val="339933"/>
                </a:solidFill>
              </a:rPr>
              <a:t>分部分项</a:t>
            </a:r>
            <a:r>
              <a:rPr lang="zh-CN" altLang="en-US" dirty="0"/>
              <a:t>工程项目清单。</a:t>
            </a:r>
            <a:endParaRPr lang="zh-CN" altLang="en-US" dirty="0"/>
          </a:p>
          <a:p>
            <a:r>
              <a:rPr lang="en-US" altLang="zh-CN" dirty="0"/>
              <a:t>3.2.7 </a:t>
            </a:r>
            <a:r>
              <a:rPr lang="zh-CN" altLang="en-US" dirty="0">
                <a:solidFill>
                  <a:srgbClr val="FF0000"/>
                </a:solidFill>
              </a:rPr>
              <a:t>措施项目</a:t>
            </a:r>
            <a:r>
              <a:rPr lang="zh-CN" altLang="en-US" dirty="0"/>
              <a:t>清单应依据经济合理的</a:t>
            </a:r>
            <a:r>
              <a:rPr lang="zh-CN" altLang="en-US" dirty="0">
                <a:solidFill>
                  <a:srgbClr val="339933"/>
                </a:solidFill>
              </a:rPr>
              <a:t>施工方案</a:t>
            </a:r>
            <a:r>
              <a:rPr lang="zh-CN" altLang="en-US" dirty="0"/>
              <a:t>以</a:t>
            </a:r>
            <a:r>
              <a:rPr lang="zh-CN" altLang="en-US" dirty="0">
                <a:solidFill>
                  <a:srgbClr val="339933"/>
                </a:solidFill>
              </a:rPr>
              <a:t>单价或总价</a:t>
            </a:r>
            <a:r>
              <a:rPr lang="zh-CN" altLang="en-US" dirty="0"/>
              <a:t>计价方式确定费用，其中</a:t>
            </a:r>
            <a:r>
              <a:rPr lang="zh-CN" altLang="en-US" dirty="0">
                <a:solidFill>
                  <a:srgbClr val="339933"/>
                </a:solidFill>
              </a:rPr>
              <a:t>安全文明施工</a:t>
            </a:r>
            <a:r>
              <a:rPr lang="zh-CN" altLang="en-US" dirty="0"/>
              <a:t>措施项目应按国家或省级、行业建设</a:t>
            </a:r>
            <a:r>
              <a:rPr lang="zh-CN" altLang="en-US" dirty="0">
                <a:solidFill>
                  <a:srgbClr val="339933"/>
                </a:solidFill>
              </a:rPr>
              <a:t>主管部门</a:t>
            </a:r>
            <a:r>
              <a:rPr lang="zh-CN" altLang="en-US" dirty="0"/>
              <a:t>的规定确定费用。（</a:t>
            </a:r>
            <a:r>
              <a:rPr lang="zh-CN" altLang="en-US" dirty="0">
                <a:solidFill>
                  <a:schemeClr val="tx1"/>
                </a:solidFill>
              </a:rPr>
              <a:t>产值</a:t>
            </a:r>
            <a:r>
              <a:rPr lang="zh-CN" altLang="en-US" dirty="0"/>
              <a:t>）</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spcAft>
                <a:spcPts val="0"/>
              </a:spcAft>
            </a:pPr>
            <a:r>
              <a:rPr lang="zh-CN" altLang="en-US" sz="2900" dirty="0">
                <a:solidFill>
                  <a:srgbClr val="FF0000"/>
                </a:solidFill>
              </a:rPr>
              <a:t>重点：</a:t>
            </a:r>
            <a:r>
              <a:rPr lang="zh-CN" altLang="zh-CN" sz="2900" dirty="0"/>
              <a:t>总价合同，材料含税报价，结算，扣材料税。营改增后，材料设备，</a:t>
            </a:r>
            <a:r>
              <a:rPr lang="zh-CN" altLang="zh-CN" sz="2900" dirty="0">
                <a:solidFill>
                  <a:srgbClr val="339933"/>
                </a:solidFill>
              </a:rPr>
              <a:t>不含税报价</a:t>
            </a:r>
            <a:endParaRPr lang="zh-CN" altLang="zh-CN" sz="2900" dirty="0">
              <a:solidFill>
                <a:srgbClr val="339933"/>
              </a:solidFill>
            </a:endParaRPr>
          </a:p>
          <a:p>
            <a:pPr>
              <a:spcAft>
                <a:spcPts val="0"/>
              </a:spcAft>
            </a:pPr>
            <a:r>
              <a:rPr lang="zh-CN" altLang="en-US" sz="2900" dirty="0">
                <a:solidFill>
                  <a:srgbClr val="FF0000"/>
                </a:solidFill>
              </a:rPr>
              <a:t>重点：</a:t>
            </a:r>
            <a:r>
              <a:rPr lang="zh-CN" altLang="zh-CN" sz="2900" dirty="0"/>
              <a:t>甲供材</a:t>
            </a:r>
            <a:r>
              <a:rPr lang="zh-CN" altLang="en-US" sz="2900" dirty="0"/>
              <a:t>，</a:t>
            </a:r>
            <a:r>
              <a:rPr lang="zh-CN" altLang="zh-CN" sz="2900" dirty="0"/>
              <a:t>由甲方提供的材料，是和总承包方约定并与第三方供应商签订的采购合同。</a:t>
            </a:r>
            <a:endParaRPr lang="en-US" altLang="zh-CN" sz="2900" dirty="0"/>
          </a:p>
          <a:p>
            <a:pPr>
              <a:spcAft>
                <a:spcPts val="0"/>
              </a:spcAft>
            </a:pPr>
            <a:r>
              <a:rPr lang="zh-CN" altLang="zh-CN" sz="2900" dirty="0"/>
              <a:t>采购合同是</a:t>
            </a:r>
            <a:r>
              <a:rPr lang="zh-CN" altLang="zh-CN" sz="2900" dirty="0">
                <a:solidFill>
                  <a:srgbClr val="339933"/>
                </a:solidFill>
              </a:rPr>
              <a:t>含税的</a:t>
            </a:r>
            <a:r>
              <a:rPr lang="zh-CN" altLang="zh-CN" sz="2900" dirty="0"/>
              <a:t>，是需</a:t>
            </a:r>
            <a:r>
              <a:rPr lang="zh-CN" altLang="zh-CN" sz="2900" dirty="0">
                <a:solidFill>
                  <a:srgbClr val="339933"/>
                </a:solidFill>
              </a:rPr>
              <a:t>扣除税金</a:t>
            </a:r>
            <a:r>
              <a:rPr lang="zh-CN" altLang="zh-CN" sz="2900" dirty="0"/>
              <a:t>才能纳入到总价合同内的</a:t>
            </a:r>
            <a:endParaRPr lang="en-US" altLang="zh-CN" sz="2900" dirty="0"/>
          </a:p>
          <a:p>
            <a:pPr>
              <a:spcAft>
                <a:spcPts val="0"/>
              </a:spcAft>
            </a:pPr>
            <a:r>
              <a:rPr lang="zh-CN" altLang="en-US" sz="2900" dirty="0">
                <a:solidFill>
                  <a:srgbClr val="FF0000"/>
                </a:solidFill>
              </a:rPr>
              <a:t>重点：</a:t>
            </a:r>
            <a:r>
              <a:rPr lang="zh-CN" altLang="zh-CN" sz="2900" dirty="0"/>
              <a:t>固定总价合同，招标要求，</a:t>
            </a:r>
            <a:r>
              <a:rPr lang="zh-CN" altLang="zh-CN" sz="2900" dirty="0">
                <a:solidFill>
                  <a:srgbClr val="339933"/>
                </a:solidFill>
              </a:rPr>
              <a:t>清单不算合同文件</a:t>
            </a:r>
            <a:endParaRPr lang="en-US" altLang="zh-CN" sz="2900" dirty="0"/>
          </a:p>
          <a:p>
            <a:pPr>
              <a:spcAft>
                <a:spcPts val="0"/>
              </a:spcAft>
            </a:pPr>
            <a:r>
              <a:rPr lang="zh-CN" altLang="zh-CN" sz="2900" dirty="0"/>
              <a:t>招标图钢材</a:t>
            </a:r>
            <a:r>
              <a:rPr lang="en-US" altLang="zh-CN" sz="2900" dirty="0"/>
              <a:t>4</a:t>
            </a:r>
            <a:r>
              <a:rPr lang="zh-CN" altLang="zh-CN" sz="2900" dirty="0"/>
              <a:t>万吨，乙方报价清单</a:t>
            </a:r>
            <a:r>
              <a:rPr lang="en-US" altLang="zh-CN" sz="2900" dirty="0"/>
              <a:t>4.4</a:t>
            </a:r>
            <a:r>
              <a:rPr lang="zh-CN" altLang="zh-CN" sz="2900" dirty="0"/>
              <a:t>万吨，竣工图</a:t>
            </a:r>
            <a:r>
              <a:rPr lang="en-US" altLang="zh-CN" sz="2900" dirty="0"/>
              <a:t>4.5</a:t>
            </a:r>
            <a:r>
              <a:rPr lang="zh-CN" altLang="zh-CN" sz="2900" dirty="0"/>
              <a:t>万吨。变更增加</a:t>
            </a:r>
            <a:r>
              <a:rPr lang="en-US" altLang="zh-CN" sz="2900" dirty="0"/>
              <a:t>5</a:t>
            </a:r>
            <a:r>
              <a:rPr lang="zh-CN" altLang="zh-CN" sz="2900" dirty="0"/>
              <a:t>千吨，应增加多少。乙方存在多报少报量。</a:t>
            </a:r>
            <a:endParaRPr lang="en-US" altLang="zh-CN" sz="2900" dirty="0"/>
          </a:p>
          <a:p>
            <a:pPr>
              <a:spcAft>
                <a:spcPts val="0"/>
              </a:spcAft>
            </a:pPr>
            <a:r>
              <a:rPr lang="zh-CN" altLang="zh-CN" sz="2900" dirty="0"/>
              <a:t>招标图</a:t>
            </a:r>
            <a:r>
              <a:rPr lang="zh-CN" altLang="en-US" sz="2900" dirty="0"/>
              <a:t>商品砼</a:t>
            </a:r>
            <a:r>
              <a:rPr lang="en-US" altLang="zh-CN" sz="2900" dirty="0"/>
              <a:t>5</a:t>
            </a:r>
            <a:r>
              <a:rPr lang="zh-CN" altLang="zh-CN" sz="2900" dirty="0"/>
              <a:t>万</a:t>
            </a:r>
            <a:r>
              <a:rPr lang="zh-CN" altLang="en-US" sz="2900" dirty="0"/>
              <a:t>方</a:t>
            </a:r>
            <a:r>
              <a:rPr lang="zh-CN" altLang="zh-CN" sz="2900" dirty="0"/>
              <a:t>，乙方报价清单</a:t>
            </a:r>
            <a:r>
              <a:rPr lang="en-US" altLang="zh-CN" sz="2900" dirty="0"/>
              <a:t>4</a:t>
            </a:r>
            <a:r>
              <a:rPr lang="zh-CN" altLang="zh-CN" sz="2900" dirty="0"/>
              <a:t>万</a:t>
            </a:r>
            <a:r>
              <a:rPr lang="zh-CN" altLang="en-US" sz="2900" dirty="0"/>
              <a:t>方</a:t>
            </a:r>
            <a:r>
              <a:rPr lang="zh-CN" altLang="zh-CN" sz="2900" dirty="0"/>
              <a:t>，竣工图</a:t>
            </a:r>
            <a:r>
              <a:rPr lang="en-US" altLang="zh-CN" sz="2900" dirty="0"/>
              <a:t>5.5</a:t>
            </a:r>
            <a:r>
              <a:rPr lang="zh-CN" altLang="zh-CN" sz="2900" dirty="0"/>
              <a:t>万</a:t>
            </a:r>
            <a:r>
              <a:rPr lang="zh-CN" altLang="en-US" sz="2900" dirty="0"/>
              <a:t>方</a:t>
            </a:r>
            <a:r>
              <a:rPr lang="zh-CN" altLang="zh-CN" sz="2900" dirty="0"/>
              <a:t>。变更增加</a:t>
            </a:r>
            <a:r>
              <a:rPr lang="en-US" altLang="zh-CN" sz="2900" dirty="0"/>
              <a:t>5</a:t>
            </a:r>
            <a:r>
              <a:rPr lang="zh-CN" altLang="zh-CN" sz="2900" dirty="0"/>
              <a:t>千</a:t>
            </a:r>
            <a:r>
              <a:rPr lang="zh-CN" altLang="en-US" sz="2900" dirty="0"/>
              <a:t>方</a:t>
            </a:r>
            <a:r>
              <a:rPr lang="zh-CN" altLang="zh-CN" sz="2900" dirty="0"/>
              <a:t>，应增加多少。</a:t>
            </a:r>
            <a:endParaRPr lang="en-US" altLang="zh-CN" sz="2900" dirty="0"/>
          </a:p>
          <a:p>
            <a:pPr>
              <a:spcAft>
                <a:spcPts val="0"/>
              </a:spcAft>
            </a:pPr>
            <a:r>
              <a:rPr lang="zh-CN" altLang="zh-CN" sz="2900" dirty="0"/>
              <a:t>后钢材大</a:t>
            </a:r>
            <a:r>
              <a:rPr lang="zh-CN" altLang="zh-CN" sz="2900" dirty="0">
                <a:solidFill>
                  <a:srgbClr val="339933"/>
                </a:solidFill>
              </a:rPr>
              <a:t>涨价</a:t>
            </a:r>
            <a:r>
              <a:rPr lang="zh-CN" altLang="zh-CN" sz="2900" dirty="0"/>
              <a:t>，如何</a:t>
            </a:r>
            <a:r>
              <a:rPr lang="zh-CN" altLang="zh-CN" sz="2900" dirty="0">
                <a:solidFill>
                  <a:srgbClr val="339933"/>
                </a:solidFill>
              </a:rPr>
              <a:t>调价差</a:t>
            </a:r>
            <a:r>
              <a:rPr lang="zh-CN" altLang="zh-CN" sz="2900" dirty="0"/>
              <a:t>，</a:t>
            </a:r>
            <a:r>
              <a:rPr lang="en-US" altLang="zh-CN" sz="2900" dirty="0"/>
              <a:t>4.5</a:t>
            </a:r>
            <a:r>
              <a:rPr lang="zh-CN" altLang="zh-CN" sz="2900" dirty="0"/>
              <a:t>万吨，</a:t>
            </a:r>
            <a:r>
              <a:rPr lang="en-US" altLang="zh-CN" sz="2900" dirty="0"/>
              <a:t>4.9</a:t>
            </a:r>
            <a:r>
              <a:rPr lang="zh-CN" altLang="zh-CN" sz="2900" dirty="0"/>
              <a:t>万吨</a:t>
            </a:r>
            <a:endParaRPr lang="zh-CN" altLang="zh-CN" sz="2900"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spcAft>
                <a:spcPts val="0"/>
              </a:spcAft>
            </a:pPr>
            <a:r>
              <a:rPr lang="zh-CN" altLang="en-US" dirty="0">
                <a:solidFill>
                  <a:srgbClr val="FF0000"/>
                </a:solidFill>
              </a:rPr>
              <a:t>重点：</a:t>
            </a:r>
            <a:r>
              <a:rPr lang="zh-CN" altLang="zh-CN" dirty="0"/>
              <a:t>固定总价合同，乙方算量报价，</a:t>
            </a:r>
            <a:r>
              <a:rPr lang="zh-CN" altLang="zh-CN" dirty="0">
                <a:solidFill>
                  <a:srgbClr val="339933"/>
                </a:solidFill>
              </a:rPr>
              <a:t>图没有天篷</a:t>
            </a:r>
            <a:r>
              <a:rPr lang="zh-CN" altLang="zh-CN" dirty="0"/>
              <a:t>，甲方提供铝材</a:t>
            </a:r>
            <a:r>
              <a:rPr lang="zh-CN" altLang="zh-CN" dirty="0">
                <a:solidFill>
                  <a:srgbClr val="339933"/>
                </a:solidFill>
              </a:rPr>
              <a:t>天篷暂估量</a:t>
            </a:r>
            <a:r>
              <a:rPr lang="en-US" altLang="zh-CN" dirty="0"/>
              <a:t>4000</a:t>
            </a:r>
            <a:r>
              <a:rPr lang="zh-CN" altLang="zh-CN" dirty="0"/>
              <a:t>平，乙方报</a:t>
            </a:r>
            <a:r>
              <a:rPr lang="en-US" altLang="zh-CN" dirty="0"/>
              <a:t>0</a:t>
            </a:r>
            <a:r>
              <a:rPr lang="zh-CN" altLang="zh-CN" dirty="0"/>
              <a:t>平，每平</a:t>
            </a:r>
            <a:r>
              <a:rPr lang="en-US" altLang="zh-CN" dirty="0"/>
              <a:t>400</a:t>
            </a:r>
            <a:r>
              <a:rPr lang="zh-CN" altLang="zh-CN" dirty="0"/>
              <a:t>元，实际完成</a:t>
            </a:r>
            <a:r>
              <a:rPr lang="en-US" altLang="zh-CN" dirty="0"/>
              <a:t>3000</a:t>
            </a:r>
            <a:r>
              <a:rPr lang="zh-CN" altLang="zh-CN" dirty="0"/>
              <a:t>平，审计，按</a:t>
            </a:r>
            <a:r>
              <a:rPr lang="en-US" altLang="zh-CN" dirty="0"/>
              <a:t>3000</a:t>
            </a:r>
            <a:r>
              <a:rPr lang="zh-CN" altLang="zh-CN" dirty="0"/>
              <a:t>平算，但要扣</a:t>
            </a:r>
            <a:r>
              <a:rPr lang="en-US" altLang="zh-CN" dirty="0"/>
              <a:t>4000</a:t>
            </a:r>
            <a:r>
              <a:rPr lang="zh-CN" altLang="zh-CN" dirty="0"/>
              <a:t>平</a:t>
            </a:r>
            <a:endParaRPr lang="zh-CN" altLang="zh-CN" dirty="0"/>
          </a:p>
          <a:p>
            <a:pPr>
              <a:spcAft>
                <a:spcPts val="0"/>
              </a:spcAft>
            </a:pPr>
            <a:r>
              <a:rPr lang="zh-CN" altLang="en-US" dirty="0">
                <a:solidFill>
                  <a:srgbClr val="FF0000"/>
                </a:solidFill>
              </a:rPr>
              <a:t>重点：</a:t>
            </a:r>
            <a:r>
              <a:rPr lang="zh-CN" altLang="zh-CN" dirty="0"/>
              <a:t>门窗分包，定额价比招标限价高，约定，变更，套定额，按</a:t>
            </a:r>
            <a:r>
              <a:rPr lang="zh-CN" altLang="zh-CN" dirty="0">
                <a:solidFill>
                  <a:srgbClr val="339933"/>
                </a:solidFill>
              </a:rPr>
              <a:t>报价下浮率</a:t>
            </a:r>
            <a:r>
              <a:rPr lang="zh-CN" altLang="zh-CN" dirty="0"/>
              <a:t>下浮结算，按哪个下浮率，招标限价相对定额下浮率，是否考虑</a:t>
            </a:r>
            <a:endParaRPr lang="zh-CN" altLang="zh-CN" dirty="0"/>
          </a:p>
          <a:p>
            <a:pPr>
              <a:spcAft>
                <a:spcPts val="0"/>
              </a:spcAft>
            </a:pPr>
            <a:r>
              <a:rPr lang="zh-CN" altLang="en-US" dirty="0">
                <a:solidFill>
                  <a:srgbClr val="FF0000"/>
                </a:solidFill>
              </a:rPr>
              <a:t>重点：</a:t>
            </a:r>
            <a:r>
              <a:rPr lang="zh-CN" altLang="zh-CN" dirty="0"/>
              <a:t>单价合同，室外排水管，招标清单量为</a:t>
            </a:r>
            <a:r>
              <a:rPr lang="en-US" altLang="zh-CN" dirty="0"/>
              <a:t>0</a:t>
            </a:r>
            <a:r>
              <a:rPr lang="zh-CN" altLang="zh-CN" dirty="0"/>
              <a:t>，乙方报价</a:t>
            </a:r>
            <a:r>
              <a:rPr lang="en-US" altLang="zh-CN" dirty="0"/>
              <a:t>0</a:t>
            </a:r>
            <a:r>
              <a:rPr lang="zh-CN" altLang="zh-CN" dirty="0"/>
              <a:t>，图纸和实际完成</a:t>
            </a:r>
            <a:r>
              <a:rPr lang="en-US" altLang="zh-CN" dirty="0"/>
              <a:t>3000</a:t>
            </a:r>
            <a:r>
              <a:rPr lang="zh-CN" altLang="zh-CN" dirty="0"/>
              <a:t>米，</a:t>
            </a:r>
            <a:r>
              <a:rPr lang="zh-CN" altLang="zh-CN" dirty="0">
                <a:solidFill>
                  <a:srgbClr val="339933"/>
                </a:solidFill>
              </a:rPr>
              <a:t>招标清单</a:t>
            </a:r>
            <a:r>
              <a:rPr lang="zh-CN" altLang="zh-CN" dirty="0"/>
              <a:t>属于要约邀请，无效，应据实结算</a:t>
            </a:r>
            <a:endParaRPr lang="zh-CN" altLang="zh-CN"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spcAft>
                <a:spcPts val="0"/>
              </a:spcAft>
            </a:pPr>
            <a:r>
              <a:rPr lang="zh-CN" altLang="en-US" sz="2800" dirty="0">
                <a:solidFill>
                  <a:srgbClr val="FF0000"/>
                </a:solidFill>
              </a:rPr>
              <a:t>重点：</a:t>
            </a:r>
            <a:r>
              <a:rPr lang="zh-CN" altLang="zh-CN" sz="2800" dirty="0"/>
              <a:t>固定总价</a:t>
            </a:r>
            <a:r>
              <a:rPr lang="zh-CN" altLang="en-US" sz="2800" dirty="0"/>
              <a:t>，</a:t>
            </a:r>
            <a:r>
              <a:rPr lang="zh-CN" altLang="zh-CN" sz="2800" dirty="0"/>
              <a:t>安装工程，规模和功能不变，电缆截面和走向</a:t>
            </a:r>
            <a:r>
              <a:rPr lang="zh-CN" altLang="en-US" sz="2800" dirty="0"/>
              <a:t>变</a:t>
            </a:r>
            <a:r>
              <a:rPr lang="zh-CN" altLang="zh-CN" sz="2800" dirty="0"/>
              <a:t>了，</a:t>
            </a:r>
            <a:r>
              <a:rPr lang="zh-CN" altLang="zh-CN" sz="2800" dirty="0">
                <a:solidFill>
                  <a:srgbClr val="339933"/>
                </a:solidFill>
              </a:rPr>
              <a:t>图纸变更</a:t>
            </a:r>
            <a:r>
              <a:rPr lang="zh-CN" altLang="en-US" sz="2800" dirty="0"/>
              <a:t>，</a:t>
            </a:r>
            <a:r>
              <a:rPr lang="zh-CN" altLang="zh-CN" sz="2800" dirty="0"/>
              <a:t>工程量增加，能否按实结算</a:t>
            </a:r>
            <a:endParaRPr lang="zh-CN" altLang="zh-CN" sz="2800" dirty="0"/>
          </a:p>
          <a:p>
            <a:pPr>
              <a:spcAft>
                <a:spcPts val="0"/>
              </a:spcAft>
            </a:pPr>
            <a:r>
              <a:rPr lang="zh-CN" altLang="zh-CN" sz="2800" dirty="0"/>
              <a:t>甲方完成清单，图纸和清单互为</a:t>
            </a:r>
            <a:r>
              <a:rPr lang="zh-CN" altLang="zh-CN" sz="2800" dirty="0">
                <a:solidFill>
                  <a:srgbClr val="339933"/>
                </a:solidFill>
              </a:rPr>
              <a:t>补充包干</a:t>
            </a:r>
            <a:endParaRPr lang="zh-CN" altLang="zh-CN" sz="2800" dirty="0">
              <a:solidFill>
                <a:srgbClr val="339933"/>
              </a:solidFill>
            </a:endParaRPr>
          </a:p>
          <a:p>
            <a:pPr>
              <a:spcAft>
                <a:spcPts val="0"/>
              </a:spcAft>
            </a:pPr>
            <a:r>
              <a:rPr lang="zh-CN" altLang="zh-CN" sz="2800" dirty="0"/>
              <a:t>乙方报结算，增加了</a:t>
            </a:r>
            <a:r>
              <a:rPr lang="en-US" altLang="zh-CN" sz="2800" dirty="0"/>
              <a:t>1000</a:t>
            </a:r>
            <a:r>
              <a:rPr lang="zh-CN" altLang="zh-CN" sz="2800" dirty="0"/>
              <a:t>万</a:t>
            </a:r>
            <a:endParaRPr lang="zh-CN" altLang="zh-CN" sz="2800" dirty="0"/>
          </a:p>
          <a:p>
            <a:pPr>
              <a:spcAft>
                <a:spcPts val="0"/>
              </a:spcAft>
            </a:pPr>
            <a:r>
              <a:rPr lang="zh-CN" altLang="zh-CN" sz="2800" dirty="0"/>
              <a:t>乙方投标时提出了</a:t>
            </a:r>
            <a:r>
              <a:rPr lang="zh-CN" altLang="zh-CN" sz="2800" dirty="0">
                <a:solidFill>
                  <a:srgbClr val="339933"/>
                </a:solidFill>
              </a:rPr>
              <a:t>清单少算</a:t>
            </a:r>
            <a:r>
              <a:rPr lang="zh-CN" altLang="zh-CN" sz="2800" dirty="0"/>
              <a:t>，甲方不予调整</a:t>
            </a:r>
            <a:endParaRPr lang="zh-CN" altLang="zh-CN" sz="2800" dirty="0"/>
          </a:p>
          <a:p>
            <a:pPr>
              <a:spcAft>
                <a:spcPts val="0"/>
              </a:spcAft>
            </a:pPr>
            <a:r>
              <a:rPr lang="zh-CN" altLang="zh-CN" sz="2800" dirty="0"/>
              <a:t>乙方</a:t>
            </a:r>
            <a:r>
              <a:rPr lang="zh-CN" altLang="zh-CN" sz="2800" dirty="0">
                <a:solidFill>
                  <a:srgbClr val="339933"/>
                </a:solidFill>
              </a:rPr>
              <a:t>联系函</a:t>
            </a:r>
            <a:r>
              <a:rPr lang="zh-CN" altLang="zh-CN" sz="2800" dirty="0"/>
              <a:t>，变更超过</a:t>
            </a:r>
            <a:r>
              <a:rPr lang="en-US" altLang="zh-CN" sz="2800" dirty="0"/>
              <a:t>1/3</a:t>
            </a:r>
            <a:r>
              <a:rPr lang="zh-CN" altLang="zh-CN" sz="2800" dirty="0"/>
              <a:t>，按竣工图结算，材料调价差</a:t>
            </a:r>
            <a:endParaRPr lang="zh-CN" altLang="zh-CN" sz="2800" dirty="0"/>
          </a:p>
          <a:p>
            <a:pPr>
              <a:spcAft>
                <a:spcPts val="0"/>
              </a:spcAft>
            </a:pPr>
            <a:r>
              <a:rPr lang="zh-CN" altLang="zh-CN" sz="2800" dirty="0"/>
              <a:t>甲方</a:t>
            </a:r>
            <a:r>
              <a:rPr lang="zh-CN" altLang="zh-CN" sz="2800" dirty="0">
                <a:solidFill>
                  <a:srgbClr val="339933"/>
                </a:solidFill>
              </a:rPr>
              <a:t>回函</a:t>
            </a:r>
            <a:r>
              <a:rPr lang="zh-CN" altLang="zh-CN" sz="2800" dirty="0"/>
              <a:t>，变更超过</a:t>
            </a:r>
            <a:r>
              <a:rPr lang="en-US" altLang="zh-CN" sz="2800" dirty="0"/>
              <a:t>1/3</a:t>
            </a:r>
            <a:r>
              <a:rPr lang="zh-CN" altLang="zh-CN" sz="2800" dirty="0"/>
              <a:t>，按竣工图结算，不调价差，没有补充协议，结算时又不想按实结算，能否推翻</a:t>
            </a:r>
            <a:endParaRPr lang="zh-CN" altLang="zh-CN" sz="2800" dirty="0"/>
          </a:p>
          <a:p>
            <a:pPr>
              <a:spcAft>
                <a:spcPts val="0"/>
              </a:spcAft>
            </a:pPr>
            <a:r>
              <a:rPr lang="zh-CN" altLang="zh-CN" sz="2800" dirty="0">
                <a:solidFill>
                  <a:srgbClr val="339933"/>
                </a:solidFill>
              </a:rPr>
              <a:t>投标预算</a:t>
            </a:r>
            <a:r>
              <a:rPr lang="zh-CN" altLang="zh-CN" sz="2800" dirty="0"/>
              <a:t>是少算的，按竣工图结算，意味着投标时少算部分施工单位就能拿回去</a:t>
            </a:r>
            <a:endParaRPr lang="zh-CN" altLang="zh-CN" sz="2800" dirty="0"/>
          </a:p>
          <a:p>
            <a:pPr>
              <a:spcAft>
                <a:spcPts val="0"/>
              </a:spcAft>
            </a:pPr>
            <a:r>
              <a:rPr lang="zh-CN" altLang="zh-CN" sz="2800" dirty="0"/>
              <a:t>建议甲方按竣工图算一遍，先证明总量没有超过</a:t>
            </a:r>
            <a:r>
              <a:rPr lang="en-US" altLang="zh-CN" sz="2800" dirty="0"/>
              <a:t>1/3</a:t>
            </a:r>
            <a:r>
              <a:rPr lang="zh-CN" altLang="zh-CN" sz="2800" dirty="0"/>
              <a:t>，就可以按</a:t>
            </a:r>
            <a:r>
              <a:rPr lang="zh-CN" altLang="zh-CN" sz="2800" dirty="0">
                <a:solidFill>
                  <a:srgbClr val="339933"/>
                </a:solidFill>
              </a:rPr>
              <a:t>变更增减</a:t>
            </a:r>
            <a:r>
              <a:rPr lang="zh-CN" altLang="zh-CN" sz="2800" dirty="0"/>
              <a:t>结算，</a:t>
            </a:r>
            <a:r>
              <a:rPr lang="zh-CN" altLang="zh-CN" sz="2800" dirty="0">
                <a:solidFill>
                  <a:srgbClr val="339933"/>
                </a:solidFill>
              </a:rPr>
              <a:t>变更增加</a:t>
            </a:r>
            <a:r>
              <a:rPr lang="zh-CN" altLang="zh-CN" sz="2800" dirty="0"/>
              <a:t>部分给予</a:t>
            </a:r>
            <a:r>
              <a:rPr lang="zh-CN" altLang="zh-CN" sz="2800" dirty="0">
                <a:solidFill>
                  <a:srgbClr val="339933"/>
                </a:solidFill>
              </a:rPr>
              <a:t>调差</a:t>
            </a:r>
            <a:endParaRPr lang="zh-CN" altLang="zh-CN" sz="2800" dirty="0">
              <a:solidFill>
                <a:srgbClr val="339933"/>
              </a:solidFill>
            </a:endParaRPr>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spcAft>
                <a:spcPts val="0"/>
              </a:spcAft>
            </a:pPr>
            <a:r>
              <a:rPr lang="zh-CN" altLang="en-US" dirty="0">
                <a:solidFill>
                  <a:srgbClr val="FF0000"/>
                </a:solidFill>
              </a:rPr>
              <a:t>重点：</a:t>
            </a:r>
            <a:r>
              <a:rPr lang="zh-CN" altLang="zh-CN" dirty="0"/>
              <a:t>内墙只刷乳胶漆，不批膩子，怎么</a:t>
            </a:r>
            <a:r>
              <a:rPr lang="zh-CN" altLang="zh-CN" dirty="0">
                <a:solidFill>
                  <a:srgbClr val="339933"/>
                </a:solidFill>
              </a:rPr>
              <a:t>调整人工含量</a:t>
            </a:r>
            <a:endParaRPr lang="zh-CN" altLang="zh-CN" dirty="0">
              <a:solidFill>
                <a:srgbClr val="339933"/>
              </a:solidFill>
            </a:endParaRPr>
          </a:p>
          <a:p>
            <a:pPr>
              <a:spcAft>
                <a:spcPts val="0"/>
              </a:spcAft>
            </a:pPr>
            <a:r>
              <a:rPr lang="zh-CN" altLang="zh-CN" dirty="0"/>
              <a:t>按照</a:t>
            </a:r>
            <a:r>
              <a:rPr lang="zh-CN" altLang="zh-CN" dirty="0">
                <a:solidFill>
                  <a:srgbClr val="339933"/>
                </a:solidFill>
              </a:rPr>
              <a:t>面积</a:t>
            </a:r>
            <a:r>
              <a:rPr lang="zh-CN" altLang="zh-CN" dirty="0"/>
              <a:t>和涂刷</a:t>
            </a:r>
            <a:r>
              <a:rPr lang="zh-CN" altLang="zh-CN" dirty="0">
                <a:solidFill>
                  <a:srgbClr val="339933"/>
                </a:solidFill>
              </a:rPr>
              <a:t>次数</a:t>
            </a:r>
            <a:r>
              <a:rPr lang="zh-CN" altLang="zh-CN" dirty="0"/>
              <a:t>分解计算</a:t>
            </a:r>
            <a:endParaRPr lang="zh-CN" altLang="zh-CN" dirty="0"/>
          </a:p>
          <a:p>
            <a:pPr>
              <a:spcAft>
                <a:spcPts val="0"/>
              </a:spcAft>
            </a:pPr>
            <a:r>
              <a:rPr lang="zh-CN" altLang="zh-CN" dirty="0"/>
              <a:t>人工消耗量，定额下浮</a:t>
            </a:r>
            <a:r>
              <a:rPr lang="zh-CN" altLang="en-US" dirty="0"/>
              <a:t>、</a:t>
            </a:r>
            <a:r>
              <a:rPr lang="zh-CN" altLang="zh-CN" dirty="0"/>
              <a:t>工料分析确定人工消耗量</a:t>
            </a:r>
            <a:endParaRPr lang="zh-CN" altLang="zh-CN" dirty="0"/>
          </a:p>
          <a:p>
            <a:pPr>
              <a:spcAft>
                <a:spcPts val="0"/>
              </a:spcAft>
            </a:pPr>
            <a:r>
              <a:rPr lang="zh-CN" altLang="zh-CN" dirty="0"/>
              <a:t>工料分析就是以公斤数折算</a:t>
            </a:r>
            <a:r>
              <a:rPr lang="zh-CN" altLang="zh-CN" dirty="0">
                <a:solidFill>
                  <a:srgbClr val="339933"/>
                </a:solidFill>
              </a:rPr>
              <a:t>墙面面积数</a:t>
            </a:r>
            <a:endParaRPr lang="en-US" altLang="zh-CN" dirty="0">
              <a:solidFill>
                <a:srgbClr val="339933"/>
              </a:solidFill>
            </a:endParaRPr>
          </a:p>
          <a:p>
            <a:r>
              <a:rPr lang="zh-CN" altLang="en-US" dirty="0">
                <a:solidFill>
                  <a:srgbClr val="FF0000"/>
                </a:solidFill>
              </a:rPr>
              <a:t>重点：</a:t>
            </a:r>
            <a:r>
              <a:rPr lang="zh-CN" altLang="en-US" dirty="0"/>
              <a:t>竣工图和签证矛盾，哪个做为结算依据？</a:t>
            </a:r>
            <a:endParaRPr lang="zh-CN" altLang="en-US" dirty="0"/>
          </a:p>
          <a:p>
            <a:r>
              <a:rPr lang="zh-CN" altLang="en-US" dirty="0"/>
              <a:t>我认为应该以竣工图为准，因为一般竣工图，是施工单位，根据现场的实际情况确认的。</a:t>
            </a:r>
            <a:endParaRPr lang="zh-CN" altLang="en-US" dirty="0"/>
          </a:p>
          <a:p>
            <a:r>
              <a:rPr lang="zh-CN" altLang="en-US" dirty="0"/>
              <a:t>如果你是乙方，你应该以书面的形式上报甲方，说有矛盾。</a:t>
            </a:r>
            <a:endParaRPr lang="en-US" altLang="zh-CN" dirty="0"/>
          </a:p>
          <a:p>
            <a:r>
              <a:rPr lang="zh-CN" altLang="en-US" dirty="0"/>
              <a:t>如果你是甲方，应要求施工方加以说明。</a:t>
            </a:r>
            <a:endParaRPr lang="en-US" altLang="zh-CN" dirty="0"/>
          </a:p>
          <a:p>
            <a:r>
              <a:rPr lang="zh-CN" altLang="en-US" dirty="0"/>
              <a:t>结论：以签证为准</a:t>
            </a:r>
            <a:endParaRPr lang="zh-CN" altLang="en-US" dirty="0"/>
          </a:p>
          <a:p>
            <a:pPr>
              <a:spcAft>
                <a:spcPts val="0"/>
              </a:spcAft>
            </a:pPr>
            <a:endParaRPr lang="zh-CN" altLang="zh-CN"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spcAft>
                <a:spcPts val="0"/>
              </a:spcAft>
            </a:pPr>
            <a:r>
              <a:rPr lang="zh-CN" altLang="en-US" dirty="0">
                <a:solidFill>
                  <a:srgbClr val="FF0000"/>
                </a:solidFill>
              </a:rPr>
              <a:t>重点：</a:t>
            </a:r>
            <a:r>
              <a:rPr lang="zh-CN" altLang="zh-CN" dirty="0"/>
              <a:t>固定单价合同，外运土石方，运距为</a:t>
            </a:r>
            <a:r>
              <a:rPr lang="zh-CN" altLang="zh-CN" dirty="0">
                <a:solidFill>
                  <a:srgbClr val="339933"/>
                </a:solidFill>
              </a:rPr>
              <a:t>综合考虑</a:t>
            </a:r>
            <a:r>
              <a:rPr lang="zh-CN" altLang="zh-CN" dirty="0"/>
              <a:t>，实际运距远，亏很多</a:t>
            </a:r>
            <a:endParaRPr lang="zh-CN" altLang="zh-CN" dirty="0"/>
          </a:p>
          <a:p>
            <a:pPr>
              <a:spcAft>
                <a:spcPts val="0"/>
              </a:spcAft>
            </a:pPr>
            <a:r>
              <a:rPr lang="en-US" altLang="zh-CN" dirty="0"/>
              <a:t>1</a:t>
            </a:r>
            <a:r>
              <a:rPr lang="zh-CN" altLang="zh-CN" dirty="0"/>
              <a:t>、施工过程中</a:t>
            </a:r>
            <a:r>
              <a:rPr lang="zh-CN" altLang="en-US" dirty="0"/>
              <a:t>，</a:t>
            </a:r>
            <a:r>
              <a:rPr lang="zh-CN" altLang="zh-CN" dirty="0"/>
              <a:t>甲方指定了</a:t>
            </a:r>
            <a:r>
              <a:rPr lang="en-US" altLang="zh-CN" dirty="0"/>
              <a:t>5</a:t>
            </a:r>
            <a:r>
              <a:rPr lang="zh-CN" altLang="zh-CN" dirty="0"/>
              <a:t>公里的消纳点，实际的消纳点</a:t>
            </a:r>
            <a:r>
              <a:rPr lang="zh-CN" altLang="en-US" dirty="0"/>
              <a:t>，</a:t>
            </a:r>
            <a:r>
              <a:rPr lang="zh-CN" altLang="zh-CN" dirty="0"/>
              <a:t>无法大规模消纳</a:t>
            </a:r>
            <a:r>
              <a:rPr lang="zh-CN" altLang="en-US" dirty="0"/>
              <a:t>，</a:t>
            </a:r>
            <a:r>
              <a:rPr lang="zh-CN" altLang="zh-CN" dirty="0"/>
              <a:t>弃置土方，</a:t>
            </a:r>
            <a:r>
              <a:rPr lang="zh-CN" altLang="en-US" dirty="0"/>
              <a:t>乙方</a:t>
            </a:r>
            <a:r>
              <a:rPr lang="zh-CN" altLang="zh-CN" dirty="0"/>
              <a:t>主动邀请</a:t>
            </a:r>
            <a:r>
              <a:rPr lang="zh-CN" altLang="zh-CN" dirty="0">
                <a:solidFill>
                  <a:srgbClr val="339933"/>
                </a:solidFill>
              </a:rPr>
              <a:t>环保</a:t>
            </a:r>
            <a:r>
              <a:rPr lang="zh-CN" altLang="en-US" dirty="0">
                <a:solidFill>
                  <a:srgbClr val="339933"/>
                </a:solidFill>
              </a:rPr>
              <a:t>部门</a:t>
            </a:r>
            <a:r>
              <a:rPr lang="zh-CN" altLang="zh-CN" dirty="0"/>
              <a:t>协调现场</a:t>
            </a:r>
            <a:r>
              <a:rPr lang="zh-CN" altLang="zh-CN" dirty="0">
                <a:solidFill>
                  <a:srgbClr val="339933"/>
                </a:solidFill>
              </a:rPr>
              <a:t>消纳点</a:t>
            </a:r>
            <a:r>
              <a:rPr lang="zh-CN" altLang="zh-CN" dirty="0"/>
              <a:t>。</a:t>
            </a:r>
            <a:endParaRPr lang="zh-CN" altLang="zh-CN" dirty="0"/>
          </a:p>
          <a:p>
            <a:pPr>
              <a:spcAft>
                <a:spcPts val="0"/>
              </a:spcAft>
            </a:pPr>
            <a:r>
              <a:rPr lang="en-US" altLang="zh-CN" dirty="0"/>
              <a:t>2</a:t>
            </a:r>
            <a:r>
              <a:rPr lang="zh-CN" altLang="zh-CN" dirty="0"/>
              <a:t>、为加快土方工程有序进行，并兼顾其他企业，需要分流到其他消纳所，</a:t>
            </a:r>
            <a:r>
              <a:rPr lang="zh-CN" altLang="en-US" dirty="0"/>
              <a:t>乙方</a:t>
            </a:r>
            <a:r>
              <a:rPr lang="zh-CN" altLang="zh-CN" dirty="0"/>
              <a:t>可借机提供最少</a:t>
            </a:r>
            <a:r>
              <a:rPr lang="en-US" altLang="zh-CN" dirty="0"/>
              <a:t>5</a:t>
            </a:r>
            <a:r>
              <a:rPr lang="zh-CN" altLang="zh-CN" dirty="0"/>
              <a:t>处</a:t>
            </a:r>
            <a:r>
              <a:rPr lang="en-US" altLang="zh-CN" dirty="0"/>
              <a:t>15</a:t>
            </a:r>
            <a:r>
              <a:rPr lang="zh-CN" altLang="zh-CN" dirty="0"/>
              <a:t>公里内的消纳点。</a:t>
            </a:r>
            <a:endParaRPr lang="zh-CN" altLang="zh-CN" dirty="0"/>
          </a:p>
          <a:p>
            <a:pPr>
              <a:spcAft>
                <a:spcPts val="0"/>
              </a:spcAft>
            </a:pPr>
            <a:r>
              <a:rPr lang="en-US" altLang="zh-CN" dirty="0"/>
              <a:t>3</a:t>
            </a:r>
            <a:r>
              <a:rPr lang="zh-CN" altLang="zh-CN" dirty="0"/>
              <a:t>、</a:t>
            </a:r>
            <a:r>
              <a:rPr lang="zh-CN" altLang="en-US" dirty="0"/>
              <a:t>乙方</a:t>
            </a:r>
            <a:r>
              <a:rPr lang="zh-CN" altLang="zh-CN" dirty="0"/>
              <a:t>要提供</a:t>
            </a:r>
            <a:r>
              <a:rPr lang="zh-CN" altLang="zh-CN" dirty="0">
                <a:solidFill>
                  <a:srgbClr val="339933"/>
                </a:solidFill>
              </a:rPr>
              <a:t>消纳证</a:t>
            </a:r>
            <a:r>
              <a:rPr lang="zh-CN" altLang="zh-CN" dirty="0"/>
              <a:t>和发票，主动上报业主代表、现场监理签字确认。</a:t>
            </a:r>
            <a:endParaRPr lang="zh-CN" altLang="zh-CN"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spcAft>
                <a:spcPts val="0"/>
              </a:spcAft>
            </a:pPr>
            <a:r>
              <a:rPr lang="zh-CN" altLang="en-US" sz="2800" dirty="0">
                <a:solidFill>
                  <a:srgbClr val="FF0000"/>
                </a:solidFill>
              </a:rPr>
              <a:t>重点：</a:t>
            </a:r>
            <a:r>
              <a:rPr lang="zh-CN" altLang="zh-CN" sz="2900" dirty="0"/>
              <a:t>仓库楼板，固化剂下渗固封，楼板上继续</a:t>
            </a:r>
            <a:r>
              <a:rPr lang="zh-CN" altLang="en-US" sz="2900" dirty="0"/>
              <a:t>做</a:t>
            </a:r>
            <a:r>
              <a:rPr lang="zh-CN" altLang="zh-CN" sz="2900" dirty="0"/>
              <a:t>内隔墙，可能损坏楼板面层，铺一层</a:t>
            </a:r>
            <a:r>
              <a:rPr lang="en-US" altLang="zh-CN" sz="2900" dirty="0"/>
              <a:t>12mm</a:t>
            </a:r>
            <a:r>
              <a:rPr lang="zh-CN" altLang="zh-CN" sz="2900" dirty="0"/>
              <a:t>厚木模板防护，木模板价高，难以摊销</a:t>
            </a:r>
            <a:endParaRPr lang="zh-CN" altLang="zh-CN" sz="2900" dirty="0"/>
          </a:p>
          <a:p>
            <a:pPr>
              <a:spcAft>
                <a:spcPts val="0"/>
              </a:spcAft>
            </a:pPr>
            <a:r>
              <a:rPr lang="zh-CN" altLang="zh-CN" sz="2900" dirty="0"/>
              <a:t>合同，措施费包干，</a:t>
            </a:r>
            <a:r>
              <a:rPr lang="zh-CN" altLang="zh-CN" sz="2900" dirty="0">
                <a:solidFill>
                  <a:srgbClr val="339933"/>
                </a:solidFill>
              </a:rPr>
              <a:t>耐磨地坪固化剂固封</a:t>
            </a:r>
            <a:r>
              <a:rPr lang="zh-CN" altLang="zh-CN" sz="2900" dirty="0"/>
              <a:t>，专业工程</a:t>
            </a:r>
            <a:r>
              <a:rPr lang="zh-CN" altLang="zh-CN" sz="2900" dirty="0">
                <a:solidFill>
                  <a:srgbClr val="FF0000"/>
                </a:solidFill>
              </a:rPr>
              <a:t>暂估价</a:t>
            </a:r>
            <a:endParaRPr lang="zh-CN" altLang="zh-CN" sz="2900" dirty="0">
              <a:solidFill>
                <a:srgbClr val="FF0000"/>
              </a:solidFill>
            </a:endParaRPr>
          </a:p>
          <a:p>
            <a:pPr>
              <a:spcAft>
                <a:spcPts val="0"/>
              </a:spcAft>
            </a:pPr>
            <a:r>
              <a:rPr lang="zh-CN" altLang="zh-CN" sz="2900" dirty="0"/>
              <a:t>措施费包干，不给调整。暂估价，可以招标或认质认价确定</a:t>
            </a:r>
            <a:endParaRPr lang="zh-CN" altLang="zh-CN" sz="2900" dirty="0"/>
          </a:p>
          <a:p>
            <a:pPr>
              <a:spcAft>
                <a:spcPts val="0"/>
              </a:spcAft>
            </a:pPr>
            <a:r>
              <a:rPr lang="zh-CN" altLang="zh-CN" sz="2900" dirty="0"/>
              <a:t>看招标文件合同，对暂估价范围要求，如果未明确，反而好协商处理</a:t>
            </a:r>
            <a:endParaRPr lang="zh-CN" altLang="zh-CN" sz="2900" dirty="0"/>
          </a:p>
          <a:p>
            <a:pPr>
              <a:spcAft>
                <a:spcPts val="0"/>
              </a:spcAft>
            </a:pPr>
            <a:r>
              <a:rPr lang="zh-CN" altLang="zh-CN" sz="2900" dirty="0"/>
              <a:t>可以将此甲乙双方确定的</a:t>
            </a:r>
            <a:r>
              <a:rPr lang="zh-CN" altLang="zh-CN" sz="2900" dirty="0">
                <a:solidFill>
                  <a:srgbClr val="FF0000"/>
                </a:solidFill>
              </a:rPr>
              <a:t>防护方案</a:t>
            </a:r>
            <a:r>
              <a:rPr lang="zh-CN" altLang="zh-CN" sz="2900" dirty="0"/>
              <a:t>计入</a:t>
            </a:r>
            <a:r>
              <a:rPr lang="zh-CN" altLang="zh-CN" sz="2900" dirty="0">
                <a:solidFill>
                  <a:srgbClr val="339933"/>
                </a:solidFill>
              </a:rPr>
              <a:t>暂估价</a:t>
            </a:r>
            <a:r>
              <a:rPr lang="zh-CN" altLang="zh-CN" sz="2900" dirty="0"/>
              <a:t>的</a:t>
            </a:r>
            <a:r>
              <a:rPr lang="zh-CN" altLang="zh-CN" sz="2900" dirty="0">
                <a:solidFill>
                  <a:srgbClr val="339933"/>
                </a:solidFill>
              </a:rPr>
              <a:t>核价</a:t>
            </a:r>
            <a:r>
              <a:rPr lang="zh-CN" altLang="zh-CN" sz="2900" dirty="0"/>
              <a:t>内容？</a:t>
            </a:r>
            <a:endParaRPr lang="zh-CN" altLang="zh-CN" sz="2900" dirty="0"/>
          </a:p>
          <a:p>
            <a:pPr>
              <a:spcAft>
                <a:spcPts val="0"/>
              </a:spcAft>
            </a:pPr>
            <a:r>
              <a:rPr lang="zh-CN" altLang="zh-CN" sz="2900" dirty="0">
                <a:solidFill>
                  <a:srgbClr val="FF0000"/>
                </a:solidFill>
              </a:rPr>
              <a:t>专业工程暂估价核价</a:t>
            </a:r>
            <a:r>
              <a:rPr lang="zh-CN" altLang="zh-CN" sz="2900" dirty="0"/>
              <a:t>为含工程实体费＋相应措施费＋规费税金的</a:t>
            </a:r>
            <a:r>
              <a:rPr lang="zh-CN" altLang="zh-CN" sz="2900" dirty="0">
                <a:solidFill>
                  <a:srgbClr val="339933"/>
                </a:solidFill>
              </a:rPr>
              <a:t>全费用价格</a:t>
            </a:r>
            <a:r>
              <a:rPr lang="zh-CN" altLang="zh-CN" sz="2900" dirty="0"/>
              <a:t>，不受总包合同</a:t>
            </a:r>
            <a:r>
              <a:rPr lang="zh-CN" altLang="zh-CN" sz="2900" dirty="0">
                <a:solidFill>
                  <a:srgbClr val="339933"/>
                </a:solidFill>
              </a:rPr>
              <a:t>措施费包干</a:t>
            </a:r>
            <a:r>
              <a:rPr lang="zh-CN" altLang="zh-CN" sz="2900" dirty="0"/>
              <a:t>的限制，对甲方也就没有审计风险？</a:t>
            </a:r>
            <a:endParaRPr lang="zh-CN" altLang="zh-CN" sz="2900"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spcAft>
                <a:spcPts val="0"/>
              </a:spcAft>
            </a:pPr>
            <a:r>
              <a:rPr lang="en-US" altLang="zh-CN" dirty="0"/>
              <a:t> </a:t>
            </a:r>
            <a:r>
              <a:rPr lang="zh-CN" altLang="en-US" dirty="0">
                <a:solidFill>
                  <a:srgbClr val="FF0000"/>
                </a:solidFill>
              </a:rPr>
              <a:t>重点：</a:t>
            </a:r>
            <a:r>
              <a:rPr lang="zh-CN" altLang="zh-CN" dirty="0"/>
              <a:t>施工总包</a:t>
            </a:r>
            <a:r>
              <a:rPr lang="zh-CN" altLang="en-US" dirty="0"/>
              <a:t>，</a:t>
            </a:r>
            <a:r>
              <a:rPr lang="zh-CN" altLang="zh-CN" dirty="0"/>
              <a:t>清单计价</a:t>
            </a:r>
            <a:r>
              <a:rPr lang="zh-CN" altLang="en-US" dirty="0"/>
              <a:t>，</a:t>
            </a:r>
            <a:r>
              <a:rPr lang="zh-CN" altLang="zh-CN" dirty="0"/>
              <a:t>管道工程沟槽土方开挖工程量没有考虑</a:t>
            </a:r>
            <a:r>
              <a:rPr lang="zh-CN" altLang="zh-CN" dirty="0">
                <a:solidFill>
                  <a:srgbClr val="339933"/>
                </a:solidFill>
              </a:rPr>
              <a:t>放坡</a:t>
            </a:r>
            <a:r>
              <a:rPr lang="zh-CN" altLang="zh-CN" dirty="0"/>
              <a:t>，</a:t>
            </a:r>
            <a:r>
              <a:rPr lang="zh-CN" altLang="zh-CN" dirty="0">
                <a:solidFill>
                  <a:srgbClr val="FF0000"/>
                </a:solidFill>
              </a:rPr>
              <a:t>施工方进场后在方案</a:t>
            </a:r>
            <a:r>
              <a:rPr lang="zh-CN" altLang="zh-CN" dirty="0"/>
              <a:t>中写明按</a:t>
            </a:r>
            <a:r>
              <a:rPr lang="en-US" altLang="zh-CN" dirty="0"/>
              <a:t>1</a:t>
            </a:r>
            <a:r>
              <a:rPr lang="zh-CN" altLang="zh-CN" dirty="0"/>
              <a:t>：</a:t>
            </a:r>
            <a:r>
              <a:rPr lang="en-US" altLang="zh-CN" dirty="0"/>
              <a:t>1</a:t>
            </a:r>
            <a:r>
              <a:rPr lang="zh-CN" altLang="zh-CN" dirty="0"/>
              <a:t>放坡，甲方签章了，结算是可以按照放坡算工程量吗？</a:t>
            </a:r>
            <a:r>
              <a:rPr lang="zh-CN" altLang="zh-CN" dirty="0">
                <a:solidFill>
                  <a:srgbClr val="339933"/>
                </a:solidFill>
              </a:rPr>
              <a:t>清单描述中没有写明计算规则</a:t>
            </a:r>
            <a:r>
              <a:rPr lang="zh-CN" altLang="zh-CN" dirty="0"/>
              <a:t>要求。</a:t>
            </a:r>
            <a:endParaRPr lang="zh-CN" altLang="zh-CN" dirty="0"/>
          </a:p>
          <a:p>
            <a:pPr>
              <a:spcAft>
                <a:spcPts val="0"/>
              </a:spcAft>
            </a:pPr>
            <a:r>
              <a:rPr lang="zh-CN" altLang="zh-CN" dirty="0"/>
              <a:t>清单量通常是净量，放坡和工作面，应报入综合单价</a:t>
            </a:r>
            <a:endParaRPr lang="zh-CN" altLang="zh-CN" dirty="0"/>
          </a:p>
          <a:p>
            <a:pPr>
              <a:spcAft>
                <a:spcPts val="0"/>
              </a:spcAft>
            </a:pPr>
            <a:r>
              <a:rPr lang="zh-CN" altLang="zh-CN" dirty="0"/>
              <a:t>走签证，很难通过审计</a:t>
            </a:r>
            <a:endParaRPr lang="zh-CN" altLang="zh-CN" dirty="0"/>
          </a:p>
          <a:p>
            <a:r>
              <a:rPr lang="zh-CN" altLang="en-US" dirty="0"/>
              <a:t>（</a:t>
            </a:r>
            <a:r>
              <a:rPr lang="zh-CN" altLang="en-US" dirty="0">
                <a:solidFill>
                  <a:srgbClr val="FF0000"/>
                </a:solidFill>
              </a:rPr>
              <a:t>含量变</a:t>
            </a:r>
            <a:r>
              <a:rPr lang="zh-CN" altLang="en-US" dirty="0"/>
              <a:t>）</a:t>
            </a:r>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调差的问题，合同，砂碎石可以调差，那石屑可以调吗？</a:t>
            </a:r>
            <a:endParaRPr lang="zh-CN" altLang="en-US" dirty="0"/>
          </a:p>
          <a:p>
            <a:r>
              <a:rPr lang="zh-CN" altLang="en-US" dirty="0"/>
              <a:t>甲方</a:t>
            </a:r>
            <a:r>
              <a:rPr lang="zh-CN" altLang="en-US" dirty="0">
                <a:solidFill>
                  <a:srgbClr val="339933"/>
                </a:solidFill>
              </a:rPr>
              <a:t>拖延</a:t>
            </a:r>
            <a:r>
              <a:rPr lang="zh-CN" altLang="en-US" dirty="0"/>
              <a:t>了工期</a:t>
            </a:r>
            <a:endParaRPr lang="zh-CN" altLang="en-US" dirty="0"/>
          </a:p>
          <a:p>
            <a:r>
              <a:rPr lang="zh-CN" altLang="en-US" dirty="0"/>
              <a:t>调差合同，按照</a:t>
            </a:r>
            <a:r>
              <a:rPr lang="zh-CN" altLang="en-US" dirty="0">
                <a:solidFill>
                  <a:srgbClr val="339933"/>
                </a:solidFill>
              </a:rPr>
              <a:t>月量</a:t>
            </a:r>
            <a:r>
              <a:rPr lang="zh-CN" altLang="en-US" dirty="0"/>
              <a:t>调差，施工期间的数量现在没有资料，没有做数据出来</a:t>
            </a:r>
            <a:endParaRPr lang="zh-CN" altLang="en-US" dirty="0"/>
          </a:p>
          <a:p>
            <a:r>
              <a:rPr lang="zh-CN" altLang="en-US" dirty="0"/>
              <a:t>第三方审核公司就按照</a:t>
            </a:r>
            <a:r>
              <a:rPr lang="zh-CN" altLang="en-US" dirty="0">
                <a:solidFill>
                  <a:srgbClr val="339933"/>
                </a:solidFill>
              </a:rPr>
              <a:t>施工期间</a:t>
            </a:r>
            <a:r>
              <a:rPr lang="zh-CN" altLang="en-US" dirty="0"/>
              <a:t>的信息价</a:t>
            </a:r>
            <a:r>
              <a:rPr lang="zh-CN" altLang="en-US" dirty="0">
                <a:solidFill>
                  <a:srgbClr val="339933"/>
                </a:solidFill>
              </a:rPr>
              <a:t>平均价</a:t>
            </a:r>
            <a:r>
              <a:rPr lang="zh-CN" altLang="en-US" dirty="0"/>
              <a:t>来调</a:t>
            </a:r>
            <a:endParaRPr lang="zh-CN" altLang="en-US" dirty="0"/>
          </a:p>
          <a:p>
            <a:r>
              <a:rPr lang="zh-CN" altLang="en-US" dirty="0"/>
              <a:t>甲方提出，施工期间，桥的</a:t>
            </a:r>
            <a:r>
              <a:rPr lang="zh-CN" altLang="en-US" dirty="0">
                <a:solidFill>
                  <a:srgbClr val="339933"/>
                </a:solidFill>
              </a:rPr>
              <a:t>混凝土</a:t>
            </a:r>
            <a:r>
              <a:rPr lang="zh-CN" altLang="en-US" dirty="0"/>
              <a:t>量不可能</a:t>
            </a:r>
            <a:r>
              <a:rPr lang="zh-CN" altLang="en-US" dirty="0">
                <a:solidFill>
                  <a:srgbClr val="339933"/>
                </a:solidFill>
              </a:rPr>
              <a:t>三年</a:t>
            </a:r>
            <a:r>
              <a:rPr lang="zh-CN" altLang="en-US" dirty="0"/>
              <a:t>跨度</a:t>
            </a:r>
            <a:endParaRPr lang="zh-CN" altLang="en-US" dirty="0"/>
          </a:p>
          <a:p>
            <a:r>
              <a:rPr lang="zh-CN" altLang="en-US" dirty="0"/>
              <a:t>桥按照</a:t>
            </a:r>
            <a:r>
              <a:rPr lang="zh-CN" altLang="en-US" dirty="0">
                <a:solidFill>
                  <a:srgbClr val="339933"/>
                </a:solidFill>
              </a:rPr>
              <a:t>施工期间</a:t>
            </a:r>
            <a:r>
              <a:rPr lang="zh-CN" altLang="en-US" dirty="0"/>
              <a:t>就</a:t>
            </a:r>
            <a:r>
              <a:rPr lang="zh-CN" altLang="en-US" dirty="0">
                <a:solidFill>
                  <a:srgbClr val="339933"/>
                </a:solidFill>
              </a:rPr>
              <a:t>一年</a:t>
            </a:r>
            <a:r>
              <a:rPr lang="zh-CN" altLang="en-US" dirty="0"/>
              <a:t>不能按照</a:t>
            </a:r>
            <a:r>
              <a:rPr lang="zh-CN" altLang="en-US" dirty="0">
                <a:solidFill>
                  <a:srgbClr val="339933"/>
                </a:solidFill>
              </a:rPr>
              <a:t>三年</a:t>
            </a:r>
            <a:r>
              <a:rPr lang="en-US" dirty="0"/>
              <a:t> </a:t>
            </a:r>
            <a:endParaRPr lang="zh-CN" altLang="en-US" dirty="0"/>
          </a:p>
          <a:p>
            <a:r>
              <a:rPr lang="zh-CN" altLang="en-US" dirty="0">
                <a:solidFill>
                  <a:srgbClr val="FF0000"/>
                </a:solidFill>
              </a:rPr>
              <a:t>重点：</a:t>
            </a:r>
            <a:r>
              <a:rPr lang="zh-CN" altLang="en-US" dirty="0"/>
              <a:t>施工期间与</a:t>
            </a:r>
            <a:r>
              <a:rPr lang="zh-CN" altLang="en-US" dirty="0">
                <a:solidFill>
                  <a:srgbClr val="339933"/>
                </a:solidFill>
              </a:rPr>
              <a:t>基期</a:t>
            </a:r>
            <a:r>
              <a:rPr lang="zh-CN" altLang="en-US" dirty="0"/>
              <a:t>，对调，乙方材料，</a:t>
            </a:r>
            <a:r>
              <a:rPr lang="zh-CN" altLang="en-US" dirty="0">
                <a:solidFill>
                  <a:srgbClr val="339933"/>
                </a:solidFill>
              </a:rPr>
              <a:t>消耗量报低</a:t>
            </a:r>
            <a:r>
              <a:rPr lang="zh-CN" altLang="en-US" dirty="0"/>
              <a:t>，</a:t>
            </a:r>
            <a:r>
              <a:rPr lang="zh-CN" altLang="en-US" dirty="0">
                <a:solidFill>
                  <a:srgbClr val="FF0000"/>
                </a:solidFill>
              </a:rPr>
              <a:t>材料报高</a:t>
            </a:r>
            <a:r>
              <a:rPr lang="zh-CN" altLang="en-US" dirty="0"/>
              <a:t>，综合单价，符合市场价</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合同约定工程量</a:t>
            </a:r>
            <a:r>
              <a:rPr lang="zh-CN" altLang="en-US" dirty="0">
                <a:solidFill>
                  <a:srgbClr val="FF0000"/>
                </a:solidFill>
              </a:rPr>
              <a:t>偏差</a:t>
            </a:r>
            <a:r>
              <a:rPr lang="en-US" dirty="0">
                <a:solidFill>
                  <a:srgbClr val="FF0000"/>
                </a:solidFill>
              </a:rPr>
              <a:t>5%</a:t>
            </a:r>
            <a:r>
              <a:rPr lang="zh-CN" altLang="en-US" dirty="0"/>
              <a:t>以内，</a:t>
            </a:r>
            <a:r>
              <a:rPr lang="zh-CN" altLang="en-US" dirty="0">
                <a:solidFill>
                  <a:srgbClr val="339933"/>
                </a:solidFill>
              </a:rPr>
              <a:t>不调整</a:t>
            </a:r>
            <a:r>
              <a:rPr lang="zh-CN" altLang="en-US" dirty="0"/>
              <a:t>合同价，结算时，</a:t>
            </a:r>
            <a:r>
              <a:rPr lang="zh-CN" altLang="en-US" dirty="0">
                <a:solidFill>
                  <a:srgbClr val="339933"/>
                </a:solidFill>
              </a:rPr>
              <a:t>工程量偏差</a:t>
            </a:r>
            <a:r>
              <a:rPr lang="zh-CN" altLang="en-US" dirty="0"/>
              <a:t>包括</a:t>
            </a:r>
            <a:r>
              <a:rPr lang="zh-CN" altLang="en-US" dirty="0">
                <a:solidFill>
                  <a:srgbClr val="339933"/>
                </a:solidFill>
              </a:rPr>
              <a:t>工程变更</a:t>
            </a:r>
            <a:r>
              <a:rPr lang="zh-CN" altLang="en-US" dirty="0"/>
              <a:t>产生的工程量不</a:t>
            </a:r>
            <a:endParaRPr lang="zh-CN" altLang="en-US" dirty="0"/>
          </a:p>
          <a:p>
            <a:r>
              <a:rPr lang="zh-CN" altLang="en-US" dirty="0">
                <a:solidFill>
                  <a:srgbClr val="FF0000"/>
                </a:solidFill>
              </a:rPr>
              <a:t>重点：</a:t>
            </a:r>
            <a:r>
              <a:rPr lang="zh-CN" altLang="en-US" dirty="0">
                <a:solidFill>
                  <a:srgbClr val="339933"/>
                </a:solidFill>
              </a:rPr>
              <a:t>总价合同</a:t>
            </a:r>
            <a:r>
              <a:rPr lang="zh-CN" altLang="en-US" dirty="0"/>
              <a:t>，预算采用</a:t>
            </a:r>
            <a:r>
              <a:rPr lang="zh-CN" altLang="en-US" dirty="0">
                <a:solidFill>
                  <a:srgbClr val="339933"/>
                </a:solidFill>
              </a:rPr>
              <a:t>商混</a:t>
            </a:r>
            <a:r>
              <a:rPr lang="zh-CN" altLang="en-US" dirty="0"/>
              <a:t>，实际采用</a:t>
            </a:r>
            <a:r>
              <a:rPr lang="zh-CN" altLang="en-US" dirty="0">
                <a:solidFill>
                  <a:srgbClr val="339933"/>
                </a:solidFill>
              </a:rPr>
              <a:t>集中搅拌</a:t>
            </a:r>
            <a:r>
              <a:rPr lang="zh-CN" altLang="en-US" dirty="0"/>
              <a:t>，合同没明确</a:t>
            </a:r>
            <a:r>
              <a:rPr lang="zh-CN" altLang="en-US" dirty="0">
                <a:solidFill>
                  <a:srgbClr val="339933"/>
                </a:solidFill>
              </a:rPr>
              <a:t>项目特征</a:t>
            </a:r>
            <a:r>
              <a:rPr lang="zh-CN" altLang="en-US" dirty="0"/>
              <a:t>不符调整合同价，结算</a:t>
            </a:r>
            <a:r>
              <a:rPr lang="zh-CN" altLang="en-US" dirty="0">
                <a:solidFill>
                  <a:srgbClr val="339933"/>
                </a:solidFill>
              </a:rPr>
              <a:t>能否按</a:t>
            </a:r>
            <a:r>
              <a:rPr lang="zh-CN" altLang="en-US" dirty="0"/>
              <a:t>商混</a:t>
            </a:r>
            <a:endParaRPr lang="zh-CN" altLang="en-US" dirty="0"/>
          </a:p>
          <a:p>
            <a:r>
              <a:rPr lang="zh-CN" altLang="en-US" dirty="0">
                <a:solidFill>
                  <a:srgbClr val="FF0000"/>
                </a:solidFill>
              </a:rPr>
              <a:t>重点：</a:t>
            </a:r>
            <a:r>
              <a:rPr lang="zh-CN" altLang="en-US" dirty="0">
                <a:solidFill>
                  <a:srgbClr val="339933"/>
                </a:solidFill>
              </a:rPr>
              <a:t>总价包干</a:t>
            </a:r>
            <a:r>
              <a:rPr lang="zh-CN" altLang="en-US" dirty="0"/>
              <a:t>合同的项目，没有变更，然后结算审核，部分</a:t>
            </a:r>
            <a:r>
              <a:rPr lang="zh-CN" altLang="en-US" dirty="0">
                <a:solidFill>
                  <a:srgbClr val="339933"/>
                </a:solidFill>
              </a:rPr>
              <a:t>现场收方量</a:t>
            </a:r>
            <a:r>
              <a:rPr lang="zh-CN" altLang="en-US" dirty="0"/>
              <a:t>和</a:t>
            </a:r>
            <a:r>
              <a:rPr lang="zh-CN" altLang="en-US" dirty="0">
                <a:solidFill>
                  <a:srgbClr val="339933"/>
                </a:solidFill>
              </a:rPr>
              <a:t>图纸量</a:t>
            </a:r>
            <a:r>
              <a:rPr lang="zh-CN" altLang="en-US" dirty="0">
                <a:solidFill>
                  <a:srgbClr val="FF0000"/>
                </a:solidFill>
              </a:rPr>
              <a:t>少于</a:t>
            </a:r>
            <a:r>
              <a:rPr lang="zh-CN" altLang="en-US" dirty="0">
                <a:solidFill>
                  <a:srgbClr val="339933"/>
                </a:solidFill>
              </a:rPr>
              <a:t>中标量</a:t>
            </a:r>
            <a:r>
              <a:rPr lang="zh-CN" altLang="en-US" dirty="0"/>
              <a:t>，这种工程量可以</a:t>
            </a:r>
            <a:r>
              <a:rPr lang="zh-CN" altLang="en-US" dirty="0">
                <a:solidFill>
                  <a:srgbClr val="339933"/>
                </a:solidFill>
              </a:rPr>
              <a:t>扣减</a:t>
            </a:r>
            <a:r>
              <a:rPr lang="zh-CN" altLang="en-US" dirty="0"/>
              <a:t>吗？</a:t>
            </a:r>
            <a:endParaRPr lang="zh-CN" altLang="en-US" dirty="0"/>
          </a:p>
          <a:p>
            <a:r>
              <a:rPr lang="zh-CN" altLang="en-US" dirty="0">
                <a:solidFill>
                  <a:srgbClr val="FF0000"/>
                </a:solidFill>
              </a:rPr>
              <a:t>重点：</a:t>
            </a:r>
            <a:r>
              <a:rPr lang="zh-CN" altLang="en-US" dirty="0"/>
              <a:t>甲供材，甲方</a:t>
            </a:r>
            <a:r>
              <a:rPr lang="zh-CN" altLang="en-US" dirty="0">
                <a:solidFill>
                  <a:srgbClr val="339933"/>
                </a:solidFill>
              </a:rPr>
              <a:t>出库单</a:t>
            </a:r>
            <a:r>
              <a:rPr lang="zh-CN" altLang="en-US" dirty="0"/>
              <a:t>量，大于，</a:t>
            </a:r>
            <a:r>
              <a:rPr lang="zh-CN" altLang="en-US" dirty="0">
                <a:solidFill>
                  <a:srgbClr val="339933"/>
                </a:solidFill>
              </a:rPr>
              <a:t>竣工图</a:t>
            </a:r>
            <a:r>
              <a:rPr lang="zh-CN" altLang="en-US" dirty="0"/>
              <a:t>量，</a:t>
            </a:r>
            <a:r>
              <a:rPr lang="zh-CN" altLang="en-US" dirty="0">
                <a:solidFill>
                  <a:srgbClr val="339933"/>
                </a:solidFill>
              </a:rPr>
              <a:t>损耗，浪费</a:t>
            </a:r>
            <a:endParaRPr lang="zh-CN" altLang="en-US" dirty="0">
              <a:solidFill>
                <a:srgbClr val="339933"/>
              </a:solidFill>
            </a:endParaRPr>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招标清单，边坡</a:t>
            </a:r>
            <a:r>
              <a:rPr lang="zh-CN" altLang="en-US" dirty="0">
                <a:solidFill>
                  <a:srgbClr val="339933"/>
                </a:solidFill>
              </a:rPr>
              <a:t>岩石开挖</a:t>
            </a:r>
            <a:r>
              <a:rPr lang="zh-CN" altLang="en-US" dirty="0"/>
              <a:t>，</a:t>
            </a:r>
            <a:r>
              <a:rPr lang="zh-CN" altLang="en-US" dirty="0">
                <a:solidFill>
                  <a:srgbClr val="339933"/>
                </a:solidFill>
              </a:rPr>
              <a:t>钻爆法</a:t>
            </a:r>
            <a:endParaRPr lang="en-US" altLang="zh-CN" dirty="0"/>
          </a:p>
          <a:p>
            <a:r>
              <a:rPr lang="zh-CN" altLang="en-US" dirty="0"/>
              <a:t>乙方投标，按</a:t>
            </a:r>
            <a:r>
              <a:rPr lang="zh-CN" altLang="en-US" dirty="0">
                <a:solidFill>
                  <a:srgbClr val="339933"/>
                </a:solidFill>
              </a:rPr>
              <a:t>静爆法</a:t>
            </a:r>
            <a:r>
              <a:rPr lang="zh-CN" altLang="en-US" dirty="0"/>
              <a:t>报价。</a:t>
            </a:r>
            <a:r>
              <a:rPr lang="zh-CN" altLang="en-US" dirty="0">
                <a:solidFill>
                  <a:srgbClr val="FF0000"/>
                </a:solidFill>
              </a:rPr>
              <a:t>施工按钻爆法</a:t>
            </a:r>
            <a:r>
              <a:rPr lang="zh-CN" altLang="en-US" dirty="0"/>
              <a:t>。静爆法比钻爆法，市场价，高出</a:t>
            </a:r>
            <a:r>
              <a:rPr lang="en-US" dirty="0"/>
              <a:t>600</a:t>
            </a:r>
            <a:r>
              <a:rPr lang="zh-CN" altLang="en-US" dirty="0"/>
              <a:t>万。结算能否扣除。</a:t>
            </a:r>
            <a:endParaRPr lang="zh-CN" altLang="en-US" dirty="0"/>
          </a:p>
          <a:p>
            <a:r>
              <a:rPr lang="zh-CN" altLang="en-US" dirty="0"/>
              <a:t>招投标法</a:t>
            </a:r>
            <a:r>
              <a:rPr lang="en-US" dirty="0"/>
              <a:t>27</a:t>
            </a:r>
            <a:r>
              <a:rPr lang="zh-CN" altLang="en-US" dirty="0"/>
              <a:t>条，以</a:t>
            </a:r>
            <a:r>
              <a:rPr lang="zh-CN" altLang="en-US" dirty="0">
                <a:solidFill>
                  <a:srgbClr val="339933"/>
                </a:solidFill>
              </a:rPr>
              <a:t>招标文件</a:t>
            </a:r>
            <a:r>
              <a:rPr lang="zh-CN" altLang="en-US" dirty="0"/>
              <a:t>为准，否则，改正，</a:t>
            </a:r>
            <a:r>
              <a:rPr lang="zh-CN" altLang="en-US" dirty="0">
                <a:solidFill>
                  <a:srgbClr val="339933"/>
                </a:solidFill>
              </a:rPr>
              <a:t>视为响应</a:t>
            </a:r>
            <a:r>
              <a:rPr lang="zh-CN" altLang="en-US" dirty="0"/>
              <a:t>，应按</a:t>
            </a:r>
            <a:r>
              <a:rPr lang="zh-CN" altLang="en-US" dirty="0">
                <a:solidFill>
                  <a:srgbClr val="339933"/>
                </a:solidFill>
              </a:rPr>
              <a:t>钻爆法</a:t>
            </a:r>
            <a:r>
              <a:rPr lang="zh-CN" altLang="en-US" dirty="0"/>
              <a:t>施工，不能扣除。</a:t>
            </a:r>
            <a:endParaRPr lang="zh-CN" altLang="en-US" dirty="0"/>
          </a:p>
          <a:p>
            <a:r>
              <a:rPr lang="zh-CN" altLang="en-US" dirty="0"/>
              <a:t>民法典，以</a:t>
            </a:r>
            <a:r>
              <a:rPr lang="zh-CN" altLang="en-US" dirty="0">
                <a:solidFill>
                  <a:srgbClr val="339933"/>
                </a:solidFill>
              </a:rPr>
              <a:t>投标文件</a:t>
            </a:r>
            <a:r>
              <a:rPr lang="zh-CN" altLang="en-US" dirty="0"/>
              <a:t>为准，静爆法，签合同，钻爆法施工，</a:t>
            </a:r>
            <a:r>
              <a:rPr lang="zh-CN" altLang="en-US" dirty="0">
                <a:solidFill>
                  <a:srgbClr val="339933"/>
                </a:solidFill>
              </a:rPr>
              <a:t>违约</a:t>
            </a:r>
            <a:r>
              <a:rPr lang="zh-CN" altLang="en-US" dirty="0"/>
              <a:t>，扣除。</a:t>
            </a:r>
            <a:r>
              <a:rPr lang="en-US" dirty="0"/>
              <a:t> </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3.2.8 </a:t>
            </a:r>
            <a:r>
              <a:rPr lang="zh-CN" altLang="en-US" dirty="0">
                <a:solidFill>
                  <a:srgbClr val="FF0000"/>
                </a:solidFill>
              </a:rPr>
              <a:t>其他项目</a:t>
            </a:r>
            <a:r>
              <a:rPr lang="zh-CN" altLang="en-US" dirty="0"/>
              <a:t>清单应按照工程要求以</a:t>
            </a:r>
            <a:r>
              <a:rPr lang="zh-CN" altLang="en-US" dirty="0">
                <a:solidFill>
                  <a:srgbClr val="339933"/>
                </a:solidFill>
              </a:rPr>
              <a:t>单价或总价</a:t>
            </a:r>
            <a:r>
              <a:rPr lang="zh-CN" altLang="en-US" dirty="0"/>
              <a:t>计价方式确定费用。</a:t>
            </a:r>
            <a:endParaRPr lang="zh-CN" altLang="en-US" dirty="0"/>
          </a:p>
          <a:p>
            <a:r>
              <a:rPr lang="en-US" altLang="zh-CN" dirty="0"/>
              <a:t>4.2.6 </a:t>
            </a:r>
            <a:r>
              <a:rPr lang="zh-CN" altLang="en-US" dirty="0">
                <a:solidFill>
                  <a:srgbClr val="FF0000"/>
                </a:solidFill>
              </a:rPr>
              <a:t>其他项目清单</a:t>
            </a:r>
            <a:r>
              <a:rPr lang="zh-CN" altLang="en-US" dirty="0"/>
              <a:t>应按照下列内容列项：</a:t>
            </a:r>
            <a:endParaRPr lang="zh-CN" altLang="en-US" dirty="0"/>
          </a:p>
          <a:p>
            <a:r>
              <a:rPr lang="en-US" altLang="zh-CN" dirty="0"/>
              <a:t>1 </a:t>
            </a:r>
            <a:r>
              <a:rPr lang="zh-CN" altLang="en-US" dirty="0">
                <a:solidFill>
                  <a:srgbClr val="FF0000"/>
                </a:solidFill>
              </a:rPr>
              <a:t>暂列金额</a:t>
            </a:r>
            <a:r>
              <a:rPr lang="zh-CN" altLang="en-US" dirty="0"/>
              <a:t>应根据工程特点按招标文件的要求列项并</a:t>
            </a:r>
            <a:r>
              <a:rPr lang="zh-CN" altLang="en-US" dirty="0">
                <a:solidFill>
                  <a:srgbClr val="339933"/>
                </a:solidFill>
              </a:rPr>
              <a:t>估算</a:t>
            </a:r>
            <a:r>
              <a:rPr lang="zh-CN" altLang="en-US" dirty="0"/>
              <a:t>；</a:t>
            </a:r>
            <a:endParaRPr lang="zh-CN" altLang="en-US" dirty="0"/>
          </a:p>
          <a:p>
            <a:r>
              <a:rPr lang="en-US" altLang="zh-CN" dirty="0"/>
              <a:t>2 </a:t>
            </a:r>
            <a:r>
              <a:rPr lang="zh-CN" altLang="en-US" dirty="0">
                <a:solidFill>
                  <a:srgbClr val="FF0000"/>
                </a:solidFill>
              </a:rPr>
              <a:t>专业工程暂估价</a:t>
            </a:r>
            <a:r>
              <a:rPr lang="zh-CN" altLang="en-US" dirty="0"/>
              <a:t>应分不同专业估算，列出</a:t>
            </a:r>
            <a:r>
              <a:rPr lang="zh-CN" altLang="en-US" dirty="0">
                <a:solidFill>
                  <a:srgbClr val="339933"/>
                </a:solidFill>
              </a:rPr>
              <a:t>明细</a:t>
            </a:r>
            <a:r>
              <a:rPr lang="zh-CN" altLang="en-US" dirty="0"/>
              <a:t>表及其包含内容等；</a:t>
            </a:r>
            <a:endParaRPr lang="zh-CN" altLang="en-US" dirty="0"/>
          </a:p>
          <a:p>
            <a:r>
              <a:rPr lang="en-US" altLang="zh-CN" dirty="0"/>
              <a:t>3 </a:t>
            </a:r>
            <a:r>
              <a:rPr lang="zh-CN" altLang="en-US" dirty="0">
                <a:solidFill>
                  <a:srgbClr val="FF0000"/>
                </a:solidFill>
              </a:rPr>
              <a:t>计日工</a:t>
            </a:r>
            <a:r>
              <a:rPr lang="zh-CN" altLang="en-US" dirty="0"/>
              <a:t>应列出项目名称、计量单位和暂估</a:t>
            </a:r>
            <a:r>
              <a:rPr lang="zh-CN" altLang="en-US" dirty="0">
                <a:solidFill>
                  <a:srgbClr val="339933"/>
                </a:solidFill>
              </a:rPr>
              <a:t>数量</a:t>
            </a:r>
            <a:r>
              <a:rPr lang="zh-CN" altLang="en-US" dirty="0"/>
              <a:t>；</a:t>
            </a:r>
            <a:endParaRPr lang="zh-CN" altLang="en-US" dirty="0"/>
          </a:p>
          <a:p>
            <a:r>
              <a:rPr lang="en-US" altLang="zh-CN" dirty="0"/>
              <a:t>4 </a:t>
            </a:r>
            <a:r>
              <a:rPr lang="zh-CN" altLang="en-US" dirty="0">
                <a:solidFill>
                  <a:srgbClr val="FF0000"/>
                </a:solidFill>
              </a:rPr>
              <a:t>总承包服务费</a:t>
            </a:r>
            <a:r>
              <a:rPr lang="zh-CN" altLang="en-US" dirty="0"/>
              <a:t>应列出服务项目及其内容、要求、</a:t>
            </a:r>
            <a:r>
              <a:rPr lang="zh-CN" altLang="en-US" dirty="0">
                <a:solidFill>
                  <a:srgbClr val="339933"/>
                </a:solidFill>
              </a:rPr>
              <a:t>计算方式</a:t>
            </a:r>
            <a:r>
              <a:rPr lang="zh-CN" altLang="en-US" dirty="0"/>
              <a:t>等。</a:t>
            </a:r>
            <a:endParaRPr lang="en-US" altLang="zh-CN" dirty="0"/>
          </a:p>
          <a:p>
            <a:r>
              <a:rPr lang="en-US" altLang="zh-CN" dirty="0"/>
              <a:t>3.2.9 </a:t>
            </a:r>
            <a:r>
              <a:rPr lang="zh-CN" altLang="en-US" dirty="0">
                <a:solidFill>
                  <a:srgbClr val="FF0000"/>
                </a:solidFill>
              </a:rPr>
              <a:t>增值税</a:t>
            </a:r>
            <a:r>
              <a:rPr lang="zh-CN" altLang="en-US" dirty="0"/>
              <a:t>应按政府有关</a:t>
            </a:r>
            <a:r>
              <a:rPr lang="zh-CN" altLang="en-US" dirty="0">
                <a:solidFill>
                  <a:srgbClr val="339933"/>
                </a:solidFill>
              </a:rPr>
              <a:t>主管部门</a:t>
            </a:r>
            <a:r>
              <a:rPr lang="zh-CN" altLang="en-US" dirty="0"/>
              <a:t>的规定计算费用。</a:t>
            </a:r>
            <a:endParaRPr lang="zh-CN" altLang="en-US"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市政道路，招标清单，对采用，自拌混凝土、商混没有规定。自拌混凝土，投标</a:t>
            </a:r>
            <a:endParaRPr lang="en-US" altLang="zh-CN" dirty="0"/>
          </a:p>
          <a:p>
            <a:r>
              <a:rPr lang="zh-CN" altLang="en-US" dirty="0"/>
              <a:t>政府政策，县城周边</a:t>
            </a:r>
            <a:r>
              <a:rPr lang="en-US" dirty="0"/>
              <a:t>30</a:t>
            </a:r>
            <a:r>
              <a:rPr lang="zh-CN" altLang="en-US" dirty="0"/>
              <a:t>千米范围内，必须用商混</a:t>
            </a:r>
            <a:endParaRPr lang="en-US" altLang="zh-CN" dirty="0"/>
          </a:p>
          <a:p>
            <a:r>
              <a:rPr lang="zh-CN" altLang="en-US" dirty="0"/>
              <a:t>业主，要求使用，商混</a:t>
            </a:r>
            <a:endParaRPr lang="en-US" altLang="zh-CN" dirty="0"/>
          </a:p>
          <a:p>
            <a:r>
              <a:rPr lang="zh-CN" altLang="en-US" dirty="0"/>
              <a:t>施工方，要求，按商混，认价</a:t>
            </a:r>
            <a:endParaRPr lang="zh-CN" altLang="en-US" dirty="0"/>
          </a:p>
          <a:p>
            <a:r>
              <a:rPr lang="zh-CN" altLang="en-US" dirty="0"/>
              <a:t>结算审计，按自拌混凝土，认价</a:t>
            </a:r>
            <a:endParaRPr lang="en-US" altLang="zh-CN" dirty="0"/>
          </a:p>
          <a:p>
            <a:r>
              <a:rPr lang="zh-CN" altLang="en-US" dirty="0"/>
              <a:t>乙方，为</a:t>
            </a:r>
            <a:r>
              <a:rPr lang="zh-CN" altLang="zh-CN" dirty="0"/>
              <a:t>当地企业，商混厂</a:t>
            </a:r>
            <a:r>
              <a:rPr lang="zh-CN" altLang="en-US" dirty="0"/>
              <a:t>，</a:t>
            </a:r>
            <a:r>
              <a:rPr lang="zh-CN" altLang="zh-CN" dirty="0"/>
              <a:t>是</a:t>
            </a:r>
            <a:r>
              <a:rPr lang="zh-CN" altLang="en-US" dirty="0"/>
              <a:t>乙方</a:t>
            </a:r>
            <a:r>
              <a:rPr lang="zh-CN" altLang="zh-CN" dirty="0"/>
              <a:t>子公司，应该熟知政府</a:t>
            </a:r>
            <a:r>
              <a:rPr lang="zh-CN" altLang="en-US" dirty="0"/>
              <a:t>要求</a:t>
            </a:r>
            <a:r>
              <a:rPr lang="zh-CN" altLang="zh-CN" dirty="0"/>
              <a:t>使用商品混凝土</a:t>
            </a:r>
            <a:r>
              <a:rPr lang="zh-CN" altLang="en-US" dirty="0"/>
              <a:t>政策</a:t>
            </a:r>
            <a:endParaRPr lang="en-US" altLang="zh-CN" dirty="0"/>
          </a:p>
          <a:p>
            <a:r>
              <a:rPr lang="zh-CN" altLang="zh-CN" dirty="0"/>
              <a:t>投标</a:t>
            </a:r>
            <a:r>
              <a:rPr lang="zh-CN" altLang="en-US" dirty="0"/>
              <a:t>，</a:t>
            </a:r>
            <a:r>
              <a:rPr lang="zh-CN" altLang="zh-CN" dirty="0"/>
              <a:t>应按商混报价，应视为商混报价</a:t>
            </a:r>
            <a:endParaRPr lang="en-US" altLang="zh-CN" dirty="0"/>
          </a:p>
          <a:p>
            <a:r>
              <a:rPr lang="zh-CN" altLang="zh-CN" dirty="0"/>
              <a:t>按自拌</a:t>
            </a:r>
            <a:r>
              <a:rPr lang="zh-CN" altLang="en-US" dirty="0"/>
              <a:t>，</a:t>
            </a:r>
            <a:r>
              <a:rPr lang="zh-CN" altLang="zh-CN" dirty="0"/>
              <a:t>投标</a:t>
            </a:r>
            <a:r>
              <a:rPr lang="zh-CN" altLang="en-US" dirty="0"/>
              <a:t>，</a:t>
            </a:r>
            <a:r>
              <a:rPr lang="zh-CN" altLang="zh-CN" dirty="0"/>
              <a:t>增加中标概率，而采取策略，其风险应由</a:t>
            </a:r>
            <a:r>
              <a:rPr lang="zh-CN" altLang="en-US" dirty="0"/>
              <a:t>乙方</a:t>
            </a:r>
            <a:r>
              <a:rPr lang="zh-CN" altLang="zh-CN" dirty="0"/>
              <a:t>承担</a:t>
            </a:r>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一部分先验收，约定整体一起竣工验收，起算竣工日，部分质保期变长</a:t>
            </a:r>
            <a:endParaRPr lang="zh-CN" altLang="en-US" dirty="0"/>
          </a:p>
          <a:p>
            <a:r>
              <a:rPr lang="zh-CN" altLang="en-US" dirty="0">
                <a:solidFill>
                  <a:srgbClr val="FF0000"/>
                </a:solidFill>
              </a:rPr>
              <a:t>重点： </a:t>
            </a:r>
            <a:r>
              <a:rPr lang="en-US" dirty="0" err="1"/>
              <a:t>ppp</a:t>
            </a:r>
            <a:r>
              <a:rPr lang="zh-CN" altLang="en-US" dirty="0"/>
              <a:t>，执行</a:t>
            </a:r>
            <a:r>
              <a:rPr lang="en-US" dirty="0"/>
              <a:t>421</a:t>
            </a:r>
            <a:endParaRPr lang="zh-CN" altLang="en-US" dirty="0"/>
          </a:p>
          <a:p>
            <a:r>
              <a:rPr lang="zh-CN" altLang="en-US" dirty="0">
                <a:solidFill>
                  <a:srgbClr val="FF0000"/>
                </a:solidFill>
              </a:rPr>
              <a:t>重点：</a:t>
            </a:r>
            <a:r>
              <a:rPr lang="zh-CN" altLang="en-US" dirty="0"/>
              <a:t>政策，车位配比，</a:t>
            </a:r>
            <a:r>
              <a:rPr lang="en-US" dirty="0"/>
              <a:t>1:0.8</a:t>
            </a:r>
            <a:r>
              <a:rPr lang="zh-CN" altLang="en-US" dirty="0"/>
              <a:t>，变为，</a:t>
            </a:r>
            <a:r>
              <a:rPr lang="en-US" dirty="0"/>
              <a:t>1:1.2</a:t>
            </a:r>
            <a:r>
              <a:rPr lang="zh-CN" altLang="en-US" dirty="0"/>
              <a:t>，车位面积增加</a:t>
            </a:r>
            <a:r>
              <a:rPr lang="en-US" dirty="0"/>
              <a:t>5000</a:t>
            </a:r>
            <a:r>
              <a:rPr lang="zh-CN" altLang="en-US" dirty="0"/>
              <a:t>平。毗邻小区安全，有高差，基坑，增加，加固桩</a:t>
            </a:r>
            <a:endParaRPr lang="zh-CN" altLang="en-US" dirty="0"/>
          </a:p>
          <a:p>
            <a:r>
              <a:rPr lang="zh-CN" altLang="en-US" dirty="0">
                <a:solidFill>
                  <a:srgbClr val="FF0000"/>
                </a:solidFill>
              </a:rPr>
              <a:t>重点：</a:t>
            </a:r>
            <a:r>
              <a:rPr lang="zh-CN" altLang="en-US" dirty="0"/>
              <a:t>招标，没有措施费清单，报入综合单价</a:t>
            </a:r>
            <a:endParaRPr lang="zh-CN" altLang="en-US" dirty="0"/>
          </a:p>
          <a:p>
            <a:r>
              <a:rPr lang="zh-CN" altLang="en-US" dirty="0">
                <a:solidFill>
                  <a:srgbClr val="FF0000"/>
                </a:solidFill>
              </a:rPr>
              <a:t>重点：</a:t>
            </a:r>
            <a:r>
              <a:rPr lang="zh-CN" altLang="en-US" dirty="0"/>
              <a:t>按图包干，土方外运，室外地平负</a:t>
            </a:r>
            <a:r>
              <a:rPr lang="en-US" dirty="0"/>
              <a:t>1</a:t>
            </a:r>
            <a:r>
              <a:rPr lang="zh-CN" altLang="en-US" dirty="0"/>
              <a:t>米，负</a:t>
            </a:r>
            <a:r>
              <a:rPr lang="en-US" dirty="0"/>
              <a:t>5</a:t>
            </a:r>
            <a:r>
              <a:rPr lang="zh-CN" altLang="en-US" dirty="0"/>
              <a:t>米水坑，排水、清淤费</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施工路，改为，混凝土路，地下管线，加固</a:t>
            </a:r>
            <a:endParaRPr lang="zh-CN" altLang="en-US" dirty="0"/>
          </a:p>
          <a:p>
            <a:r>
              <a:rPr lang="zh-CN" altLang="en-US" dirty="0">
                <a:solidFill>
                  <a:srgbClr val="FF0000"/>
                </a:solidFill>
              </a:rPr>
              <a:t>重点：</a:t>
            </a:r>
            <a:r>
              <a:rPr lang="zh-CN" altLang="en-US" dirty="0"/>
              <a:t>单方包干，</a:t>
            </a:r>
            <a:r>
              <a:rPr lang="en-US" dirty="0"/>
              <a:t>26</a:t>
            </a:r>
            <a:r>
              <a:rPr lang="zh-CN" altLang="en-US" dirty="0"/>
              <a:t>层，变为</a:t>
            </a:r>
            <a:r>
              <a:rPr lang="en-US" dirty="0"/>
              <a:t>22</a:t>
            </a:r>
            <a:r>
              <a:rPr lang="zh-CN" altLang="en-US" dirty="0"/>
              <a:t>层，总价措施费，按比例，面积比例，费用比例</a:t>
            </a:r>
            <a:endParaRPr lang="zh-CN" altLang="en-US" dirty="0"/>
          </a:p>
          <a:p>
            <a:r>
              <a:rPr lang="zh-CN" altLang="en-US" dirty="0">
                <a:solidFill>
                  <a:srgbClr val="FF0000"/>
                </a:solidFill>
              </a:rPr>
              <a:t>重点： </a:t>
            </a:r>
            <a:r>
              <a:rPr lang="en-US" dirty="0" err="1"/>
              <a:t>epc</a:t>
            </a:r>
            <a:r>
              <a:rPr lang="zh-CN" altLang="en-US" dirty="0"/>
              <a:t>，</a:t>
            </a:r>
            <a:r>
              <a:rPr lang="en-US" dirty="0" err="1"/>
              <a:t>ppp</a:t>
            </a:r>
            <a:r>
              <a:rPr lang="zh-CN" altLang="en-US" dirty="0"/>
              <a:t>，约定施工图预算为准，设计优化，图纸通过图审，按图施工，不扣减</a:t>
            </a:r>
            <a:endParaRPr lang="zh-CN" altLang="en-US" dirty="0"/>
          </a:p>
          <a:p>
            <a:r>
              <a:rPr lang="zh-CN" altLang="en-US" dirty="0">
                <a:solidFill>
                  <a:srgbClr val="FF0000"/>
                </a:solidFill>
              </a:rPr>
              <a:t>重点：</a:t>
            </a:r>
            <a:r>
              <a:rPr lang="zh-CN" altLang="en-US" dirty="0"/>
              <a:t>中标通知书后，拆迁，两年后签合同，物价涨价，合同额高，无效，合同额与中标通知书一致，补充协议</a:t>
            </a:r>
            <a:endParaRPr lang="zh-CN" altLang="en-US" dirty="0"/>
          </a:p>
          <a:p>
            <a:r>
              <a:rPr lang="zh-CN" altLang="en-US" dirty="0">
                <a:solidFill>
                  <a:srgbClr val="FF0000"/>
                </a:solidFill>
              </a:rPr>
              <a:t>重点：</a:t>
            </a:r>
            <a:r>
              <a:rPr lang="zh-CN" altLang="en-US" dirty="0"/>
              <a:t>承诺书，结算漏报不补报，签证明细漏报，结算报告计价文件有</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重大误解，混凝土，商品混凝土，沥青混凝土</a:t>
            </a:r>
            <a:endParaRPr lang="zh-CN" altLang="en-US" dirty="0"/>
          </a:p>
          <a:p>
            <a:r>
              <a:rPr lang="zh-CN" altLang="en-US" dirty="0">
                <a:solidFill>
                  <a:srgbClr val="FF0000"/>
                </a:solidFill>
              </a:rPr>
              <a:t>重点：</a:t>
            </a:r>
            <a:r>
              <a:rPr lang="zh-CN" altLang="en-US" dirty="0"/>
              <a:t>不因施工工艺调整价款</a:t>
            </a:r>
            <a:endParaRPr lang="zh-CN" altLang="en-US" dirty="0"/>
          </a:p>
          <a:p>
            <a:r>
              <a:rPr lang="zh-CN" altLang="en-US" dirty="0">
                <a:solidFill>
                  <a:srgbClr val="FF0000"/>
                </a:solidFill>
              </a:rPr>
              <a:t>重点：</a:t>
            </a:r>
            <a:r>
              <a:rPr lang="zh-CN" altLang="en-US" dirty="0"/>
              <a:t>现场土方调配</a:t>
            </a:r>
            <a:endParaRPr lang="zh-CN" altLang="en-US" dirty="0"/>
          </a:p>
          <a:p>
            <a:r>
              <a:rPr lang="zh-CN" altLang="en-US" dirty="0">
                <a:solidFill>
                  <a:srgbClr val="FF0000"/>
                </a:solidFill>
              </a:rPr>
              <a:t>重点：</a:t>
            </a:r>
            <a:r>
              <a:rPr lang="zh-CN" altLang="en-US" dirty="0"/>
              <a:t>商混，信息价，泵送费</a:t>
            </a:r>
            <a:endParaRPr lang="zh-CN" altLang="en-US" dirty="0"/>
          </a:p>
          <a:p>
            <a:pPr>
              <a:spcAft>
                <a:spcPts val="0"/>
              </a:spcAft>
            </a:pPr>
            <a:r>
              <a:rPr lang="zh-CN" altLang="en-US" dirty="0">
                <a:solidFill>
                  <a:srgbClr val="FF0000"/>
                </a:solidFill>
              </a:rPr>
              <a:t>重点：</a:t>
            </a:r>
            <a:r>
              <a:rPr lang="zh-CN" altLang="zh-CN" dirty="0"/>
              <a:t>外运土方，含有沙砾，沙砾可以出售，限价</a:t>
            </a:r>
            <a:r>
              <a:rPr lang="en-US" altLang="zh-CN" dirty="0"/>
              <a:t>60</a:t>
            </a:r>
            <a:r>
              <a:rPr lang="zh-CN" altLang="zh-CN" dirty="0"/>
              <a:t>，</a:t>
            </a:r>
            <a:r>
              <a:rPr lang="en-US" altLang="zh-CN" dirty="0"/>
              <a:t>30</a:t>
            </a:r>
            <a:r>
              <a:rPr lang="zh-CN" altLang="zh-CN" dirty="0"/>
              <a:t>中标，考虑沙砾出售，结算，依据地勘报告扣除沙砾</a:t>
            </a:r>
            <a:endParaRPr lang="zh-CN" altLang="zh-CN" dirty="0"/>
          </a:p>
          <a:p>
            <a:pPr>
              <a:spcAft>
                <a:spcPts val="0"/>
              </a:spcAft>
            </a:pPr>
            <a:r>
              <a:rPr lang="zh-CN" altLang="en-US" dirty="0">
                <a:solidFill>
                  <a:srgbClr val="FF0000"/>
                </a:solidFill>
              </a:rPr>
              <a:t>重点：</a:t>
            </a:r>
            <a:r>
              <a:rPr lang="zh-CN" altLang="zh-CN" dirty="0"/>
              <a:t>措施费包干后，降排水，重铺建渣，钢板桩</a:t>
            </a:r>
            <a:endParaRPr lang="zh-CN" altLang="zh-CN"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有发承包单位双方盖章确认的</a:t>
            </a:r>
            <a:r>
              <a:rPr lang="zh-CN" altLang="en-US" dirty="0">
                <a:solidFill>
                  <a:srgbClr val="00B050"/>
                </a:solidFill>
              </a:rPr>
              <a:t>收方单</a:t>
            </a:r>
            <a:r>
              <a:rPr lang="zh-CN" altLang="en-US" dirty="0"/>
              <a:t>时，</a:t>
            </a:r>
            <a:r>
              <a:rPr lang="zh-CN" altLang="en-US" dirty="0">
                <a:solidFill>
                  <a:srgbClr val="00B050"/>
                </a:solidFill>
              </a:rPr>
              <a:t>法院</a:t>
            </a:r>
            <a:r>
              <a:rPr lang="zh-CN" altLang="en-US" dirty="0"/>
              <a:t>一般会以收方单作为</a:t>
            </a:r>
            <a:r>
              <a:rPr lang="zh-CN" altLang="en-US" dirty="0">
                <a:solidFill>
                  <a:srgbClr val="00B050"/>
                </a:solidFill>
              </a:rPr>
              <a:t>工程量</a:t>
            </a:r>
            <a:r>
              <a:rPr lang="zh-CN" altLang="en-US" dirty="0"/>
              <a:t>确认依据，但当事人仍然可以举出相反证据</a:t>
            </a:r>
            <a:r>
              <a:rPr lang="zh-CN" altLang="en-US" dirty="0">
                <a:solidFill>
                  <a:srgbClr val="00B050"/>
                </a:solidFill>
              </a:rPr>
              <a:t>推翻</a:t>
            </a:r>
            <a:r>
              <a:rPr lang="zh-CN" altLang="en-US" dirty="0"/>
              <a:t>收方单工程量。</a:t>
            </a:r>
            <a:endParaRPr lang="zh-CN" altLang="en-US" dirty="0"/>
          </a:p>
          <a:p>
            <a:r>
              <a:rPr lang="zh-CN" altLang="en-US" dirty="0">
                <a:solidFill>
                  <a:srgbClr val="FF0000"/>
                </a:solidFill>
              </a:rPr>
              <a:t>重点：</a:t>
            </a:r>
            <a:r>
              <a:rPr lang="zh-CN" altLang="en-US" dirty="0"/>
              <a:t>单价让利，不是总价让利</a:t>
            </a:r>
            <a:r>
              <a:rPr lang="en-US" altLang="zh-CN" dirty="0"/>
              <a:t> </a:t>
            </a:r>
            <a:endParaRPr lang="zh-CN" altLang="en-US" dirty="0"/>
          </a:p>
          <a:p>
            <a:r>
              <a:rPr lang="zh-CN" altLang="en-US" dirty="0">
                <a:solidFill>
                  <a:srgbClr val="FF0000"/>
                </a:solidFill>
              </a:rPr>
              <a:t>重点：</a:t>
            </a:r>
            <a:r>
              <a:rPr lang="zh-CN" altLang="en-US" dirty="0"/>
              <a:t>约定</a:t>
            </a:r>
            <a:r>
              <a:rPr lang="zh-CN" altLang="en-US" dirty="0">
                <a:solidFill>
                  <a:srgbClr val="00B050"/>
                </a:solidFill>
              </a:rPr>
              <a:t>总价下浮</a:t>
            </a:r>
            <a:r>
              <a:rPr lang="zh-CN" altLang="en-US" dirty="0"/>
              <a:t>应下浮整体总价，无需再考虑</a:t>
            </a:r>
            <a:r>
              <a:rPr lang="zh-CN" altLang="en-US" dirty="0">
                <a:solidFill>
                  <a:srgbClr val="00B050"/>
                </a:solidFill>
              </a:rPr>
              <a:t>规费、税金</a:t>
            </a:r>
            <a:r>
              <a:rPr lang="zh-CN" altLang="en-US" dirty="0"/>
              <a:t>等是否应该参与下浮。</a:t>
            </a:r>
            <a:endParaRPr lang="en-US" altLang="zh-CN" dirty="0"/>
          </a:p>
          <a:p>
            <a:r>
              <a:rPr lang="zh-CN" altLang="en-US" dirty="0">
                <a:solidFill>
                  <a:srgbClr val="339933"/>
                </a:solidFill>
              </a:rPr>
              <a:t>安措费、规费、税金、调价差、管理费、暂估价招标、工料分析组价、认质核价、签证</a:t>
            </a:r>
            <a:endParaRPr lang="zh-CN" altLang="en-US" dirty="0">
              <a:solidFill>
                <a:srgbClr val="339933"/>
              </a:solidFill>
            </a:endParaRPr>
          </a:p>
          <a:p>
            <a:r>
              <a:rPr lang="zh-CN" altLang="en-US" dirty="0">
                <a:solidFill>
                  <a:srgbClr val="FF0000"/>
                </a:solidFill>
              </a:rPr>
              <a:t>重点：</a:t>
            </a:r>
            <a:r>
              <a:rPr lang="zh-CN" altLang="en-US" dirty="0"/>
              <a:t>投标清单，</a:t>
            </a:r>
            <a:r>
              <a:rPr lang="en-US" altLang="zh-CN" dirty="0">
                <a:solidFill>
                  <a:srgbClr val="00B050"/>
                </a:solidFill>
              </a:rPr>
              <a:t>A</a:t>
            </a:r>
            <a:r>
              <a:rPr lang="zh-CN" altLang="en-US" dirty="0">
                <a:solidFill>
                  <a:srgbClr val="00B050"/>
                </a:solidFill>
              </a:rPr>
              <a:t>材料</a:t>
            </a:r>
            <a:r>
              <a:rPr lang="zh-CN" altLang="en-US" dirty="0"/>
              <a:t>报低，施工，</a:t>
            </a:r>
            <a:r>
              <a:rPr lang="zh-CN" altLang="en-US" dirty="0">
                <a:solidFill>
                  <a:srgbClr val="00B050"/>
                </a:solidFill>
              </a:rPr>
              <a:t>变更</a:t>
            </a:r>
            <a:r>
              <a:rPr lang="zh-CN" altLang="en-US" dirty="0"/>
              <a:t>为</a:t>
            </a:r>
            <a:r>
              <a:rPr lang="en-US" altLang="zh-CN" dirty="0"/>
              <a:t>C</a:t>
            </a:r>
            <a:r>
              <a:rPr lang="zh-CN" altLang="en-US" dirty="0"/>
              <a:t>材料</a:t>
            </a:r>
            <a:endParaRPr lang="en-US" altLang="zh-CN" dirty="0"/>
          </a:p>
          <a:p>
            <a:r>
              <a:rPr lang="zh-CN" altLang="en-US" dirty="0"/>
              <a:t>按</a:t>
            </a:r>
            <a:r>
              <a:rPr lang="en-US" altLang="zh-CN" dirty="0"/>
              <a:t>C</a:t>
            </a:r>
            <a:r>
              <a:rPr lang="zh-CN" altLang="en-US" dirty="0"/>
              <a:t>材料结算，导致</a:t>
            </a:r>
            <a:r>
              <a:rPr lang="zh-CN" altLang="en-US" dirty="0">
                <a:solidFill>
                  <a:srgbClr val="00B050"/>
                </a:solidFill>
              </a:rPr>
              <a:t>超过预期</a:t>
            </a:r>
            <a:endParaRPr lang="en-US" altLang="zh-CN" dirty="0">
              <a:solidFill>
                <a:srgbClr val="00B050"/>
              </a:solidFill>
            </a:endParaRPr>
          </a:p>
          <a:p>
            <a:r>
              <a:rPr lang="zh-CN" altLang="en-US" dirty="0"/>
              <a:t>只给了</a:t>
            </a:r>
            <a:r>
              <a:rPr lang="en-US" altLang="zh-CN" dirty="0"/>
              <a:t>C</a:t>
            </a:r>
            <a:r>
              <a:rPr lang="zh-CN" altLang="en-US" dirty="0"/>
              <a:t>、</a:t>
            </a:r>
            <a:r>
              <a:rPr lang="en-US" altLang="zh-CN" dirty="0"/>
              <a:t>A</a:t>
            </a:r>
            <a:r>
              <a:rPr lang="zh-CN" altLang="en-US" dirty="0"/>
              <a:t>材料</a:t>
            </a:r>
            <a:r>
              <a:rPr lang="zh-CN" altLang="en-US" dirty="0">
                <a:solidFill>
                  <a:srgbClr val="00B050"/>
                </a:solidFill>
              </a:rPr>
              <a:t>价差</a:t>
            </a:r>
            <a:r>
              <a:rPr lang="zh-CN" altLang="en-US" dirty="0"/>
              <a:t>。乙方，重新组价</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solidFill>
                  <a:srgbClr val="00B050"/>
                </a:solidFill>
              </a:rPr>
              <a:t>合同</a:t>
            </a:r>
            <a:r>
              <a:rPr lang="zh-CN" altLang="en-US" dirty="0"/>
              <a:t>与</a:t>
            </a:r>
            <a:r>
              <a:rPr lang="zh-CN" altLang="en-US" dirty="0">
                <a:solidFill>
                  <a:srgbClr val="00B050"/>
                </a:solidFill>
              </a:rPr>
              <a:t>招标文件</a:t>
            </a:r>
            <a:r>
              <a:rPr lang="zh-CN" altLang="en-US" dirty="0"/>
              <a:t>有矛盾</a:t>
            </a:r>
            <a:endParaRPr lang="zh-CN" altLang="en-US" dirty="0"/>
          </a:p>
          <a:p>
            <a:r>
              <a:rPr lang="zh-CN" altLang="en-US" dirty="0"/>
              <a:t>清单报价，某措施费</a:t>
            </a:r>
            <a:r>
              <a:rPr lang="zh-CN" altLang="en-US" dirty="0">
                <a:solidFill>
                  <a:srgbClr val="00B050"/>
                </a:solidFill>
              </a:rPr>
              <a:t>报零</a:t>
            </a:r>
            <a:endParaRPr lang="en-US" altLang="zh-CN" dirty="0">
              <a:solidFill>
                <a:srgbClr val="00B050"/>
              </a:solidFill>
            </a:endParaRPr>
          </a:p>
          <a:p>
            <a:r>
              <a:rPr lang="zh-CN" altLang="en-US" dirty="0"/>
              <a:t>招标文件，结算时，</a:t>
            </a:r>
            <a:r>
              <a:rPr lang="zh-CN" altLang="en-US" dirty="0">
                <a:solidFill>
                  <a:srgbClr val="00B050"/>
                </a:solidFill>
              </a:rPr>
              <a:t>不调整</a:t>
            </a:r>
            <a:r>
              <a:rPr lang="zh-CN" altLang="en-US" dirty="0"/>
              <a:t>。</a:t>
            </a:r>
            <a:r>
              <a:rPr lang="zh-CN" altLang="en-US" dirty="0">
                <a:solidFill>
                  <a:srgbClr val="00B050"/>
                </a:solidFill>
              </a:rPr>
              <a:t>设计变更</a:t>
            </a:r>
            <a:r>
              <a:rPr lang="zh-CN" altLang="en-US" dirty="0"/>
              <a:t>，能否调整</a:t>
            </a:r>
            <a:endParaRPr lang="en-US" altLang="zh-CN" dirty="0"/>
          </a:p>
          <a:p>
            <a:r>
              <a:rPr lang="zh-CN" altLang="en-US" dirty="0"/>
              <a:t>合同约定，清单漏项或</a:t>
            </a:r>
            <a:r>
              <a:rPr lang="zh-CN" altLang="en-US" dirty="0">
                <a:solidFill>
                  <a:srgbClr val="00B050"/>
                </a:solidFill>
              </a:rPr>
              <a:t>设计变更</a:t>
            </a:r>
            <a:r>
              <a:rPr lang="zh-CN" altLang="en-US" dirty="0"/>
              <a:t>新增，</a:t>
            </a:r>
            <a:r>
              <a:rPr lang="zh-CN" altLang="en-US" dirty="0">
                <a:solidFill>
                  <a:srgbClr val="00B050"/>
                </a:solidFill>
              </a:rPr>
              <a:t>定额</a:t>
            </a:r>
            <a:r>
              <a:rPr lang="zh-CN" altLang="en-US" dirty="0"/>
              <a:t>计价。</a:t>
            </a:r>
            <a:endParaRPr lang="en-US" altLang="zh-CN" dirty="0"/>
          </a:p>
          <a:p>
            <a:r>
              <a:rPr lang="zh-CN" altLang="en-US" dirty="0"/>
              <a:t>该措施费，能否计取</a:t>
            </a:r>
            <a:endParaRPr lang="zh-CN" altLang="en-US" dirty="0"/>
          </a:p>
          <a:p>
            <a:r>
              <a:rPr lang="zh-CN" altLang="en-US" dirty="0">
                <a:solidFill>
                  <a:srgbClr val="FF0000"/>
                </a:solidFill>
              </a:rPr>
              <a:t>重点：</a:t>
            </a:r>
            <a:r>
              <a:rPr lang="zh-CN" altLang="en-US" dirty="0"/>
              <a:t>不报建项目，边设计边施工</a:t>
            </a:r>
            <a:endParaRPr lang="en-US" altLang="zh-CN" dirty="0"/>
          </a:p>
          <a:p>
            <a:r>
              <a:rPr lang="zh-CN" altLang="en-US" dirty="0">
                <a:solidFill>
                  <a:srgbClr val="00B050"/>
                </a:solidFill>
              </a:rPr>
              <a:t>电子版</a:t>
            </a:r>
            <a:r>
              <a:rPr lang="zh-CN" altLang="en-US" dirty="0"/>
              <a:t>图纸，非按国标要求，签字版</a:t>
            </a:r>
            <a:r>
              <a:rPr lang="zh-CN" altLang="en-US" dirty="0">
                <a:solidFill>
                  <a:srgbClr val="00B050"/>
                </a:solidFill>
              </a:rPr>
              <a:t>蓝图</a:t>
            </a:r>
            <a:endParaRPr lang="en-US" altLang="zh-CN" dirty="0">
              <a:solidFill>
                <a:srgbClr val="00B050"/>
              </a:solidFill>
            </a:endParaRPr>
          </a:p>
          <a:p>
            <a:r>
              <a:rPr lang="zh-CN" altLang="en-US" dirty="0"/>
              <a:t>未按合同工期完成，甲方，</a:t>
            </a:r>
            <a:r>
              <a:rPr lang="zh-CN" altLang="en-US" dirty="0">
                <a:solidFill>
                  <a:srgbClr val="00B050"/>
                </a:solidFill>
              </a:rPr>
              <a:t>索赔</a:t>
            </a:r>
            <a:endParaRPr lang="en-US" altLang="zh-CN" dirty="0">
              <a:solidFill>
                <a:srgbClr val="00B050"/>
              </a:solidFill>
            </a:endParaRPr>
          </a:p>
          <a:p>
            <a:r>
              <a:rPr lang="zh-CN" altLang="en-US" dirty="0"/>
              <a:t>乙方，未按</a:t>
            </a:r>
            <a:r>
              <a:rPr lang="zh-CN" altLang="en-US" dirty="0">
                <a:solidFill>
                  <a:srgbClr val="00B050"/>
                </a:solidFill>
              </a:rPr>
              <a:t>国标要求</a:t>
            </a:r>
            <a:r>
              <a:rPr lang="zh-CN" altLang="en-US" dirty="0"/>
              <a:t>，下发图纸，</a:t>
            </a:r>
            <a:r>
              <a:rPr lang="zh-CN" altLang="en-US" dirty="0">
                <a:solidFill>
                  <a:srgbClr val="00B050"/>
                </a:solidFill>
              </a:rPr>
              <a:t>工期顺延，拖延工期</a:t>
            </a:r>
            <a:endParaRPr lang="en-US" altLang="zh-CN" dirty="0">
              <a:solidFill>
                <a:srgbClr val="00B050"/>
              </a:solidFill>
            </a:endParaRPr>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合同</a:t>
            </a:r>
            <a:r>
              <a:rPr lang="zh-CN" altLang="en-US" dirty="0">
                <a:solidFill>
                  <a:srgbClr val="00B050"/>
                </a:solidFill>
              </a:rPr>
              <a:t>暂转固</a:t>
            </a:r>
            <a:endParaRPr lang="en-US" altLang="zh-CN" dirty="0">
              <a:solidFill>
                <a:srgbClr val="00B050"/>
              </a:solidFill>
            </a:endParaRPr>
          </a:p>
          <a:p>
            <a:r>
              <a:rPr lang="zh-CN" altLang="en-US" dirty="0">
                <a:solidFill>
                  <a:srgbClr val="00B050"/>
                </a:solidFill>
              </a:rPr>
              <a:t>模拟清单</a:t>
            </a:r>
            <a:r>
              <a:rPr lang="zh-CN" altLang="en-US" dirty="0"/>
              <a:t>，暂定数量，转为，固定数量</a:t>
            </a:r>
            <a:endParaRPr lang="en-US" altLang="zh-CN" dirty="0"/>
          </a:p>
          <a:p>
            <a:r>
              <a:rPr lang="zh-CN" altLang="en-US" dirty="0"/>
              <a:t>甲方，聘请事务所，</a:t>
            </a:r>
            <a:r>
              <a:rPr lang="zh-CN" altLang="en-US" dirty="0">
                <a:solidFill>
                  <a:srgbClr val="00B050"/>
                </a:solidFill>
              </a:rPr>
              <a:t>多算</a:t>
            </a:r>
            <a:r>
              <a:rPr lang="zh-CN" altLang="en-US" dirty="0"/>
              <a:t>了工程量</a:t>
            </a:r>
            <a:endParaRPr lang="en-US" altLang="zh-CN" dirty="0"/>
          </a:p>
          <a:p>
            <a:r>
              <a:rPr lang="zh-CN" altLang="en-US" dirty="0"/>
              <a:t>签定了</a:t>
            </a:r>
            <a:r>
              <a:rPr lang="zh-CN" altLang="en-US" dirty="0">
                <a:solidFill>
                  <a:srgbClr val="00B050"/>
                </a:solidFill>
              </a:rPr>
              <a:t>固定总价</a:t>
            </a:r>
            <a:r>
              <a:rPr lang="zh-CN" altLang="en-US" dirty="0"/>
              <a:t>合同</a:t>
            </a:r>
            <a:endParaRPr lang="en-US" altLang="zh-CN" dirty="0"/>
          </a:p>
          <a:p>
            <a:r>
              <a:rPr lang="zh-CN" altLang="en-US" dirty="0"/>
              <a:t>合同工程量，多于，施工图，工程量</a:t>
            </a:r>
            <a:endParaRPr lang="en-US" altLang="zh-CN" dirty="0"/>
          </a:p>
          <a:p>
            <a:r>
              <a:rPr lang="zh-CN" altLang="en-US" dirty="0"/>
              <a:t>能否按</a:t>
            </a:r>
            <a:r>
              <a:rPr lang="zh-CN" altLang="en-US" dirty="0">
                <a:solidFill>
                  <a:srgbClr val="00B050"/>
                </a:solidFill>
              </a:rPr>
              <a:t>实际完成</a:t>
            </a:r>
            <a:r>
              <a:rPr lang="zh-CN" altLang="en-US" dirty="0"/>
              <a:t>工程量结算</a:t>
            </a:r>
            <a:endParaRPr lang="en-US" altLang="zh-CN" dirty="0"/>
          </a:p>
          <a:p>
            <a:r>
              <a:rPr lang="zh-CN" altLang="en-US" dirty="0">
                <a:solidFill>
                  <a:srgbClr val="FF0000"/>
                </a:solidFill>
              </a:rPr>
              <a:t>重点：</a:t>
            </a:r>
            <a:r>
              <a:rPr lang="zh-CN" altLang="en-US" dirty="0"/>
              <a:t>工程试车费</a:t>
            </a:r>
            <a:endParaRPr lang="en-US" altLang="zh-CN" dirty="0"/>
          </a:p>
          <a:p>
            <a:r>
              <a:rPr lang="zh-CN" altLang="en-US" dirty="0">
                <a:solidFill>
                  <a:srgbClr val="339933"/>
                </a:solidFill>
              </a:rPr>
              <a:t>试车内容</a:t>
            </a:r>
            <a:r>
              <a:rPr lang="zh-CN" altLang="en-US" dirty="0"/>
              <a:t>应与承包人</a:t>
            </a:r>
            <a:r>
              <a:rPr lang="zh-CN" altLang="en-US" dirty="0">
                <a:solidFill>
                  <a:srgbClr val="00B050"/>
                </a:solidFill>
              </a:rPr>
              <a:t>承包范围</a:t>
            </a:r>
            <a:r>
              <a:rPr lang="zh-CN" altLang="en-US" dirty="0"/>
              <a:t>相一致，试车费用由承包人承担</a:t>
            </a:r>
            <a:endParaRPr lang="en-US" altLang="zh-CN" dirty="0"/>
          </a:p>
          <a:p>
            <a:r>
              <a:rPr lang="zh-CN" altLang="en-US" dirty="0">
                <a:solidFill>
                  <a:srgbClr val="00B050"/>
                </a:solidFill>
              </a:rPr>
              <a:t>联合</a:t>
            </a:r>
            <a:r>
              <a:rPr lang="zh-CN" altLang="en-US" dirty="0"/>
              <a:t>试运转费一般由建设单位承担</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场地移交，有</a:t>
            </a:r>
            <a:r>
              <a:rPr lang="zh-CN" altLang="en-US" dirty="0">
                <a:solidFill>
                  <a:srgbClr val="00B050"/>
                </a:solidFill>
              </a:rPr>
              <a:t>围墙</a:t>
            </a:r>
            <a:r>
              <a:rPr lang="zh-CN" altLang="en-US" dirty="0"/>
              <a:t>和</a:t>
            </a:r>
            <a:r>
              <a:rPr lang="zh-CN" altLang="en-US" dirty="0">
                <a:solidFill>
                  <a:srgbClr val="00B050"/>
                </a:solidFill>
              </a:rPr>
              <a:t>临时设施</a:t>
            </a:r>
            <a:endParaRPr lang="en-US" altLang="zh-CN" dirty="0">
              <a:solidFill>
                <a:srgbClr val="00B050"/>
              </a:solidFill>
            </a:endParaRPr>
          </a:p>
          <a:p>
            <a:r>
              <a:rPr lang="zh-CN" altLang="en-US" dirty="0"/>
              <a:t>围墙</a:t>
            </a:r>
            <a:r>
              <a:rPr lang="zh-CN" altLang="en-US" dirty="0">
                <a:solidFill>
                  <a:srgbClr val="00B050"/>
                </a:solidFill>
              </a:rPr>
              <a:t>不满足</a:t>
            </a:r>
            <a:r>
              <a:rPr lang="zh-CN" altLang="en-US" dirty="0"/>
              <a:t>，政府规定</a:t>
            </a:r>
            <a:endParaRPr lang="en-US" altLang="zh-CN" dirty="0"/>
          </a:p>
          <a:p>
            <a:r>
              <a:rPr lang="zh-CN" altLang="en-US" dirty="0"/>
              <a:t>需要</a:t>
            </a:r>
            <a:r>
              <a:rPr lang="zh-CN" altLang="en-US" dirty="0">
                <a:solidFill>
                  <a:srgbClr val="00B050"/>
                </a:solidFill>
              </a:rPr>
              <a:t>拆除</a:t>
            </a:r>
            <a:r>
              <a:rPr lang="zh-CN" altLang="en-US" dirty="0"/>
              <a:t>围墙、临时设施改造</a:t>
            </a:r>
            <a:endParaRPr lang="en-US" altLang="zh-CN" dirty="0"/>
          </a:p>
          <a:p>
            <a:r>
              <a:rPr lang="zh-CN" altLang="en-US" dirty="0"/>
              <a:t>业主签证</a:t>
            </a:r>
            <a:endParaRPr lang="en-US" altLang="zh-CN" dirty="0"/>
          </a:p>
          <a:p>
            <a:r>
              <a:rPr lang="zh-CN" altLang="en-US" dirty="0">
                <a:solidFill>
                  <a:srgbClr val="FF0000"/>
                </a:solidFill>
              </a:rPr>
              <a:t>重点：</a:t>
            </a:r>
            <a:r>
              <a:rPr lang="zh-CN" altLang="en-US" dirty="0"/>
              <a:t>移栽</a:t>
            </a:r>
            <a:r>
              <a:rPr lang="zh-CN" altLang="en-US" dirty="0">
                <a:solidFill>
                  <a:srgbClr val="00B050"/>
                </a:solidFill>
              </a:rPr>
              <a:t>树木</a:t>
            </a:r>
            <a:r>
              <a:rPr lang="zh-CN" altLang="en-US" dirty="0"/>
              <a:t>，项目特征，</a:t>
            </a:r>
            <a:r>
              <a:rPr lang="zh-CN" altLang="en-US" dirty="0">
                <a:solidFill>
                  <a:srgbClr val="00B050"/>
                </a:solidFill>
              </a:rPr>
              <a:t>带土球</a:t>
            </a:r>
            <a:endParaRPr lang="en-US" altLang="zh-CN" dirty="0">
              <a:solidFill>
                <a:srgbClr val="00B050"/>
              </a:solidFill>
            </a:endParaRPr>
          </a:p>
          <a:p>
            <a:r>
              <a:rPr lang="zh-CN" altLang="en-US" dirty="0"/>
              <a:t>现场，没带土球，保证</a:t>
            </a:r>
            <a:r>
              <a:rPr lang="zh-CN" altLang="en-US" dirty="0">
                <a:solidFill>
                  <a:srgbClr val="00B050"/>
                </a:solidFill>
              </a:rPr>
              <a:t>成活</a:t>
            </a:r>
            <a:endParaRPr lang="en-US" altLang="zh-CN" dirty="0">
              <a:solidFill>
                <a:srgbClr val="00B050"/>
              </a:solidFill>
            </a:endParaRPr>
          </a:p>
          <a:p>
            <a:r>
              <a:rPr lang="zh-CN" altLang="en-US" dirty="0"/>
              <a:t>树木移栽</a:t>
            </a:r>
            <a:r>
              <a:rPr lang="zh-CN" altLang="en-US" dirty="0">
                <a:solidFill>
                  <a:srgbClr val="00B050"/>
                </a:solidFill>
              </a:rPr>
              <a:t>单价</a:t>
            </a:r>
            <a:r>
              <a:rPr lang="zh-CN" altLang="en-US" dirty="0"/>
              <a:t>，扣除带土球的费用</a:t>
            </a:r>
            <a:endParaRPr lang="zh-CN" altLang="en-US" dirty="0"/>
          </a:p>
          <a:p>
            <a:r>
              <a:rPr lang="zh-CN" altLang="en-US" dirty="0">
                <a:solidFill>
                  <a:srgbClr val="FF0000"/>
                </a:solidFill>
              </a:rPr>
              <a:t>重点：</a:t>
            </a:r>
            <a:r>
              <a:rPr lang="zh-CN" altLang="en-US" dirty="0"/>
              <a:t>施工单位</a:t>
            </a:r>
            <a:r>
              <a:rPr lang="zh-CN" altLang="en-US" dirty="0">
                <a:solidFill>
                  <a:srgbClr val="00B050"/>
                </a:solidFill>
              </a:rPr>
              <a:t>履行合同</a:t>
            </a:r>
            <a:r>
              <a:rPr lang="zh-CN" altLang="en-US" dirty="0"/>
              <a:t>的方式与合同</a:t>
            </a:r>
            <a:r>
              <a:rPr lang="zh-CN" altLang="en-US" dirty="0">
                <a:solidFill>
                  <a:srgbClr val="00B050"/>
                </a:solidFill>
              </a:rPr>
              <a:t>约定不符</a:t>
            </a:r>
            <a:r>
              <a:rPr lang="zh-CN" altLang="en-US" dirty="0"/>
              <a:t>，但不影响合同目的实现的，一般</a:t>
            </a:r>
            <a:r>
              <a:rPr lang="zh-CN" altLang="en-US" dirty="0">
                <a:solidFill>
                  <a:srgbClr val="00B050"/>
                </a:solidFill>
              </a:rPr>
              <a:t>不调整</a:t>
            </a:r>
            <a:r>
              <a:rPr lang="zh-CN" altLang="en-US" dirty="0"/>
              <a:t>合同价款。</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签订合同时能够</a:t>
            </a:r>
            <a:r>
              <a:rPr lang="zh-CN" altLang="en-US" dirty="0">
                <a:solidFill>
                  <a:srgbClr val="00B050"/>
                </a:solidFill>
              </a:rPr>
              <a:t>预见的风险</a:t>
            </a:r>
            <a:r>
              <a:rPr lang="zh-CN" altLang="en-US" dirty="0"/>
              <a:t>应该由</a:t>
            </a:r>
            <a:r>
              <a:rPr lang="zh-CN" altLang="en-US" dirty="0">
                <a:solidFill>
                  <a:srgbClr val="00B050"/>
                </a:solidFill>
              </a:rPr>
              <a:t>双方</a:t>
            </a:r>
            <a:r>
              <a:rPr lang="zh-CN" altLang="en-US" dirty="0"/>
              <a:t>合理分担并在合同中明确约定</a:t>
            </a:r>
            <a:endParaRPr lang="en-US" altLang="zh-CN" dirty="0"/>
          </a:p>
          <a:p>
            <a:r>
              <a:rPr lang="zh-CN" altLang="en-US" dirty="0">
                <a:solidFill>
                  <a:srgbClr val="00B050"/>
                </a:solidFill>
              </a:rPr>
              <a:t>不可预见的风险</a:t>
            </a:r>
            <a:r>
              <a:rPr lang="zh-CN" altLang="en-US" dirty="0"/>
              <a:t>则不应通过合同约定</a:t>
            </a:r>
            <a:r>
              <a:rPr lang="zh-CN" altLang="en-US" dirty="0">
                <a:solidFill>
                  <a:srgbClr val="00B050"/>
                </a:solidFill>
              </a:rPr>
              <a:t>完全免除</a:t>
            </a:r>
            <a:r>
              <a:rPr lang="zh-CN" altLang="en-US" dirty="0"/>
              <a:t>一方的责任</a:t>
            </a:r>
            <a:endParaRPr lang="en-US" altLang="zh-CN" dirty="0"/>
          </a:p>
          <a:p>
            <a:r>
              <a:rPr lang="zh-CN" altLang="en-US" dirty="0">
                <a:solidFill>
                  <a:srgbClr val="00B050"/>
                </a:solidFill>
              </a:rPr>
              <a:t>拉闸限电</a:t>
            </a:r>
            <a:r>
              <a:rPr lang="zh-CN" altLang="en-US" dirty="0"/>
              <a:t>（情势变更）导致的</a:t>
            </a:r>
            <a:r>
              <a:rPr lang="zh-CN" altLang="en-US" dirty="0">
                <a:solidFill>
                  <a:srgbClr val="00B050"/>
                </a:solidFill>
              </a:rPr>
              <a:t>暂停施工</a:t>
            </a:r>
            <a:r>
              <a:rPr lang="zh-CN" altLang="en-US" dirty="0"/>
              <a:t>，施工单位可以要求</a:t>
            </a:r>
            <a:r>
              <a:rPr lang="zh-CN" altLang="en-US" dirty="0">
                <a:solidFill>
                  <a:srgbClr val="00B050"/>
                </a:solidFill>
              </a:rPr>
              <a:t>顺延工期</a:t>
            </a:r>
            <a:r>
              <a:rPr lang="zh-CN" altLang="en-US" dirty="0"/>
              <a:t>并调整</a:t>
            </a:r>
            <a:r>
              <a:rPr lang="zh-CN" altLang="en-US" dirty="0">
                <a:solidFill>
                  <a:srgbClr val="00B050"/>
                </a:solidFill>
              </a:rPr>
              <a:t>材差</a:t>
            </a:r>
            <a:endParaRPr lang="zh-CN" altLang="en-US" dirty="0">
              <a:solidFill>
                <a:srgbClr val="00B050"/>
              </a:solidFill>
            </a:endParaRPr>
          </a:p>
          <a:p>
            <a:r>
              <a:rPr lang="zh-CN" altLang="en-US" dirty="0">
                <a:solidFill>
                  <a:srgbClr val="FF0000"/>
                </a:solidFill>
              </a:rPr>
              <a:t>重点：</a:t>
            </a:r>
            <a:r>
              <a:rPr lang="zh-CN" altLang="en-US" dirty="0"/>
              <a:t>承包人实际使用</a:t>
            </a:r>
            <a:r>
              <a:rPr lang="zh-CN" altLang="en-US" dirty="0">
                <a:solidFill>
                  <a:srgbClr val="00B050"/>
                </a:solidFill>
              </a:rPr>
              <a:t>材料</a:t>
            </a:r>
            <a:r>
              <a:rPr lang="zh-CN" altLang="en-US" dirty="0"/>
              <a:t>的品质</a:t>
            </a:r>
            <a:r>
              <a:rPr lang="zh-CN" altLang="en-US" dirty="0">
                <a:solidFill>
                  <a:srgbClr val="00B050"/>
                </a:solidFill>
              </a:rPr>
              <a:t>高于</a:t>
            </a:r>
            <a:r>
              <a:rPr lang="zh-CN" altLang="en-US" dirty="0"/>
              <a:t>合同约定或图纸要求的，发包人可以根据</a:t>
            </a:r>
            <a:r>
              <a:rPr lang="zh-CN" altLang="en-US" dirty="0">
                <a:solidFill>
                  <a:srgbClr val="00B050"/>
                </a:solidFill>
              </a:rPr>
              <a:t>强迫得利</a:t>
            </a:r>
            <a:r>
              <a:rPr lang="zh-CN" altLang="en-US" dirty="0"/>
              <a:t>规则</a:t>
            </a:r>
            <a:r>
              <a:rPr lang="zh-CN" altLang="en-US" dirty="0">
                <a:solidFill>
                  <a:srgbClr val="00B050"/>
                </a:solidFill>
              </a:rPr>
              <a:t>拒绝调整</a:t>
            </a:r>
            <a:r>
              <a:rPr lang="zh-CN" altLang="en-US" dirty="0"/>
              <a:t>价款，但仍应支付</a:t>
            </a:r>
            <a:r>
              <a:rPr lang="zh-CN" altLang="en-US" dirty="0">
                <a:solidFill>
                  <a:srgbClr val="00B050"/>
                </a:solidFill>
              </a:rPr>
              <a:t>合同约定</a:t>
            </a:r>
            <a:r>
              <a:rPr lang="zh-CN" altLang="en-US" dirty="0"/>
              <a:t>的价款。</a:t>
            </a:r>
            <a:endParaRPr lang="zh-CN" altLang="en-US" dirty="0"/>
          </a:p>
          <a:p>
            <a:r>
              <a:rPr lang="zh-CN" altLang="en-US" dirty="0">
                <a:solidFill>
                  <a:srgbClr val="FF0000"/>
                </a:solidFill>
              </a:rPr>
              <a:t>重点：</a:t>
            </a:r>
            <a:r>
              <a:rPr lang="zh-CN" altLang="en-US" dirty="0"/>
              <a:t>乙方多完成一部分，图纸没，甲方也没要求，结算乙方要求，</a:t>
            </a:r>
            <a:r>
              <a:rPr lang="zh-CN" altLang="en-US" dirty="0">
                <a:solidFill>
                  <a:srgbClr val="339933"/>
                </a:solidFill>
              </a:rPr>
              <a:t>擅自变更</a:t>
            </a:r>
            <a:endParaRPr lang="zh-CN" altLang="en-US" dirty="0">
              <a:solidFill>
                <a:srgbClr val="339933"/>
              </a:solidFill>
            </a:endParaRPr>
          </a:p>
          <a:p>
            <a:r>
              <a:rPr lang="zh-CN" altLang="en-US" dirty="0">
                <a:solidFill>
                  <a:srgbClr val="FF0000"/>
                </a:solidFill>
              </a:rPr>
              <a:t>重点：</a:t>
            </a:r>
            <a:r>
              <a:rPr lang="zh-CN" altLang="en-US" dirty="0"/>
              <a:t>招标文件，</a:t>
            </a:r>
            <a:r>
              <a:rPr lang="zh-CN" altLang="en-US" dirty="0">
                <a:solidFill>
                  <a:srgbClr val="00B050"/>
                </a:solidFill>
              </a:rPr>
              <a:t>单价</a:t>
            </a:r>
            <a:r>
              <a:rPr lang="zh-CN" altLang="en-US" dirty="0"/>
              <a:t>合同，单价</a:t>
            </a:r>
            <a:r>
              <a:rPr lang="zh-CN" altLang="en-US" dirty="0">
                <a:solidFill>
                  <a:srgbClr val="00B050"/>
                </a:solidFill>
              </a:rPr>
              <a:t>汇总后</a:t>
            </a:r>
            <a:r>
              <a:rPr lang="zh-CN" altLang="en-US" dirty="0"/>
              <a:t>变低</a:t>
            </a:r>
            <a:endParaRPr lang="en-US" altLang="zh-CN" dirty="0"/>
          </a:p>
          <a:p>
            <a:r>
              <a:rPr lang="zh-CN" altLang="en-US" dirty="0">
                <a:solidFill>
                  <a:srgbClr val="00B050"/>
                </a:solidFill>
              </a:rPr>
              <a:t>清标</a:t>
            </a:r>
            <a:r>
              <a:rPr lang="zh-CN" altLang="en-US" dirty="0"/>
              <a:t>，未发现，签合同，发现</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级配砂石</a:t>
            </a:r>
            <a:r>
              <a:rPr lang="zh-CN" altLang="en-US" dirty="0">
                <a:solidFill>
                  <a:srgbClr val="00B050"/>
                </a:solidFill>
              </a:rPr>
              <a:t>回填</a:t>
            </a:r>
            <a:r>
              <a:rPr lang="zh-CN" altLang="en-US" dirty="0"/>
              <a:t>，现场有</a:t>
            </a:r>
            <a:r>
              <a:rPr lang="zh-CN" altLang="en-US" dirty="0">
                <a:solidFill>
                  <a:srgbClr val="00B050"/>
                </a:solidFill>
              </a:rPr>
              <a:t>砂子</a:t>
            </a:r>
            <a:r>
              <a:rPr lang="zh-CN" altLang="en-US" dirty="0"/>
              <a:t>，结算</a:t>
            </a:r>
            <a:r>
              <a:rPr lang="zh-CN" altLang="en-US" dirty="0">
                <a:solidFill>
                  <a:srgbClr val="00B050"/>
                </a:solidFill>
              </a:rPr>
              <a:t>扣减</a:t>
            </a:r>
            <a:r>
              <a:rPr lang="zh-CN" altLang="en-US" dirty="0"/>
              <a:t>砂子</a:t>
            </a:r>
            <a:endParaRPr lang="en-US" altLang="zh-CN" dirty="0"/>
          </a:p>
          <a:p>
            <a:r>
              <a:rPr lang="zh-CN" altLang="en-US" dirty="0"/>
              <a:t>固定单价，没有</a:t>
            </a:r>
            <a:r>
              <a:rPr lang="zh-CN" altLang="en-US" dirty="0">
                <a:solidFill>
                  <a:srgbClr val="00B050"/>
                </a:solidFill>
              </a:rPr>
              <a:t>变更</a:t>
            </a:r>
            <a:r>
              <a:rPr lang="zh-CN" altLang="en-US" dirty="0"/>
              <a:t>，验收合格</a:t>
            </a:r>
            <a:endParaRPr lang="zh-CN" altLang="en-US" dirty="0"/>
          </a:p>
          <a:p>
            <a:r>
              <a:rPr lang="zh-CN" altLang="en-US" dirty="0"/>
              <a:t>现场砂子，</a:t>
            </a:r>
            <a:r>
              <a:rPr lang="zh-CN" altLang="en-US" dirty="0">
                <a:solidFill>
                  <a:srgbClr val="00B050"/>
                </a:solidFill>
              </a:rPr>
              <a:t>挖出来，搅拌</a:t>
            </a:r>
            <a:r>
              <a:rPr lang="zh-CN" altLang="en-US" dirty="0"/>
              <a:t>，级配砂石</a:t>
            </a:r>
            <a:endParaRPr lang="en-US" altLang="zh-CN" dirty="0"/>
          </a:p>
          <a:p>
            <a:r>
              <a:rPr lang="zh-CN" altLang="en-US" dirty="0">
                <a:solidFill>
                  <a:srgbClr val="FF0000"/>
                </a:solidFill>
              </a:rPr>
              <a:t>重点：</a:t>
            </a:r>
            <a:r>
              <a:rPr lang="zh-CN" altLang="en-US" dirty="0"/>
              <a:t>单价合同，清单有误</a:t>
            </a:r>
            <a:endParaRPr lang="en-US" altLang="zh-CN" dirty="0"/>
          </a:p>
          <a:p>
            <a:r>
              <a:rPr lang="zh-CN" altLang="en-US" dirty="0">
                <a:solidFill>
                  <a:srgbClr val="00B050"/>
                </a:solidFill>
              </a:rPr>
              <a:t>清单</a:t>
            </a:r>
            <a:r>
              <a:rPr lang="en-US" altLang="zh-CN" dirty="0">
                <a:solidFill>
                  <a:srgbClr val="00B050"/>
                </a:solidFill>
              </a:rPr>
              <a:t>A</a:t>
            </a:r>
            <a:r>
              <a:rPr lang="zh-CN" altLang="en-US" dirty="0"/>
              <a:t>中包括屋面结构层、保温层、</a:t>
            </a:r>
            <a:r>
              <a:rPr lang="en-US" altLang="zh-CN" dirty="0"/>
              <a:t> SBS </a:t>
            </a:r>
            <a:r>
              <a:rPr lang="zh-CN" altLang="en-US" dirty="0">
                <a:solidFill>
                  <a:srgbClr val="00B050"/>
                </a:solidFill>
              </a:rPr>
              <a:t>防水层</a:t>
            </a:r>
            <a:r>
              <a:rPr lang="zh-CN" altLang="en-US" dirty="0"/>
              <a:t>，按此组价、</a:t>
            </a:r>
            <a:r>
              <a:rPr lang="zh-CN" altLang="en-US" dirty="0">
                <a:solidFill>
                  <a:srgbClr val="00B050"/>
                </a:solidFill>
              </a:rPr>
              <a:t>清单</a:t>
            </a:r>
            <a:r>
              <a:rPr lang="en-US" altLang="zh-CN" dirty="0">
                <a:solidFill>
                  <a:srgbClr val="00B050"/>
                </a:solidFill>
              </a:rPr>
              <a:t> B</a:t>
            </a:r>
            <a:r>
              <a:rPr lang="zh-CN" altLang="en-US" dirty="0"/>
              <a:t>是</a:t>
            </a:r>
            <a:r>
              <a:rPr lang="en-US" altLang="zh-CN" dirty="0"/>
              <a:t> SBS </a:t>
            </a:r>
            <a:r>
              <a:rPr lang="zh-CN" altLang="en-US" dirty="0">
                <a:solidFill>
                  <a:srgbClr val="00B050"/>
                </a:solidFill>
              </a:rPr>
              <a:t>防水层</a:t>
            </a:r>
            <a:endParaRPr lang="en-US" altLang="zh-CN" dirty="0">
              <a:solidFill>
                <a:srgbClr val="00B050"/>
              </a:solidFill>
            </a:endParaRPr>
          </a:p>
          <a:p>
            <a:r>
              <a:rPr lang="zh-CN" altLang="en-US" dirty="0">
                <a:solidFill>
                  <a:srgbClr val="00B050"/>
                </a:solidFill>
              </a:rPr>
              <a:t>一个屋面</a:t>
            </a:r>
            <a:r>
              <a:rPr lang="zh-CN" altLang="en-US" dirty="0"/>
              <a:t>出现</a:t>
            </a:r>
            <a:r>
              <a:rPr lang="zh-CN" altLang="en-US" dirty="0">
                <a:solidFill>
                  <a:srgbClr val="00B050"/>
                </a:solidFill>
              </a:rPr>
              <a:t>两个</a:t>
            </a:r>
            <a:r>
              <a:rPr lang="en-US" altLang="zh-CN" dirty="0"/>
              <a:t> SBS </a:t>
            </a:r>
            <a:r>
              <a:rPr lang="zh-CN" altLang="en-US" dirty="0">
                <a:solidFill>
                  <a:srgbClr val="00B050"/>
                </a:solidFill>
              </a:rPr>
              <a:t>防水层</a:t>
            </a:r>
            <a:r>
              <a:rPr lang="zh-CN" altLang="en-US" dirty="0"/>
              <a:t>、清单甲方编制</a:t>
            </a:r>
            <a:endParaRPr lang="en-US" altLang="zh-CN" dirty="0"/>
          </a:p>
          <a:p>
            <a:r>
              <a:rPr lang="zh-CN" altLang="en-US" dirty="0">
                <a:solidFill>
                  <a:srgbClr val="FF0000"/>
                </a:solidFill>
              </a:rPr>
              <a:t>重点：</a:t>
            </a:r>
            <a:r>
              <a:rPr lang="zh-CN" altLang="en-US" dirty="0"/>
              <a:t>乙方违约，甲方解除合同</a:t>
            </a:r>
            <a:endParaRPr lang="en-US" altLang="zh-CN" dirty="0"/>
          </a:p>
          <a:p>
            <a:r>
              <a:rPr lang="zh-CN" altLang="en-US" dirty="0">
                <a:solidFill>
                  <a:srgbClr val="00B050"/>
                </a:solidFill>
              </a:rPr>
              <a:t>合同解除</a:t>
            </a:r>
            <a:r>
              <a:rPr lang="zh-CN" altLang="en-US" dirty="0"/>
              <a:t>，</a:t>
            </a:r>
            <a:r>
              <a:rPr lang="zh-CN" altLang="en-US" dirty="0">
                <a:solidFill>
                  <a:srgbClr val="00B050"/>
                </a:solidFill>
              </a:rPr>
              <a:t>质保金</a:t>
            </a:r>
            <a:r>
              <a:rPr lang="zh-CN" altLang="en-US" dirty="0"/>
              <a:t>是否退还</a:t>
            </a:r>
            <a:endParaRPr lang="en-US" altLang="zh-CN" dirty="0"/>
          </a:p>
          <a:p>
            <a:r>
              <a:rPr lang="zh-CN" altLang="en-US" dirty="0"/>
              <a:t>乙方，完成部分，质保</a:t>
            </a:r>
            <a:endParaRPr lang="en-US" altLang="zh-CN" dirty="0"/>
          </a:p>
          <a:p>
            <a:r>
              <a:rPr lang="zh-CN" altLang="en-US" dirty="0">
                <a:solidFill>
                  <a:srgbClr val="FF0000"/>
                </a:solidFill>
              </a:rPr>
              <a:t>重点：</a:t>
            </a:r>
            <a:r>
              <a:rPr lang="zh-CN" altLang="zh-CN" dirty="0"/>
              <a:t>二级钢，调为三级钢，审计，</a:t>
            </a:r>
            <a:r>
              <a:rPr lang="en-US" altLang="zh-CN" dirty="0"/>
              <a:t>18</a:t>
            </a:r>
            <a:r>
              <a:rPr lang="zh-CN" altLang="zh-CN" dirty="0"/>
              <a:t>吨二级钢，清零，执行</a:t>
            </a:r>
            <a:r>
              <a:rPr lang="en-US" altLang="zh-CN" dirty="0"/>
              <a:t>15%</a:t>
            </a:r>
            <a:r>
              <a:rPr lang="zh-CN" altLang="en-US" dirty="0"/>
              <a:t>，</a:t>
            </a:r>
            <a:r>
              <a:rPr lang="en-US" altLang="zh-CN" dirty="0"/>
              <a:t>16</a:t>
            </a:r>
            <a:r>
              <a:rPr lang="zh-CN" altLang="zh-CN" dirty="0"/>
              <a:t>吨三级钢</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3.3 </a:t>
            </a:r>
            <a:r>
              <a:rPr lang="zh-CN" altLang="en-US" dirty="0">
                <a:solidFill>
                  <a:srgbClr val="FF0000"/>
                </a:solidFill>
              </a:rPr>
              <a:t>计量计价</a:t>
            </a:r>
            <a:r>
              <a:rPr lang="zh-CN" altLang="en-US" dirty="0"/>
              <a:t>风险</a:t>
            </a:r>
            <a:endParaRPr lang="zh-CN" altLang="en-US" dirty="0"/>
          </a:p>
          <a:p>
            <a:r>
              <a:rPr lang="en-US" altLang="zh-CN" dirty="0"/>
              <a:t>3.3.1 </a:t>
            </a:r>
            <a:r>
              <a:rPr lang="zh-CN" altLang="en-US" dirty="0"/>
              <a:t>建设工程施工发承包计价应在招标文件、合同中明确计量计价中的</a:t>
            </a:r>
            <a:r>
              <a:rPr lang="zh-CN" altLang="en-US" dirty="0">
                <a:solidFill>
                  <a:srgbClr val="339933"/>
                </a:solidFill>
              </a:rPr>
              <a:t>风险内容及其范围</a:t>
            </a:r>
            <a:r>
              <a:rPr lang="zh-CN" altLang="en-US" dirty="0"/>
              <a:t>，不得采用</a:t>
            </a:r>
            <a:r>
              <a:rPr lang="zh-CN" altLang="en-US" dirty="0">
                <a:solidFill>
                  <a:srgbClr val="FF0000"/>
                </a:solidFill>
              </a:rPr>
              <a:t>无限风险</a:t>
            </a:r>
            <a:r>
              <a:rPr lang="zh-CN" altLang="en-US" dirty="0"/>
              <a:t>、所有风险或类似语句约定计量计价中的风险内容及范围。</a:t>
            </a:r>
            <a:endParaRPr lang="zh-CN" altLang="en-US" dirty="0"/>
          </a:p>
          <a:p>
            <a:r>
              <a:rPr lang="en-US" altLang="zh-CN" dirty="0"/>
              <a:t>3.3.2 </a:t>
            </a:r>
            <a:r>
              <a:rPr lang="zh-CN" altLang="en-US" dirty="0">
                <a:solidFill>
                  <a:srgbClr val="FF0000"/>
                </a:solidFill>
              </a:rPr>
              <a:t>清单工程量</a:t>
            </a:r>
            <a:r>
              <a:rPr lang="zh-CN" altLang="en-US" dirty="0"/>
              <a:t>应按现行国家或行业计算标准以设计</a:t>
            </a:r>
            <a:r>
              <a:rPr lang="zh-CN" altLang="en-US" dirty="0">
                <a:solidFill>
                  <a:srgbClr val="FF0000"/>
                </a:solidFill>
              </a:rPr>
              <a:t>图示尺寸</a:t>
            </a:r>
            <a:r>
              <a:rPr lang="zh-CN" altLang="en-US" dirty="0"/>
              <a:t>计算。工程量发生</a:t>
            </a:r>
            <a:r>
              <a:rPr lang="zh-CN" altLang="en-US" dirty="0">
                <a:solidFill>
                  <a:srgbClr val="339933"/>
                </a:solidFill>
              </a:rPr>
              <a:t>偏差</a:t>
            </a:r>
            <a:r>
              <a:rPr lang="zh-CN" altLang="en-US" dirty="0"/>
              <a:t>的，应按发承包双方</a:t>
            </a:r>
            <a:r>
              <a:rPr lang="zh-CN" altLang="en-US" dirty="0">
                <a:solidFill>
                  <a:srgbClr val="339933"/>
                </a:solidFill>
              </a:rPr>
              <a:t>约定</a:t>
            </a:r>
            <a:r>
              <a:rPr lang="zh-CN" altLang="en-US" dirty="0"/>
              <a:t>调整。</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无防震钢筋，招标限价。防震钢筋，无信息价。两者市场价扣减</a:t>
            </a:r>
            <a:r>
              <a:rPr lang="en-US" dirty="0"/>
              <a:t> </a:t>
            </a:r>
            <a:endParaRPr lang="zh-CN" altLang="en-US" dirty="0"/>
          </a:p>
          <a:p>
            <a:r>
              <a:rPr lang="zh-CN" altLang="en-US" dirty="0">
                <a:solidFill>
                  <a:srgbClr val="FF0000"/>
                </a:solidFill>
              </a:rPr>
              <a:t>重点：</a:t>
            </a:r>
            <a:r>
              <a:rPr lang="zh-CN" altLang="en-US" dirty="0"/>
              <a:t>总价合同，中标后发现工程量偏差较大，这种怎么能把钱拿回来</a:t>
            </a:r>
            <a:endParaRPr lang="zh-CN" altLang="en-US" dirty="0"/>
          </a:p>
          <a:p>
            <a:r>
              <a:rPr lang="zh-CN" altLang="en-US" dirty="0"/>
              <a:t>工程量是按实结算的。通过必要的设计变更，增大工程量。</a:t>
            </a:r>
            <a:r>
              <a:rPr lang="en-US" dirty="0"/>
              <a:t> </a:t>
            </a:r>
            <a:endParaRPr lang="zh-CN" altLang="en-US" dirty="0"/>
          </a:p>
          <a:p>
            <a:r>
              <a:rPr lang="zh-CN" altLang="en-US" dirty="0">
                <a:solidFill>
                  <a:srgbClr val="FF0000"/>
                </a:solidFill>
              </a:rPr>
              <a:t>重点：</a:t>
            </a:r>
            <a:r>
              <a:rPr lang="zh-CN" altLang="en-US" dirty="0"/>
              <a:t>招标文件中图纸和清单不一致按照哪个算？</a:t>
            </a:r>
            <a:endParaRPr lang="zh-CN" altLang="en-US" dirty="0"/>
          </a:p>
          <a:p>
            <a:r>
              <a:rPr lang="en-US" dirty="0"/>
              <a:t> 17</a:t>
            </a:r>
            <a:r>
              <a:rPr lang="zh-CN" altLang="en-US" dirty="0"/>
              <a:t>版合同示范文本，合同文件，图纸排在清单前，图纸效力高</a:t>
            </a:r>
            <a:endParaRPr lang="zh-CN" altLang="en-US" dirty="0"/>
          </a:p>
          <a:p>
            <a:r>
              <a:rPr lang="en-US" dirty="0"/>
              <a:t> </a:t>
            </a:r>
            <a:r>
              <a:rPr lang="zh-CN" altLang="en-US" dirty="0"/>
              <a:t>如果清单对投标人有利，就按清单，对投标人不利，可以要求招标人答疑澄清，最终以清单为准报价</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总包与分包，合同约定，清单中无单价，按定额组价后下浮结算</a:t>
            </a:r>
            <a:endParaRPr lang="en-US" altLang="zh-CN" dirty="0"/>
          </a:p>
          <a:p>
            <a:r>
              <a:rPr lang="zh-CN" altLang="en-US" dirty="0"/>
              <a:t>施工中遇到石方，施工方上报施工方案，组价中遇到以下争议：</a:t>
            </a:r>
            <a:endParaRPr lang="en-US" altLang="zh-CN" dirty="0"/>
          </a:p>
          <a:p>
            <a:r>
              <a:rPr lang="zh-CN" altLang="en-US" dirty="0"/>
              <a:t>石方按照定额，是不考虑放坡系数的。但是施工方的施工方案中考虑了放坡，施工中也按照放坡进行施工，施工方诉求工程量，应该考虑放坡，如何处理</a:t>
            </a:r>
            <a:endParaRPr lang="zh-CN" altLang="en-US" dirty="0"/>
          </a:p>
          <a:p>
            <a:r>
              <a:rPr lang="zh-CN" altLang="en-US" dirty="0">
                <a:solidFill>
                  <a:srgbClr val="FF0000"/>
                </a:solidFill>
              </a:rPr>
              <a:t>重点：</a:t>
            </a:r>
            <a:r>
              <a:rPr lang="zh-CN" altLang="en-US" dirty="0"/>
              <a:t>清单招标，商混甲供，商混招标，中标单价，包括按定额计取的施工损耗，审计扣减。供</a:t>
            </a:r>
            <a:r>
              <a:rPr lang="en-US" dirty="0"/>
              <a:t>100</a:t>
            </a:r>
            <a:r>
              <a:rPr lang="zh-CN" altLang="en-US" dirty="0"/>
              <a:t>方，结算</a:t>
            </a:r>
            <a:r>
              <a:rPr lang="en-US" dirty="0"/>
              <a:t>98</a:t>
            </a:r>
            <a:r>
              <a:rPr lang="zh-CN" altLang="en-US" dirty="0"/>
              <a:t>方，损耗</a:t>
            </a:r>
            <a:r>
              <a:rPr lang="en-US" dirty="0"/>
              <a:t>2</a:t>
            </a:r>
            <a:r>
              <a:rPr lang="zh-CN" altLang="en-US" dirty="0"/>
              <a:t>方，施工损耗算谁的</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清单招标，高大支模，计量和计价，定额缺项，招标清单，没有描述，梁板标高或轴线位置，乙方按常规满膛架进行报价</a:t>
            </a:r>
            <a:endParaRPr lang="en-US" altLang="zh-CN" dirty="0"/>
          </a:p>
          <a:p>
            <a:r>
              <a:rPr lang="zh-CN" altLang="en-US" dirty="0"/>
              <a:t>实际施工，按专家论证专项方案施工，结算审计，不同意给高支模架费用</a:t>
            </a:r>
            <a:endParaRPr lang="zh-CN" altLang="en-US" dirty="0"/>
          </a:p>
          <a:p>
            <a:r>
              <a:rPr lang="zh-CN" altLang="en-US" dirty="0"/>
              <a:t>高支模，投标，没有自行考虑计取，视为已考虑在投标报价中</a:t>
            </a:r>
            <a:endParaRPr lang="en-US" altLang="zh-CN" dirty="0"/>
          </a:p>
          <a:p>
            <a:r>
              <a:rPr lang="zh-CN" altLang="en-US" dirty="0"/>
              <a:t>乙方认为，清单描述不清，定额缺项，高支模架没计费约定，乙方只从常规建筑，</a:t>
            </a:r>
            <a:r>
              <a:rPr lang="en-US" dirty="0"/>
              <a:t>8</a:t>
            </a:r>
            <a:r>
              <a:rPr lang="zh-CN" altLang="en-US" dirty="0"/>
              <a:t>米内支撑架报价</a:t>
            </a:r>
            <a:endParaRPr lang="en-US" altLang="zh-CN" dirty="0"/>
          </a:p>
          <a:p>
            <a:r>
              <a:rPr lang="zh-CN" altLang="en-US" dirty="0"/>
              <a:t>投标方案为满膛架，立杆间矩</a:t>
            </a:r>
            <a:r>
              <a:rPr lang="en-US" dirty="0"/>
              <a:t>1200</a:t>
            </a:r>
            <a:r>
              <a:rPr lang="zh-CN" altLang="en-US" dirty="0"/>
              <a:t>，专项方案立杆间矩</a:t>
            </a:r>
            <a:r>
              <a:rPr lang="en-US" dirty="0"/>
              <a:t>300-600</a:t>
            </a:r>
            <a:endParaRPr lang="en-US" dirty="0"/>
          </a:p>
          <a:p>
            <a:endParaRPr lang="zh-CN" altLang="en-US"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甲方招标，综合脚手架，单独列项，没说用那一块，自主报价。乙方招标，综合脚手架，限价</a:t>
            </a:r>
            <a:r>
              <a:rPr lang="en-US" dirty="0"/>
              <a:t>4000</a:t>
            </a:r>
            <a:r>
              <a:rPr lang="zh-CN" altLang="en-US" dirty="0"/>
              <a:t>。丙方按</a:t>
            </a:r>
            <a:r>
              <a:rPr lang="en-US" dirty="0"/>
              <a:t>4000</a:t>
            </a:r>
            <a:r>
              <a:rPr lang="zh-CN" altLang="en-US" dirty="0"/>
              <a:t>报，花架梁，用满堂脚手架，</a:t>
            </a:r>
            <a:r>
              <a:rPr lang="en-US" dirty="0"/>
              <a:t>10</a:t>
            </a:r>
            <a:r>
              <a:rPr lang="zh-CN" altLang="en-US" dirty="0"/>
              <a:t>万。</a:t>
            </a:r>
            <a:r>
              <a:rPr lang="en-US" dirty="0"/>
              <a:t>13</a:t>
            </a:r>
            <a:r>
              <a:rPr lang="zh-CN" altLang="en-US" dirty="0"/>
              <a:t>清单有综合脚手架，没有满堂脚手架，缺项。单价合同。</a:t>
            </a:r>
            <a:endParaRPr lang="zh-CN" altLang="en-US" dirty="0"/>
          </a:p>
          <a:p>
            <a:r>
              <a:rPr lang="zh-CN" altLang="en-US" dirty="0">
                <a:solidFill>
                  <a:srgbClr val="FF0000"/>
                </a:solidFill>
              </a:rPr>
              <a:t>重点：</a:t>
            </a:r>
            <a:r>
              <a:rPr lang="zh-CN" altLang="en-US" dirty="0"/>
              <a:t>沙，就地取材，土方开挖后有沙，现场搅拌混凝土</a:t>
            </a:r>
            <a:endParaRPr lang="zh-CN" altLang="en-US" dirty="0"/>
          </a:p>
          <a:p>
            <a:r>
              <a:rPr lang="zh-CN" altLang="en-US" dirty="0"/>
              <a:t>按中标价，扣除。索赔，开挖，筛选，解小，转运</a:t>
            </a:r>
            <a:endParaRPr lang="zh-CN" altLang="en-US" dirty="0"/>
          </a:p>
          <a:p>
            <a:r>
              <a:rPr lang="zh-CN" altLang="en-US" dirty="0">
                <a:solidFill>
                  <a:srgbClr val="FF0000"/>
                </a:solidFill>
              </a:rPr>
              <a:t>重点：</a:t>
            </a:r>
            <a:r>
              <a:rPr lang="zh-CN" altLang="en-US" dirty="0"/>
              <a:t>甲方要临建，做仓库。硬化路卖给拌和站。交易习惯</a:t>
            </a:r>
            <a:endParaRPr lang="zh-CN" altLang="en-US" dirty="0"/>
          </a:p>
          <a:p>
            <a:r>
              <a:rPr lang="zh-CN" altLang="en-US" dirty="0"/>
              <a:t>临建，甲方按实支付，归甲方</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投标书，附件</a:t>
            </a:r>
            <a:r>
              <a:rPr lang="en-US" altLang="zh-CN" dirty="0"/>
              <a:t>《</a:t>
            </a:r>
            <a:r>
              <a:rPr lang="zh-CN" altLang="en-US" dirty="0"/>
              <a:t>施工组织设计</a:t>
            </a:r>
            <a:r>
              <a:rPr lang="en-US" altLang="zh-CN" dirty="0"/>
              <a:t>》</a:t>
            </a:r>
            <a:endParaRPr lang="en-US" altLang="zh-CN" dirty="0"/>
          </a:p>
          <a:p>
            <a:r>
              <a:rPr lang="zh-CN" altLang="en-US" dirty="0"/>
              <a:t>和乙方施工前报审，且经建设单住和监理批准的</a:t>
            </a:r>
            <a:r>
              <a:rPr lang="en-US" altLang="zh-CN" dirty="0"/>
              <a:t>《</a:t>
            </a:r>
            <a:r>
              <a:rPr lang="zh-CN" altLang="en-US" dirty="0"/>
              <a:t>施工组织设计</a:t>
            </a:r>
            <a:r>
              <a:rPr lang="en-US" altLang="zh-CN" dirty="0"/>
              <a:t>》</a:t>
            </a:r>
            <a:r>
              <a:rPr lang="zh-CN" altLang="en-US" dirty="0"/>
              <a:t>，土方运距不一致，按哪个运距计算造价，哪个是合同文件</a:t>
            </a:r>
            <a:endParaRPr lang="en-US" dirty="0"/>
          </a:p>
          <a:p>
            <a:r>
              <a:rPr lang="zh-CN" altLang="en-US" dirty="0"/>
              <a:t>后审批的</a:t>
            </a:r>
            <a:r>
              <a:rPr lang="en-US" altLang="zh-CN" dirty="0"/>
              <a:t>《</a:t>
            </a:r>
            <a:r>
              <a:rPr lang="zh-CN" altLang="en-US" dirty="0"/>
              <a:t>施工组织设计</a:t>
            </a:r>
            <a:r>
              <a:rPr lang="en-US" altLang="zh-CN" dirty="0"/>
              <a:t>》</a:t>
            </a:r>
            <a:r>
              <a:rPr lang="zh-CN" altLang="en-US" dirty="0"/>
              <a:t>中运距的变化，是否构成实质性变更</a:t>
            </a:r>
            <a:endParaRPr lang="en-US" dirty="0"/>
          </a:p>
          <a:p>
            <a:r>
              <a:rPr lang="zh-CN" altLang="en-US" dirty="0"/>
              <a:t>能否以后审批的</a:t>
            </a:r>
            <a:r>
              <a:rPr lang="en-US" altLang="zh-CN" dirty="0"/>
              <a:t>《</a:t>
            </a:r>
            <a:r>
              <a:rPr lang="zh-CN" altLang="en-US" dirty="0"/>
              <a:t>施工组织设计</a:t>
            </a:r>
            <a:r>
              <a:rPr lang="en-US" altLang="zh-CN" dirty="0"/>
              <a:t>》</a:t>
            </a:r>
            <a:r>
              <a:rPr lang="zh-CN" altLang="en-US" dirty="0"/>
              <a:t>不是合同文件，不作为计价依据</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某项目，招标清单，包含厂房地面，回填级配碎石垫层，</a:t>
            </a:r>
            <a:r>
              <a:rPr lang="en-US" dirty="0"/>
              <a:t>20000M2</a:t>
            </a:r>
            <a:r>
              <a:rPr lang="zh-CN" altLang="en-US" dirty="0"/>
              <a:t>，厚度</a:t>
            </a:r>
            <a:r>
              <a:rPr lang="en-US" dirty="0"/>
              <a:t>30CM</a:t>
            </a:r>
            <a:r>
              <a:rPr lang="zh-CN" altLang="en-US" dirty="0"/>
              <a:t>。</a:t>
            </a:r>
            <a:endParaRPr lang="en-US" altLang="zh-CN" dirty="0"/>
          </a:p>
          <a:p>
            <a:r>
              <a:rPr lang="zh-CN" altLang="en-US" dirty="0"/>
              <a:t>施工方投标时，按人工夯填，级配碎石，报价，</a:t>
            </a:r>
            <a:r>
              <a:rPr lang="en-US" dirty="0"/>
              <a:t>230</a:t>
            </a:r>
            <a:r>
              <a:rPr lang="zh-CN" altLang="en-US" dirty="0"/>
              <a:t>元</a:t>
            </a:r>
            <a:r>
              <a:rPr lang="en-US" dirty="0"/>
              <a:t>/M3</a:t>
            </a:r>
            <a:r>
              <a:rPr lang="zh-CN" altLang="en-US" dirty="0"/>
              <a:t>。</a:t>
            </a:r>
            <a:endParaRPr lang="en-US" altLang="zh-CN" dirty="0"/>
          </a:p>
          <a:p>
            <a:r>
              <a:rPr lang="zh-CN" altLang="en-US" dirty="0"/>
              <a:t>施工过程中，产生设计变更，厂房地面回填级配碎石，变为，天然砂石，面积、厚度均无变化。</a:t>
            </a:r>
            <a:endParaRPr lang="en-US" altLang="zh-CN" dirty="0"/>
          </a:p>
          <a:p>
            <a:r>
              <a:rPr lang="zh-CN" altLang="en-US" dirty="0"/>
              <a:t>实际施工为机械夯填。</a:t>
            </a:r>
            <a:endParaRPr lang="en-US" altLang="zh-CN" dirty="0"/>
          </a:p>
          <a:p>
            <a:r>
              <a:rPr lang="zh-CN" altLang="en-US" dirty="0"/>
              <a:t>结算时施工方，可否依据合同变更估价，关于“类似项目”的约定，仅变更材料费，人工、机械不变进行组价。</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设计院给了钢筋损耗，结算时，审计单位说钢筋损耗计入定额里。我们能计钢筋损耗吗？</a:t>
            </a:r>
            <a:r>
              <a:rPr lang="en-US" dirty="0"/>
              <a:t> </a:t>
            </a:r>
            <a:endParaRPr lang="zh-CN" altLang="en-US" dirty="0"/>
          </a:p>
          <a:p>
            <a:r>
              <a:rPr lang="zh-CN" altLang="en-US" dirty="0"/>
              <a:t>不能。按工程量计算规则计算钢筋工程量。</a:t>
            </a:r>
            <a:endParaRPr lang="zh-CN" altLang="en-US" dirty="0"/>
          </a:p>
          <a:p>
            <a:r>
              <a:rPr lang="zh-CN" altLang="en-US" dirty="0"/>
              <a:t>肯定不能。定额里面已经综合考虑了损耗了。按清单计算的就行了。</a:t>
            </a:r>
            <a:endParaRPr lang="zh-CN" altLang="en-US" dirty="0"/>
          </a:p>
          <a:p>
            <a:r>
              <a:rPr lang="zh-CN" altLang="en-US" dirty="0"/>
              <a:t>可以计算。设计有单独要求的设计搭接，可以单独计算，施工搭接不能计算。</a:t>
            </a:r>
            <a:endParaRPr lang="zh-CN" altLang="en-US" dirty="0"/>
          </a:p>
          <a:p>
            <a:r>
              <a:rPr lang="zh-CN" altLang="en-US" dirty="0"/>
              <a:t>这种情况要及时做签证认定，不然损耗再大审计也不会认。</a:t>
            </a:r>
            <a:endParaRPr lang="zh-CN" altLang="en-US" dirty="0"/>
          </a:p>
          <a:p>
            <a:r>
              <a:rPr lang="zh-CN" altLang="en-US" dirty="0"/>
              <a:t>定额损耗只包括常规的施工搭接，若设计另外有要求的另外计算。</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项目结算评审中，综合单价包干合同，招标清单中</a:t>
            </a:r>
            <a:r>
              <a:rPr lang="en-US" dirty="0"/>
              <a:t>“</a:t>
            </a:r>
            <a:r>
              <a:rPr lang="zh-CN" altLang="en-US" dirty="0"/>
              <a:t>中砂垫层</a:t>
            </a:r>
            <a:r>
              <a:rPr lang="en-US" dirty="0"/>
              <a:t>”</a:t>
            </a:r>
            <a:r>
              <a:rPr lang="zh-CN" altLang="en-US" dirty="0"/>
              <a:t>为独立清单项，另外一项清单项的特征描述又出现</a:t>
            </a:r>
            <a:r>
              <a:rPr lang="en-US" dirty="0"/>
              <a:t>“</a:t>
            </a:r>
            <a:r>
              <a:rPr lang="zh-CN" altLang="en-US" dirty="0"/>
              <a:t>铺设砂垫层</a:t>
            </a:r>
            <a:r>
              <a:rPr lang="en-US" dirty="0"/>
              <a:t>”</a:t>
            </a:r>
            <a:r>
              <a:rPr lang="zh-CN" altLang="en-US" dirty="0"/>
              <a:t>但实质不含砂垫层定额</a:t>
            </a:r>
            <a:endParaRPr lang="en-US" altLang="zh-CN" dirty="0"/>
          </a:p>
          <a:p>
            <a:r>
              <a:rPr lang="zh-CN" altLang="en-US" dirty="0"/>
              <a:t>结算评审时以重复计算为由将</a:t>
            </a:r>
            <a:r>
              <a:rPr lang="en-US" dirty="0"/>
              <a:t>“</a:t>
            </a:r>
            <a:r>
              <a:rPr lang="zh-CN" altLang="en-US" dirty="0"/>
              <a:t>中砂垫层</a:t>
            </a:r>
            <a:r>
              <a:rPr lang="en-US" dirty="0"/>
              <a:t>”</a:t>
            </a:r>
            <a:r>
              <a:rPr lang="zh-CN" altLang="en-US" dirty="0"/>
              <a:t>清单量全额扣减，如何反驳评审单位的不合理扣减</a:t>
            </a:r>
            <a:endParaRPr lang="zh-CN" altLang="en-US" dirty="0"/>
          </a:p>
          <a:p>
            <a:r>
              <a:rPr lang="zh-CN" altLang="en-US" dirty="0"/>
              <a:t>那个单独列项的中砂垫层，和下面的清单特征描述的垫层，如果能证明是指的同一项工作，那么审减是对的，因为实际工程量没有这么多，不管你在下面这项投标组价时报没报中砂垫层这部分都不影响扣减。</a:t>
            </a:r>
            <a:endParaRPr lang="zh-CN" altLang="en-US" dirty="0"/>
          </a:p>
          <a:p>
            <a:r>
              <a:rPr lang="zh-CN" altLang="en-US" dirty="0"/>
              <a:t>如果能证明不是同一项工作，那就不能扣减。</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pic>
        <p:nvPicPr>
          <p:cNvPr id="1026" name="Picture 2"/>
          <p:cNvPicPr>
            <a:picLocks noChangeAspect="1" noChangeArrowheads="1"/>
          </p:cNvPicPr>
          <p:nvPr/>
        </p:nvPicPr>
        <p:blipFill>
          <a:blip r:embed="rId1"/>
          <a:srcRect/>
          <a:stretch>
            <a:fillRect/>
          </a:stretch>
        </p:blipFill>
        <p:spPr bwMode="auto">
          <a:xfrm>
            <a:off x="23817" y="238125"/>
            <a:ext cx="9096375" cy="6381750"/>
          </a:xfrm>
          <a:prstGeom prst="rect">
            <a:avLst/>
          </a:prstGeom>
          <a:noFill/>
          <a:ln w="9525">
            <a:noFill/>
            <a:miter lim="800000"/>
            <a:headEnd/>
            <a:tailEnd/>
          </a:ln>
          <a:effectLst/>
        </p:spPr>
      </p:pic>
    </p:spTree>
  </p:cSld>
  <p:clrMapOvr>
    <a:masterClrMapping/>
  </p:clrMapOvr>
  <p:transition spd="slow"/>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t>如果在投标时发现这个问题，你可以在下面把这个垫层价格组进去，把上面单独列项的报零，对你来说是最有利的</a:t>
            </a:r>
            <a:endParaRPr lang="en-US" altLang="zh-CN" dirty="0"/>
          </a:p>
          <a:p>
            <a:r>
              <a:rPr lang="zh-CN" altLang="en-US" dirty="0"/>
              <a:t>因为下面的清单是多项工作在一起，是综合在一起的单价，只要你报价了，就认为你是把清单描述的内容都报价了，没法分开的。</a:t>
            </a:r>
            <a:endParaRPr lang="zh-CN" altLang="en-US"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tags/tag1.xml><?xml version="1.0" encoding="utf-8"?>
<p:tagLst xmlns:p="http://schemas.openxmlformats.org/presentationml/2006/main">
  <p:tag name="COMMONDATA" val="eyJoZGlkIjoiZjY5MjMyMWU5ZDQxYjg2NjNmN2MzOGY1NWRkOGM1Y2QifQ=="/>
</p:tagLst>
</file>

<file path=ppt/theme/theme1.xml><?xml version="1.0" encoding="utf-8"?>
<a:theme xmlns:a="http://schemas.openxmlformats.org/drawingml/2006/main" name="Studio">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Studio">
      <a:majorFont>
        <a:latin typeface="Arial Black"/>
        <a:ea typeface="楷体_GB2312"/>
        <a:cs typeface="楷体_GB2312"/>
      </a:majorFont>
      <a:minorFont>
        <a:latin typeface="Arial"/>
        <a:ea typeface="黑体"/>
        <a:cs typeface="楷体_GB2312"/>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zh-CN" altLang="en-US" sz="1800" b="1" i="0" u="none" strike="noStrike" cap="none" normalizeH="0" baseline="0" smtClean="0">
            <a:ln>
              <a:noFill/>
            </a:ln>
            <a:solidFill>
              <a:srgbClr val="0000CC"/>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zh-CN" altLang="en-US" sz="1800" b="1" i="0" u="none" strike="noStrike" cap="none" normalizeH="0" baseline="0" smtClean="0">
            <a:ln>
              <a:noFill/>
            </a:ln>
            <a:solidFill>
              <a:srgbClr val="0000CC"/>
            </a:solidFill>
            <a:effectLst/>
            <a:latin typeface="Arial" panose="020B0604020202020204" pitchFamily="34" charset="0"/>
            <a:ea typeface="宋体" panose="02010600030101010101" pitchFamily="2" charset="-122"/>
          </a:defRPr>
        </a:defPPr>
      </a:lstStyle>
    </a:ln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工程项目预收账款财税处理大调整2017.8.2</Template>
  <TotalTime>0</TotalTime>
  <Words>41948</Words>
  <Application>WPS 演示</Application>
  <PresentationFormat>全屏显示(4:3)</PresentationFormat>
  <Paragraphs>1996</Paragraphs>
  <Slides>216</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216</vt:i4>
      </vt:variant>
    </vt:vector>
  </HeadingPairs>
  <TitlesOfParts>
    <vt:vector size="228" baseType="lpstr">
      <vt:lpstr>Arial</vt:lpstr>
      <vt:lpstr>宋体</vt:lpstr>
      <vt:lpstr>Wingdings</vt:lpstr>
      <vt:lpstr>黑体</vt:lpstr>
      <vt:lpstr>Arial Black</vt:lpstr>
      <vt:lpstr>楷体_GB2312</vt:lpstr>
      <vt:lpstr>新宋体</vt:lpstr>
      <vt:lpstr>Optima-Regular</vt:lpstr>
      <vt:lpstr>Segoe Print</vt:lpstr>
      <vt:lpstr>微软雅黑</vt:lpstr>
      <vt:lpstr>Arial Unicode MS</vt:lpstr>
      <vt:lpstr>Studio</vt:lpstr>
      <vt:lpstr>新版《建设工程工程量清单计价标准》释义运用、过程结算和国有投资项目与EPC项目全过程造价管控、结算审计、财政评审疑难问题解析培训 </vt:lpstr>
      <vt:lpstr>建设工程工程量清单计价标准GB/T 50500-202X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固定总价与清单计价并存 EPC项目投标时工程量清单编制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ll</dc:creator>
  <cp:lastModifiedBy>安晨 </cp:lastModifiedBy>
  <cp:revision>968</cp:revision>
  <cp:lastPrinted>2020-11-01T09:31:00Z</cp:lastPrinted>
  <dcterms:created xsi:type="dcterms:W3CDTF">2017-08-10T04:01:00Z</dcterms:created>
  <dcterms:modified xsi:type="dcterms:W3CDTF">2022-08-26T02:26:29Z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ICV">
    <vt:lpwstr>AF82E5297F3245BAA0AA153C7C07B255</vt:lpwstr>
  </property>
  <property fmtid="{D5CDD505-2E9C-101B-9397-08002B2CF9AE}" pid="4" name="KSOProductBuildVer">
    <vt:lpwstr>2052-11.1.0.12302</vt:lpwstr>
  </property>
</Properties>
</file>