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</p:sldIdLst>
  <p:sldSz cx="7560564" cy="1069238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8.xml"/><Relationship Id="rId98" Type="http://schemas.openxmlformats.org/officeDocument/2006/relationships/slide" Target="slides/slide97.xml"/><Relationship Id="rId97" Type="http://schemas.openxmlformats.org/officeDocument/2006/relationships/slide" Target="slides/slide96.xml"/><Relationship Id="rId96" Type="http://schemas.openxmlformats.org/officeDocument/2006/relationships/slide" Target="slides/slide95.xml"/><Relationship Id="rId95" Type="http://schemas.openxmlformats.org/officeDocument/2006/relationships/slide" Target="slides/slide94.xml"/><Relationship Id="rId94" Type="http://schemas.openxmlformats.org/officeDocument/2006/relationships/slide" Target="slides/slide93.xml"/><Relationship Id="rId93" Type="http://schemas.openxmlformats.org/officeDocument/2006/relationships/slide" Target="slides/slide92.xml"/><Relationship Id="rId92" Type="http://schemas.openxmlformats.org/officeDocument/2006/relationships/slide" Target="slides/slide91.xml"/><Relationship Id="rId91" Type="http://schemas.openxmlformats.org/officeDocument/2006/relationships/slide" Target="slides/slide90.xml"/><Relationship Id="rId90" Type="http://schemas.openxmlformats.org/officeDocument/2006/relationships/slide" Target="slides/slide89.xml"/><Relationship Id="rId9" Type="http://schemas.openxmlformats.org/officeDocument/2006/relationships/slide" Target="slides/slide8.xml"/><Relationship Id="rId89" Type="http://schemas.openxmlformats.org/officeDocument/2006/relationships/slide" Target="slides/slide88.xml"/><Relationship Id="rId88" Type="http://schemas.openxmlformats.org/officeDocument/2006/relationships/slide" Target="slides/slide87.xml"/><Relationship Id="rId87" Type="http://schemas.openxmlformats.org/officeDocument/2006/relationships/slide" Target="slides/slide86.xml"/><Relationship Id="rId86" Type="http://schemas.openxmlformats.org/officeDocument/2006/relationships/slide" Target="slides/slide85.xml"/><Relationship Id="rId85" Type="http://schemas.openxmlformats.org/officeDocument/2006/relationships/slide" Target="slides/slide84.xml"/><Relationship Id="rId84" Type="http://schemas.openxmlformats.org/officeDocument/2006/relationships/slide" Target="slides/slide83.xml"/><Relationship Id="rId83" Type="http://schemas.openxmlformats.org/officeDocument/2006/relationships/slide" Target="slides/slide82.xml"/><Relationship Id="rId82" Type="http://schemas.openxmlformats.org/officeDocument/2006/relationships/slide" Target="slides/slide81.xml"/><Relationship Id="rId81" Type="http://schemas.openxmlformats.org/officeDocument/2006/relationships/slide" Target="slides/slide80.xml"/><Relationship Id="rId80" Type="http://schemas.openxmlformats.org/officeDocument/2006/relationships/slide" Target="slides/slide79.xml"/><Relationship Id="rId8" Type="http://schemas.openxmlformats.org/officeDocument/2006/relationships/slide" Target="slides/slide7.xml"/><Relationship Id="rId79" Type="http://schemas.openxmlformats.org/officeDocument/2006/relationships/slide" Target="slides/slide78.xml"/><Relationship Id="rId78" Type="http://schemas.openxmlformats.org/officeDocument/2006/relationships/slide" Target="slides/slide77.xml"/><Relationship Id="rId77" Type="http://schemas.openxmlformats.org/officeDocument/2006/relationships/slide" Target="slides/slide76.xml"/><Relationship Id="rId76" Type="http://schemas.openxmlformats.org/officeDocument/2006/relationships/slide" Target="slides/slide75.xml"/><Relationship Id="rId75" Type="http://schemas.openxmlformats.org/officeDocument/2006/relationships/slide" Target="slides/slide74.xml"/><Relationship Id="rId74" Type="http://schemas.openxmlformats.org/officeDocument/2006/relationships/slide" Target="slides/slide73.xml"/><Relationship Id="rId73" Type="http://schemas.openxmlformats.org/officeDocument/2006/relationships/slide" Target="slides/slide72.xml"/><Relationship Id="rId72" Type="http://schemas.openxmlformats.org/officeDocument/2006/relationships/slide" Target="slides/slide71.xml"/><Relationship Id="rId71" Type="http://schemas.openxmlformats.org/officeDocument/2006/relationships/slide" Target="slides/slide70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69" Type="http://schemas.openxmlformats.org/officeDocument/2006/relationships/slide" Target="slides/slide68.xml"/><Relationship Id="rId68" Type="http://schemas.openxmlformats.org/officeDocument/2006/relationships/slide" Target="slides/slide67.xml"/><Relationship Id="rId67" Type="http://schemas.openxmlformats.org/officeDocument/2006/relationships/slide" Target="slides/slide66.xml"/><Relationship Id="rId66" Type="http://schemas.openxmlformats.org/officeDocument/2006/relationships/slide" Target="slides/slide65.xml"/><Relationship Id="rId65" Type="http://schemas.openxmlformats.org/officeDocument/2006/relationships/slide" Target="slides/slide64.xml"/><Relationship Id="rId64" Type="http://schemas.openxmlformats.org/officeDocument/2006/relationships/slide" Target="slides/slide63.xml"/><Relationship Id="rId63" Type="http://schemas.openxmlformats.org/officeDocument/2006/relationships/slide" Target="slides/slide62.xml"/><Relationship Id="rId62" Type="http://schemas.openxmlformats.org/officeDocument/2006/relationships/slide" Target="slides/slide61.xml"/><Relationship Id="rId61" Type="http://schemas.openxmlformats.org/officeDocument/2006/relationships/slide" Target="slides/slide60.xml"/><Relationship Id="rId60" Type="http://schemas.openxmlformats.org/officeDocument/2006/relationships/slide" Target="slides/slide59.xml"/><Relationship Id="rId6" Type="http://schemas.openxmlformats.org/officeDocument/2006/relationships/slide" Target="slides/slide5.xml"/><Relationship Id="rId59" Type="http://schemas.openxmlformats.org/officeDocument/2006/relationships/slide" Target="slides/slide58.xml"/><Relationship Id="rId58" Type="http://schemas.openxmlformats.org/officeDocument/2006/relationships/slide" Target="slides/slide57.xml"/><Relationship Id="rId57" Type="http://schemas.openxmlformats.org/officeDocument/2006/relationships/slide" Target="slides/slide56.xml"/><Relationship Id="rId56" Type="http://schemas.openxmlformats.org/officeDocument/2006/relationships/slide" Target="slides/slide55.xml"/><Relationship Id="rId55" Type="http://schemas.openxmlformats.org/officeDocument/2006/relationships/slide" Target="slides/slide54.xml"/><Relationship Id="rId54" Type="http://schemas.openxmlformats.org/officeDocument/2006/relationships/slide" Target="slides/slide53.xml"/><Relationship Id="rId53" Type="http://schemas.openxmlformats.org/officeDocument/2006/relationships/slide" Target="slides/slide52.xml"/><Relationship Id="rId52" Type="http://schemas.openxmlformats.org/officeDocument/2006/relationships/slide" Target="slides/slide51.xml"/><Relationship Id="rId51" Type="http://schemas.openxmlformats.org/officeDocument/2006/relationships/slide" Target="slides/slide50.xml"/><Relationship Id="rId50" Type="http://schemas.openxmlformats.org/officeDocument/2006/relationships/slide" Target="slides/slide49.xml"/><Relationship Id="rId5" Type="http://schemas.openxmlformats.org/officeDocument/2006/relationships/slide" Target="slides/slide4.xml"/><Relationship Id="rId49" Type="http://schemas.openxmlformats.org/officeDocument/2006/relationships/slide" Target="slides/slide48.xml"/><Relationship Id="rId48" Type="http://schemas.openxmlformats.org/officeDocument/2006/relationships/slide" Target="slides/slide47.xml"/><Relationship Id="rId47" Type="http://schemas.openxmlformats.org/officeDocument/2006/relationships/slide" Target="slides/slide46.xml"/><Relationship Id="rId46" Type="http://schemas.openxmlformats.org/officeDocument/2006/relationships/slide" Target="slides/slide45.xml"/><Relationship Id="rId45" Type="http://schemas.openxmlformats.org/officeDocument/2006/relationships/slide" Target="slides/slide44.xml"/><Relationship Id="rId44" Type="http://schemas.openxmlformats.org/officeDocument/2006/relationships/slide" Target="slides/slide43.xml"/><Relationship Id="rId43" Type="http://schemas.openxmlformats.org/officeDocument/2006/relationships/slide" Target="slides/slide42.xml"/><Relationship Id="rId42" Type="http://schemas.openxmlformats.org/officeDocument/2006/relationships/slide" Target="slides/slide41.xml"/><Relationship Id="rId41" Type="http://schemas.openxmlformats.org/officeDocument/2006/relationships/slide" Target="slides/slide40.xml"/><Relationship Id="rId40" Type="http://schemas.openxmlformats.org/officeDocument/2006/relationships/slide" Target="slides/slide39.xml"/><Relationship Id="rId4" Type="http://schemas.openxmlformats.org/officeDocument/2006/relationships/slide" Target="slides/slide3.xml"/><Relationship Id="rId39" Type="http://schemas.openxmlformats.org/officeDocument/2006/relationships/slide" Target="slides/slide38.xml"/><Relationship Id="rId38" Type="http://schemas.openxmlformats.org/officeDocument/2006/relationships/slide" Target="slides/slide37.xml"/><Relationship Id="rId37" Type="http://schemas.openxmlformats.org/officeDocument/2006/relationships/slide" Target="slides/slide36.xml"/><Relationship Id="rId36" Type="http://schemas.openxmlformats.org/officeDocument/2006/relationships/slide" Target="slides/slide35.xml"/><Relationship Id="rId35" Type="http://schemas.openxmlformats.org/officeDocument/2006/relationships/slide" Target="slides/slide34.xml"/><Relationship Id="rId34" Type="http://schemas.openxmlformats.org/officeDocument/2006/relationships/slide" Target="slides/slide33.xml"/><Relationship Id="rId33" Type="http://schemas.openxmlformats.org/officeDocument/2006/relationships/slide" Target="slides/slide32.xml"/><Relationship Id="rId32" Type="http://schemas.openxmlformats.org/officeDocument/2006/relationships/slide" Target="slides/slide31.xml"/><Relationship Id="rId31" Type="http://schemas.openxmlformats.org/officeDocument/2006/relationships/slide" Target="slides/slide30.xml"/><Relationship Id="rId30" Type="http://schemas.openxmlformats.org/officeDocument/2006/relationships/slide" Target="slides/slide29.xml"/><Relationship Id="rId3" Type="http://schemas.openxmlformats.org/officeDocument/2006/relationships/slide" Target="slides/slide2.xml"/><Relationship Id="rId29" Type="http://schemas.openxmlformats.org/officeDocument/2006/relationships/slide" Target="slides/slide28.xml"/><Relationship Id="rId28" Type="http://schemas.openxmlformats.org/officeDocument/2006/relationships/slide" Target="slides/slide27.xml"/><Relationship Id="rId27" Type="http://schemas.openxmlformats.org/officeDocument/2006/relationships/slide" Target="slides/slide26.xml"/><Relationship Id="rId26" Type="http://schemas.openxmlformats.org/officeDocument/2006/relationships/slide" Target="slides/slide25.xml"/><Relationship Id="rId25" Type="http://schemas.openxmlformats.org/officeDocument/2006/relationships/slide" Target="slides/slide24.xml"/><Relationship Id="rId24" Type="http://schemas.openxmlformats.org/officeDocument/2006/relationships/slide" Target="slides/slide23.xml"/><Relationship Id="rId23" Type="http://schemas.openxmlformats.org/officeDocument/2006/relationships/slide" Target="slides/slide22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4" Type="http://schemas.openxmlformats.org/officeDocument/2006/relationships/viewProps" Target="viewProps.xml"/><Relationship Id="rId113" Type="http://schemas.openxmlformats.org/officeDocument/2006/relationships/tableStyles" Target="tableStyles.xml"/><Relationship Id="rId112" Type="http://schemas.openxmlformats.org/officeDocument/2006/relationships/presProps" Target="presProps.xml"/><Relationship Id="rId111" Type="http://schemas.openxmlformats.org/officeDocument/2006/relationships/slide" Target="slides/slide110.xml"/><Relationship Id="rId110" Type="http://schemas.openxmlformats.org/officeDocument/2006/relationships/slide" Target="slides/slide109.xml"/><Relationship Id="rId11" Type="http://schemas.openxmlformats.org/officeDocument/2006/relationships/slide" Target="slides/slide10.xml"/><Relationship Id="rId109" Type="http://schemas.openxmlformats.org/officeDocument/2006/relationships/slide" Target="slides/slide108.xml"/><Relationship Id="rId108" Type="http://schemas.openxmlformats.org/officeDocument/2006/relationships/slide" Target="slides/slide107.xml"/><Relationship Id="rId107" Type="http://schemas.openxmlformats.org/officeDocument/2006/relationships/slide" Target="slides/slide106.xml"/><Relationship Id="rId106" Type="http://schemas.openxmlformats.org/officeDocument/2006/relationships/slide" Target="slides/slide105.xml"/><Relationship Id="rId105" Type="http://schemas.openxmlformats.org/officeDocument/2006/relationships/slide" Target="slides/slide104.xml"/><Relationship Id="rId104" Type="http://schemas.openxmlformats.org/officeDocument/2006/relationships/slide" Target="slides/slide103.xml"/><Relationship Id="rId103" Type="http://schemas.openxmlformats.org/officeDocument/2006/relationships/slide" Target="slides/slide102.xml"/><Relationship Id="rId102" Type="http://schemas.openxmlformats.org/officeDocument/2006/relationships/slide" Target="slides/slide101.xml"/><Relationship Id="rId101" Type="http://schemas.openxmlformats.org/officeDocument/2006/relationships/slide" Target="slides/slide100.xml"/><Relationship Id="rId100" Type="http://schemas.openxmlformats.org/officeDocument/2006/relationships/slide" Target="slides/slide99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png"/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5" Type="http://schemas.openxmlformats.org/officeDocument/2006/relationships/image" Target="../media/image90.png"/><Relationship Id="rId14" Type="http://schemas.openxmlformats.org/officeDocument/2006/relationships/image" Target="../media/image89.png"/><Relationship Id="rId13" Type="http://schemas.openxmlformats.org/officeDocument/2006/relationships/image" Target="../media/image88.png"/><Relationship Id="rId12" Type="http://schemas.openxmlformats.org/officeDocument/2006/relationships/image" Target="../media/image87.png"/><Relationship Id="rId11" Type="http://schemas.openxmlformats.org/officeDocument/2006/relationships/image" Target="../media/image86.png"/><Relationship Id="rId10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2.png"/><Relationship Id="rId8" Type="http://schemas.openxmlformats.org/officeDocument/2006/relationships/image" Target="../media/image971.png"/><Relationship Id="rId7" Type="http://schemas.openxmlformats.org/officeDocument/2006/relationships/image" Target="../media/image970.png"/><Relationship Id="rId6" Type="http://schemas.openxmlformats.org/officeDocument/2006/relationships/image" Target="../media/image969.png"/><Relationship Id="rId5" Type="http://schemas.openxmlformats.org/officeDocument/2006/relationships/image" Target="../media/image968.png"/><Relationship Id="rId4" Type="http://schemas.openxmlformats.org/officeDocument/2006/relationships/image" Target="../media/image967.png"/><Relationship Id="rId3" Type="http://schemas.openxmlformats.org/officeDocument/2006/relationships/image" Target="../media/image966.png"/><Relationship Id="rId2" Type="http://schemas.openxmlformats.org/officeDocument/2006/relationships/image" Target="../media/image965.png"/><Relationship Id="rId18" Type="http://schemas.openxmlformats.org/officeDocument/2006/relationships/image" Target="../media/image981.png"/><Relationship Id="rId17" Type="http://schemas.openxmlformats.org/officeDocument/2006/relationships/image" Target="../media/image980.png"/><Relationship Id="rId16" Type="http://schemas.openxmlformats.org/officeDocument/2006/relationships/image" Target="../media/image979.png"/><Relationship Id="rId15" Type="http://schemas.openxmlformats.org/officeDocument/2006/relationships/image" Target="../media/image978.png"/><Relationship Id="rId14" Type="http://schemas.openxmlformats.org/officeDocument/2006/relationships/image" Target="../media/image977.png"/><Relationship Id="rId13" Type="http://schemas.openxmlformats.org/officeDocument/2006/relationships/image" Target="../media/image976.png"/><Relationship Id="rId12" Type="http://schemas.openxmlformats.org/officeDocument/2006/relationships/image" Target="../media/image975.png"/><Relationship Id="rId11" Type="http://schemas.openxmlformats.org/officeDocument/2006/relationships/image" Target="../media/image974.png"/><Relationship Id="rId10" Type="http://schemas.openxmlformats.org/officeDocument/2006/relationships/image" Target="../media/image973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9.png"/><Relationship Id="rId8" Type="http://schemas.openxmlformats.org/officeDocument/2006/relationships/image" Target="../media/image988.png"/><Relationship Id="rId7" Type="http://schemas.openxmlformats.org/officeDocument/2006/relationships/image" Target="../media/image987.png"/><Relationship Id="rId6" Type="http://schemas.openxmlformats.org/officeDocument/2006/relationships/image" Target="../media/image986.png"/><Relationship Id="rId5" Type="http://schemas.openxmlformats.org/officeDocument/2006/relationships/image" Target="../media/image985.png"/><Relationship Id="rId4" Type="http://schemas.openxmlformats.org/officeDocument/2006/relationships/image" Target="../media/image984.png"/><Relationship Id="rId3" Type="http://schemas.openxmlformats.org/officeDocument/2006/relationships/image" Target="../media/image983.png"/><Relationship Id="rId2" Type="http://schemas.openxmlformats.org/officeDocument/2006/relationships/image" Target="../media/image982.png"/><Relationship Id="rId16" Type="http://schemas.openxmlformats.org/officeDocument/2006/relationships/image" Target="../media/image996.png"/><Relationship Id="rId15" Type="http://schemas.openxmlformats.org/officeDocument/2006/relationships/image" Target="../media/image995.png"/><Relationship Id="rId14" Type="http://schemas.openxmlformats.org/officeDocument/2006/relationships/image" Target="../media/image994.png"/><Relationship Id="rId13" Type="http://schemas.openxmlformats.org/officeDocument/2006/relationships/image" Target="../media/image993.png"/><Relationship Id="rId12" Type="http://schemas.openxmlformats.org/officeDocument/2006/relationships/image" Target="../media/image992.png"/><Relationship Id="rId11" Type="http://schemas.openxmlformats.org/officeDocument/2006/relationships/image" Target="../media/image991.png"/><Relationship Id="rId10" Type="http://schemas.openxmlformats.org/officeDocument/2006/relationships/image" Target="../media/image990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4.png"/><Relationship Id="rId8" Type="http://schemas.openxmlformats.org/officeDocument/2006/relationships/image" Target="../media/image1003.png"/><Relationship Id="rId7" Type="http://schemas.openxmlformats.org/officeDocument/2006/relationships/image" Target="../media/image1002.png"/><Relationship Id="rId6" Type="http://schemas.openxmlformats.org/officeDocument/2006/relationships/image" Target="../media/image1001.png"/><Relationship Id="rId5" Type="http://schemas.openxmlformats.org/officeDocument/2006/relationships/image" Target="../media/image1000.png"/><Relationship Id="rId4" Type="http://schemas.openxmlformats.org/officeDocument/2006/relationships/image" Target="../media/image999.png"/><Relationship Id="rId3" Type="http://schemas.openxmlformats.org/officeDocument/2006/relationships/image" Target="../media/image998.png"/><Relationship Id="rId2" Type="http://schemas.openxmlformats.org/officeDocument/2006/relationships/image" Target="../media/image997.png"/><Relationship Id="rId16" Type="http://schemas.openxmlformats.org/officeDocument/2006/relationships/image" Target="../media/image1011.png"/><Relationship Id="rId15" Type="http://schemas.openxmlformats.org/officeDocument/2006/relationships/image" Target="../media/image1010.png"/><Relationship Id="rId14" Type="http://schemas.openxmlformats.org/officeDocument/2006/relationships/image" Target="../media/image1009.png"/><Relationship Id="rId13" Type="http://schemas.openxmlformats.org/officeDocument/2006/relationships/image" Target="../media/image1008.png"/><Relationship Id="rId12" Type="http://schemas.openxmlformats.org/officeDocument/2006/relationships/image" Target="../media/image1007.png"/><Relationship Id="rId11" Type="http://schemas.openxmlformats.org/officeDocument/2006/relationships/image" Target="../media/image1006.png"/><Relationship Id="rId10" Type="http://schemas.openxmlformats.org/officeDocument/2006/relationships/image" Target="../media/image1005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19.png"/><Relationship Id="rId8" Type="http://schemas.openxmlformats.org/officeDocument/2006/relationships/image" Target="../media/image1018.png"/><Relationship Id="rId7" Type="http://schemas.openxmlformats.org/officeDocument/2006/relationships/image" Target="../media/image1017.png"/><Relationship Id="rId6" Type="http://schemas.openxmlformats.org/officeDocument/2006/relationships/image" Target="../media/image1016.png"/><Relationship Id="rId5" Type="http://schemas.openxmlformats.org/officeDocument/2006/relationships/image" Target="../media/image1015.png"/><Relationship Id="rId4" Type="http://schemas.openxmlformats.org/officeDocument/2006/relationships/image" Target="../media/image1014.png"/><Relationship Id="rId3" Type="http://schemas.openxmlformats.org/officeDocument/2006/relationships/image" Target="../media/image1013.png"/><Relationship Id="rId2" Type="http://schemas.openxmlformats.org/officeDocument/2006/relationships/image" Target="../media/image1012.png"/><Relationship Id="rId18" Type="http://schemas.openxmlformats.org/officeDocument/2006/relationships/image" Target="../media/image1028.png"/><Relationship Id="rId17" Type="http://schemas.openxmlformats.org/officeDocument/2006/relationships/image" Target="../media/image1027.png"/><Relationship Id="rId16" Type="http://schemas.openxmlformats.org/officeDocument/2006/relationships/image" Target="../media/image1026.png"/><Relationship Id="rId15" Type="http://schemas.openxmlformats.org/officeDocument/2006/relationships/image" Target="../media/image1025.png"/><Relationship Id="rId14" Type="http://schemas.openxmlformats.org/officeDocument/2006/relationships/image" Target="../media/image1024.png"/><Relationship Id="rId13" Type="http://schemas.openxmlformats.org/officeDocument/2006/relationships/image" Target="../media/image1023.png"/><Relationship Id="rId12" Type="http://schemas.openxmlformats.org/officeDocument/2006/relationships/image" Target="../media/image1022.png"/><Relationship Id="rId11" Type="http://schemas.openxmlformats.org/officeDocument/2006/relationships/image" Target="../media/image1021.png"/><Relationship Id="rId10" Type="http://schemas.openxmlformats.org/officeDocument/2006/relationships/image" Target="../media/image1020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6.png"/><Relationship Id="rId8" Type="http://schemas.openxmlformats.org/officeDocument/2006/relationships/image" Target="../media/image1035.png"/><Relationship Id="rId7" Type="http://schemas.openxmlformats.org/officeDocument/2006/relationships/image" Target="../media/image1034.png"/><Relationship Id="rId6" Type="http://schemas.openxmlformats.org/officeDocument/2006/relationships/image" Target="../media/image1033.png"/><Relationship Id="rId5" Type="http://schemas.openxmlformats.org/officeDocument/2006/relationships/image" Target="../media/image1032.png"/><Relationship Id="rId4" Type="http://schemas.openxmlformats.org/officeDocument/2006/relationships/image" Target="../media/image1031.png"/><Relationship Id="rId3" Type="http://schemas.openxmlformats.org/officeDocument/2006/relationships/image" Target="../media/image1030.png"/><Relationship Id="rId2" Type="http://schemas.openxmlformats.org/officeDocument/2006/relationships/image" Target="../media/image1029.png"/><Relationship Id="rId19" Type="http://schemas.openxmlformats.org/officeDocument/2006/relationships/image" Target="../media/image1046.png"/><Relationship Id="rId18" Type="http://schemas.openxmlformats.org/officeDocument/2006/relationships/image" Target="../media/image1045.png"/><Relationship Id="rId17" Type="http://schemas.openxmlformats.org/officeDocument/2006/relationships/image" Target="../media/image1044.png"/><Relationship Id="rId16" Type="http://schemas.openxmlformats.org/officeDocument/2006/relationships/image" Target="../media/image1043.png"/><Relationship Id="rId15" Type="http://schemas.openxmlformats.org/officeDocument/2006/relationships/image" Target="../media/image1042.png"/><Relationship Id="rId14" Type="http://schemas.openxmlformats.org/officeDocument/2006/relationships/image" Target="../media/image1041.png"/><Relationship Id="rId13" Type="http://schemas.openxmlformats.org/officeDocument/2006/relationships/image" Target="../media/image1040.png"/><Relationship Id="rId12" Type="http://schemas.openxmlformats.org/officeDocument/2006/relationships/image" Target="../media/image1039.png"/><Relationship Id="rId11" Type="http://schemas.openxmlformats.org/officeDocument/2006/relationships/image" Target="../media/image1038.png"/><Relationship Id="rId10" Type="http://schemas.openxmlformats.org/officeDocument/2006/relationships/image" Target="../media/image1037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4.png"/><Relationship Id="rId8" Type="http://schemas.openxmlformats.org/officeDocument/2006/relationships/image" Target="../media/image1053.png"/><Relationship Id="rId7" Type="http://schemas.openxmlformats.org/officeDocument/2006/relationships/image" Target="../media/image1052.png"/><Relationship Id="rId6" Type="http://schemas.openxmlformats.org/officeDocument/2006/relationships/image" Target="../media/image1051.png"/><Relationship Id="rId5" Type="http://schemas.openxmlformats.org/officeDocument/2006/relationships/image" Target="../media/image1050.png"/><Relationship Id="rId4" Type="http://schemas.openxmlformats.org/officeDocument/2006/relationships/image" Target="../media/image1049.png"/><Relationship Id="rId3" Type="http://schemas.openxmlformats.org/officeDocument/2006/relationships/image" Target="../media/image1048.png"/><Relationship Id="rId2" Type="http://schemas.openxmlformats.org/officeDocument/2006/relationships/image" Target="../media/image1047.png"/><Relationship Id="rId14" Type="http://schemas.openxmlformats.org/officeDocument/2006/relationships/image" Target="../media/image1059.png"/><Relationship Id="rId13" Type="http://schemas.openxmlformats.org/officeDocument/2006/relationships/image" Target="../media/image1058.png"/><Relationship Id="rId12" Type="http://schemas.openxmlformats.org/officeDocument/2006/relationships/image" Target="../media/image1057.png"/><Relationship Id="rId11" Type="http://schemas.openxmlformats.org/officeDocument/2006/relationships/image" Target="../media/image1056.png"/><Relationship Id="rId10" Type="http://schemas.openxmlformats.org/officeDocument/2006/relationships/image" Target="../media/image1055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7.png"/><Relationship Id="rId8" Type="http://schemas.openxmlformats.org/officeDocument/2006/relationships/image" Target="../media/image1066.png"/><Relationship Id="rId7" Type="http://schemas.openxmlformats.org/officeDocument/2006/relationships/image" Target="../media/image1065.png"/><Relationship Id="rId6" Type="http://schemas.openxmlformats.org/officeDocument/2006/relationships/image" Target="../media/image1064.png"/><Relationship Id="rId5" Type="http://schemas.openxmlformats.org/officeDocument/2006/relationships/image" Target="../media/image1063.png"/><Relationship Id="rId4" Type="http://schemas.openxmlformats.org/officeDocument/2006/relationships/image" Target="../media/image1062.png"/><Relationship Id="rId3" Type="http://schemas.openxmlformats.org/officeDocument/2006/relationships/image" Target="../media/image1061.png"/><Relationship Id="rId2" Type="http://schemas.openxmlformats.org/officeDocument/2006/relationships/image" Target="../media/image1060.png"/><Relationship Id="rId15" Type="http://schemas.openxmlformats.org/officeDocument/2006/relationships/image" Target="../media/image1073.png"/><Relationship Id="rId14" Type="http://schemas.openxmlformats.org/officeDocument/2006/relationships/image" Target="../media/image1072.png"/><Relationship Id="rId13" Type="http://schemas.openxmlformats.org/officeDocument/2006/relationships/image" Target="../media/image1071.png"/><Relationship Id="rId12" Type="http://schemas.openxmlformats.org/officeDocument/2006/relationships/image" Target="../media/image1070.png"/><Relationship Id="rId11" Type="http://schemas.openxmlformats.org/officeDocument/2006/relationships/image" Target="../media/image1069.png"/><Relationship Id="rId10" Type="http://schemas.openxmlformats.org/officeDocument/2006/relationships/image" Target="../media/image1068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1.png"/><Relationship Id="rId8" Type="http://schemas.openxmlformats.org/officeDocument/2006/relationships/image" Target="../media/image1080.png"/><Relationship Id="rId7" Type="http://schemas.openxmlformats.org/officeDocument/2006/relationships/image" Target="../media/image1079.png"/><Relationship Id="rId6" Type="http://schemas.openxmlformats.org/officeDocument/2006/relationships/image" Target="../media/image1078.png"/><Relationship Id="rId5" Type="http://schemas.openxmlformats.org/officeDocument/2006/relationships/image" Target="../media/image1077.png"/><Relationship Id="rId4" Type="http://schemas.openxmlformats.org/officeDocument/2006/relationships/image" Target="../media/image1076.png"/><Relationship Id="rId3" Type="http://schemas.openxmlformats.org/officeDocument/2006/relationships/image" Target="../media/image1075.png"/><Relationship Id="rId2" Type="http://schemas.openxmlformats.org/officeDocument/2006/relationships/image" Target="../media/image1074.png"/><Relationship Id="rId19" Type="http://schemas.openxmlformats.org/officeDocument/2006/relationships/image" Target="../media/image1091.png"/><Relationship Id="rId18" Type="http://schemas.openxmlformats.org/officeDocument/2006/relationships/image" Target="../media/image1090.png"/><Relationship Id="rId17" Type="http://schemas.openxmlformats.org/officeDocument/2006/relationships/image" Target="../media/image1089.png"/><Relationship Id="rId16" Type="http://schemas.openxmlformats.org/officeDocument/2006/relationships/image" Target="../media/image1088.png"/><Relationship Id="rId15" Type="http://schemas.openxmlformats.org/officeDocument/2006/relationships/image" Target="../media/image1087.png"/><Relationship Id="rId14" Type="http://schemas.openxmlformats.org/officeDocument/2006/relationships/image" Target="../media/image1086.png"/><Relationship Id="rId13" Type="http://schemas.openxmlformats.org/officeDocument/2006/relationships/image" Target="../media/image1085.png"/><Relationship Id="rId12" Type="http://schemas.openxmlformats.org/officeDocument/2006/relationships/image" Target="../media/image1084.png"/><Relationship Id="rId11" Type="http://schemas.openxmlformats.org/officeDocument/2006/relationships/image" Target="../media/image1083.png"/><Relationship Id="rId10" Type="http://schemas.openxmlformats.org/officeDocument/2006/relationships/image" Target="../media/image1082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99.png"/><Relationship Id="rId8" Type="http://schemas.openxmlformats.org/officeDocument/2006/relationships/image" Target="../media/image1098.png"/><Relationship Id="rId7" Type="http://schemas.openxmlformats.org/officeDocument/2006/relationships/image" Target="../media/image1097.png"/><Relationship Id="rId6" Type="http://schemas.openxmlformats.org/officeDocument/2006/relationships/image" Target="../media/image1096.png"/><Relationship Id="rId5" Type="http://schemas.openxmlformats.org/officeDocument/2006/relationships/image" Target="../media/image1095.png"/><Relationship Id="rId4" Type="http://schemas.openxmlformats.org/officeDocument/2006/relationships/image" Target="../media/image1094.png"/><Relationship Id="rId3" Type="http://schemas.openxmlformats.org/officeDocument/2006/relationships/image" Target="../media/image1093.png"/><Relationship Id="rId2" Type="http://schemas.openxmlformats.org/officeDocument/2006/relationships/image" Target="../media/image1092.png"/><Relationship Id="rId12" Type="http://schemas.openxmlformats.org/officeDocument/2006/relationships/image" Target="../media/image1102.png"/><Relationship Id="rId11" Type="http://schemas.openxmlformats.org/officeDocument/2006/relationships/image" Target="../media/image1101.png"/><Relationship Id="rId10" Type="http://schemas.openxmlformats.org/officeDocument/2006/relationships/image" Target="../media/image1100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10.png"/><Relationship Id="rId8" Type="http://schemas.openxmlformats.org/officeDocument/2006/relationships/image" Target="../media/image1109.png"/><Relationship Id="rId7" Type="http://schemas.openxmlformats.org/officeDocument/2006/relationships/image" Target="../media/image1108.png"/><Relationship Id="rId6" Type="http://schemas.openxmlformats.org/officeDocument/2006/relationships/image" Target="../media/image1107.png"/><Relationship Id="rId5" Type="http://schemas.openxmlformats.org/officeDocument/2006/relationships/image" Target="../media/image1106.png"/><Relationship Id="rId4" Type="http://schemas.openxmlformats.org/officeDocument/2006/relationships/image" Target="../media/image1105.png"/><Relationship Id="rId3" Type="http://schemas.openxmlformats.org/officeDocument/2006/relationships/image" Target="../media/image1104.png"/><Relationship Id="rId2" Type="http://schemas.openxmlformats.org/officeDocument/2006/relationships/image" Target="../media/image1103.png"/><Relationship Id="rId19" Type="http://schemas.openxmlformats.org/officeDocument/2006/relationships/image" Target="../media/image1120.png"/><Relationship Id="rId18" Type="http://schemas.openxmlformats.org/officeDocument/2006/relationships/image" Target="../media/image1119.png"/><Relationship Id="rId17" Type="http://schemas.openxmlformats.org/officeDocument/2006/relationships/image" Target="../media/image1118.png"/><Relationship Id="rId16" Type="http://schemas.openxmlformats.org/officeDocument/2006/relationships/image" Target="../media/image1117.png"/><Relationship Id="rId15" Type="http://schemas.openxmlformats.org/officeDocument/2006/relationships/image" Target="../media/image1116.png"/><Relationship Id="rId14" Type="http://schemas.openxmlformats.org/officeDocument/2006/relationships/image" Target="../media/image1115.png"/><Relationship Id="rId13" Type="http://schemas.openxmlformats.org/officeDocument/2006/relationships/image" Target="../media/image1114.png"/><Relationship Id="rId12" Type="http://schemas.openxmlformats.org/officeDocument/2006/relationships/image" Target="../media/image1113.png"/><Relationship Id="rId11" Type="http://schemas.openxmlformats.org/officeDocument/2006/relationships/image" Target="../media/image1112.png"/><Relationship Id="rId10" Type="http://schemas.openxmlformats.org/officeDocument/2006/relationships/image" Target="../media/image11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96.png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png"/><Relationship Id="rId8" Type="http://schemas.openxmlformats.org/officeDocument/2006/relationships/image" Target="../media/image103.png"/><Relationship Id="rId7" Type="http://schemas.openxmlformats.org/officeDocument/2006/relationships/image" Target="../media/image102.png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5" Type="http://schemas.openxmlformats.org/officeDocument/2006/relationships/image" Target="../media/image110.png"/><Relationship Id="rId14" Type="http://schemas.openxmlformats.org/officeDocument/2006/relationships/image" Target="../media/image109.png"/><Relationship Id="rId13" Type="http://schemas.openxmlformats.org/officeDocument/2006/relationships/image" Target="../media/image108.png"/><Relationship Id="rId12" Type="http://schemas.openxmlformats.org/officeDocument/2006/relationships/image" Target="../media/image107.png"/><Relationship Id="rId11" Type="http://schemas.openxmlformats.org/officeDocument/2006/relationships/image" Target="../media/image106.png"/><Relationship Id="rId10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9.png"/><Relationship Id="rId8" Type="http://schemas.openxmlformats.org/officeDocument/2006/relationships/image" Target="../media/image118.png"/><Relationship Id="rId7" Type="http://schemas.openxmlformats.org/officeDocument/2006/relationships/image" Target="../media/image117.png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1" Type="http://schemas.openxmlformats.org/officeDocument/2006/relationships/image" Target="../media/image121.png"/><Relationship Id="rId10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7.png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png"/><Relationship Id="rId8" Type="http://schemas.openxmlformats.org/officeDocument/2006/relationships/image" Target="../media/image134.png"/><Relationship Id="rId7" Type="http://schemas.openxmlformats.org/officeDocument/2006/relationships/image" Target="../media/image133.png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2" Type="http://schemas.openxmlformats.org/officeDocument/2006/relationships/image" Target="../media/image138.png"/><Relationship Id="rId11" Type="http://schemas.openxmlformats.org/officeDocument/2006/relationships/image" Target="../media/image137.png"/><Relationship Id="rId10" Type="http://schemas.openxmlformats.org/officeDocument/2006/relationships/image" Target="../media/image1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6.png"/><Relationship Id="rId8" Type="http://schemas.openxmlformats.org/officeDocument/2006/relationships/image" Target="../media/image145.png"/><Relationship Id="rId7" Type="http://schemas.openxmlformats.org/officeDocument/2006/relationships/image" Target="../media/image144.png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4.png"/><Relationship Id="rId8" Type="http://schemas.openxmlformats.org/officeDocument/2006/relationships/image" Target="../media/image153.png"/><Relationship Id="rId7" Type="http://schemas.openxmlformats.org/officeDocument/2006/relationships/image" Target="../media/image152.png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3" Type="http://schemas.openxmlformats.org/officeDocument/2006/relationships/image" Target="../media/image158.png"/><Relationship Id="rId12" Type="http://schemas.openxmlformats.org/officeDocument/2006/relationships/image" Target="../media/image157.png"/><Relationship Id="rId11" Type="http://schemas.openxmlformats.org/officeDocument/2006/relationships/image" Target="../media/image156.png"/><Relationship Id="rId10" Type="http://schemas.openxmlformats.org/officeDocument/2006/relationships/image" Target="../media/image15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6.png"/><Relationship Id="rId8" Type="http://schemas.openxmlformats.org/officeDocument/2006/relationships/image" Target="../media/image165.png"/><Relationship Id="rId7" Type="http://schemas.openxmlformats.org/officeDocument/2006/relationships/image" Target="../media/image164.png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3" Type="http://schemas.openxmlformats.org/officeDocument/2006/relationships/image" Target="../media/image170.png"/><Relationship Id="rId12" Type="http://schemas.openxmlformats.org/officeDocument/2006/relationships/image" Target="../media/image169.png"/><Relationship Id="rId11" Type="http://schemas.openxmlformats.org/officeDocument/2006/relationships/image" Target="../media/image168.png"/><Relationship Id="rId10" Type="http://schemas.openxmlformats.org/officeDocument/2006/relationships/image" Target="../media/image16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8.png"/><Relationship Id="rId8" Type="http://schemas.openxmlformats.org/officeDocument/2006/relationships/image" Target="../media/image177.png"/><Relationship Id="rId7" Type="http://schemas.openxmlformats.org/officeDocument/2006/relationships/image" Target="../media/image176.png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8" Type="http://schemas.openxmlformats.org/officeDocument/2006/relationships/image" Target="../media/image187.png"/><Relationship Id="rId17" Type="http://schemas.openxmlformats.org/officeDocument/2006/relationships/image" Target="../media/image186.png"/><Relationship Id="rId16" Type="http://schemas.openxmlformats.org/officeDocument/2006/relationships/image" Target="../media/image185.png"/><Relationship Id="rId15" Type="http://schemas.openxmlformats.org/officeDocument/2006/relationships/image" Target="../media/image184.png"/><Relationship Id="rId14" Type="http://schemas.openxmlformats.org/officeDocument/2006/relationships/image" Target="../media/image183.png"/><Relationship Id="rId13" Type="http://schemas.openxmlformats.org/officeDocument/2006/relationships/image" Target="../media/image182.png"/><Relationship Id="rId12" Type="http://schemas.openxmlformats.org/officeDocument/2006/relationships/image" Target="../media/image181.png"/><Relationship Id="rId11" Type="http://schemas.openxmlformats.org/officeDocument/2006/relationships/image" Target="../media/image180.png"/><Relationship Id="rId10" Type="http://schemas.openxmlformats.org/officeDocument/2006/relationships/image" Target="../media/image17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5.png"/><Relationship Id="rId8" Type="http://schemas.openxmlformats.org/officeDocument/2006/relationships/image" Target="../media/image194.png"/><Relationship Id="rId7" Type="http://schemas.openxmlformats.org/officeDocument/2006/relationships/image" Target="../media/image193.png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0" Type="http://schemas.openxmlformats.org/officeDocument/2006/relationships/image" Target="../media/image19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4.png"/><Relationship Id="rId8" Type="http://schemas.openxmlformats.org/officeDocument/2006/relationships/image" Target="../media/image203.png"/><Relationship Id="rId7" Type="http://schemas.openxmlformats.org/officeDocument/2006/relationships/image" Target="../media/image202.png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7" Type="http://schemas.openxmlformats.org/officeDocument/2006/relationships/image" Target="../media/image210.png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9.png"/><Relationship Id="rId8" Type="http://schemas.openxmlformats.org/officeDocument/2006/relationships/image" Target="../media/image218.png"/><Relationship Id="rId7" Type="http://schemas.openxmlformats.org/officeDocument/2006/relationships/image" Target="../media/image217.png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3" Type="http://schemas.openxmlformats.org/officeDocument/2006/relationships/image" Target="../media/image223.png"/><Relationship Id="rId12" Type="http://schemas.openxmlformats.org/officeDocument/2006/relationships/image" Target="../media/image222.png"/><Relationship Id="rId11" Type="http://schemas.openxmlformats.org/officeDocument/2006/relationships/image" Target="../media/image221.png"/><Relationship Id="rId10" Type="http://schemas.openxmlformats.org/officeDocument/2006/relationships/image" Target="../media/image2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1.png"/><Relationship Id="rId8" Type="http://schemas.openxmlformats.org/officeDocument/2006/relationships/image" Target="../media/image230.png"/><Relationship Id="rId7" Type="http://schemas.openxmlformats.org/officeDocument/2006/relationships/image" Target="../media/image229.png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0" Type="http://schemas.openxmlformats.org/officeDocument/2006/relationships/image" Target="../media/image2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0.png"/><Relationship Id="rId8" Type="http://schemas.openxmlformats.org/officeDocument/2006/relationships/image" Target="../media/image239.png"/><Relationship Id="rId7" Type="http://schemas.openxmlformats.org/officeDocument/2006/relationships/image" Target="../media/image238.png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2" Type="http://schemas.openxmlformats.org/officeDocument/2006/relationships/image" Target="../media/image243.png"/><Relationship Id="rId11" Type="http://schemas.openxmlformats.org/officeDocument/2006/relationships/image" Target="../media/image242.png"/><Relationship Id="rId10" Type="http://schemas.openxmlformats.org/officeDocument/2006/relationships/image" Target="../media/image2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1.png"/><Relationship Id="rId8" Type="http://schemas.openxmlformats.org/officeDocument/2006/relationships/image" Target="../media/image250.png"/><Relationship Id="rId7" Type="http://schemas.openxmlformats.org/officeDocument/2006/relationships/image" Target="../media/image249.png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246.png"/><Relationship Id="rId3" Type="http://schemas.openxmlformats.org/officeDocument/2006/relationships/image" Target="../media/image245.png"/><Relationship Id="rId2" Type="http://schemas.openxmlformats.org/officeDocument/2006/relationships/image" Target="../media/image244.png"/><Relationship Id="rId13" Type="http://schemas.openxmlformats.org/officeDocument/2006/relationships/image" Target="../media/image255.png"/><Relationship Id="rId12" Type="http://schemas.openxmlformats.org/officeDocument/2006/relationships/image" Target="../media/image254.png"/><Relationship Id="rId11" Type="http://schemas.openxmlformats.org/officeDocument/2006/relationships/image" Target="../media/image253.png"/><Relationship Id="rId10" Type="http://schemas.openxmlformats.org/officeDocument/2006/relationships/image" Target="../media/image2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3.png"/><Relationship Id="rId8" Type="http://schemas.openxmlformats.org/officeDocument/2006/relationships/image" Target="../media/image262.png"/><Relationship Id="rId7" Type="http://schemas.openxmlformats.org/officeDocument/2006/relationships/image" Target="../media/image261.png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Relationship Id="rId3" Type="http://schemas.openxmlformats.org/officeDocument/2006/relationships/image" Target="../media/image257.png"/><Relationship Id="rId2" Type="http://schemas.openxmlformats.org/officeDocument/2006/relationships/image" Target="../media/image256.png"/><Relationship Id="rId13" Type="http://schemas.openxmlformats.org/officeDocument/2006/relationships/image" Target="../media/image267.png"/><Relationship Id="rId12" Type="http://schemas.openxmlformats.org/officeDocument/2006/relationships/image" Target="../media/image266.png"/><Relationship Id="rId11" Type="http://schemas.openxmlformats.org/officeDocument/2006/relationships/image" Target="../media/image265.png"/><Relationship Id="rId10" Type="http://schemas.openxmlformats.org/officeDocument/2006/relationships/image" Target="../media/image26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5.png"/><Relationship Id="rId8" Type="http://schemas.openxmlformats.org/officeDocument/2006/relationships/image" Target="../media/image274.png"/><Relationship Id="rId7" Type="http://schemas.openxmlformats.org/officeDocument/2006/relationships/image" Target="../media/image273.png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Relationship Id="rId3" Type="http://schemas.openxmlformats.org/officeDocument/2006/relationships/image" Target="../media/image269.png"/><Relationship Id="rId2" Type="http://schemas.openxmlformats.org/officeDocument/2006/relationships/image" Target="../media/image268.png"/><Relationship Id="rId10" Type="http://schemas.openxmlformats.org/officeDocument/2006/relationships/image" Target="../media/image27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4.png"/><Relationship Id="rId8" Type="http://schemas.openxmlformats.org/officeDocument/2006/relationships/image" Target="../media/image283.png"/><Relationship Id="rId7" Type="http://schemas.openxmlformats.org/officeDocument/2006/relationships/image" Target="../media/image282.png"/><Relationship Id="rId6" Type="http://schemas.openxmlformats.org/officeDocument/2006/relationships/image" Target="../media/image281.png"/><Relationship Id="rId5" Type="http://schemas.openxmlformats.org/officeDocument/2006/relationships/image" Target="../media/image280.png"/><Relationship Id="rId4" Type="http://schemas.openxmlformats.org/officeDocument/2006/relationships/image" Target="../media/image279.png"/><Relationship Id="rId3" Type="http://schemas.openxmlformats.org/officeDocument/2006/relationships/image" Target="../media/image278.png"/><Relationship Id="rId2" Type="http://schemas.openxmlformats.org/officeDocument/2006/relationships/image" Target="../media/image277.png"/><Relationship Id="rId10" Type="http://schemas.openxmlformats.org/officeDocument/2006/relationships/image" Target="../media/image28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3.png"/><Relationship Id="rId8" Type="http://schemas.openxmlformats.org/officeDocument/2006/relationships/image" Target="../media/image292.png"/><Relationship Id="rId7" Type="http://schemas.openxmlformats.org/officeDocument/2006/relationships/image" Target="../media/image291.png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image" Target="../media/image288.png"/><Relationship Id="rId3" Type="http://schemas.openxmlformats.org/officeDocument/2006/relationships/image" Target="../media/image287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image" Target="../media/image297.png"/><Relationship Id="rId4" Type="http://schemas.openxmlformats.org/officeDocument/2006/relationships/image" Target="../media/image296.png"/><Relationship Id="rId3" Type="http://schemas.openxmlformats.org/officeDocument/2006/relationships/image" Target="../media/image29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5.png"/><Relationship Id="rId8" Type="http://schemas.openxmlformats.org/officeDocument/2006/relationships/image" Target="../media/image304.png"/><Relationship Id="rId7" Type="http://schemas.openxmlformats.org/officeDocument/2006/relationships/image" Target="../media/image303.png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300.png"/><Relationship Id="rId3" Type="http://schemas.openxmlformats.org/officeDocument/2006/relationships/image" Target="../media/image299.png"/><Relationship Id="rId2" Type="http://schemas.openxmlformats.org/officeDocument/2006/relationships/image" Target="../media/image298.png"/><Relationship Id="rId10" Type="http://schemas.openxmlformats.org/officeDocument/2006/relationships/image" Target="../media/image30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4.png"/><Relationship Id="rId8" Type="http://schemas.openxmlformats.org/officeDocument/2006/relationships/image" Target="../media/image313.png"/><Relationship Id="rId7" Type="http://schemas.openxmlformats.org/officeDocument/2006/relationships/image" Target="../media/image312.png"/><Relationship Id="rId6" Type="http://schemas.openxmlformats.org/officeDocument/2006/relationships/image" Target="../media/image311.png"/><Relationship Id="rId5" Type="http://schemas.openxmlformats.org/officeDocument/2006/relationships/image" Target="../media/image310.png"/><Relationship Id="rId4" Type="http://schemas.openxmlformats.org/officeDocument/2006/relationships/image" Target="../media/image309.png"/><Relationship Id="rId3" Type="http://schemas.openxmlformats.org/officeDocument/2006/relationships/image" Target="../media/image308.png"/><Relationship Id="rId2" Type="http://schemas.openxmlformats.org/officeDocument/2006/relationships/image" Target="../media/image307.png"/><Relationship Id="rId11" Type="http://schemas.openxmlformats.org/officeDocument/2006/relationships/image" Target="../media/image316.png"/><Relationship Id="rId10" Type="http://schemas.openxmlformats.org/officeDocument/2006/relationships/image" Target="../media/image3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7" Type="http://schemas.openxmlformats.org/officeDocument/2006/relationships/image" Target="../media/image322.png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Relationship Id="rId3" Type="http://schemas.openxmlformats.org/officeDocument/2006/relationships/image" Target="../media/image318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1.png"/><Relationship Id="rId8" Type="http://schemas.openxmlformats.org/officeDocument/2006/relationships/image" Target="../media/image330.png"/><Relationship Id="rId7" Type="http://schemas.openxmlformats.org/officeDocument/2006/relationships/image" Target="../media/image329.png"/><Relationship Id="rId6" Type="http://schemas.openxmlformats.org/officeDocument/2006/relationships/image" Target="../media/image328.png"/><Relationship Id="rId5" Type="http://schemas.openxmlformats.org/officeDocument/2006/relationships/image" Target="../media/image327.png"/><Relationship Id="rId4" Type="http://schemas.openxmlformats.org/officeDocument/2006/relationships/image" Target="../media/image326.png"/><Relationship Id="rId3" Type="http://schemas.openxmlformats.org/officeDocument/2006/relationships/image" Target="../media/image325.png"/><Relationship Id="rId2" Type="http://schemas.openxmlformats.org/officeDocument/2006/relationships/image" Target="../media/image324.png"/><Relationship Id="rId15" Type="http://schemas.openxmlformats.org/officeDocument/2006/relationships/image" Target="../media/image337.png"/><Relationship Id="rId14" Type="http://schemas.openxmlformats.org/officeDocument/2006/relationships/image" Target="../media/image336.png"/><Relationship Id="rId13" Type="http://schemas.openxmlformats.org/officeDocument/2006/relationships/image" Target="../media/image335.png"/><Relationship Id="rId12" Type="http://schemas.openxmlformats.org/officeDocument/2006/relationships/image" Target="../media/image334.png"/><Relationship Id="rId11" Type="http://schemas.openxmlformats.org/officeDocument/2006/relationships/image" Target="../media/image333.png"/><Relationship Id="rId10" Type="http://schemas.openxmlformats.org/officeDocument/2006/relationships/image" Target="../media/image3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5.png"/><Relationship Id="rId8" Type="http://schemas.openxmlformats.org/officeDocument/2006/relationships/image" Target="../media/image344.png"/><Relationship Id="rId7" Type="http://schemas.openxmlformats.org/officeDocument/2006/relationships/image" Target="../media/image343.png"/><Relationship Id="rId6" Type="http://schemas.openxmlformats.org/officeDocument/2006/relationships/image" Target="../media/image342.png"/><Relationship Id="rId5" Type="http://schemas.openxmlformats.org/officeDocument/2006/relationships/image" Target="../media/image341.png"/><Relationship Id="rId4" Type="http://schemas.openxmlformats.org/officeDocument/2006/relationships/image" Target="../media/image340.png"/><Relationship Id="rId3" Type="http://schemas.openxmlformats.org/officeDocument/2006/relationships/image" Target="../media/image339.png"/><Relationship Id="rId2" Type="http://schemas.openxmlformats.org/officeDocument/2006/relationships/image" Target="../media/image338.png"/><Relationship Id="rId12" Type="http://schemas.openxmlformats.org/officeDocument/2006/relationships/image" Target="../media/image348.png"/><Relationship Id="rId11" Type="http://schemas.openxmlformats.org/officeDocument/2006/relationships/image" Target="../media/image347.png"/><Relationship Id="rId10" Type="http://schemas.openxmlformats.org/officeDocument/2006/relationships/image" Target="../media/image34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6.png"/><Relationship Id="rId8" Type="http://schemas.openxmlformats.org/officeDocument/2006/relationships/image" Target="../media/image355.png"/><Relationship Id="rId7" Type="http://schemas.openxmlformats.org/officeDocument/2006/relationships/image" Target="../media/image354.png"/><Relationship Id="rId6" Type="http://schemas.openxmlformats.org/officeDocument/2006/relationships/image" Target="../media/image353.png"/><Relationship Id="rId5" Type="http://schemas.openxmlformats.org/officeDocument/2006/relationships/image" Target="../media/image352.png"/><Relationship Id="rId4" Type="http://schemas.openxmlformats.org/officeDocument/2006/relationships/image" Target="../media/image351.png"/><Relationship Id="rId3" Type="http://schemas.openxmlformats.org/officeDocument/2006/relationships/image" Target="../media/image350.png"/><Relationship Id="rId2" Type="http://schemas.openxmlformats.org/officeDocument/2006/relationships/image" Target="../media/image349.png"/><Relationship Id="rId14" Type="http://schemas.openxmlformats.org/officeDocument/2006/relationships/image" Target="../media/image361.png"/><Relationship Id="rId13" Type="http://schemas.openxmlformats.org/officeDocument/2006/relationships/image" Target="../media/image360.png"/><Relationship Id="rId12" Type="http://schemas.openxmlformats.org/officeDocument/2006/relationships/image" Target="../media/image359.png"/><Relationship Id="rId11" Type="http://schemas.openxmlformats.org/officeDocument/2006/relationships/image" Target="../media/image358.png"/><Relationship Id="rId10" Type="http://schemas.openxmlformats.org/officeDocument/2006/relationships/image" Target="../media/image35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9.png"/><Relationship Id="rId8" Type="http://schemas.openxmlformats.org/officeDocument/2006/relationships/image" Target="../media/image368.png"/><Relationship Id="rId7" Type="http://schemas.openxmlformats.org/officeDocument/2006/relationships/image" Target="../media/image367.png"/><Relationship Id="rId6" Type="http://schemas.openxmlformats.org/officeDocument/2006/relationships/image" Target="../media/image366.png"/><Relationship Id="rId5" Type="http://schemas.openxmlformats.org/officeDocument/2006/relationships/image" Target="../media/image365.png"/><Relationship Id="rId4" Type="http://schemas.openxmlformats.org/officeDocument/2006/relationships/image" Target="../media/image364.png"/><Relationship Id="rId3" Type="http://schemas.openxmlformats.org/officeDocument/2006/relationships/image" Target="../media/image363.png"/><Relationship Id="rId2" Type="http://schemas.openxmlformats.org/officeDocument/2006/relationships/image" Target="../media/image362.png"/><Relationship Id="rId13" Type="http://schemas.openxmlformats.org/officeDocument/2006/relationships/image" Target="../media/image373.png"/><Relationship Id="rId12" Type="http://schemas.openxmlformats.org/officeDocument/2006/relationships/image" Target="../media/image372.png"/><Relationship Id="rId11" Type="http://schemas.openxmlformats.org/officeDocument/2006/relationships/image" Target="../media/image371.png"/><Relationship Id="rId10" Type="http://schemas.openxmlformats.org/officeDocument/2006/relationships/image" Target="../media/image37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1.png"/><Relationship Id="rId8" Type="http://schemas.openxmlformats.org/officeDocument/2006/relationships/image" Target="../media/image380.png"/><Relationship Id="rId7" Type="http://schemas.openxmlformats.org/officeDocument/2006/relationships/image" Target="../media/image379.png"/><Relationship Id="rId6" Type="http://schemas.openxmlformats.org/officeDocument/2006/relationships/image" Target="../media/image378.png"/><Relationship Id="rId5" Type="http://schemas.openxmlformats.org/officeDocument/2006/relationships/image" Target="../media/image377.png"/><Relationship Id="rId4" Type="http://schemas.openxmlformats.org/officeDocument/2006/relationships/image" Target="../media/image376.png"/><Relationship Id="rId3" Type="http://schemas.openxmlformats.org/officeDocument/2006/relationships/image" Target="../media/image375.png"/><Relationship Id="rId2" Type="http://schemas.openxmlformats.org/officeDocument/2006/relationships/image" Target="../media/image374.png"/><Relationship Id="rId12" Type="http://schemas.openxmlformats.org/officeDocument/2006/relationships/image" Target="../media/image384.png"/><Relationship Id="rId11" Type="http://schemas.openxmlformats.org/officeDocument/2006/relationships/image" Target="../media/image383.png"/><Relationship Id="rId10" Type="http://schemas.openxmlformats.org/officeDocument/2006/relationships/image" Target="../media/image38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2.png"/><Relationship Id="rId8" Type="http://schemas.openxmlformats.org/officeDocument/2006/relationships/image" Target="../media/image391.png"/><Relationship Id="rId7" Type="http://schemas.openxmlformats.org/officeDocument/2006/relationships/image" Target="../media/image390.png"/><Relationship Id="rId6" Type="http://schemas.openxmlformats.org/officeDocument/2006/relationships/image" Target="../media/image389.png"/><Relationship Id="rId5" Type="http://schemas.openxmlformats.org/officeDocument/2006/relationships/image" Target="../media/image388.png"/><Relationship Id="rId4" Type="http://schemas.openxmlformats.org/officeDocument/2006/relationships/image" Target="../media/image387.png"/><Relationship Id="rId3" Type="http://schemas.openxmlformats.org/officeDocument/2006/relationships/image" Target="../media/image386.png"/><Relationship Id="rId2" Type="http://schemas.openxmlformats.org/officeDocument/2006/relationships/image" Target="../media/image385.png"/><Relationship Id="rId13" Type="http://schemas.openxmlformats.org/officeDocument/2006/relationships/image" Target="../media/image396.png"/><Relationship Id="rId12" Type="http://schemas.openxmlformats.org/officeDocument/2006/relationships/image" Target="../media/image395.png"/><Relationship Id="rId11" Type="http://schemas.openxmlformats.org/officeDocument/2006/relationships/image" Target="../media/image394.png"/><Relationship Id="rId10" Type="http://schemas.openxmlformats.org/officeDocument/2006/relationships/image" Target="../media/image39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4.png"/><Relationship Id="rId8" Type="http://schemas.openxmlformats.org/officeDocument/2006/relationships/image" Target="../media/image403.png"/><Relationship Id="rId7" Type="http://schemas.openxmlformats.org/officeDocument/2006/relationships/image" Target="../media/image402.png"/><Relationship Id="rId6" Type="http://schemas.openxmlformats.org/officeDocument/2006/relationships/image" Target="../media/image401.png"/><Relationship Id="rId5" Type="http://schemas.openxmlformats.org/officeDocument/2006/relationships/image" Target="../media/image400.png"/><Relationship Id="rId4" Type="http://schemas.openxmlformats.org/officeDocument/2006/relationships/image" Target="../media/image399.png"/><Relationship Id="rId3" Type="http://schemas.openxmlformats.org/officeDocument/2006/relationships/image" Target="../media/image398.png"/><Relationship Id="rId2" Type="http://schemas.openxmlformats.org/officeDocument/2006/relationships/image" Target="../media/image397.png"/><Relationship Id="rId11" Type="http://schemas.openxmlformats.org/officeDocument/2006/relationships/image" Target="../media/image406.png"/><Relationship Id="rId10" Type="http://schemas.openxmlformats.org/officeDocument/2006/relationships/image" Target="../media/image40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4.png"/><Relationship Id="rId8" Type="http://schemas.openxmlformats.org/officeDocument/2006/relationships/image" Target="../media/image413.png"/><Relationship Id="rId7" Type="http://schemas.openxmlformats.org/officeDocument/2006/relationships/image" Target="../media/image412.png"/><Relationship Id="rId6" Type="http://schemas.openxmlformats.org/officeDocument/2006/relationships/image" Target="../media/image411.png"/><Relationship Id="rId5" Type="http://schemas.openxmlformats.org/officeDocument/2006/relationships/image" Target="../media/image410.png"/><Relationship Id="rId4" Type="http://schemas.openxmlformats.org/officeDocument/2006/relationships/image" Target="../media/image409.png"/><Relationship Id="rId3" Type="http://schemas.openxmlformats.org/officeDocument/2006/relationships/image" Target="../media/image408.png"/><Relationship Id="rId2" Type="http://schemas.openxmlformats.org/officeDocument/2006/relationships/image" Target="../media/image407.png"/><Relationship Id="rId14" Type="http://schemas.openxmlformats.org/officeDocument/2006/relationships/image" Target="../media/image419.png"/><Relationship Id="rId13" Type="http://schemas.openxmlformats.org/officeDocument/2006/relationships/image" Target="../media/image418.png"/><Relationship Id="rId12" Type="http://schemas.openxmlformats.org/officeDocument/2006/relationships/image" Target="../media/image417.png"/><Relationship Id="rId11" Type="http://schemas.openxmlformats.org/officeDocument/2006/relationships/image" Target="../media/image416.png"/><Relationship Id="rId10" Type="http://schemas.openxmlformats.org/officeDocument/2006/relationships/image" Target="../media/image41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7.png"/><Relationship Id="rId8" Type="http://schemas.openxmlformats.org/officeDocument/2006/relationships/image" Target="../media/image426.png"/><Relationship Id="rId7" Type="http://schemas.openxmlformats.org/officeDocument/2006/relationships/image" Target="../media/image425.png"/><Relationship Id="rId6" Type="http://schemas.openxmlformats.org/officeDocument/2006/relationships/image" Target="../media/image424.png"/><Relationship Id="rId5" Type="http://schemas.openxmlformats.org/officeDocument/2006/relationships/image" Target="../media/image423.png"/><Relationship Id="rId4" Type="http://schemas.openxmlformats.org/officeDocument/2006/relationships/image" Target="../media/image422.png"/><Relationship Id="rId3" Type="http://schemas.openxmlformats.org/officeDocument/2006/relationships/image" Target="../media/image421.png"/><Relationship Id="rId2" Type="http://schemas.openxmlformats.org/officeDocument/2006/relationships/image" Target="../media/image420.png"/><Relationship Id="rId19" Type="http://schemas.openxmlformats.org/officeDocument/2006/relationships/image" Target="../media/image437.png"/><Relationship Id="rId18" Type="http://schemas.openxmlformats.org/officeDocument/2006/relationships/image" Target="../media/image436.png"/><Relationship Id="rId17" Type="http://schemas.openxmlformats.org/officeDocument/2006/relationships/image" Target="../media/image435.png"/><Relationship Id="rId16" Type="http://schemas.openxmlformats.org/officeDocument/2006/relationships/image" Target="../media/image434.png"/><Relationship Id="rId15" Type="http://schemas.openxmlformats.org/officeDocument/2006/relationships/image" Target="../media/image433.png"/><Relationship Id="rId14" Type="http://schemas.openxmlformats.org/officeDocument/2006/relationships/image" Target="../media/image432.png"/><Relationship Id="rId13" Type="http://schemas.openxmlformats.org/officeDocument/2006/relationships/image" Target="../media/image431.png"/><Relationship Id="rId12" Type="http://schemas.openxmlformats.org/officeDocument/2006/relationships/image" Target="../media/image430.png"/><Relationship Id="rId11" Type="http://schemas.openxmlformats.org/officeDocument/2006/relationships/image" Target="../media/image429.png"/><Relationship Id="rId10" Type="http://schemas.openxmlformats.org/officeDocument/2006/relationships/image" Target="../media/image42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5.png"/><Relationship Id="rId8" Type="http://schemas.openxmlformats.org/officeDocument/2006/relationships/image" Target="../media/image444.png"/><Relationship Id="rId7" Type="http://schemas.openxmlformats.org/officeDocument/2006/relationships/image" Target="../media/image443.png"/><Relationship Id="rId6" Type="http://schemas.openxmlformats.org/officeDocument/2006/relationships/image" Target="../media/image442.png"/><Relationship Id="rId5" Type="http://schemas.openxmlformats.org/officeDocument/2006/relationships/image" Target="../media/image441.png"/><Relationship Id="rId4" Type="http://schemas.openxmlformats.org/officeDocument/2006/relationships/image" Target="../media/image440.png"/><Relationship Id="rId3" Type="http://schemas.openxmlformats.org/officeDocument/2006/relationships/image" Target="../media/image439.png"/><Relationship Id="rId2" Type="http://schemas.openxmlformats.org/officeDocument/2006/relationships/image" Target="../media/image438.png"/><Relationship Id="rId16" Type="http://schemas.openxmlformats.org/officeDocument/2006/relationships/image" Target="../media/image452.png"/><Relationship Id="rId15" Type="http://schemas.openxmlformats.org/officeDocument/2006/relationships/image" Target="../media/image451.png"/><Relationship Id="rId14" Type="http://schemas.openxmlformats.org/officeDocument/2006/relationships/image" Target="../media/image450.png"/><Relationship Id="rId13" Type="http://schemas.openxmlformats.org/officeDocument/2006/relationships/image" Target="../media/image449.png"/><Relationship Id="rId12" Type="http://schemas.openxmlformats.org/officeDocument/2006/relationships/image" Target="../media/image448.png"/><Relationship Id="rId11" Type="http://schemas.openxmlformats.org/officeDocument/2006/relationships/image" Target="../media/image447.png"/><Relationship Id="rId10" Type="http://schemas.openxmlformats.org/officeDocument/2006/relationships/image" Target="../media/image44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0.png"/><Relationship Id="rId8" Type="http://schemas.openxmlformats.org/officeDocument/2006/relationships/image" Target="../media/image459.png"/><Relationship Id="rId7" Type="http://schemas.openxmlformats.org/officeDocument/2006/relationships/image" Target="../media/image458.png"/><Relationship Id="rId6" Type="http://schemas.openxmlformats.org/officeDocument/2006/relationships/image" Target="../media/image457.png"/><Relationship Id="rId5" Type="http://schemas.openxmlformats.org/officeDocument/2006/relationships/image" Target="../media/image456.png"/><Relationship Id="rId4" Type="http://schemas.openxmlformats.org/officeDocument/2006/relationships/image" Target="../media/image455.png"/><Relationship Id="rId3" Type="http://schemas.openxmlformats.org/officeDocument/2006/relationships/image" Target="../media/image454.png"/><Relationship Id="rId2" Type="http://schemas.openxmlformats.org/officeDocument/2006/relationships/image" Target="../media/image453.png"/><Relationship Id="rId17" Type="http://schemas.openxmlformats.org/officeDocument/2006/relationships/image" Target="../media/image468.png"/><Relationship Id="rId16" Type="http://schemas.openxmlformats.org/officeDocument/2006/relationships/image" Target="../media/image467.png"/><Relationship Id="rId15" Type="http://schemas.openxmlformats.org/officeDocument/2006/relationships/image" Target="../media/image466.png"/><Relationship Id="rId14" Type="http://schemas.openxmlformats.org/officeDocument/2006/relationships/image" Target="../media/image465.png"/><Relationship Id="rId13" Type="http://schemas.openxmlformats.org/officeDocument/2006/relationships/image" Target="../media/image464.png"/><Relationship Id="rId12" Type="http://schemas.openxmlformats.org/officeDocument/2006/relationships/image" Target="../media/image463.png"/><Relationship Id="rId11" Type="http://schemas.openxmlformats.org/officeDocument/2006/relationships/image" Target="../media/image462.png"/><Relationship Id="rId10" Type="http://schemas.openxmlformats.org/officeDocument/2006/relationships/image" Target="../media/image46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6.png"/><Relationship Id="rId8" Type="http://schemas.openxmlformats.org/officeDocument/2006/relationships/image" Target="../media/image475.png"/><Relationship Id="rId7" Type="http://schemas.openxmlformats.org/officeDocument/2006/relationships/image" Target="../media/image474.png"/><Relationship Id="rId6" Type="http://schemas.openxmlformats.org/officeDocument/2006/relationships/image" Target="../media/image473.png"/><Relationship Id="rId5" Type="http://schemas.openxmlformats.org/officeDocument/2006/relationships/image" Target="../media/image472.png"/><Relationship Id="rId4" Type="http://schemas.openxmlformats.org/officeDocument/2006/relationships/image" Target="../media/image471.png"/><Relationship Id="rId3" Type="http://schemas.openxmlformats.org/officeDocument/2006/relationships/image" Target="../media/image470.png"/><Relationship Id="rId2" Type="http://schemas.openxmlformats.org/officeDocument/2006/relationships/image" Target="../media/image469.png"/><Relationship Id="rId10" Type="http://schemas.openxmlformats.org/officeDocument/2006/relationships/image" Target="../media/image47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5.png"/><Relationship Id="rId8" Type="http://schemas.openxmlformats.org/officeDocument/2006/relationships/image" Target="../media/image484.png"/><Relationship Id="rId7" Type="http://schemas.openxmlformats.org/officeDocument/2006/relationships/image" Target="../media/image483.png"/><Relationship Id="rId6" Type="http://schemas.openxmlformats.org/officeDocument/2006/relationships/image" Target="../media/image482.png"/><Relationship Id="rId5" Type="http://schemas.openxmlformats.org/officeDocument/2006/relationships/image" Target="../media/image481.png"/><Relationship Id="rId4" Type="http://schemas.openxmlformats.org/officeDocument/2006/relationships/image" Target="../media/image480.png"/><Relationship Id="rId3" Type="http://schemas.openxmlformats.org/officeDocument/2006/relationships/image" Target="../media/image479.png"/><Relationship Id="rId2" Type="http://schemas.openxmlformats.org/officeDocument/2006/relationships/image" Target="../media/image478.png"/><Relationship Id="rId11" Type="http://schemas.openxmlformats.org/officeDocument/2006/relationships/image" Target="../media/image487.png"/><Relationship Id="rId10" Type="http://schemas.openxmlformats.org/officeDocument/2006/relationships/image" Target="../media/image48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5.png"/><Relationship Id="rId8" Type="http://schemas.openxmlformats.org/officeDocument/2006/relationships/image" Target="../media/image494.png"/><Relationship Id="rId7" Type="http://schemas.openxmlformats.org/officeDocument/2006/relationships/image" Target="../media/image493.png"/><Relationship Id="rId6" Type="http://schemas.openxmlformats.org/officeDocument/2006/relationships/image" Target="../media/image492.png"/><Relationship Id="rId5" Type="http://schemas.openxmlformats.org/officeDocument/2006/relationships/image" Target="../media/image491.png"/><Relationship Id="rId4" Type="http://schemas.openxmlformats.org/officeDocument/2006/relationships/image" Target="../media/image490.png"/><Relationship Id="rId3" Type="http://schemas.openxmlformats.org/officeDocument/2006/relationships/image" Target="../media/image489.png"/><Relationship Id="rId2" Type="http://schemas.openxmlformats.org/officeDocument/2006/relationships/image" Target="../media/image488.png"/><Relationship Id="rId12" Type="http://schemas.openxmlformats.org/officeDocument/2006/relationships/image" Target="../media/image498.png"/><Relationship Id="rId11" Type="http://schemas.openxmlformats.org/officeDocument/2006/relationships/image" Target="../media/image497.png"/><Relationship Id="rId10" Type="http://schemas.openxmlformats.org/officeDocument/2006/relationships/image" Target="../media/image49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03.png"/><Relationship Id="rId5" Type="http://schemas.openxmlformats.org/officeDocument/2006/relationships/image" Target="../media/image502.png"/><Relationship Id="rId4" Type="http://schemas.openxmlformats.org/officeDocument/2006/relationships/image" Target="../media/image501.png"/><Relationship Id="rId3" Type="http://schemas.openxmlformats.org/officeDocument/2006/relationships/image" Target="../media/image500.png"/><Relationship Id="rId2" Type="http://schemas.openxmlformats.org/officeDocument/2006/relationships/image" Target="../media/image49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1.png"/><Relationship Id="rId8" Type="http://schemas.openxmlformats.org/officeDocument/2006/relationships/image" Target="../media/image510.png"/><Relationship Id="rId7" Type="http://schemas.openxmlformats.org/officeDocument/2006/relationships/image" Target="../media/image509.png"/><Relationship Id="rId6" Type="http://schemas.openxmlformats.org/officeDocument/2006/relationships/image" Target="../media/image508.png"/><Relationship Id="rId5" Type="http://schemas.openxmlformats.org/officeDocument/2006/relationships/image" Target="../media/image507.png"/><Relationship Id="rId4" Type="http://schemas.openxmlformats.org/officeDocument/2006/relationships/image" Target="../media/image506.png"/><Relationship Id="rId3" Type="http://schemas.openxmlformats.org/officeDocument/2006/relationships/image" Target="../media/image505.png"/><Relationship Id="rId2" Type="http://schemas.openxmlformats.org/officeDocument/2006/relationships/image" Target="../media/image504.png"/><Relationship Id="rId10" Type="http://schemas.openxmlformats.org/officeDocument/2006/relationships/image" Target="../media/image51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0.png"/><Relationship Id="rId8" Type="http://schemas.openxmlformats.org/officeDocument/2006/relationships/image" Target="../media/image519.png"/><Relationship Id="rId7" Type="http://schemas.openxmlformats.org/officeDocument/2006/relationships/image" Target="../media/image518.png"/><Relationship Id="rId6" Type="http://schemas.openxmlformats.org/officeDocument/2006/relationships/image" Target="../media/image517.png"/><Relationship Id="rId5" Type="http://schemas.openxmlformats.org/officeDocument/2006/relationships/image" Target="../media/image516.png"/><Relationship Id="rId4" Type="http://schemas.openxmlformats.org/officeDocument/2006/relationships/image" Target="../media/image515.png"/><Relationship Id="rId3" Type="http://schemas.openxmlformats.org/officeDocument/2006/relationships/image" Target="../media/image514.png"/><Relationship Id="rId2" Type="http://schemas.openxmlformats.org/officeDocument/2006/relationships/image" Target="../media/image513.png"/><Relationship Id="rId10" Type="http://schemas.openxmlformats.org/officeDocument/2006/relationships/image" Target="../media/image52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9.png"/><Relationship Id="rId8" Type="http://schemas.openxmlformats.org/officeDocument/2006/relationships/image" Target="../media/image528.png"/><Relationship Id="rId7" Type="http://schemas.openxmlformats.org/officeDocument/2006/relationships/image" Target="../media/image527.png"/><Relationship Id="rId6" Type="http://schemas.openxmlformats.org/officeDocument/2006/relationships/image" Target="../media/image526.png"/><Relationship Id="rId5" Type="http://schemas.openxmlformats.org/officeDocument/2006/relationships/image" Target="../media/image525.png"/><Relationship Id="rId4" Type="http://schemas.openxmlformats.org/officeDocument/2006/relationships/image" Target="../media/image524.png"/><Relationship Id="rId3" Type="http://schemas.openxmlformats.org/officeDocument/2006/relationships/image" Target="../media/image523.png"/><Relationship Id="rId2" Type="http://schemas.openxmlformats.org/officeDocument/2006/relationships/image" Target="../media/image522.png"/><Relationship Id="rId10" Type="http://schemas.openxmlformats.org/officeDocument/2006/relationships/image" Target="../media/image53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8.png"/><Relationship Id="rId8" Type="http://schemas.openxmlformats.org/officeDocument/2006/relationships/image" Target="../media/image537.png"/><Relationship Id="rId7" Type="http://schemas.openxmlformats.org/officeDocument/2006/relationships/image" Target="../media/image536.png"/><Relationship Id="rId6" Type="http://schemas.openxmlformats.org/officeDocument/2006/relationships/image" Target="../media/image535.png"/><Relationship Id="rId5" Type="http://schemas.openxmlformats.org/officeDocument/2006/relationships/image" Target="../media/image534.png"/><Relationship Id="rId4" Type="http://schemas.openxmlformats.org/officeDocument/2006/relationships/image" Target="../media/image533.png"/><Relationship Id="rId3" Type="http://schemas.openxmlformats.org/officeDocument/2006/relationships/image" Target="../media/image532.png"/><Relationship Id="rId2" Type="http://schemas.openxmlformats.org/officeDocument/2006/relationships/image" Target="../media/image531.png"/><Relationship Id="rId12" Type="http://schemas.openxmlformats.org/officeDocument/2006/relationships/image" Target="../media/image541.png"/><Relationship Id="rId11" Type="http://schemas.openxmlformats.org/officeDocument/2006/relationships/image" Target="../media/image540.png"/><Relationship Id="rId10" Type="http://schemas.openxmlformats.org/officeDocument/2006/relationships/image" Target="../media/image53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9.png"/><Relationship Id="rId8" Type="http://schemas.openxmlformats.org/officeDocument/2006/relationships/image" Target="../media/image548.png"/><Relationship Id="rId7" Type="http://schemas.openxmlformats.org/officeDocument/2006/relationships/image" Target="../media/image547.png"/><Relationship Id="rId6" Type="http://schemas.openxmlformats.org/officeDocument/2006/relationships/image" Target="../media/image546.png"/><Relationship Id="rId5" Type="http://schemas.openxmlformats.org/officeDocument/2006/relationships/image" Target="../media/image545.png"/><Relationship Id="rId4" Type="http://schemas.openxmlformats.org/officeDocument/2006/relationships/image" Target="../media/image544.png"/><Relationship Id="rId3" Type="http://schemas.openxmlformats.org/officeDocument/2006/relationships/image" Target="../media/image543.png"/><Relationship Id="rId2" Type="http://schemas.openxmlformats.org/officeDocument/2006/relationships/image" Target="../media/image542.png"/><Relationship Id="rId15" Type="http://schemas.openxmlformats.org/officeDocument/2006/relationships/image" Target="../media/image555.png"/><Relationship Id="rId14" Type="http://schemas.openxmlformats.org/officeDocument/2006/relationships/image" Target="../media/image554.png"/><Relationship Id="rId13" Type="http://schemas.openxmlformats.org/officeDocument/2006/relationships/image" Target="../media/image553.png"/><Relationship Id="rId12" Type="http://schemas.openxmlformats.org/officeDocument/2006/relationships/image" Target="../media/image552.png"/><Relationship Id="rId11" Type="http://schemas.openxmlformats.org/officeDocument/2006/relationships/image" Target="../media/image551.png"/><Relationship Id="rId10" Type="http://schemas.openxmlformats.org/officeDocument/2006/relationships/image" Target="../media/image55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3.png"/><Relationship Id="rId8" Type="http://schemas.openxmlformats.org/officeDocument/2006/relationships/image" Target="../media/image562.png"/><Relationship Id="rId7" Type="http://schemas.openxmlformats.org/officeDocument/2006/relationships/image" Target="../media/image561.png"/><Relationship Id="rId6" Type="http://schemas.openxmlformats.org/officeDocument/2006/relationships/image" Target="../media/image560.png"/><Relationship Id="rId5" Type="http://schemas.openxmlformats.org/officeDocument/2006/relationships/image" Target="../media/image559.png"/><Relationship Id="rId4" Type="http://schemas.openxmlformats.org/officeDocument/2006/relationships/image" Target="../media/image558.png"/><Relationship Id="rId3" Type="http://schemas.openxmlformats.org/officeDocument/2006/relationships/image" Target="../media/image557.png"/><Relationship Id="rId2" Type="http://schemas.openxmlformats.org/officeDocument/2006/relationships/image" Target="../media/image556.png"/><Relationship Id="rId15" Type="http://schemas.openxmlformats.org/officeDocument/2006/relationships/image" Target="../media/image569.png"/><Relationship Id="rId14" Type="http://schemas.openxmlformats.org/officeDocument/2006/relationships/image" Target="../media/image568.png"/><Relationship Id="rId13" Type="http://schemas.openxmlformats.org/officeDocument/2006/relationships/image" Target="../media/image567.png"/><Relationship Id="rId12" Type="http://schemas.openxmlformats.org/officeDocument/2006/relationships/image" Target="../media/image566.png"/><Relationship Id="rId11" Type="http://schemas.openxmlformats.org/officeDocument/2006/relationships/image" Target="../media/image565.png"/><Relationship Id="rId10" Type="http://schemas.openxmlformats.org/officeDocument/2006/relationships/image" Target="../media/image56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7.png"/><Relationship Id="rId8" Type="http://schemas.openxmlformats.org/officeDocument/2006/relationships/image" Target="../media/image576.png"/><Relationship Id="rId7" Type="http://schemas.openxmlformats.org/officeDocument/2006/relationships/image" Target="../media/image575.png"/><Relationship Id="rId6" Type="http://schemas.openxmlformats.org/officeDocument/2006/relationships/image" Target="../media/image574.png"/><Relationship Id="rId5" Type="http://schemas.openxmlformats.org/officeDocument/2006/relationships/image" Target="../media/image573.png"/><Relationship Id="rId4" Type="http://schemas.openxmlformats.org/officeDocument/2006/relationships/image" Target="../media/image572.png"/><Relationship Id="rId3" Type="http://schemas.openxmlformats.org/officeDocument/2006/relationships/image" Target="../media/image571.png"/><Relationship Id="rId2" Type="http://schemas.openxmlformats.org/officeDocument/2006/relationships/image" Target="../media/image570.png"/><Relationship Id="rId10" Type="http://schemas.openxmlformats.org/officeDocument/2006/relationships/image" Target="../media/image57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6.png"/><Relationship Id="rId8" Type="http://schemas.openxmlformats.org/officeDocument/2006/relationships/image" Target="../media/image585.png"/><Relationship Id="rId7" Type="http://schemas.openxmlformats.org/officeDocument/2006/relationships/image" Target="../media/image584.png"/><Relationship Id="rId6" Type="http://schemas.openxmlformats.org/officeDocument/2006/relationships/image" Target="../media/image583.png"/><Relationship Id="rId5" Type="http://schemas.openxmlformats.org/officeDocument/2006/relationships/image" Target="../media/image582.png"/><Relationship Id="rId4" Type="http://schemas.openxmlformats.org/officeDocument/2006/relationships/image" Target="../media/image581.png"/><Relationship Id="rId3" Type="http://schemas.openxmlformats.org/officeDocument/2006/relationships/image" Target="../media/image580.png"/><Relationship Id="rId2" Type="http://schemas.openxmlformats.org/officeDocument/2006/relationships/image" Target="../media/image579.png"/><Relationship Id="rId11" Type="http://schemas.openxmlformats.org/officeDocument/2006/relationships/image" Target="../media/image588.png"/><Relationship Id="rId10" Type="http://schemas.openxmlformats.org/officeDocument/2006/relationships/image" Target="../media/image58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6.png"/><Relationship Id="rId8" Type="http://schemas.openxmlformats.org/officeDocument/2006/relationships/image" Target="../media/image595.png"/><Relationship Id="rId7" Type="http://schemas.openxmlformats.org/officeDocument/2006/relationships/image" Target="../media/image594.png"/><Relationship Id="rId6" Type="http://schemas.openxmlformats.org/officeDocument/2006/relationships/image" Target="../media/image593.png"/><Relationship Id="rId5" Type="http://schemas.openxmlformats.org/officeDocument/2006/relationships/image" Target="../media/image592.png"/><Relationship Id="rId4" Type="http://schemas.openxmlformats.org/officeDocument/2006/relationships/image" Target="../media/image591.png"/><Relationship Id="rId3" Type="http://schemas.openxmlformats.org/officeDocument/2006/relationships/image" Target="../media/image590.png"/><Relationship Id="rId2" Type="http://schemas.openxmlformats.org/officeDocument/2006/relationships/image" Target="../media/image58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4.png"/><Relationship Id="rId8" Type="http://schemas.openxmlformats.org/officeDocument/2006/relationships/image" Target="../media/image603.png"/><Relationship Id="rId7" Type="http://schemas.openxmlformats.org/officeDocument/2006/relationships/image" Target="../media/image602.png"/><Relationship Id="rId6" Type="http://schemas.openxmlformats.org/officeDocument/2006/relationships/image" Target="../media/image601.png"/><Relationship Id="rId5" Type="http://schemas.openxmlformats.org/officeDocument/2006/relationships/image" Target="../media/image600.png"/><Relationship Id="rId4" Type="http://schemas.openxmlformats.org/officeDocument/2006/relationships/image" Target="../media/image599.png"/><Relationship Id="rId3" Type="http://schemas.openxmlformats.org/officeDocument/2006/relationships/image" Target="../media/image598.png"/><Relationship Id="rId2" Type="http://schemas.openxmlformats.org/officeDocument/2006/relationships/image" Target="../media/image597.png"/><Relationship Id="rId11" Type="http://schemas.openxmlformats.org/officeDocument/2006/relationships/image" Target="../media/image606.png"/><Relationship Id="rId10" Type="http://schemas.openxmlformats.org/officeDocument/2006/relationships/image" Target="../media/image60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4" Type="http://schemas.openxmlformats.org/officeDocument/2006/relationships/image" Target="../media/image54.png"/><Relationship Id="rId13" Type="http://schemas.openxmlformats.org/officeDocument/2006/relationships/image" Target="../media/image53.png"/><Relationship Id="rId12" Type="http://schemas.openxmlformats.org/officeDocument/2006/relationships/image" Target="../media/image52.png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4.png"/><Relationship Id="rId8" Type="http://schemas.openxmlformats.org/officeDocument/2006/relationships/image" Target="../media/image613.png"/><Relationship Id="rId7" Type="http://schemas.openxmlformats.org/officeDocument/2006/relationships/image" Target="../media/image612.png"/><Relationship Id="rId6" Type="http://schemas.openxmlformats.org/officeDocument/2006/relationships/image" Target="../media/image611.png"/><Relationship Id="rId5" Type="http://schemas.openxmlformats.org/officeDocument/2006/relationships/image" Target="../media/image610.png"/><Relationship Id="rId4" Type="http://schemas.openxmlformats.org/officeDocument/2006/relationships/image" Target="../media/image609.png"/><Relationship Id="rId3" Type="http://schemas.openxmlformats.org/officeDocument/2006/relationships/image" Target="../media/image608.png"/><Relationship Id="rId2" Type="http://schemas.openxmlformats.org/officeDocument/2006/relationships/image" Target="../media/image60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19.png"/><Relationship Id="rId5" Type="http://schemas.openxmlformats.org/officeDocument/2006/relationships/image" Target="../media/image618.png"/><Relationship Id="rId4" Type="http://schemas.openxmlformats.org/officeDocument/2006/relationships/image" Target="../media/image617.png"/><Relationship Id="rId3" Type="http://schemas.openxmlformats.org/officeDocument/2006/relationships/image" Target="../media/image616.png"/><Relationship Id="rId2" Type="http://schemas.openxmlformats.org/officeDocument/2006/relationships/image" Target="../media/image61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25.png"/><Relationship Id="rId6" Type="http://schemas.openxmlformats.org/officeDocument/2006/relationships/image" Target="../media/image624.png"/><Relationship Id="rId5" Type="http://schemas.openxmlformats.org/officeDocument/2006/relationships/image" Target="../media/image623.png"/><Relationship Id="rId4" Type="http://schemas.openxmlformats.org/officeDocument/2006/relationships/image" Target="../media/image622.png"/><Relationship Id="rId3" Type="http://schemas.openxmlformats.org/officeDocument/2006/relationships/image" Target="../media/image62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3.png"/><Relationship Id="rId8" Type="http://schemas.openxmlformats.org/officeDocument/2006/relationships/image" Target="../media/image632.png"/><Relationship Id="rId7" Type="http://schemas.openxmlformats.org/officeDocument/2006/relationships/image" Target="../media/image631.png"/><Relationship Id="rId6" Type="http://schemas.openxmlformats.org/officeDocument/2006/relationships/image" Target="../media/image630.png"/><Relationship Id="rId5" Type="http://schemas.openxmlformats.org/officeDocument/2006/relationships/image" Target="../media/image629.png"/><Relationship Id="rId4" Type="http://schemas.openxmlformats.org/officeDocument/2006/relationships/image" Target="../media/image628.png"/><Relationship Id="rId3" Type="http://schemas.openxmlformats.org/officeDocument/2006/relationships/image" Target="../media/image627.png"/><Relationship Id="rId2" Type="http://schemas.openxmlformats.org/officeDocument/2006/relationships/image" Target="../media/image62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1.png"/><Relationship Id="rId8" Type="http://schemas.openxmlformats.org/officeDocument/2006/relationships/image" Target="../media/image640.png"/><Relationship Id="rId7" Type="http://schemas.openxmlformats.org/officeDocument/2006/relationships/image" Target="../media/image639.png"/><Relationship Id="rId6" Type="http://schemas.openxmlformats.org/officeDocument/2006/relationships/image" Target="../media/image638.png"/><Relationship Id="rId5" Type="http://schemas.openxmlformats.org/officeDocument/2006/relationships/image" Target="../media/image637.png"/><Relationship Id="rId4" Type="http://schemas.openxmlformats.org/officeDocument/2006/relationships/image" Target="../media/image636.png"/><Relationship Id="rId3" Type="http://schemas.openxmlformats.org/officeDocument/2006/relationships/image" Target="../media/image635.png"/><Relationship Id="rId2" Type="http://schemas.openxmlformats.org/officeDocument/2006/relationships/image" Target="../media/image63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8.png"/><Relationship Id="rId7" Type="http://schemas.openxmlformats.org/officeDocument/2006/relationships/image" Target="../media/image647.png"/><Relationship Id="rId6" Type="http://schemas.openxmlformats.org/officeDocument/2006/relationships/image" Target="../media/image646.png"/><Relationship Id="rId5" Type="http://schemas.openxmlformats.org/officeDocument/2006/relationships/image" Target="../media/image645.png"/><Relationship Id="rId4" Type="http://schemas.openxmlformats.org/officeDocument/2006/relationships/image" Target="../media/image644.png"/><Relationship Id="rId3" Type="http://schemas.openxmlformats.org/officeDocument/2006/relationships/image" Target="../media/image643.png"/><Relationship Id="rId2" Type="http://schemas.openxmlformats.org/officeDocument/2006/relationships/image" Target="../media/image64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image" Target="../media/image653.png"/><Relationship Id="rId5" Type="http://schemas.openxmlformats.org/officeDocument/2006/relationships/image" Target="../media/image652.png"/><Relationship Id="rId4" Type="http://schemas.openxmlformats.org/officeDocument/2006/relationships/image" Target="../media/image651.png"/><Relationship Id="rId3" Type="http://schemas.openxmlformats.org/officeDocument/2006/relationships/image" Target="../media/image650.png"/><Relationship Id="rId2" Type="http://schemas.openxmlformats.org/officeDocument/2006/relationships/image" Target="../media/image64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6" Type="http://schemas.openxmlformats.org/officeDocument/2006/relationships/image" Target="../media/image658.png"/><Relationship Id="rId5" Type="http://schemas.openxmlformats.org/officeDocument/2006/relationships/image" Target="../media/image657.png"/><Relationship Id="rId4" Type="http://schemas.openxmlformats.org/officeDocument/2006/relationships/image" Target="../media/image656.png"/><Relationship Id="rId3" Type="http://schemas.openxmlformats.org/officeDocument/2006/relationships/image" Target="../media/image655.png"/><Relationship Id="rId2" Type="http://schemas.openxmlformats.org/officeDocument/2006/relationships/image" Target="../media/image65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6.png"/><Relationship Id="rId8" Type="http://schemas.openxmlformats.org/officeDocument/2006/relationships/image" Target="../media/image665.png"/><Relationship Id="rId7" Type="http://schemas.openxmlformats.org/officeDocument/2006/relationships/image" Target="../media/image664.png"/><Relationship Id="rId6" Type="http://schemas.openxmlformats.org/officeDocument/2006/relationships/image" Target="../media/image663.png"/><Relationship Id="rId5" Type="http://schemas.openxmlformats.org/officeDocument/2006/relationships/image" Target="../media/image662.png"/><Relationship Id="rId4" Type="http://schemas.openxmlformats.org/officeDocument/2006/relationships/image" Target="../media/image661.png"/><Relationship Id="rId3" Type="http://schemas.openxmlformats.org/officeDocument/2006/relationships/image" Target="../media/image660.png"/><Relationship Id="rId2" Type="http://schemas.openxmlformats.org/officeDocument/2006/relationships/image" Target="../media/image659.png"/><Relationship Id="rId13" Type="http://schemas.openxmlformats.org/officeDocument/2006/relationships/image" Target="../media/image670.png"/><Relationship Id="rId12" Type="http://schemas.openxmlformats.org/officeDocument/2006/relationships/image" Target="../media/image669.png"/><Relationship Id="rId11" Type="http://schemas.openxmlformats.org/officeDocument/2006/relationships/image" Target="../media/image668.png"/><Relationship Id="rId10" Type="http://schemas.openxmlformats.org/officeDocument/2006/relationships/image" Target="../media/image66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7.png"/><Relationship Id="rId7" Type="http://schemas.openxmlformats.org/officeDocument/2006/relationships/image" Target="../media/image676.png"/><Relationship Id="rId6" Type="http://schemas.openxmlformats.org/officeDocument/2006/relationships/image" Target="../media/image675.png"/><Relationship Id="rId5" Type="http://schemas.openxmlformats.org/officeDocument/2006/relationships/image" Target="../media/image674.png"/><Relationship Id="rId4" Type="http://schemas.openxmlformats.org/officeDocument/2006/relationships/image" Target="../media/image673.png"/><Relationship Id="rId3" Type="http://schemas.openxmlformats.org/officeDocument/2006/relationships/image" Target="../media/image672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4.png"/><Relationship Id="rId7" Type="http://schemas.openxmlformats.org/officeDocument/2006/relationships/image" Target="../media/image683.png"/><Relationship Id="rId6" Type="http://schemas.openxmlformats.org/officeDocument/2006/relationships/image" Target="../media/image682.png"/><Relationship Id="rId5" Type="http://schemas.openxmlformats.org/officeDocument/2006/relationships/image" Target="../media/image681.png"/><Relationship Id="rId4" Type="http://schemas.openxmlformats.org/officeDocument/2006/relationships/image" Target="../media/image680.png"/><Relationship Id="rId3" Type="http://schemas.openxmlformats.org/officeDocument/2006/relationships/image" Target="../media/image679.png"/><Relationship Id="rId2" Type="http://schemas.openxmlformats.org/officeDocument/2006/relationships/image" Target="../media/image67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2.png"/><Relationship Id="rId8" Type="http://schemas.openxmlformats.org/officeDocument/2006/relationships/image" Target="../media/image691.png"/><Relationship Id="rId7" Type="http://schemas.openxmlformats.org/officeDocument/2006/relationships/image" Target="../media/image690.png"/><Relationship Id="rId6" Type="http://schemas.openxmlformats.org/officeDocument/2006/relationships/image" Target="../media/image689.png"/><Relationship Id="rId5" Type="http://schemas.openxmlformats.org/officeDocument/2006/relationships/image" Target="../media/image688.png"/><Relationship Id="rId4" Type="http://schemas.openxmlformats.org/officeDocument/2006/relationships/image" Target="../media/image687.png"/><Relationship Id="rId3" Type="http://schemas.openxmlformats.org/officeDocument/2006/relationships/image" Target="../media/image686.png"/><Relationship Id="rId2" Type="http://schemas.openxmlformats.org/officeDocument/2006/relationships/image" Target="../media/image685.png"/><Relationship Id="rId12" Type="http://schemas.openxmlformats.org/officeDocument/2006/relationships/image" Target="../media/image695.png"/><Relationship Id="rId11" Type="http://schemas.openxmlformats.org/officeDocument/2006/relationships/image" Target="../media/image694.png"/><Relationship Id="rId10" Type="http://schemas.openxmlformats.org/officeDocument/2006/relationships/image" Target="../media/image69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3.png"/><Relationship Id="rId8" Type="http://schemas.openxmlformats.org/officeDocument/2006/relationships/image" Target="../media/image702.png"/><Relationship Id="rId7" Type="http://schemas.openxmlformats.org/officeDocument/2006/relationships/image" Target="../media/image701.png"/><Relationship Id="rId6" Type="http://schemas.openxmlformats.org/officeDocument/2006/relationships/image" Target="../media/image700.png"/><Relationship Id="rId5" Type="http://schemas.openxmlformats.org/officeDocument/2006/relationships/image" Target="../media/image699.png"/><Relationship Id="rId4" Type="http://schemas.openxmlformats.org/officeDocument/2006/relationships/image" Target="../media/image698.png"/><Relationship Id="rId3" Type="http://schemas.openxmlformats.org/officeDocument/2006/relationships/image" Target="../media/image697.png"/><Relationship Id="rId2" Type="http://schemas.openxmlformats.org/officeDocument/2006/relationships/image" Target="../media/image696.png"/><Relationship Id="rId11" Type="http://schemas.openxmlformats.org/officeDocument/2006/relationships/image" Target="../media/image705.png"/><Relationship Id="rId10" Type="http://schemas.openxmlformats.org/officeDocument/2006/relationships/image" Target="../media/image70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3.png"/><Relationship Id="rId8" Type="http://schemas.openxmlformats.org/officeDocument/2006/relationships/image" Target="../media/image712.png"/><Relationship Id="rId7" Type="http://schemas.openxmlformats.org/officeDocument/2006/relationships/image" Target="../media/image711.png"/><Relationship Id="rId6" Type="http://schemas.openxmlformats.org/officeDocument/2006/relationships/image" Target="../media/image710.png"/><Relationship Id="rId5" Type="http://schemas.openxmlformats.org/officeDocument/2006/relationships/image" Target="../media/image709.png"/><Relationship Id="rId4" Type="http://schemas.openxmlformats.org/officeDocument/2006/relationships/image" Target="../media/image708.png"/><Relationship Id="rId3" Type="http://schemas.openxmlformats.org/officeDocument/2006/relationships/image" Target="../media/image707.png"/><Relationship Id="rId2" Type="http://schemas.openxmlformats.org/officeDocument/2006/relationships/image" Target="../media/image706.png"/><Relationship Id="rId16" Type="http://schemas.openxmlformats.org/officeDocument/2006/relationships/image" Target="../media/image720.png"/><Relationship Id="rId15" Type="http://schemas.openxmlformats.org/officeDocument/2006/relationships/image" Target="../media/image719.png"/><Relationship Id="rId14" Type="http://schemas.openxmlformats.org/officeDocument/2006/relationships/image" Target="../media/image718.png"/><Relationship Id="rId13" Type="http://schemas.openxmlformats.org/officeDocument/2006/relationships/image" Target="../media/image717.png"/><Relationship Id="rId12" Type="http://schemas.openxmlformats.org/officeDocument/2006/relationships/image" Target="../media/image716.png"/><Relationship Id="rId11" Type="http://schemas.openxmlformats.org/officeDocument/2006/relationships/image" Target="../media/image715.png"/><Relationship Id="rId10" Type="http://schemas.openxmlformats.org/officeDocument/2006/relationships/image" Target="../media/image71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7" Type="http://schemas.openxmlformats.org/officeDocument/2006/relationships/image" Target="../media/image726.png"/><Relationship Id="rId6" Type="http://schemas.openxmlformats.org/officeDocument/2006/relationships/image" Target="../media/image725.png"/><Relationship Id="rId5" Type="http://schemas.openxmlformats.org/officeDocument/2006/relationships/image" Target="../media/image724.png"/><Relationship Id="rId4" Type="http://schemas.openxmlformats.org/officeDocument/2006/relationships/image" Target="../media/image723.png"/><Relationship Id="rId3" Type="http://schemas.openxmlformats.org/officeDocument/2006/relationships/image" Target="../media/image722.png"/><Relationship Id="rId2" Type="http://schemas.openxmlformats.org/officeDocument/2006/relationships/image" Target="../media/image72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4.png"/><Relationship Id="rId8" Type="http://schemas.openxmlformats.org/officeDocument/2006/relationships/image" Target="../media/image733.png"/><Relationship Id="rId7" Type="http://schemas.openxmlformats.org/officeDocument/2006/relationships/image" Target="../media/image732.png"/><Relationship Id="rId6" Type="http://schemas.openxmlformats.org/officeDocument/2006/relationships/image" Target="../media/image731.png"/><Relationship Id="rId5" Type="http://schemas.openxmlformats.org/officeDocument/2006/relationships/image" Target="../media/image730.png"/><Relationship Id="rId4" Type="http://schemas.openxmlformats.org/officeDocument/2006/relationships/image" Target="../media/image729.png"/><Relationship Id="rId3" Type="http://schemas.openxmlformats.org/officeDocument/2006/relationships/image" Target="../media/image728.png"/><Relationship Id="rId2" Type="http://schemas.openxmlformats.org/officeDocument/2006/relationships/image" Target="../media/image727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5" Type="http://schemas.openxmlformats.org/officeDocument/2006/relationships/image" Target="../media/image738.png"/><Relationship Id="rId4" Type="http://schemas.openxmlformats.org/officeDocument/2006/relationships/image" Target="../media/image737.png"/><Relationship Id="rId3" Type="http://schemas.openxmlformats.org/officeDocument/2006/relationships/image" Target="../media/image736.png"/><Relationship Id="rId2" Type="http://schemas.openxmlformats.org/officeDocument/2006/relationships/image" Target="../media/image73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6.png"/><Relationship Id="rId8" Type="http://schemas.openxmlformats.org/officeDocument/2006/relationships/image" Target="../media/image745.png"/><Relationship Id="rId7" Type="http://schemas.openxmlformats.org/officeDocument/2006/relationships/image" Target="../media/image744.png"/><Relationship Id="rId6" Type="http://schemas.openxmlformats.org/officeDocument/2006/relationships/image" Target="../media/image743.png"/><Relationship Id="rId5" Type="http://schemas.openxmlformats.org/officeDocument/2006/relationships/image" Target="../media/image742.png"/><Relationship Id="rId4" Type="http://schemas.openxmlformats.org/officeDocument/2006/relationships/image" Target="../media/image741.png"/><Relationship Id="rId3" Type="http://schemas.openxmlformats.org/officeDocument/2006/relationships/image" Target="../media/image740.png"/><Relationship Id="rId2" Type="http://schemas.openxmlformats.org/officeDocument/2006/relationships/image" Target="../media/image73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6" Type="http://schemas.openxmlformats.org/officeDocument/2006/relationships/image" Target="../media/image751.png"/><Relationship Id="rId5" Type="http://schemas.openxmlformats.org/officeDocument/2006/relationships/image" Target="../media/image750.png"/><Relationship Id="rId4" Type="http://schemas.openxmlformats.org/officeDocument/2006/relationships/image" Target="../media/image749.png"/><Relationship Id="rId3" Type="http://schemas.openxmlformats.org/officeDocument/2006/relationships/image" Target="../media/image748.png"/><Relationship Id="rId2" Type="http://schemas.openxmlformats.org/officeDocument/2006/relationships/image" Target="../media/image747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9.png"/><Relationship Id="rId8" Type="http://schemas.openxmlformats.org/officeDocument/2006/relationships/image" Target="../media/image758.png"/><Relationship Id="rId7" Type="http://schemas.openxmlformats.org/officeDocument/2006/relationships/image" Target="../media/image757.png"/><Relationship Id="rId6" Type="http://schemas.openxmlformats.org/officeDocument/2006/relationships/image" Target="../media/image756.png"/><Relationship Id="rId5" Type="http://schemas.openxmlformats.org/officeDocument/2006/relationships/image" Target="../media/image755.png"/><Relationship Id="rId4" Type="http://schemas.openxmlformats.org/officeDocument/2006/relationships/image" Target="../media/image754.png"/><Relationship Id="rId3" Type="http://schemas.openxmlformats.org/officeDocument/2006/relationships/image" Target="../media/image753.png"/><Relationship Id="rId2" Type="http://schemas.openxmlformats.org/officeDocument/2006/relationships/image" Target="../media/image752.png"/><Relationship Id="rId11" Type="http://schemas.openxmlformats.org/officeDocument/2006/relationships/image" Target="../media/image761.png"/><Relationship Id="rId10" Type="http://schemas.openxmlformats.org/officeDocument/2006/relationships/image" Target="../media/image76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7" Type="http://schemas.openxmlformats.org/officeDocument/2006/relationships/image" Target="../media/image67.png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9.png"/><Relationship Id="rId8" Type="http://schemas.openxmlformats.org/officeDocument/2006/relationships/image" Target="../media/image768.png"/><Relationship Id="rId7" Type="http://schemas.openxmlformats.org/officeDocument/2006/relationships/image" Target="../media/image767.png"/><Relationship Id="rId6" Type="http://schemas.openxmlformats.org/officeDocument/2006/relationships/image" Target="../media/image766.png"/><Relationship Id="rId5" Type="http://schemas.openxmlformats.org/officeDocument/2006/relationships/image" Target="../media/image765.png"/><Relationship Id="rId4" Type="http://schemas.openxmlformats.org/officeDocument/2006/relationships/image" Target="../media/image764.png"/><Relationship Id="rId3" Type="http://schemas.openxmlformats.org/officeDocument/2006/relationships/image" Target="../media/image763.png"/><Relationship Id="rId2" Type="http://schemas.openxmlformats.org/officeDocument/2006/relationships/image" Target="../media/image762.png"/><Relationship Id="rId14" Type="http://schemas.openxmlformats.org/officeDocument/2006/relationships/image" Target="../media/image774.png"/><Relationship Id="rId13" Type="http://schemas.openxmlformats.org/officeDocument/2006/relationships/image" Target="../media/image773.png"/><Relationship Id="rId12" Type="http://schemas.openxmlformats.org/officeDocument/2006/relationships/image" Target="../media/image772.png"/><Relationship Id="rId11" Type="http://schemas.openxmlformats.org/officeDocument/2006/relationships/image" Target="../media/image771.png"/><Relationship Id="rId10" Type="http://schemas.openxmlformats.org/officeDocument/2006/relationships/image" Target="../media/image77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2.png"/><Relationship Id="rId8" Type="http://schemas.openxmlformats.org/officeDocument/2006/relationships/image" Target="../media/image781.png"/><Relationship Id="rId7" Type="http://schemas.openxmlformats.org/officeDocument/2006/relationships/image" Target="../media/image780.png"/><Relationship Id="rId6" Type="http://schemas.openxmlformats.org/officeDocument/2006/relationships/image" Target="../media/image779.png"/><Relationship Id="rId5" Type="http://schemas.openxmlformats.org/officeDocument/2006/relationships/image" Target="../media/image778.png"/><Relationship Id="rId4" Type="http://schemas.openxmlformats.org/officeDocument/2006/relationships/image" Target="../media/image777.png"/><Relationship Id="rId3" Type="http://schemas.openxmlformats.org/officeDocument/2006/relationships/image" Target="../media/image776.png"/><Relationship Id="rId2" Type="http://schemas.openxmlformats.org/officeDocument/2006/relationships/image" Target="../media/image775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7" Type="http://schemas.openxmlformats.org/officeDocument/2006/relationships/image" Target="../media/image788.png"/><Relationship Id="rId6" Type="http://schemas.openxmlformats.org/officeDocument/2006/relationships/image" Target="../media/image787.png"/><Relationship Id="rId5" Type="http://schemas.openxmlformats.org/officeDocument/2006/relationships/image" Target="../media/image786.png"/><Relationship Id="rId4" Type="http://schemas.openxmlformats.org/officeDocument/2006/relationships/image" Target="../media/image785.png"/><Relationship Id="rId3" Type="http://schemas.openxmlformats.org/officeDocument/2006/relationships/image" Target="../media/image784.png"/><Relationship Id="rId2" Type="http://schemas.openxmlformats.org/officeDocument/2006/relationships/image" Target="../media/image783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5.png"/><Relationship Id="rId7" Type="http://schemas.openxmlformats.org/officeDocument/2006/relationships/image" Target="../media/image794.png"/><Relationship Id="rId6" Type="http://schemas.openxmlformats.org/officeDocument/2006/relationships/image" Target="../media/image793.png"/><Relationship Id="rId5" Type="http://schemas.openxmlformats.org/officeDocument/2006/relationships/image" Target="../media/image792.png"/><Relationship Id="rId4" Type="http://schemas.openxmlformats.org/officeDocument/2006/relationships/image" Target="../media/image791.png"/><Relationship Id="rId3" Type="http://schemas.openxmlformats.org/officeDocument/2006/relationships/image" Target="../media/image790.png"/><Relationship Id="rId2" Type="http://schemas.openxmlformats.org/officeDocument/2006/relationships/image" Target="../media/image789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2.png"/><Relationship Id="rId7" Type="http://schemas.openxmlformats.org/officeDocument/2006/relationships/image" Target="../media/image801.png"/><Relationship Id="rId6" Type="http://schemas.openxmlformats.org/officeDocument/2006/relationships/image" Target="../media/image800.png"/><Relationship Id="rId5" Type="http://schemas.openxmlformats.org/officeDocument/2006/relationships/image" Target="../media/image799.png"/><Relationship Id="rId4" Type="http://schemas.openxmlformats.org/officeDocument/2006/relationships/image" Target="../media/image798.png"/><Relationship Id="rId3" Type="http://schemas.openxmlformats.org/officeDocument/2006/relationships/image" Target="../media/image797.png"/><Relationship Id="rId2" Type="http://schemas.openxmlformats.org/officeDocument/2006/relationships/image" Target="../media/image796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0.png"/><Relationship Id="rId8" Type="http://schemas.openxmlformats.org/officeDocument/2006/relationships/image" Target="../media/image809.png"/><Relationship Id="rId7" Type="http://schemas.openxmlformats.org/officeDocument/2006/relationships/image" Target="../media/image808.png"/><Relationship Id="rId6" Type="http://schemas.openxmlformats.org/officeDocument/2006/relationships/image" Target="../media/image807.png"/><Relationship Id="rId5" Type="http://schemas.openxmlformats.org/officeDocument/2006/relationships/image" Target="../media/image806.png"/><Relationship Id="rId4" Type="http://schemas.openxmlformats.org/officeDocument/2006/relationships/image" Target="../media/image805.png"/><Relationship Id="rId3" Type="http://schemas.openxmlformats.org/officeDocument/2006/relationships/image" Target="../media/image804.png"/><Relationship Id="rId2" Type="http://schemas.openxmlformats.org/officeDocument/2006/relationships/image" Target="../media/image803.png"/><Relationship Id="rId10" Type="http://schemas.openxmlformats.org/officeDocument/2006/relationships/image" Target="../media/image811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9.png"/><Relationship Id="rId8" Type="http://schemas.openxmlformats.org/officeDocument/2006/relationships/image" Target="../media/image818.png"/><Relationship Id="rId7" Type="http://schemas.openxmlformats.org/officeDocument/2006/relationships/image" Target="../media/image817.png"/><Relationship Id="rId6" Type="http://schemas.openxmlformats.org/officeDocument/2006/relationships/image" Target="../media/image816.png"/><Relationship Id="rId5" Type="http://schemas.openxmlformats.org/officeDocument/2006/relationships/image" Target="../media/image815.png"/><Relationship Id="rId4" Type="http://schemas.openxmlformats.org/officeDocument/2006/relationships/image" Target="../media/image814.png"/><Relationship Id="rId3" Type="http://schemas.openxmlformats.org/officeDocument/2006/relationships/image" Target="../media/image813.png"/><Relationship Id="rId2" Type="http://schemas.openxmlformats.org/officeDocument/2006/relationships/image" Target="../media/image812.png"/><Relationship Id="rId19" Type="http://schemas.openxmlformats.org/officeDocument/2006/relationships/image" Target="../media/image829.png"/><Relationship Id="rId18" Type="http://schemas.openxmlformats.org/officeDocument/2006/relationships/image" Target="../media/image828.png"/><Relationship Id="rId17" Type="http://schemas.openxmlformats.org/officeDocument/2006/relationships/image" Target="../media/image827.png"/><Relationship Id="rId16" Type="http://schemas.openxmlformats.org/officeDocument/2006/relationships/image" Target="../media/image826.png"/><Relationship Id="rId15" Type="http://schemas.openxmlformats.org/officeDocument/2006/relationships/image" Target="../media/image825.png"/><Relationship Id="rId14" Type="http://schemas.openxmlformats.org/officeDocument/2006/relationships/image" Target="../media/image824.png"/><Relationship Id="rId13" Type="http://schemas.openxmlformats.org/officeDocument/2006/relationships/image" Target="../media/image823.png"/><Relationship Id="rId12" Type="http://schemas.openxmlformats.org/officeDocument/2006/relationships/image" Target="../media/image822.png"/><Relationship Id="rId11" Type="http://schemas.openxmlformats.org/officeDocument/2006/relationships/image" Target="../media/image821.png"/><Relationship Id="rId10" Type="http://schemas.openxmlformats.org/officeDocument/2006/relationships/image" Target="../media/image820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7.png"/><Relationship Id="rId8" Type="http://schemas.openxmlformats.org/officeDocument/2006/relationships/image" Target="../media/image836.png"/><Relationship Id="rId7" Type="http://schemas.openxmlformats.org/officeDocument/2006/relationships/image" Target="../media/image835.png"/><Relationship Id="rId6" Type="http://schemas.openxmlformats.org/officeDocument/2006/relationships/image" Target="../media/image834.png"/><Relationship Id="rId5" Type="http://schemas.openxmlformats.org/officeDocument/2006/relationships/image" Target="../media/image833.png"/><Relationship Id="rId4" Type="http://schemas.openxmlformats.org/officeDocument/2006/relationships/image" Target="../media/image832.png"/><Relationship Id="rId3" Type="http://schemas.openxmlformats.org/officeDocument/2006/relationships/image" Target="../media/image831.png"/><Relationship Id="rId2" Type="http://schemas.openxmlformats.org/officeDocument/2006/relationships/image" Target="../media/image830.png"/><Relationship Id="rId15" Type="http://schemas.openxmlformats.org/officeDocument/2006/relationships/image" Target="../media/image843.png"/><Relationship Id="rId14" Type="http://schemas.openxmlformats.org/officeDocument/2006/relationships/image" Target="../media/image842.png"/><Relationship Id="rId13" Type="http://schemas.openxmlformats.org/officeDocument/2006/relationships/image" Target="../media/image841.png"/><Relationship Id="rId12" Type="http://schemas.openxmlformats.org/officeDocument/2006/relationships/image" Target="../media/image840.png"/><Relationship Id="rId11" Type="http://schemas.openxmlformats.org/officeDocument/2006/relationships/image" Target="../media/image839.png"/><Relationship Id="rId10" Type="http://schemas.openxmlformats.org/officeDocument/2006/relationships/image" Target="../media/image838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1.png"/><Relationship Id="rId8" Type="http://schemas.openxmlformats.org/officeDocument/2006/relationships/image" Target="../media/image850.png"/><Relationship Id="rId7" Type="http://schemas.openxmlformats.org/officeDocument/2006/relationships/image" Target="../media/image849.png"/><Relationship Id="rId6" Type="http://schemas.openxmlformats.org/officeDocument/2006/relationships/image" Target="../media/image848.png"/><Relationship Id="rId5" Type="http://schemas.openxmlformats.org/officeDocument/2006/relationships/image" Target="../media/image847.png"/><Relationship Id="rId4" Type="http://schemas.openxmlformats.org/officeDocument/2006/relationships/image" Target="../media/image846.png"/><Relationship Id="rId3" Type="http://schemas.openxmlformats.org/officeDocument/2006/relationships/image" Target="../media/image845.png"/><Relationship Id="rId2" Type="http://schemas.openxmlformats.org/officeDocument/2006/relationships/image" Target="../media/image844.png"/><Relationship Id="rId14" Type="http://schemas.openxmlformats.org/officeDocument/2006/relationships/image" Target="../media/image856.png"/><Relationship Id="rId13" Type="http://schemas.openxmlformats.org/officeDocument/2006/relationships/image" Target="../media/image855.png"/><Relationship Id="rId12" Type="http://schemas.openxmlformats.org/officeDocument/2006/relationships/image" Target="../media/image854.png"/><Relationship Id="rId11" Type="http://schemas.openxmlformats.org/officeDocument/2006/relationships/image" Target="../media/image853.png"/><Relationship Id="rId10" Type="http://schemas.openxmlformats.org/officeDocument/2006/relationships/image" Target="../media/image852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4.png"/><Relationship Id="rId8" Type="http://schemas.openxmlformats.org/officeDocument/2006/relationships/image" Target="../media/image863.png"/><Relationship Id="rId7" Type="http://schemas.openxmlformats.org/officeDocument/2006/relationships/image" Target="../media/image862.png"/><Relationship Id="rId6" Type="http://schemas.openxmlformats.org/officeDocument/2006/relationships/image" Target="../media/image861.png"/><Relationship Id="rId5" Type="http://schemas.openxmlformats.org/officeDocument/2006/relationships/image" Target="../media/image860.png"/><Relationship Id="rId4" Type="http://schemas.openxmlformats.org/officeDocument/2006/relationships/image" Target="../media/image859.png"/><Relationship Id="rId3" Type="http://schemas.openxmlformats.org/officeDocument/2006/relationships/image" Target="../media/image858.png"/><Relationship Id="rId2" Type="http://schemas.openxmlformats.org/officeDocument/2006/relationships/image" Target="../media/image857.png"/><Relationship Id="rId12" Type="http://schemas.openxmlformats.org/officeDocument/2006/relationships/image" Target="../media/image867.png"/><Relationship Id="rId11" Type="http://schemas.openxmlformats.org/officeDocument/2006/relationships/image" Target="../media/image866.png"/><Relationship Id="rId10" Type="http://schemas.openxmlformats.org/officeDocument/2006/relationships/image" Target="../media/image86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png"/><Relationship Id="rId8" Type="http://schemas.openxmlformats.org/officeDocument/2006/relationships/image" Target="../media/image75.png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6" Type="http://schemas.openxmlformats.org/officeDocument/2006/relationships/image" Target="../media/image872.png"/><Relationship Id="rId5" Type="http://schemas.openxmlformats.org/officeDocument/2006/relationships/image" Target="../media/image871.png"/><Relationship Id="rId4" Type="http://schemas.openxmlformats.org/officeDocument/2006/relationships/image" Target="../media/image870.png"/><Relationship Id="rId3" Type="http://schemas.openxmlformats.org/officeDocument/2006/relationships/image" Target="../media/image869.png"/><Relationship Id="rId2" Type="http://schemas.openxmlformats.org/officeDocument/2006/relationships/image" Target="../media/image868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80.png"/><Relationship Id="rId8" Type="http://schemas.openxmlformats.org/officeDocument/2006/relationships/image" Target="../media/image879.png"/><Relationship Id="rId7" Type="http://schemas.openxmlformats.org/officeDocument/2006/relationships/image" Target="../media/image878.png"/><Relationship Id="rId6" Type="http://schemas.openxmlformats.org/officeDocument/2006/relationships/image" Target="../media/image877.png"/><Relationship Id="rId5" Type="http://schemas.openxmlformats.org/officeDocument/2006/relationships/image" Target="../media/image876.png"/><Relationship Id="rId4" Type="http://schemas.openxmlformats.org/officeDocument/2006/relationships/image" Target="../media/image875.png"/><Relationship Id="rId3" Type="http://schemas.openxmlformats.org/officeDocument/2006/relationships/image" Target="../media/image874.png"/><Relationship Id="rId2" Type="http://schemas.openxmlformats.org/officeDocument/2006/relationships/image" Target="../media/image873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88.png"/><Relationship Id="rId8" Type="http://schemas.openxmlformats.org/officeDocument/2006/relationships/image" Target="../media/image887.png"/><Relationship Id="rId7" Type="http://schemas.openxmlformats.org/officeDocument/2006/relationships/image" Target="../media/image886.png"/><Relationship Id="rId6" Type="http://schemas.openxmlformats.org/officeDocument/2006/relationships/image" Target="../media/image885.png"/><Relationship Id="rId5" Type="http://schemas.openxmlformats.org/officeDocument/2006/relationships/image" Target="../media/image884.png"/><Relationship Id="rId4" Type="http://schemas.openxmlformats.org/officeDocument/2006/relationships/image" Target="../media/image883.png"/><Relationship Id="rId3" Type="http://schemas.openxmlformats.org/officeDocument/2006/relationships/image" Target="../media/image882.png"/><Relationship Id="rId2" Type="http://schemas.openxmlformats.org/officeDocument/2006/relationships/image" Target="../media/image881.png"/><Relationship Id="rId13" Type="http://schemas.openxmlformats.org/officeDocument/2006/relationships/image" Target="../media/image892.png"/><Relationship Id="rId12" Type="http://schemas.openxmlformats.org/officeDocument/2006/relationships/image" Target="../media/image891.png"/><Relationship Id="rId11" Type="http://schemas.openxmlformats.org/officeDocument/2006/relationships/image" Target="../media/image890.png"/><Relationship Id="rId10" Type="http://schemas.openxmlformats.org/officeDocument/2006/relationships/image" Target="../media/image889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0.png"/><Relationship Id="rId8" Type="http://schemas.openxmlformats.org/officeDocument/2006/relationships/image" Target="../media/image899.png"/><Relationship Id="rId7" Type="http://schemas.openxmlformats.org/officeDocument/2006/relationships/image" Target="../media/image898.png"/><Relationship Id="rId6" Type="http://schemas.openxmlformats.org/officeDocument/2006/relationships/image" Target="../media/image897.png"/><Relationship Id="rId5" Type="http://schemas.openxmlformats.org/officeDocument/2006/relationships/image" Target="../media/image896.png"/><Relationship Id="rId4" Type="http://schemas.openxmlformats.org/officeDocument/2006/relationships/image" Target="../media/image895.png"/><Relationship Id="rId3" Type="http://schemas.openxmlformats.org/officeDocument/2006/relationships/image" Target="../media/image894.png"/><Relationship Id="rId2" Type="http://schemas.openxmlformats.org/officeDocument/2006/relationships/image" Target="../media/image89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08.png"/><Relationship Id="rId8" Type="http://schemas.openxmlformats.org/officeDocument/2006/relationships/image" Target="../media/image907.png"/><Relationship Id="rId7" Type="http://schemas.openxmlformats.org/officeDocument/2006/relationships/image" Target="../media/image906.png"/><Relationship Id="rId6" Type="http://schemas.openxmlformats.org/officeDocument/2006/relationships/image" Target="../media/image905.png"/><Relationship Id="rId5" Type="http://schemas.openxmlformats.org/officeDocument/2006/relationships/image" Target="../media/image904.png"/><Relationship Id="rId4" Type="http://schemas.openxmlformats.org/officeDocument/2006/relationships/image" Target="../media/image903.png"/><Relationship Id="rId3" Type="http://schemas.openxmlformats.org/officeDocument/2006/relationships/image" Target="../media/image902.png"/><Relationship Id="rId2" Type="http://schemas.openxmlformats.org/officeDocument/2006/relationships/image" Target="../media/image901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6.png"/><Relationship Id="rId8" Type="http://schemas.openxmlformats.org/officeDocument/2006/relationships/image" Target="../media/image915.png"/><Relationship Id="rId7" Type="http://schemas.openxmlformats.org/officeDocument/2006/relationships/image" Target="../media/image914.png"/><Relationship Id="rId6" Type="http://schemas.openxmlformats.org/officeDocument/2006/relationships/image" Target="../media/image913.png"/><Relationship Id="rId5" Type="http://schemas.openxmlformats.org/officeDocument/2006/relationships/image" Target="../media/image912.png"/><Relationship Id="rId4" Type="http://schemas.openxmlformats.org/officeDocument/2006/relationships/image" Target="../media/image911.png"/><Relationship Id="rId3" Type="http://schemas.openxmlformats.org/officeDocument/2006/relationships/image" Target="../media/image910.png"/><Relationship Id="rId2" Type="http://schemas.openxmlformats.org/officeDocument/2006/relationships/image" Target="../media/image909.png"/><Relationship Id="rId10" Type="http://schemas.openxmlformats.org/officeDocument/2006/relationships/image" Target="../media/image917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25.png"/><Relationship Id="rId8" Type="http://schemas.openxmlformats.org/officeDocument/2006/relationships/image" Target="../media/image924.png"/><Relationship Id="rId7" Type="http://schemas.openxmlformats.org/officeDocument/2006/relationships/image" Target="../media/image923.png"/><Relationship Id="rId6" Type="http://schemas.openxmlformats.org/officeDocument/2006/relationships/image" Target="../media/image922.png"/><Relationship Id="rId5" Type="http://schemas.openxmlformats.org/officeDocument/2006/relationships/image" Target="../media/image921.png"/><Relationship Id="rId4" Type="http://schemas.openxmlformats.org/officeDocument/2006/relationships/image" Target="../media/image920.png"/><Relationship Id="rId3" Type="http://schemas.openxmlformats.org/officeDocument/2006/relationships/image" Target="../media/image919.png"/><Relationship Id="rId2" Type="http://schemas.openxmlformats.org/officeDocument/2006/relationships/image" Target="../media/image918.png"/><Relationship Id="rId14" Type="http://schemas.openxmlformats.org/officeDocument/2006/relationships/image" Target="../media/image930.png"/><Relationship Id="rId13" Type="http://schemas.openxmlformats.org/officeDocument/2006/relationships/image" Target="../media/image929.png"/><Relationship Id="rId12" Type="http://schemas.openxmlformats.org/officeDocument/2006/relationships/image" Target="../media/image928.png"/><Relationship Id="rId11" Type="http://schemas.openxmlformats.org/officeDocument/2006/relationships/image" Target="../media/image927.png"/><Relationship Id="rId10" Type="http://schemas.openxmlformats.org/officeDocument/2006/relationships/image" Target="../media/image926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8.png"/><Relationship Id="rId8" Type="http://schemas.openxmlformats.org/officeDocument/2006/relationships/image" Target="../media/image937.png"/><Relationship Id="rId7" Type="http://schemas.openxmlformats.org/officeDocument/2006/relationships/image" Target="../media/image936.png"/><Relationship Id="rId6" Type="http://schemas.openxmlformats.org/officeDocument/2006/relationships/image" Target="../media/image935.png"/><Relationship Id="rId5" Type="http://schemas.openxmlformats.org/officeDocument/2006/relationships/image" Target="../media/image934.png"/><Relationship Id="rId4" Type="http://schemas.openxmlformats.org/officeDocument/2006/relationships/image" Target="../media/image933.png"/><Relationship Id="rId3" Type="http://schemas.openxmlformats.org/officeDocument/2006/relationships/image" Target="../media/image932.png"/><Relationship Id="rId2" Type="http://schemas.openxmlformats.org/officeDocument/2006/relationships/image" Target="../media/image931.png"/><Relationship Id="rId10" Type="http://schemas.openxmlformats.org/officeDocument/2006/relationships/image" Target="../media/image939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47.png"/><Relationship Id="rId8" Type="http://schemas.openxmlformats.org/officeDocument/2006/relationships/image" Target="../media/image946.png"/><Relationship Id="rId7" Type="http://schemas.openxmlformats.org/officeDocument/2006/relationships/image" Target="../media/image945.png"/><Relationship Id="rId6" Type="http://schemas.openxmlformats.org/officeDocument/2006/relationships/image" Target="../media/image944.png"/><Relationship Id="rId5" Type="http://schemas.openxmlformats.org/officeDocument/2006/relationships/image" Target="../media/image943.png"/><Relationship Id="rId4" Type="http://schemas.openxmlformats.org/officeDocument/2006/relationships/image" Target="../media/image942.png"/><Relationship Id="rId3" Type="http://schemas.openxmlformats.org/officeDocument/2006/relationships/image" Target="../media/image941.png"/><Relationship Id="rId2" Type="http://schemas.openxmlformats.org/officeDocument/2006/relationships/image" Target="../media/image940.png"/><Relationship Id="rId12" Type="http://schemas.openxmlformats.org/officeDocument/2006/relationships/image" Target="../media/image950.png"/><Relationship Id="rId11" Type="http://schemas.openxmlformats.org/officeDocument/2006/relationships/image" Target="../media/image949.png"/><Relationship Id="rId10" Type="http://schemas.openxmlformats.org/officeDocument/2006/relationships/image" Target="../media/image948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8.png"/><Relationship Id="rId8" Type="http://schemas.openxmlformats.org/officeDocument/2006/relationships/image" Target="../media/image957.png"/><Relationship Id="rId7" Type="http://schemas.openxmlformats.org/officeDocument/2006/relationships/image" Target="../media/image956.png"/><Relationship Id="rId6" Type="http://schemas.openxmlformats.org/officeDocument/2006/relationships/image" Target="../media/image955.png"/><Relationship Id="rId5" Type="http://schemas.openxmlformats.org/officeDocument/2006/relationships/image" Target="../media/image954.png"/><Relationship Id="rId4" Type="http://schemas.openxmlformats.org/officeDocument/2006/relationships/image" Target="../media/image953.png"/><Relationship Id="rId3" Type="http://schemas.openxmlformats.org/officeDocument/2006/relationships/image" Target="../media/image952.png"/><Relationship Id="rId2" Type="http://schemas.openxmlformats.org/officeDocument/2006/relationships/image" Target="../media/image951.png"/><Relationship Id="rId15" Type="http://schemas.openxmlformats.org/officeDocument/2006/relationships/image" Target="../media/image964.png"/><Relationship Id="rId14" Type="http://schemas.openxmlformats.org/officeDocument/2006/relationships/image" Target="../media/image963.png"/><Relationship Id="rId13" Type="http://schemas.openxmlformats.org/officeDocument/2006/relationships/image" Target="../media/image962.png"/><Relationship Id="rId12" Type="http://schemas.openxmlformats.org/officeDocument/2006/relationships/image" Target="../media/image961.png"/><Relationship Id="rId11" Type="http://schemas.openxmlformats.org/officeDocument/2006/relationships/image" Target="../media/image960.png"/><Relationship Id="rId10" Type="http://schemas.openxmlformats.org/officeDocument/2006/relationships/image" Target="../media/image95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table 1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638963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000" spc="-10" dirty="0">
                          <a:solidFill>
                            <a:srgbClr val="0000CC">
                              <a:alpha val="100000"/>
                            </a:srgbClr>
                          </a:solidFill>
                          <a:ln w="2547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</a:t>
                      </a:r>
                      <a:r>
                        <a:rPr sz="2000" spc="0" dirty="0">
                          <a:solidFill>
                            <a:srgbClr val="0000CC">
                              <a:alpha val="100000"/>
                            </a:srgbClr>
                          </a:solidFill>
                          <a:ln w="2547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设工程工程量清单计价标准</a:t>
                      </a:r>
                      <a:endParaRPr lang="NSimSun" altLang="NSimSun" sz="2000" dirty="0"/>
                    </a:p>
                    <a:p>
                      <a:pPr marL="1374633" algn="l" rtl="0" eaLnBrk="0">
                        <a:lnSpc>
                          <a:spcPts val="2444"/>
                        </a:lnSpc>
                        <a:tabLst/>
                      </a:pPr>
                      <a:r>
                        <a:rPr sz="2000" b="1" spc="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GB</a:t>
                      </a:r>
                      <a:r>
                        <a:rPr sz="2000" b="1" spc="-1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sz="2000" b="1" spc="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sz="2000" spc="-1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70C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70C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r>
                        <a:rPr sz="2000" spc="0" dirty="0">
                          <a:solidFill>
                            <a:srgbClr val="0070C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70C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Calibri"/>
                          <a:ea typeface="Calibri"/>
                          <a:cs typeface="Calibri"/>
                        </a:rPr>
                        <a:t>500-202X</a:t>
                      </a:r>
                      <a:endParaRPr lang="Calibri" altLang="Calibri" sz="2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198023" algn="l" rtl="0" eaLnBrk="0">
                        <a:lnSpc>
                          <a:spcPts val="1697"/>
                        </a:lnSpc>
                        <a:spcBef>
                          <a:spcPts val="421"/>
                        </a:spcBef>
                        <a:tabLst/>
                      </a:pPr>
                      <a:r>
                        <a:rPr sz="1400" spc="80" dirty="0">
                          <a:solidFill>
                            <a:srgbClr val="0000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建司局函标〔2021〕14</a:t>
                      </a:r>
                      <a:r>
                        <a:rPr sz="1400" spc="50" dirty="0">
                          <a:solidFill>
                            <a:srgbClr val="0000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4</a:t>
                      </a:r>
                      <a:r>
                        <a:rPr sz="1400" spc="0" dirty="0">
                          <a:solidFill>
                            <a:srgbClr val="0000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号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9611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66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11685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2000" spc="0" dirty="0">
                          <a:solidFill>
                            <a:srgbClr val="0000CC">
                              <a:alpha val="100000"/>
                            </a:srgbClr>
                          </a:solidFill>
                          <a:ln w="2547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新版《建设工程工程量清单计价</a:t>
                      </a:r>
                      <a:endParaRPr lang="NSimSun" altLang="NSimSun" sz="2000" dirty="0"/>
                    </a:p>
                    <a:p>
                      <a:pPr marL="507868" algn="l" rtl="0" eaLnBrk="0">
                        <a:lnSpc>
                          <a:spcPct val="95000"/>
                        </a:lnSpc>
                        <a:spcBef>
                          <a:spcPts val="139"/>
                        </a:spcBef>
                        <a:tabLst/>
                      </a:pPr>
                      <a:r>
                        <a:rPr sz="2000" spc="10" dirty="0">
                          <a:solidFill>
                            <a:srgbClr val="0000CC">
                              <a:alpha val="100000"/>
                            </a:srgbClr>
                          </a:solidFill>
                          <a:ln w="2547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标准》</a:t>
                      </a:r>
                      <a:r>
                        <a:rPr sz="2000" spc="0" dirty="0">
                          <a:solidFill>
                            <a:srgbClr val="0000CC">
                              <a:alpha val="100000"/>
                            </a:srgbClr>
                          </a:solidFill>
                          <a:ln w="2547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释义运用、过程结算和国</a:t>
                      </a:r>
                      <a:endParaRPr lang="NSimSun" altLang="NSimSun" sz="2000" dirty="0"/>
                    </a:p>
                    <a:p>
                      <a:pPr marL="448106" algn="l" rtl="0" eaLnBrk="0">
                        <a:lnSpc>
                          <a:spcPct val="94000"/>
                        </a:lnSpc>
                        <a:spcBef>
                          <a:spcPts val="132"/>
                        </a:spcBef>
                        <a:tabLst/>
                      </a:pPr>
                      <a:r>
                        <a:rPr sz="2000" spc="10" dirty="0">
                          <a:solidFill>
                            <a:srgbClr val="0000CC">
                              <a:alpha val="100000"/>
                            </a:srgbClr>
                          </a:solidFill>
                          <a:ln w="2547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2000" spc="0" dirty="0">
                          <a:solidFill>
                            <a:srgbClr val="0000CC">
                              <a:alpha val="100000"/>
                            </a:srgbClr>
                          </a:solidFill>
                          <a:ln w="2547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投资项目与EPC项目全过程造价</a:t>
                      </a:r>
                      <a:endParaRPr lang="NSimSun" altLang="NSimSun" sz="2000" dirty="0"/>
                    </a:p>
                    <a:p>
                      <a:pPr marL="514739" algn="l" rtl="0" eaLnBrk="0">
                        <a:lnSpc>
                          <a:spcPct val="95000"/>
                        </a:lnSpc>
                        <a:spcBef>
                          <a:spcPts val="131"/>
                        </a:spcBef>
                        <a:tabLst/>
                      </a:pPr>
                      <a:r>
                        <a:rPr sz="2000" spc="-10" dirty="0">
                          <a:solidFill>
                            <a:srgbClr val="0000CC">
                              <a:alpha val="100000"/>
                            </a:srgbClr>
                          </a:solidFill>
                          <a:ln w="2547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管控</a:t>
                      </a:r>
                      <a:r>
                        <a:rPr sz="2000" spc="0" dirty="0">
                          <a:solidFill>
                            <a:srgbClr val="0000CC">
                              <a:alpha val="100000"/>
                            </a:srgbClr>
                          </a:solidFill>
                          <a:ln w="2547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、结算审计、财政评审疑难</a:t>
                      </a:r>
                      <a:endParaRPr lang="NSimSun" altLang="NSimSun" sz="2000" dirty="0"/>
                    </a:p>
                    <a:p>
                      <a:pPr marL="1544734" algn="l" rtl="0" eaLnBrk="0">
                        <a:lnSpc>
                          <a:spcPct val="95000"/>
                        </a:lnSpc>
                        <a:spcBef>
                          <a:spcPts val="131"/>
                        </a:spcBef>
                        <a:tabLst/>
                      </a:pPr>
                      <a:r>
                        <a:rPr sz="2000" spc="-30" dirty="0">
                          <a:solidFill>
                            <a:srgbClr val="0000CC">
                              <a:alpha val="100000"/>
                            </a:srgbClr>
                          </a:solidFill>
                          <a:ln w="2547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问题解析培</a:t>
                      </a:r>
                      <a:r>
                        <a:rPr sz="2000" spc="0" dirty="0">
                          <a:solidFill>
                            <a:srgbClr val="0000CC">
                              <a:alpha val="100000"/>
                            </a:srgbClr>
                          </a:solidFill>
                          <a:ln w="2547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训</a:t>
                      </a:r>
                      <a:endParaRPr lang="NSimSun" altLang="NSimSun" sz="2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03183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96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4.2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制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4.2.1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编制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招标工程量清单应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依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3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本标准和相关工程的国家工程量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计算标准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3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省级、行业建设主管部门颁发的工程量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计量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规定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0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拟定的招标文件及相关资料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建设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工程设计文件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及相关资料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与建设工程有关的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标准、规范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、技术资料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施工现场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情况、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地勘水文资料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、工程特点及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endParaRPr lang="NSimSun" altLang="NSimSun" sz="1400" dirty="0"/>
                    </a:p>
                    <a:p>
                      <a:pPr marL="235909" algn="l" rtl="0" eaLnBrk="0">
                        <a:lnSpc>
                          <a:spcPct val="8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施工方案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266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其他相关资料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7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734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7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684821"/>
            <a:ext cx="176783" cy="211073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182004"/>
            <a:ext cx="176783" cy="211073"/>
          </a:xfrm>
          <a:prstGeom prst="rect">
            <a:avLst/>
          </a:prstGeom>
        </p:spPr>
      </p:pic>
      <p:pic>
        <p:nvPicPr>
          <p:cNvPr id="99" name="picture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907661"/>
            <a:ext cx="176783" cy="211073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633260"/>
            <a:ext cx="176783" cy="211073"/>
          </a:xfrm>
          <a:prstGeom prst="rect">
            <a:avLst/>
          </a:prstGeom>
        </p:spPr>
      </p:pic>
      <p:pic>
        <p:nvPicPr>
          <p:cNvPr id="101" name="picture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358975"/>
            <a:ext cx="176783" cy="211073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856100"/>
            <a:ext cx="176783" cy="211073"/>
          </a:xfrm>
          <a:prstGeom prst="rect">
            <a:avLst/>
          </a:prstGeom>
        </p:spPr>
      </p:pic>
      <p:pic>
        <p:nvPicPr>
          <p:cNvPr id="103" name="picture 1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105" name="picture 10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06" name="table 10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工程量清单编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制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1000"/>
                        </a:lnSpc>
                        <a:spcBef>
                          <a:spcPts val="11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4.1.1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招标工程量清单应由具有编制能力的招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或受其委托的工程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造价咨询人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编制和复核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24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4.1.4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工程量清单的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项目特征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应依据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设计文件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完工交付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要求进行编制和复核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2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4.1.5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招标工程量清单的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准确性和完整性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由招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负责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22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4.1.6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工程量清单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应作为编制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最高投标限价、</a:t>
                      </a:r>
                      <a:r>
                        <a:rPr sz="1400" spc="4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报价、合同价格调整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等的依据之一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441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7" name="picture 10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3166485"/>
            <a:ext cx="176783" cy="211073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663541"/>
            <a:ext cx="176783" cy="211073"/>
          </a:xfrm>
          <a:prstGeom prst="rect">
            <a:avLst/>
          </a:prstGeom>
        </p:spPr>
      </p:pic>
      <p:pic>
        <p:nvPicPr>
          <p:cNvPr id="109" name="picture 10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111" name="picture 1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2" name="table 1172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PPP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审计权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限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无信息价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材料，认质认价，手续是齐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全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二审，单价高，要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推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翻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9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不同品牌不同档次都要询价，加权平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均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还有不同付款时间，报价不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样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4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采购保管费，卸货费，争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21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建议按同一品牌同一档次询价，样品系统封样，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样更公平。若财评只认最低价，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乙方可以买更便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宜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的材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2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建议参考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ppi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，采购价格指数，可以举证推翻财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33"/>
                        </a:lnSpc>
                        <a:spcBef>
                          <a:spcPts val="41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证明施工当期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ppi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高于询价当期的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ppi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，就可以不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认</a:t>
                      </a:r>
                      <a:endParaRPr lang="NSimSun" altLang="NSimSun" sz="1400" dirty="0"/>
                    </a:p>
                    <a:p>
                      <a:pPr marL="98571" algn="l" rtl="0" eaLnBrk="0">
                        <a:lnSpc>
                          <a:spcPct val="100000"/>
                        </a:lnSpc>
                        <a:spcBef>
                          <a:spcPts val="135"/>
                        </a:spcBef>
                        <a:tabLst/>
                      </a:pPr>
                      <a:r>
                        <a:rPr sz="1000" spc="40" dirty="0" baseline="3646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200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73" name="picture 11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913469"/>
            <a:ext cx="176783" cy="211073"/>
          </a:xfrm>
          <a:prstGeom prst="rect">
            <a:avLst/>
          </a:prstGeom>
        </p:spPr>
      </p:pic>
      <p:pic>
        <p:nvPicPr>
          <p:cNvPr id="1174" name="picture 1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410536"/>
            <a:ext cx="176783" cy="211073"/>
          </a:xfrm>
          <a:prstGeom prst="rect">
            <a:avLst/>
          </a:prstGeom>
        </p:spPr>
      </p:pic>
      <p:pic>
        <p:nvPicPr>
          <p:cNvPr id="1175" name="picture 11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688140"/>
            <a:ext cx="176783" cy="211073"/>
          </a:xfrm>
          <a:prstGeom prst="rect">
            <a:avLst/>
          </a:prstGeom>
        </p:spPr>
      </p:pic>
      <p:pic>
        <p:nvPicPr>
          <p:cNvPr id="1176" name="picture 1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404728"/>
            <a:ext cx="176783" cy="211073"/>
          </a:xfrm>
          <a:prstGeom prst="rect">
            <a:avLst/>
          </a:prstGeom>
        </p:spPr>
      </p:pic>
      <p:pic>
        <p:nvPicPr>
          <p:cNvPr id="1177" name="picture 11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130443"/>
            <a:ext cx="176783" cy="211073"/>
          </a:xfrm>
          <a:prstGeom prst="rect">
            <a:avLst/>
          </a:prstGeom>
        </p:spPr>
      </p:pic>
      <p:pic>
        <p:nvPicPr>
          <p:cNvPr id="1178" name="picture 11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856100"/>
            <a:ext cx="176783" cy="211073"/>
          </a:xfrm>
          <a:prstGeom prst="rect">
            <a:avLst/>
          </a:prstGeom>
        </p:spPr>
      </p:pic>
      <p:pic>
        <p:nvPicPr>
          <p:cNvPr id="1179" name="picture 11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1180" name="picture 11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1181" name="picture 11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182" name="table 1182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乙方招标，设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备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19000"/>
                        </a:lnSpc>
                        <a:spcBef>
                          <a:spcPts val="31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招标时未出具清单，甲方，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限价单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，限制品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国有企业，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从哪个阶段，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介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入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</a:t>
                      </a:r>
                      <a:endParaRPr lang="NSimSun" altLang="NSimSun" sz="1400" dirty="0"/>
                    </a:p>
                    <a:p>
                      <a:pPr marL="52589" indent="191512" algn="l" rtl="0" eaLnBrk="0">
                        <a:lnSpc>
                          <a:spcPct val="117000"/>
                        </a:lnSpc>
                        <a:spcBef>
                          <a:spcPts val="24"/>
                        </a:spcBef>
                        <a:tabLst>
                          <a:tab pos="229234" algn="l"/>
                        </a:tabLst>
                      </a:pP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，合理，规划方案、初步设计、施工图设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明知设备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暂估价高于</a:t>
                      </a:r>
                      <a:r>
                        <a:rPr sz="1400" b="1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200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，为了节省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间</a:t>
                      </a:r>
                      <a:endParaRPr lang="NSimSun" altLang="NSimSun" sz="1400" dirty="0"/>
                    </a:p>
                    <a:p>
                      <a:pPr marL="229242" algn="l" rtl="0" eaLnBrk="0">
                        <a:lnSpc>
                          <a:spcPts val="1697"/>
                        </a:lnSpc>
                        <a:spcBef>
                          <a:spcPts val="12"/>
                        </a:spcBef>
                        <a:tabLst/>
                      </a:pP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或者锁定分包商，故意按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低于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列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0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费用索赔，什么情况，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利润索赔，费用索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10000"/>
                        </a:lnSpc>
                        <a:spcBef>
                          <a:spcPts val="18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补充协议，工程款，超过原来合同价的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10%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外的建安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费，是否下浮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2"/>
                        </a:lnSpc>
                        <a:spcBef>
                          <a:spcPts val="37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不是政府采购，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合同里能不能超过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0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费率招标，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合同，把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外水，外电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</a:t>
                      </a:r>
                      <a:endParaRPr lang="NSimSun" altLang="NSimSun" sz="1400" dirty="0"/>
                    </a:p>
                    <a:p>
                      <a:pPr marL="105642" indent="120551" algn="l" rtl="0" eaLnBrk="0">
                        <a:lnSpc>
                          <a:spcPct val="102000"/>
                        </a:lnSpc>
                        <a:spcBef>
                          <a:spcPts val="71"/>
                        </a:spcBef>
                        <a:tabLst/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化等分项，经协商后，拿出来由甲方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另行发包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000" spc="30" dirty="0" baseline="5208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199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否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违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83" name="picture 118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3989410"/>
            <a:ext cx="176783" cy="211073"/>
          </a:xfrm>
          <a:prstGeom prst="rect">
            <a:avLst/>
          </a:prstGeom>
        </p:spPr>
      </p:pic>
      <p:pic>
        <p:nvPicPr>
          <p:cNvPr id="1184" name="picture 118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3715102"/>
            <a:ext cx="176783" cy="211073"/>
          </a:xfrm>
          <a:prstGeom prst="rect">
            <a:avLst/>
          </a:prstGeom>
        </p:spPr>
      </p:pic>
      <p:pic>
        <p:nvPicPr>
          <p:cNvPr id="1185" name="picture 11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3212158"/>
            <a:ext cx="176783" cy="211073"/>
          </a:xfrm>
          <a:prstGeom prst="rect">
            <a:avLst/>
          </a:prstGeom>
        </p:spPr>
      </p:pic>
      <p:pic>
        <p:nvPicPr>
          <p:cNvPr id="1186" name="picture 118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2937850"/>
            <a:ext cx="176783" cy="211073"/>
          </a:xfrm>
          <a:prstGeom prst="rect">
            <a:avLst/>
          </a:prstGeom>
        </p:spPr>
      </p:pic>
      <p:pic>
        <p:nvPicPr>
          <p:cNvPr id="1187" name="picture 118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2434997"/>
            <a:ext cx="176783" cy="211073"/>
          </a:xfrm>
          <a:prstGeom prst="rect">
            <a:avLst/>
          </a:prstGeom>
        </p:spPr>
      </p:pic>
      <p:pic>
        <p:nvPicPr>
          <p:cNvPr id="1188" name="picture 118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1189" name="picture 118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1190" name="picture 119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1" name="table 1191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88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，储备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林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乙方自己设计方案，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自己组价，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报价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投标时的清单及价格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是否有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效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33000"/>
                        </a:lnSpc>
                        <a:spcBef>
                          <a:spcPts val="3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主材，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认质核价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，按新确认的价格，重新组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结算，第三方审计，按原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投标时的清单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11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评标办法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，要求乙方提供，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银行授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信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额度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，这个授信额度有什么标准吗？比如不能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控制价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的多少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14000"/>
                        </a:lnSpc>
                        <a:spcBef>
                          <a:spcPts val="22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，分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两个标段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开标，设计，同一家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司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，中标，是否，符合规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223146" indent="-170557" algn="l" rtl="0" eaLnBrk="0">
                        <a:lnSpc>
                          <a:spcPct val="115000"/>
                        </a:lnSpc>
                        <a:spcBef>
                          <a:spcPts val="8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，初设招标，全过程咨询，审核，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概算，制定招标控制价，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是否有必要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，编制施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endParaRPr lang="NSimSun" altLang="NSimSun" sz="1400" dirty="0"/>
                    </a:p>
                    <a:p>
                      <a:pPr marL="98571" algn="l" rtl="0" eaLnBrk="0">
                        <a:lnSpc>
                          <a:spcPts val="1692"/>
                        </a:lnSpc>
                        <a:spcBef>
                          <a:spcPts val="36"/>
                        </a:spcBef>
                        <a:tabLst/>
                      </a:pPr>
                      <a:r>
                        <a:rPr sz="1000" spc="20" dirty="0" baseline="5398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202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92" name="picture 1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639184"/>
            <a:ext cx="176783" cy="211073"/>
          </a:xfrm>
          <a:prstGeom prst="rect">
            <a:avLst/>
          </a:prstGeom>
        </p:spPr>
      </p:pic>
      <p:pic>
        <p:nvPicPr>
          <p:cNvPr id="1193" name="picture 11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136193"/>
            <a:ext cx="176783" cy="211073"/>
          </a:xfrm>
          <a:prstGeom prst="rect">
            <a:avLst/>
          </a:prstGeom>
        </p:spPr>
      </p:pic>
      <p:pic>
        <p:nvPicPr>
          <p:cNvPr id="1194" name="picture 11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404728"/>
            <a:ext cx="176783" cy="211073"/>
          </a:xfrm>
          <a:prstGeom prst="rect">
            <a:avLst/>
          </a:prstGeom>
        </p:spPr>
      </p:pic>
      <p:pic>
        <p:nvPicPr>
          <p:cNvPr id="1195" name="picture 11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130443"/>
            <a:ext cx="176783" cy="211073"/>
          </a:xfrm>
          <a:prstGeom prst="rect">
            <a:avLst/>
          </a:prstGeom>
        </p:spPr>
      </p:pic>
      <p:pic>
        <p:nvPicPr>
          <p:cNvPr id="1196" name="picture 11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856100"/>
            <a:ext cx="176783" cy="211073"/>
          </a:xfrm>
          <a:prstGeom prst="rect">
            <a:avLst/>
          </a:prstGeom>
        </p:spPr>
      </p:pic>
      <p:pic>
        <p:nvPicPr>
          <p:cNvPr id="1197" name="picture 11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1198" name="picture 11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1199" name="picture 11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200" name="table 1200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材料损耗、风险费呢、利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润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52589" algn="l" rtl="0" eaLnBrk="0">
                        <a:lnSpc>
                          <a:spcPct val="132000"/>
                        </a:lnSpc>
                        <a:spcBef>
                          <a:spcPts val="42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PPP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项目，住建局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大业主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没参与项目日常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环保投资机构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小业主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，作为建设单位管理项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小业主，过错，导致，返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8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签证单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，审计审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合同，政府审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21812" indent="-169223" algn="l" rtl="0" eaLnBrk="0">
                        <a:lnSpc>
                          <a:spcPct val="111000"/>
                        </a:lnSpc>
                        <a:spcBef>
                          <a:spcPts val="4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，全过程跟踪审计，甲方招标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标，联合招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01" name="picture 12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3577994"/>
            <a:ext cx="176783" cy="211073"/>
          </a:xfrm>
          <a:prstGeom prst="rect">
            <a:avLst/>
          </a:prstGeom>
        </p:spPr>
      </p:pic>
      <p:pic>
        <p:nvPicPr>
          <p:cNvPr id="1202" name="picture 120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3029285"/>
            <a:ext cx="176783" cy="211073"/>
          </a:xfrm>
          <a:prstGeom prst="rect">
            <a:avLst/>
          </a:prstGeom>
        </p:spPr>
      </p:pic>
      <p:pic>
        <p:nvPicPr>
          <p:cNvPr id="1203" name="picture 12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754977"/>
            <a:ext cx="176783" cy="211073"/>
          </a:xfrm>
          <a:prstGeom prst="rect">
            <a:avLst/>
          </a:prstGeom>
        </p:spPr>
      </p:pic>
      <p:pic>
        <p:nvPicPr>
          <p:cNvPr id="1204" name="picture 120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2480669"/>
            <a:ext cx="176783" cy="211073"/>
          </a:xfrm>
          <a:prstGeom prst="rect">
            <a:avLst/>
          </a:prstGeom>
        </p:spPr>
      </p:pic>
      <p:pic>
        <p:nvPicPr>
          <p:cNvPr id="1205" name="picture 120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2206361"/>
            <a:ext cx="176783" cy="211073"/>
          </a:xfrm>
          <a:prstGeom prst="rect">
            <a:avLst/>
          </a:prstGeom>
        </p:spPr>
      </p:pic>
      <p:pic>
        <p:nvPicPr>
          <p:cNvPr id="1206" name="picture 120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1207" name="picture 120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" name="table 1208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40291" indent="-187702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房建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，施工图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图审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，由甲方去审，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乙方去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09000"/>
                        </a:lnSpc>
                        <a:spcBef>
                          <a:spcPts val="37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施工图图审后，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是由甲方指定造价咨询来完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，还是由乙方指定造价咨询来完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1000"/>
                        </a:lnSpc>
                        <a:spcBef>
                          <a:spcPts val="15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，施工图和初步设计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工程量的差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异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是否可调整？如何调整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23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，联合体中标，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中标金额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个亿，已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整体规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划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3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联合体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施工单位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说干不了，要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2.3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甲方，不想减建筑面积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了</a:t>
                      </a:r>
                      <a:endParaRPr lang="NSimSun" altLang="NSimSun" sz="1400" dirty="0"/>
                    </a:p>
                    <a:p>
                      <a:pPr marL="230004" indent="-177415" algn="l" rtl="0" eaLnBrk="0">
                        <a:lnSpc>
                          <a:spcPct val="107000"/>
                        </a:lnSpc>
                        <a:spcBef>
                          <a:spcPts val="45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能不能签个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补充协议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，把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室外工程或桩基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单摘出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重新招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09" name="picture 1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602617"/>
            <a:ext cx="176783" cy="211073"/>
          </a:xfrm>
          <a:prstGeom prst="rect">
            <a:avLst/>
          </a:prstGeom>
        </p:spPr>
      </p:pic>
      <p:pic>
        <p:nvPicPr>
          <p:cNvPr id="1210" name="picture 1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319089"/>
            <a:ext cx="176783" cy="211073"/>
          </a:xfrm>
          <a:prstGeom prst="rect">
            <a:avLst/>
          </a:prstGeom>
        </p:spPr>
      </p:pic>
      <p:pic>
        <p:nvPicPr>
          <p:cNvPr id="1211" name="picture 12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8044803"/>
            <a:ext cx="176783" cy="211073"/>
          </a:xfrm>
          <a:prstGeom prst="rect">
            <a:avLst/>
          </a:prstGeom>
        </p:spPr>
      </p:pic>
      <p:pic>
        <p:nvPicPr>
          <p:cNvPr id="1212" name="picture 12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541812"/>
            <a:ext cx="176783" cy="211073"/>
          </a:xfrm>
          <a:prstGeom prst="rect">
            <a:avLst/>
          </a:prstGeom>
        </p:spPr>
      </p:pic>
      <p:pic>
        <p:nvPicPr>
          <p:cNvPr id="1213" name="picture 12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1214" name="picture 12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1215" name="picture 12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216" name="table 121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30004" indent="-177415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项目中标价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6500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万，其中建安费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万，设计费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150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万，预备费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35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4000"/>
                        </a:lnSpc>
                        <a:spcBef>
                          <a:spcPts val="41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、电梯，设备采购，发包方，参与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、暂估价，材料，发包方，参与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、预算工程量清单，送财评，最多送审金额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6000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万，还是，增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10%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6000*1</a:t>
                      </a:r>
                      <a:r>
                        <a:rPr sz="1400" b="1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28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、发包，初设概算，漏项，如何处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、预算，送财评，信息价，编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概算当期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、合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</a:t>
                      </a:r>
                      <a:endParaRPr lang="NSimSun" altLang="NSimSun" sz="1400" dirty="0"/>
                    </a:p>
                    <a:p>
                      <a:pPr marL="223146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定的信息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38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两期信息价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，时间差，料费、人工，涨价，如何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17" name="picture 12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769983"/>
            <a:ext cx="176783" cy="211073"/>
          </a:xfrm>
          <a:prstGeom prst="rect">
            <a:avLst/>
          </a:prstGeom>
        </p:spPr>
      </p:pic>
      <p:pic>
        <p:nvPicPr>
          <p:cNvPr id="1218" name="picture 12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3257922"/>
            <a:ext cx="176783" cy="211073"/>
          </a:xfrm>
          <a:prstGeom prst="rect">
            <a:avLst/>
          </a:prstGeom>
        </p:spPr>
      </p:pic>
      <p:pic>
        <p:nvPicPr>
          <p:cNvPr id="1219" name="picture 12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983614"/>
            <a:ext cx="176783" cy="211073"/>
          </a:xfrm>
          <a:prstGeom prst="rect">
            <a:avLst/>
          </a:prstGeom>
        </p:spPr>
      </p:pic>
      <p:pic>
        <p:nvPicPr>
          <p:cNvPr id="1220" name="picture 12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709305"/>
            <a:ext cx="176783" cy="211073"/>
          </a:xfrm>
          <a:prstGeom prst="rect">
            <a:avLst/>
          </a:prstGeom>
        </p:spPr>
      </p:pic>
      <p:pic>
        <p:nvPicPr>
          <p:cNvPr id="1221" name="picture 12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2434997"/>
            <a:ext cx="176783" cy="211073"/>
          </a:xfrm>
          <a:prstGeom prst="rect">
            <a:avLst/>
          </a:prstGeom>
        </p:spPr>
      </p:pic>
      <p:pic>
        <p:nvPicPr>
          <p:cNvPr id="1222" name="picture 12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1223" name="picture 12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1224" name="picture 12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5" name="table 122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，合同价款，第三方审核，施工图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乘以费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率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40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合同约定，设计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错误，漏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28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不同专业设计配合不好，导致影响使用功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乙方调整施工方法、措施、工作失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引起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由乙方承担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无变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实际工程量，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比图纸少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，是否要扣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增加的部分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是否要计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入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45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核版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图纸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竣工图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不一致，是否按实际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场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施工量结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24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按实际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施工量来结算，就不是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，而是单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6" name="picture 1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684821"/>
            <a:ext cx="176783" cy="211073"/>
          </a:xfrm>
          <a:prstGeom prst="rect">
            <a:avLst/>
          </a:prstGeom>
        </p:spPr>
      </p:pic>
      <p:pic>
        <p:nvPicPr>
          <p:cNvPr id="1227" name="picture 12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191073"/>
            <a:ext cx="176783" cy="211073"/>
          </a:xfrm>
          <a:prstGeom prst="rect">
            <a:avLst/>
          </a:prstGeom>
        </p:spPr>
      </p:pic>
      <p:pic>
        <p:nvPicPr>
          <p:cNvPr id="1228" name="picture 1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907661"/>
            <a:ext cx="176783" cy="211073"/>
          </a:xfrm>
          <a:prstGeom prst="rect">
            <a:avLst/>
          </a:prstGeom>
        </p:spPr>
      </p:pic>
      <p:pic>
        <p:nvPicPr>
          <p:cNvPr id="1229" name="picture 12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633260"/>
            <a:ext cx="176783" cy="211073"/>
          </a:xfrm>
          <a:prstGeom prst="rect">
            <a:avLst/>
          </a:prstGeom>
        </p:spPr>
      </p:pic>
      <p:pic>
        <p:nvPicPr>
          <p:cNvPr id="1230" name="picture 12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358975"/>
            <a:ext cx="176783" cy="211073"/>
          </a:xfrm>
          <a:prstGeom prst="rect">
            <a:avLst/>
          </a:prstGeom>
        </p:spPr>
      </p:pic>
      <p:pic>
        <p:nvPicPr>
          <p:cNvPr id="1231" name="picture 12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7084632"/>
            <a:ext cx="176783" cy="211073"/>
          </a:xfrm>
          <a:prstGeom prst="rect">
            <a:avLst/>
          </a:prstGeom>
        </p:spPr>
      </p:pic>
      <p:pic>
        <p:nvPicPr>
          <p:cNvPr id="1232" name="picture 12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810347"/>
            <a:ext cx="176783" cy="211073"/>
          </a:xfrm>
          <a:prstGeom prst="rect">
            <a:avLst/>
          </a:prstGeom>
        </p:spPr>
      </p:pic>
      <p:pic>
        <p:nvPicPr>
          <p:cNvPr id="1233" name="picture 12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1234" name="picture 12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235" name="table 1235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2589" algn="l" rtl="0" eaLnBrk="0">
                        <a:lnSpc>
                          <a:spcPct val="133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自编清单，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减量加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施工图设计，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部分，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加大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部分，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减少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设计数量，施工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查通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28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施工中，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乙方，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与《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发包人要求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》</a:t>
                      </a:r>
                      <a:r>
                        <a:rPr sz="14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对比，提出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设计变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设计变更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采用</a:t>
                      </a:r>
                      <a:r>
                        <a:rPr sz="140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适用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2000"/>
                        </a:lnSpc>
                        <a:spcBef>
                          <a:spcPts val="12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固定总价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，招标文件，发包人要求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交付标准，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品牌与档次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严格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限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9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中标，招标限价与发包人要求和标准，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不匹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配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spcBef>
                          <a:spcPts val="25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标准，远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于，招标限价，项目批复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算，较低。如何与业主协商处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36" name="picture 12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3769983"/>
            <a:ext cx="176783" cy="211073"/>
          </a:xfrm>
          <a:prstGeom prst="rect">
            <a:avLst/>
          </a:prstGeom>
        </p:spPr>
      </p:pic>
      <p:pic>
        <p:nvPicPr>
          <p:cNvPr id="1237" name="picture 12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3486559"/>
            <a:ext cx="176783" cy="211073"/>
          </a:xfrm>
          <a:prstGeom prst="rect">
            <a:avLst/>
          </a:prstGeom>
        </p:spPr>
      </p:pic>
      <p:pic>
        <p:nvPicPr>
          <p:cNvPr id="1238" name="picture 12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2983614"/>
            <a:ext cx="176783" cy="211073"/>
          </a:xfrm>
          <a:prstGeom prst="rect">
            <a:avLst/>
          </a:prstGeom>
        </p:spPr>
      </p:pic>
      <p:pic>
        <p:nvPicPr>
          <p:cNvPr id="1239" name="picture 12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2709305"/>
            <a:ext cx="176783" cy="211073"/>
          </a:xfrm>
          <a:prstGeom prst="rect">
            <a:avLst/>
          </a:prstGeom>
        </p:spPr>
      </p:pic>
      <p:pic>
        <p:nvPicPr>
          <p:cNvPr id="1240" name="picture 12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2215477"/>
            <a:ext cx="176783" cy="211073"/>
          </a:xfrm>
          <a:prstGeom prst="rect">
            <a:avLst/>
          </a:prstGeom>
        </p:spPr>
      </p:pic>
      <p:pic>
        <p:nvPicPr>
          <p:cNvPr id="1241" name="picture 12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1242" name="picture 12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1243" name="picture 12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4" name="table 1244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368" algn="l" rtl="0" eaLnBrk="0">
                        <a:lnSpc>
                          <a:spcPts val="1808"/>
                        </a:lnSpc>
                        <a:spcBef>
                          <a:spcPts val="4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财政投资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，非清单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227383" indent="-175014" algn="l" rtl="0" eaLnBrk="0">
                        <a:lnSpc>
                          <a:spcPct val="103000"/>
                        </a:lnSpc>
                        <a:spcBef>
                          <a:spcPts val="263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财评，要求有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，实施中，甲方委托造价咨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endParaRPr lang="NSimSun" altLang="NSimSun" sz="1400" dirty="0"/>
                    </a:p>
                    <a:p>
                      <a:pPr marL="52368" algn="l" rtl="0" eaLnBrk="0">
                        <a:lnSpc>
                          <a:spcPct val="116000"/>
                        </a:lnSpc>
                        <a:spcBef>
                          <a:spcPts val="383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施工图不够细致，造成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清单缺漏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、工程量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实际工程量，大量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加</a:t>
                      </a:r>
                      <a:endParaRPr lang="NSimSun" altLang="NSimSun" sz="1400" dirty="0"/>
                    </a:p>
                    <a:p>
                      <a:pPr marL="52368" algn="l" rtl="0" eaLnBrk="0">
                        <a:lnSpc>
                          <a:spcPct val="96000"/>
                        </a:lnSpc>
                        <a:spcBef>
                          <a:spcPts val="276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为确保清单与实际相符，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重新调整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endParaRPr lang="NSimSun" altLang="NSimSun" sz="1400" dirty="0"/>
                    </a:p>
                    <a:p>
                      <a:pPr marL="52368" algn="l" rtl="0" eaLnBrk="0">
                        <a:lnSpc>
                          <a:spcPts val="2087"/>
                        </a:lnSpc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范围内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降低单价，增加工程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endParaRPr lang="NSimSun" altLang="NSimSun" sz="1400" dirty="0"/>
                    </a:p>
                    <a:p>
                      <a:pPr marL="52368" algn="l" rtl="0" eaLnBrk="0">
                        <a:lnSpc>
                          <a:spcPts val="2087"/>
                        </a:lnSpc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此前依据清单，支付了计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endParaRPr lang="NSimSun" altLang="NSimSun" sz="1400" dirty="0"/>
                    </a:p>
                    <a:p>
                      <a:pPr marL="52368" algn="l" rtl="0" eaLnBrk="0">
                        <a:lnSpc>
                          <a:spcPts val="1808"/>
                        </a:lnSpc>
                        <a:spcBef>
                          <a:spcPts val="479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清单调整后，已支付计量款依据，如何解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释</a:t>
                      </a:r>
                      <a:endParaRPr lang="NSimSun" altLang="NSimSun" sz="1400" dirty="0"/>
                    </a:p>
                    <a:p>
                      <a:pPr marL="224433" indent="-172064" algn="l" rtl="0" eaLnBrk="0">
                        <a:lnSpc>
                          <a:spcPct val="108000"/>
                        </a:lnSpc>
                        <a:spcBef>
                          <a:spcPts val="107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，建安费结算，依据甲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确认的竣工资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料，按《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清单》和《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定额》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按实计算工程量</a:t>
                      </a:r>
                      <a:endParaRPr lang="NSimSun" altLang="NSimSun" sz="1400" dirty="0"/>
                    </a:p>
                    <a:p>
                      <a:pPr marL="52368" algn="l" rtl="0" eaLnBrk="0">
                        <a:lnSpc>
                          <a:spcPts val="1796"/>
                        </a:lnSpc>
                        <a:spcBef>
                          <a:spcPts val="372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甲方确认的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收方单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工程量，与按《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清单》和《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98571" algn="l" rtl="0" eaLnBrk="0">
                        <a:lnSpc>
                          <a:spcPct val="98000"/>
                        </a:lnSpc>
                        <a:spcBef>
                          <a:spcPts val="14"/>
                        </a:spcBef>
                        <a:tabLst/>
                      </a:pPr>
                      <a:r>
                        <a:rPr sz="1000" spc="40" dirty="0" baseline="-5208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208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额》的工程量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有差异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，以谁为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45" name="picture 12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5888" y="8861011"/>
            <a:ext cx="171126" cy="204319"/>
          </a:xfrm>
          <a:prstGeom prst="rect">
            <a:avLst/>
          </a:prstGeom>
        </p:spPr>
      </p:pic>
      <p:pic>
        <p:nvPicPr>
          <p:cNvPr id="1246" name="picture 12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5888" y="8374902"/>
            <a:ext cx="171126" cy="204319"/>
          </a:xfrm>
          <a:prstGeom prst="rect">
            <a:avLst/>
          </a:prstGeom>
        </p:spPr>
      </p:pic>
      <p:pic>
        <p:nvPicPr>
          <p:cNvPr id="1247" name="picture 12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5888" y="8109732"/>
            <a:ext cx="171126" cy="204319"/>
          </a:xfrm>
          <a:prstGeom prst="rect">
            <a:avLst/>
          </a:prstGeom>
        </p:spPr>
      </p:pic>
      <p:pic>
        <p:nvPicPr>
          <p:cNvPr id="1248" name="picture 12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5888" y="7844561"/>
            <a:ext cx="171126" cy="204319"/>
          </a:xfrm>
          <a:prstGeom prst="rect">
            <a:avLst/>
          </a:prstGeom>
        </p:spPr>
      </p:pic>
      <p:pic>
        <p:nvPicPr>
          <p:cNvPr id="1249" name="picture 12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5888" y="7579390"/>
            <a:ext cx="171126" cy="204319"/>
          </a:xfrm>
          <a:prstGeom prst="rect">
            <a:avLst/>
          </a:prstGeom>
        </p:spPr>
      </p:pic>
      <p:pic>
        <p:nvPicPr>
          <p:cNvPr id="1250" name="picture 12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5888" y="7314220"/>
            <a:ext cx="171126" cy="204319"/>
          </a:xfrm>
          <a:prstGeom prst="rect">
            <a:avLst/>
          </a:prstGeom>
        </p:spPr>
      </p:pic>
      <p:pic>
        <p:nvPicPr>
          <p:cNvPr id="1251" name="picture 12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5888" y="7049050"/>
            <a:ext cx="171126" cy="204319"/>
          </a:xfrm>
          <a:prstGeom prst="rect">
            <a:avLst/>
          </a:prstGeom>
        </p:spPr>
      </p:pic>
      <p:pic>
        <p:nvPicPr>
          <p:cNvPr id="1252" name="picture 12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5888" y="6783878"/>
            <a:ext cx="171126" cy="204319"/>
          </a:xfrm>
          <a:prstGeom prst="rect">
            <a:avLst/>
          </a:prstGeom>
        </p:spPr>
      </p:pic>
      <p:pic>
        <p:nvPicPr>
          <p:cNvPr id="1253" name="picture 12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5888" y="6306830"/>
            <a:ext cx="171126" cy="204319"/>
          </a:xfrm>
          <a:prstGeom prst="rect">
            <a:avLst/>
          </a:prstGeom>
        </p:spPr>
      </p:pic>
      <p:pic>
        <p:nvPicPr>
          <p:cNvPr id="1254" name="picture 12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5888" y="6032487"/>
            <a:ext cx="171126" cy="204319"/>
          </a:xfrm>
          <a:prstGeom prst="rect">
            <a:avLst/>
          </a:prstGeom>
        </p:spPr>
      </p:pic>
      <p:graphicFrame>
        <p:nvGraphicFramePr>
          <p:cNvPr id="1255" name="table 1255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工程，采用当地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，经财评评审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算，下浮一定比列，作为结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财评时，按当地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标准，给了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二次搬运费、夜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间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施工费、冬雨季施工费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，相应费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率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39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不按财评给定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计取，而是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消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审计不按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财评给定费率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计取是否合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12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，投标，报了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总价措施费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的取费项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费率，含赶工措施费，约定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按实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3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，赶工措施费，根据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发生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才能计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投标，报的取费标准，审计是否可以调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2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审计提出，赶工措施费的审核方式是否合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9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56" name="picture 12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3989410"/>
            <a:ext cx="176783" cy="211073"/>
          </a:xfrm>
          <a:prstGeom prst="rect">
            <a:avLst/>
          </a:prstGeom>
        </p:spPr>
      </p:pic>
      <p:pic>
        <p:nvPicPr>
          <p:cNvPr id="1257" name="picture 12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3715102"/>
            <a:ext cx="176783" cy="211073"/>
          </a:xfrm>
          <a:prstGeom prst="rect">
            <a:avLst/>
          </a:prstGeom>
        </p:spPr>
      </p:pic>
      <p:pic>
        <p:nvPicPr>
          <p:cNvPr id="1258" name="picture 12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3440794"/>
            <a:ext cx="176783" cy="211073"/>
          </a:xfrm>
          <a:prstGeom prst="rect">
            <a:avLst/>
          </a:prstGeom>
        </p:spPr>
      </p:pic>
      <p:pic>
        <p:nvPicPr>
          <p:cNvPr id="1259" name="picture 125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2937850"/>
            <a:ext cx="176783" cy="211073"/>
          </a:xfrm>
          <a:prstGeom prst="rect">
            <a:avLst/>
          </a:prstGeom>
        </p:spPr>
      </p:pic>
      <p:pic>
        <p:nvPicPr>
          <p:cNvPr id="1260" name="picture 126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2663541"/>
            <a:ext cx="176783" cy="211073"/>
          </a:xfrm>
          <a:prstGeom prst="rect">
            <a:avLst/>
          </a:prstGeom>
        </p:spPr>
      </p:pic>
      <p:pic>
        <p:nvPicPr>
          <p:cNvPr id="1261" name="picture 12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546109" y="2389233"/>
            <a:ext cx="176783" cy="211073"/>
          </a:xfrm>
          <a:prstGeom prst="rect">
            <a:avLst/>
          </a:prstGeom>
        </p:spPr>
      </p:pic>
      <p:pic>
        <p:nvPicPr>
          <p:cNvPr id="1262" name="picture 126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546109" y="1895497"/>
            <a:ext cx="176783" cy="211073"/>
          </a:xfrm>
          <a:prstGeom prst="rect">
            <a:avLst/>
          </a:prstGeom>
        </p:spPr>
      </p:pic>
      <p:pic>
        <p:nvPicPr>
          <p:cNvPr id="1263" name="picture 126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4" name="table 1264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12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，总价合同，甲方资金问题，停工，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烂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尾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84"/>
                        </a:lnSpc>
                        <a:spcBef>
                          <a:spcPts val="4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招标和签订合同，无清单，只有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，合同约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223908" algn="l" rtl="0" eaLnBrk="0">
                        <a:lnSpc>
                          <a:spcPct val="8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2012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267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安全文明施工费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，如何结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临时设施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，按照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高峰期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人流量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虑</a:t>
                      </a:r>
                      <a:endParaRPr lang="NSimSun" altLang="NSimSun" sz="1400" dirty="0"/>
                    </a:p>
                    <a:p>
                      <a:pPr marL="223146" indent="-170557" algn="l" rtl="0" eaLnBrk="0">
                        <a:lnSpc>
                          <a:spcPct val="107000"/>
                        </a:lnSpc>
                        <a:spcBef>
                          <a:spcPts val="4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定额，没有明确，临时设施费占安文费的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比例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何计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40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精装设计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07000"/>
                        </a:lnSpc>
                        <a:spcBef>
                          <a:spcPts val="26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合同，包括精装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深化设计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费，总包完成了精装设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，未施工，精装设计费是否可以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单独列项索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65" name="picture 12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373969"/>
            <a:ext cx="176783" cy="211073"/>
          </a:xfrm>
          <a:prstGeom prst="rect">
            <a:avLst/>
          </a:prstGeom>
        </p:spPr>
      </p:pic>
      <p:pic>
        <p:nvPicPr>
          <p:cNvPr id="1266" name="picture 12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090557"/>
            <a:ext cx="176783" cy="211073"/>
          </a:xfrm>
          <a:prstGeom prst="rect">
            <a:avLst/>
          </a:prstGeom>
        </p:spPr>
      </p:pic>
      <p:pic>
        <p:nvPicPr>
          <p:cNvPr id="1267" name="picture 1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596692"/>
            <a:ext cx="176783" cy="211073"/>
          </a:xfrm>
          <a:prstGeom prst="rect">
            <a:avLst/>
          </a:prstGeom>
        </p:spPr>
      </p:pic>
      <p:pic>
        <p:nvPicPr>
          <p:cNvPr id="1268" name="picture 12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313280"/>
            <a:ext cx="176783" cy="211073"/>
          </a:xfrm>
          <a:prstGeom prst="rect">
            <a:avLst/>
          </a:prstGeom>
        </p:spPr>
      </p:pic>
      <p:pic>
        <p:nvPicPr>
          <p:cNvPr id="1269" name="picture 12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1270" name="picture 12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1271" name="picture 12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272" name="table 1272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146" indent="-170557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工程，在初设阶段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施工总承包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下浮后中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7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合同条款约定，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临时工程费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施工图预算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干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87"/>
                        </a:lnSpc>
                        <a:spcBef>
                          <a:spcPts val="48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边出图边施工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，此费用直到项目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才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226956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故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合价包干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，实际为，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按实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3000"/>
                        </a:lnSpc>
                        <a:spcBef>
                          <a:spcPts val="28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终审部门，此费用，是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按实结算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呢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还是以当时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图纸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，出一版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，总价包干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呢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endParaRPr lang="Arial" altLang="Arial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2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，管路铺设，管路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含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6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，将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计入了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，结算，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甲方要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扣除材料费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73" name="picture 12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907183"/>
            <a:ext cx="176783" cy="211073"/>
          </a:xfrm>
          <a:prstGeom prst="rect">
            <a:avLst/>
          </a:prstGeom>
        </p:spPr>
      </p:pic>
      <p:pic>
        <p:nvPicPr>
          <p:cNvPr id="1274" name="picture 12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3395122"/>
            <a:ext cx="176783" cy="211073"/>
          </a:xfrm>
          <a:prstGeom prst="rect">
            <a:avLst/>
          </a:prstGeom>
        </p:spPr>
      </p:pic>
      <p:pic>
        <p:nvPicPr>
          <p:cNvPr id="1275" name="picture 12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892178"/>
            <a:ext cx="176783" cy="211073"/>
          </a:xfrm>
          <a:prstGeom prst="rect">
            <a:avLst/>
          </a:prstGeom>
        </p:spPr>
      </p:pic>
      <p:pic>
        <p:nvPicPr>
          <p:cNvPr id="1276" name="picture 12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398348"/>
            <a:ext cx="176783" cy="211073"/>
          </a:xfrm>
          <a:prstGeom prst="rect">
            <a:avLst/>
          </a:prstGeom>
        </p:spPr>
      </p:pic>
      <p:pic>
        <p:nvPicPr>
          <p:cNvPr id="1277" name="picture 127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895497"/>
            <a:ext cx="176783" cy="211073"/>
          </a:xfrm>
          <a:prstGeom prst="rect">
            <a:avLst/>
          </a:prstGeom>
        </p:spPr>
      </p:pic>
      <p:pic>
        <p:nvPicPr>
          <p:cNvPr id="1278" name="picture 127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9" name="table 1279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12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，合同约定，中标价格，作为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暂定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价格，结算，不超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总价，审计复核后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，作为结算依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1000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承包人自身原因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，清单报价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缺、漏项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时不予调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该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，初设清单，招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7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施工图设计与初步设计，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不一致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施工图与招标清单，有不一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样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9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部分工程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缺漏项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，甲方不给结算缺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，主材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调差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4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调差工程量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，投标工程量，实际发生工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80" name="picture 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410536"/>
            <a:ext cx="176783" cy="211073"/>
          </a:xfrm>
          <a:prstGeom prst="rect">
            <a:avLst/>
          </a:prstGeom>
        </p:spPr>
      </p:pic>
      <p:pic>
        <p:nvPicPr>
          <p:cNvPr id="1281" name="picture 1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136193"/>
            <a:ext cx="176783" cy="211073"/>
          </a:xfrm>
          <a:prstGeom prst="rect">
            <a:avLst/>
          </a:prstGeom>
        </p:spPr>
      </p:pic>
      <p:pic>
        <p:nvPicPr>
          <p:cNvPr id="1282" name="picture 12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861908"/>
            <a:ext cx="176783" cy="211073"/>
          </a:xfrm>
          <a:prstGeom prst="rect">
            <a:avLst/>
          </a:prstGeom>
        </p:spPr>
      </p:pic>
      <p:pic>
        <p:nvPicPr>
          <p:cNvPr id="1283" name="picture 12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587623"/>
            <a:ext cx="176783" cy="211073"/>
          </a:xfrm>
          <a:prstGeom prst="rect">
            <a:avLst/>
          </a:prstGeom>
        </p:spPr>
      </p:pic>
      <p:pic>
        <p:nvPicPr>
          <p:cNvPr id="1284" name="picture 12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313280"/>
            <a:ext cx="176783" cy="211073"/>
          </a:xfrm>
          <a:prstGeom prst="rect">
            <a:avLst/>
          </a:prstGeom>
        </p:spPr>
      </p:pic>
      <p:pic>
        <p:nvPicPr>
          <p:cNvPr id="1285" name="picture 12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1286" name="picture 12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764652"/>
            <a:ext cx="176783" cy="211073"/>
          </a:xfrm>
          <a:prstGeom prst="rect">
            <a:avLst/>
          </a:prstGeom>
        </p:spPr>
      </p:pic>
      <p:pic>
        <p:nvPicPr>
          <p:cNvPr id="1287" name="picture 12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288" name="table 1288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抢工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marL="230004" indent="-177415" algn="l" rtl="0" eaLnBrk="0">
                        <a:lnSpc>
                          <a:spcPct val="111000"/>
                        </a:lnSpc>
                        <a:spcBef>
                          <a:spcPts val="12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工期定额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，实际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工期缩减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30%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，抢工费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50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项目部，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抢工签证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，模板周转，砼标号提高，人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费用增加，材料价格上涨，管理费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加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38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上述签证，若按定额算抢工费，签证不应再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审计，按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签证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，抢工费，不到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500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万元，材料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涨</a:t>
                      </a:r>
                      <a:endParaRPr lang="NSimSun" altLang="NSimSun" sz="1400" dirty="0"/>
                    </a:p>
                    <a:p>
                      <a:pPr marL="230575" algn="l" rtl="0" eaLnBrk="0">
                        <a:lnSpc>
                          <a:spcPts val="1697"/>
                        </a:lnSpc>
                        <a:tabLst/>
                      </a:pP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也无法量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化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抢工费，按工期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计算，还是按照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证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4656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89" name="picture 12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3440794"/>
            <a:ext cx="176783" cy="211073"/>
          </a:xfrm>
          <a:prstGeom prst="rect">
            <a:avLst/>
          </a:prstGeom>
        </p:spPr>
      </p:pic>
      <p:pic>
        <p:nvPicPr>
          <p:cNvPr id="1290" name="picture 129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937850"/>
            <a:ext cx="176783" cy="211073"/>
          </a:xfrm>
          <a:prstGeom prst="rect">
            <a:avLst/>
          </a:prstGeom>
        </p:spPr>
      </p:pic>
      <p:pic>
        <p:nvPicPr>
          <p:cNvPr id="1291" name="picture 129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663541"/>
            <a:ext cx="176783" cy="211073"/>
          </a:xfrm>
          <a:prstGeom prst="rect">
            <a:avLst/>
          </a:prstGeom>
        </p:spPr>
      </p:pic>
      <p:pic>
        <p:nvPicPr>
          <p:cNvPr id="1292" name="picture 129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2169805"/>
            <a:ext cx="176783" cy="211073"/>
          </a:xfrm>
          <a:prstGeom prst="rect">
            <a:avLst/>
          </a:prstGeom>
        </p:spPr>
      </p:pic>
      <p:pic>
        <p:nvPicPr>
          <p:cNvPr id="1293" name="picture 129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1294" name="picture 129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5" name="table 129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146" indent="-170557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，房屋改造，公开招标，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清单计价，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定额组价下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浮</a:t>
                      </a:r>
                      <a:endParaRPr lang="NSimSun" altLang="NSimSun" sz="1400" dirty="0"/>
                    </a:p>
                    <a:p>
                      <a:pPr marL="222668" indent="-170079" algn="l" rtl="0" eaLnBrk="0">
                        <a:lnSpc>
                          <a:spcPct val="105000"/>
                        </a:lnSpc>
                        <a:spcBef>
                          <a:spcPts val="44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拆除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工程，列入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分部分项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2%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7"/>
                        </a:lnSpc>
                        <a:spcBef>
                          <a:spcPts val="39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乙方提出，拆除，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占分部分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15%</a:t>
                      </a:r>
                      <a:endParaRPr lang="Arial" altLang="Arial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25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乙方要求，拆除，列入分部分项，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按实结算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，不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88"/>
                        </a:lnSpc>
                        <a:spcBef>
                          <a:spcPts val="40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，施工与设计，联合体，施工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牵头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设计不配合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，进度、成本增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加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牵头施工，能否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更换设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更换设计，承担哪些风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险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4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甲方是否认可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，更换后的设计单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位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96" name="picture 1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913469"/>
            <a:ext cx="176783" cy="211073"/>
          </a:xfrm>
          <a:prstGeom prst="rect">
            <a:avLst/>
          </a:prstGeom>
        </p:spPr>
      </p:pic>
      <p:pic>
        <p:nvPicPr>
          <p:cNvPr id="1297" name="picture 12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639184"/>
            <a:ext cx="176783" cy="211073"/>
          </a:xfrm>
          <a:prstGeom prst="rect">
            <a:avLst/>
          </a:prstGeom>
        </p:spPr>
      </p:pic>
      <p:pic>
        <p:nvPicPr>
          <p:cNvPr id="1298" name="picture 1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8364841"/>
            <a:ext cx="176783" cy="211073"/>
          </a:xfrm>
          <a:prstGeom prst="rect">
            <a:avLst/>
          </a:prstGeom>
        </p:spPr>
      </p:pic>
      <p:pic>
        <p:nvPicPr>
          <p:cNvPr id="1299" name="picture 12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8090557"/>
            <a:ext cx="176783" cy="211073"/>
          </a:xfrm>
          <a:prstGeom prst="rect">
            <a:avLst/>
          </a:prstGeom>
        </p:spPr>
      </p:pic>
      <p:pic>
        <p:nvPicPr>
          <p:cNvPr id="1300" name="picture 13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816213"/>
            <a:ext cx="176783" cy="211073"/>
          </a:xfrm>
          <a:prstGeom prst="rect">
            <a:avLst/>
          </a:prstGeom>
        </p:spPr>
      </p:pic>
      <p:pic>
        <p:nvPicPr>
          <p:cNvPr id="1301" name="picture 13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7322407"/>
            <a:ext cx="176783" cy="211073"/>
          </a:xfrm>
          <a:prstGeom prst="rect">
            <a:avLst/>
          </a:prstGeom>
        </p:spPr>
      </p:pic>
      <p:pic>
        <p:nvPicPr>
          <p:cNvPr id="1302" name="picture 1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1303" name="picture 13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1304" name="picture 13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305" name="table 1305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，道路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回填设计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说明，要求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回填粒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于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公分，回填材料，采用挖出的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中风化砂质泥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岩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0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泥岩经检测，强度在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25~30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兆帕左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右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地勘强度，没有这个数据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</a:t>
                      </a:r>
                      <a:endParaRPr lang="NSimSun" altLang="NSimSun" sz="1400" dirty="0"/>
                    </a:p>
                    <a:p>
                      <a:pPr marL="238767" indent="-186178" algn="l" rtl="0" eaLnBrk="0">
                        <a:lnSpc>
                          <a:spcPct val="107000"/>
                        </a:lnSpc>
                        <a:spcBef>
                          <a:spcPts val="45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开挖，采用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勾机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，破碎后，再进行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二次解小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回填，该费用该如何处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0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，招标，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甲方按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苗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木规格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定了价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2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投标，从给定的苗木表里，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选定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苗木，进行设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给定价格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，报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审计，苗木价格，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没有竞争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投标价格无效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，重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确定价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41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招标是否有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效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299"/>
                        </a:spcBef>
                        <a:tabLst>
                          <a:tab pos="229234" algn="l"/>
                        </a:tabLst>
                      </a:pP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spc="50" dirty="0" baseline="10736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213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审计，是否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有权变更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招标前就已经确定的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06" name="picture 13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4492355"/>
            <a:ext cx="176783" cy="211073"/>
          </a:xfrm>
          <a:prstGeom prst="rect">
            <a:avLst/>
          </a:prstGeom>
        </p:spPr>
      </p:pic>
      <p:pic>
        <p:nvPicPr>
          <p:cNvPr id="1307" name="picture 13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4218046"/>
            <a:ext cx="176783" cy="211073"/>
          </a:xfrm>
          <a:prstGeom prst="rect">
            <a:avLst/>
          </a:prstGeom>
        </p:spPr>
      </p:pic>
      <p:pic>
        <p:nvPicPr>
          <p:cNvPr id="1308" name="picture 130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3724311"/>
            <a:ext cx="176783" cy="211073"/>
          </a:xfrm>
          <a:prstGeom prst="rect">
            <a:avLst/>
          </a:prstGeom>
        </p:spPr>
      </p:pic>
      <p:pic>
        <p:nvPicPr>
          <p:cNvPr id="1309" name="picture 130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3221366"/>
            <a:ext cx="176783" cy="211073"/>
          </a:xfrm>
          <a:prstGeom prst="rect">
            <a:avLst/>
          </a:prstGeom>
        </p:spPr>
      </p:pic>
      <p:pic>
        <p:nvPicPr>
          <p:cNvPr id="1310" name="picture 13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2937850"/>
            <a:ext cx="176783" cy="211073"/>
          </a:xfrm>
          <a:prstGeom prst="rect">
            <a:avLst/>
          </a:prstGeom>
        </p:spPr>
      </p:pic>
      <p:pic>
        <p:nvPicPr>
          <p:cNvPr id="1311" name="picture 13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2444113"/>
            <a:ext cx="176783" cy="211073"/>
          </a:xfrm>
          <a:prstGeom prst="rect">
            <a:avLst/>
          </a:prstGeom>
        </p:spPr>
      </p:pic>
      <p:pic>
        <p:nvPicPr>
          <p:cNvPr id="1312" name="picture 13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1313" name="picture 13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1314" name="picture 13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5" name="table 131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44101" indent="-191512" algn="l" rtl="0" eaLnBrk="0">
                        <a:lnSpc>
                          <a:spcPct val="112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，初设图纸招标，投标，未发现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错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</a:t>
                      </a:r>
                      <a:endParaRPr lang="NSimSun" altLang="NSimSun" sz="1400" dirty="0"/>
                    </a:p>
                    <a:p>
                      <a:pPr marL="223146" indent="-170557" algn="l" rtl="0" eaLnBrk="0">
                        <a:lnSpc>
                          <a:spcPct val="107000"/>
                        </a:lnSpc>
                        <a:spcBef>
                          <a:spcPts val="33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中标后，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改正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，对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有重大影响，合同未明确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4000"/>
                        </a:lnSpc>
                        <a:spcBef>
                          <a:spcPts val="4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甲方以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未提出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，不予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旧小区，雨污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流，改造工程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挖土方后，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煤气管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，影响施工，后又回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填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设计原因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标高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弄错，返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这部分内容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后，能否得到支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持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15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，材料已超规定运距，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增加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运距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只有以上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规定的材料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，才可以增加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;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还是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所有信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息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都可增加。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合同工期内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外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16" name="picture 1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410536"/>
            <a:ext cx="176783" cy="211073"/>
          </a:xfrm>
          <a:prstGeom prst="rect">
            <a:avLst/>
          </a:prstGeom>
        </p:spPr>
      </p:pic>
      <p:pic>
        <p:nvPicPr>
          <p:cNvPr id="1317" name="picture 13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136193"/>
            <a:ext cx="176783" cy="211073"/>
          </a:xfrm>
          <a:prstGeom prst="rect">
            <a:avLst/>
          </a:prstGeom>
        </p:spPr>
      </p:pic>
      <p:pic>
        <p:nvPicPr>
          <p:cNvPr id="1318" name="picture 13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861908"/>
            <a:ext cx="176783" cy="211073"/>
          </a:xfrm>
          <a:prstGeom prst="rect">
            <a:avLst/>
          </a:prstGeom>
        </p:spPr>
      </p:pic>
      <p:pic>
        <p:nvPicPr>
          <p:cNvPr id="1319" name="picture 13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587623"/>
            <a:ext cx="176783" cy="211073"/>
          </a:xfrm>
          <a:prstGeom prst="rect">
            <a:avLst/>
          </a:prstGeom>
        </p:spPr>
      </p:pic>
      <p:pic>
        <p:nvPicPr>
          <p:cNvPr id="1320" name="picture 13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313280"/>
            <a:ext cx="176783" cy="211073"/>
          </a:xfrm>
          <a:prstGeom prst="rect">
            <a:avLst/>
          </a:prstGeom>
        </p:spPr>
      </p:pic>
      <p:pic>
        <p:nvPicPr>
          <p:cNvPr id="1321" name="picture 13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1322" name="picture 13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1323" name="picture 13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324" name="table 1324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固定总价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合同，设备，报价明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细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0000"/>
                        </a:lnSpc>
                        <a:spcBef>
                          <a:spcPts val="21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相关的建筑、电气，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配套工程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，以“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”报价，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明细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，只有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平面图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，施工中有了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详细施工图纸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固定总价能否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endParaRPr lang="Arial" altLang="Arial" sz="1400" dirty="0"/>
                    </a:p>
                    <a:p>
                      <a:pPr marL="228480" indent="-175891" algn="l" rtl="0" eaLnBrk="0">
                        <a:lnSpc>
                          <a:spcPct val="110000"/>
                        </a:lnSpc>
                        <a:spcBef>
                          <a:spcPts val="15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瀑布投标按设备采购招标，投标没有详细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纸，合同约定，由乙方进行深化设计，满足要求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实际竣工验收，完成了瀑布安装，结算应为合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，还是按施工图套定额，按市场价重新组价结算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25" name="picture 13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398348"/>
            <a:ext cx="176783" cy="211073"/>
          </a:xfrm>
          <a:prstGeom prst="rect">
            <a:avLst/>
          </a:prstGeom>
        </p:spPr>
      </p:pic>
      <p:pic>
        <p:nvPicPr>
          <p:cNvPr id="1326" name="picture 13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666861"/>
            <a:ext cx="176783" cy="211073"/>
          </a:xfrm>
          <a:prstGeom prst="rect">
            <a:avLst/>
          </a:prstGeom>
        </p:spPr>
      </p:pic>
      <p:pic>
        <p:nvPicPr>
          <p:cNvPr id="1327" name="picture 13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8" name="table 1328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政府投资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可研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编制，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较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早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业主，无法提供工作面，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推迟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开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31000"/>
                        </a:lnSpc>
                        <a:spcBef>
                          <a:spcPts val="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可研中，部分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技术标准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不满足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实际需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编制时间，与实际施工时间，间隔太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造价超概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。应对措施，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，投标，报价明细，模拟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中标后，财评，预算评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2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合同约定，结算，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定额据实结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，大部分，按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财评单价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，计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部分，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投标价格低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，就执行投标价格，是否合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29" name="picture 13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501983"/>
            <a:ext cx="176783" cy="211073"/>
          </a:xfrm>
          <a:prstGeom prst="rect">
            <a:avLst/>
          </a:prstGeom>
        </p:spPr>
      </p:pic>
      <p:pic>
        <p:nvPicPr>
          <p:cNvPr id="1330" name="picture 13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227641"/>
            <a:ext cx="176783" cy="211073"/>
          </a:xfrm>
          <a:prstGeom prst="rect">
            <a:avLst/>
          </a:prstGeom>
        </p:spPr>
      </p:pic>
      <p:pic>
        <p:nvPicPr>
          <p:cNvPr id="1331" name="picture 13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953356"/>
            <a:ext cx="176783" cy="211073"/>
          </a:xfrm>
          <a:prstGeom prst="rect">
            <a:avLst/>
          </a:prstGeom>
        </p:spPr>
      </p:pic>
      <p:pic>
        <p:nvPicPr>
          <p:cNvPr id="1332" name="picture 13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679013"/>
            <a:ext cx="176783" cy="211073"/>
          </a:xfrm>
          <a:prstGeom prst="rect">
            <a:avLst/>
          </a:prstGeom>
        </p:spPr>
      </p:pic>
      <p:pic>
        <p:nvPicPr>
          <p:cNvPr id="1333" name="picture 13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404728"/>
            <a:ext cx="176783" cy="211073"/>
          </a:xfrm>
          <a:prstGeom prst="rect">
            <a:avLst/>
          </a:prstGeom>
        </p:spPr>
      </p:pic>
      <p:pic>
        <p:nvPicPr>
          <p:cNvPr id="1334" name="picture 13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7130443"/>
            <a:ext cx="176783" cy="211073"/>
          </a:xfrm>
          <a:prstGeom prst="rect">
            <a:avLst/>
          </a:prstGeom>
        </p:spPr>
      </p:pic>
      <p:pic>
        <p:nvPicPr>
          <p:cNvPr id="1335" name="picture 13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856100"/>
            <a:ext cx="176783" cy="211073"/>
          </a:xfrm>
          <a:prstGeom prst="rect">
            <a:avLst/>
          </a:prstGeom>
        </p:spPr>
      </p:pic>
      <p:pic>
        <p:nvPicPr>
          <p:cNvPr id="1336" name="picture 13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1337" name="picture 13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1338" name="picture 13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339" name="table 1339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30575" indent="-177986" algn="l" rtl="0" eaLnBrk="0">
                        <a:lnSpc>
                          <a:spcPct val="112000"/>
                        </a:lnSpc>
                        <a:spcBef>
                          <a:spcPts val="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，合同约定，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乙方编制施工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预算，清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单格式，包括设计费。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财评，审核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:</a:t>
                      </a:r>
                      <a:endParaRPr lang="Arial" altLang="Arial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30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审核结果、中标金额，以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低的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视作乙方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让利或优化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果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84"/>
                        </a:lnSpc>
                        <a:spcBef>
                          <a:spcPts val="57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、可调整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，按让利比例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52589" indent="171319" algn="l" rtl="0" eaLnBrk="0">
                        <a:lnSpc>
                          <a:spcPct val="117000"/>
                        </a:lnSpc>
                        <a:spcBef>
                          <a:spcPts val="33"/>
                        </a:spcBef>
                        <a:tabLst>
                          <a:tab pos="229234" algn="l"/>
                        </a:tabLst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作为计量支付、签证、变更、决算的基础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审核结果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，一经确认，对双方，有约束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19000"/>
                        </a:lnSpc>
                        <a:spcBef>
                          <a:spcPts val="30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结算，以审定综合单价，为依据，单价不再调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这种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约定合理不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，没有按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中标签约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后，还必须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财政评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40" name="picture 13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3760866"/>
            <a:ext cx="176783" cy="211073"/>
          </a:xfrm>
          <a:prstGeom prst="rect">
            <a:avLst/>
          </a:prstGeom>
        </p:spPr>
      </p:pic>
      <p:pic>
        <p:nvPicPr>
          <p:cNvPr id="1341" name="picture 13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3486559"/>
            <a:ext cx="176783" cy="211073"/>
          </a:xfrm>
          <a:prstGeom prst="rect">
            <a:avLst/>
          </a:prstGeom>
        </p:spPr>
      </p:pic>
      <p:pic>
        <p:nvPicPr>
          <p:cNvPr id="1342" name="picture 13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3212158"/>
            <a:ext cx="176783" cy="211073"/>
          </a:xfrm>
          <a:prstGeom prst="rect">
            <a:avLst/>
          </a:prstGeom>
        </p:spPr>
      </p:pic>
      <p:pic>
        <p:nvPicPr>
          <p:cNvPr id="1343" name="picture 13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2937850"/>
            <a:ext cx="176783" cy="211073"/>
          </a:xfrm>
          <a:prstGeom prst="rect">
            <a:avLst/>
          </a:prstGeom>
        </p:spPr>
      </p:pic>
      <p:pic>
        <p:nvPicPr>
          <p:cNvPr id="1344" name="picture 13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2444113"/>
            <a:ext cx="176783" cy="211073"/>
          </a:xfrm>
          <a:prstGeom prst="rect">
            <a:avLst/>
          </a:prstGeom>
        </p:spPr>
      </p:pic>
      <p:pic>
        <p:nvPicPr>
          <p:cNvPr id="1345" name="picture 13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1346" name="picture 13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1347" name="picture 134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table 112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4.2.5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措施项目清单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应结合拟建工程的实际情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况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完工交付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要求，依据合理的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施工方案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及技术、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安全、文明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施工等非实体方面的要求进行编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复核。其中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16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单价计价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的措施项目清单，应列出项目编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项目名称、项目特征、计量单位、工程数量和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量计算规则等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总价计价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的措施项目清单，应明确其包含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容、要求及计算方式等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16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安全文明施工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措施项目清单应根据各省市行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主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管部门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的管理要求和拟建工程的实际情况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单独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列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，其包含的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单价计价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的措施项目清单和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总价计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措施项目清单按上述规定列项编制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47341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3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227641"/>
            <a:ext cx="176783" cy="211073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724823"/>
            <a:ext cx="176783" cy="211073"/>
          </a:xfrm>
          <a:prstGeom prst="rect">
            <a:avLst/>
          </a:prstGeom>
        </p:spPr>
      </p:pic>
      <p:pic>
        <p:nvPicPr>
          <p:cNvPr id="115" name="picture 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993242"/>
            <a:ext cx="176783" cy="211073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17" name="table 11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4.2.3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分部分项工程项目清单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应按相关工程现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家工程量计算标准规定的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项目编码、项目名称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目特征、计量单位和工程量计算规则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进行编制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核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24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4.2.4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材料暂估价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单独列出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暂估价材料的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明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及其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暂估单价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7341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8" name="picture 1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2343561"/>
            <a:ext cx="176783" cy="211073"/>
          </a:xfrm>
          <a:prstGeom prst="rect">
            <a:avLst/>
          </a:prstGeom>
        </p:spPr>
      </p:pic>
      <p:pic>
        <p:nvPicPr>
          <p:cNvPr id="119" name="picture 1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8" name="table 1348"/>
          <p:cNvGraphicFramePr>
            <a:graphicFrameLocks noGrp="1"/>
          </p:cNvGraphicFramePr>
          <p:nvPr/>
        </p:nvGraphicFramePr>
        <p:xfrm>
          <a:off x="1493519" y="1306068"/>
          <a:ext cx="4572000" cy="3428365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3418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21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247907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3000" spc="0" dirty="0">
                          <a:solidFill>
                            <a:srgbClr val="0000CC">
                              <a:alpha val="100000"/>
                            </a:srgbClr>
                          </a:solidFill>
                          <a:ln w="3813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Thank</a:t>
                      </a:r>
                      <a:r>
                        <a:rPr sz="3000" spc="190" dirty="0">
                          <a:solidFill>
                            <a:srgbClr val="0000CC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3000" spc="0" dirty="0">
                          <a:solidFill>
                            <a:srgbClr val="0000CC">
                              <a:alpha val="100000"/>
                            </a:srgbClr>
                          </a:solidFill>
                          <a:ln w="3813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you</a:t>
                      </a:r>
                      <a:r>
                        <a:rPr sz="3000" spc="190" dirty="0">
                          <a:solidFill>
                            <a:srgbClr val="0000CC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3000" spc="170" dirty="0">
                          <a:solidFill>
                            <a:srgbClr val="0000CC">
                              <a:alpha val="100000"/>
                            </a:srgbClr>
                          </a:solidFill>
                          <a:ln w="3813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!</a:t>
                      </a:r>
                      <a:endParaRPr lang="NSimSun" altLang="NSimSun" sz="3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9857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49" name="rect"/>
          <p:cNvSpPr/>
          <p:nvPr/>
        </p:nvSpPr>
        <p:spPr>
          <a:xfrm>
            <a:off x="1493520" y="4157472"/>
            <a:ext cx="4571999" cy="577595"/>
          </a:xfrm>
          <a:prstGeom prst="rect">
            <a:avLst/>
          </a:prstGeom>
          <a:solidFill>
            <a:srgbClr val="2F6AD7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table 120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5.2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制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19000"/>
                        </a:lnSpc>
                        <a:spcBef>
                          <a:spcPts val="3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5.2.1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最高投标限价可依据以下内容编制与复核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本标准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0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招标文件(包括招标</a:t>
                      </a:r>
                      <a:r>
                        <a:rPr sz="1400" spc="14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工程量清单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28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国家或省级、行业建设主管部门的有关规定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建设工程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设计文件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及相关资料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19000"/>
                        </a:lnSpc>
                        <a:spcBef>
                          <a:spcPts val="31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与建设项目相关的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标准、规范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、技术资料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工程特点及编制人拟定的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施工方案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0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计价信息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其他的相关资料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7341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1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501983"/>
            <a:ext cx="176783" cy="211073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227641"/>
            <a:ext cx="176783" cy="211073"/>
          </a:xfrm>
          <a:prstGeom prst="rect">
            <a:avLst/>
          </a:prstGeom>
        </p:spPr>
      </p:pic>
      <p:pic>
        <p:nvPicPr>
          <p:cNvPr id="123" name="picture 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953356"/>
            <a:ext cx="176783" cy="211073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679013"/>
            <a:ext cx="176783" cy="211073"/>
          </a:xfrm>
          <a:prstGeom prst="rect">
            <a:avLst/>
          </a:prstGeom>
        </p:spPr>
      </p:pic>
      <p:pic>
        <p:nvPicPr>
          <p:cNvPr id="125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404728"/>
            <a:ext cx="176783" cy="211073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7130443"/>
            <a:ext cx="176783" cy="211073"/>
          </a:xfrm>
          <a:prstGeom prst="rect">
            <a:avLst/>
          </a:prstGeom>
        </p:spPr>
      </p:pic>
      <p:pic>
        <p:nvPicPr>
          <p:cNvPr id="127" name="picture 1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856100"/>
            <a:ext cx="176783" cy="211073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129" name="picture 1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31" name="table 13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最高投标限价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制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一般规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0000"/>
                        </a:lnSpc>
                        <a:spcBef>
                          <a:spcPts val="29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5.1.1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设有最高投标限价的建设工程招标，招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应编制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最高投标限价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，并在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发布招标文件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高投标限价及其编制依据与方法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35147" indent="-182558" algn="l" rtl="0" eaLnBrk="0">
                        <a:lnSpc>
                          <a:spcPct val="110000"/>
                        </a:lnSpc>
                        <a:spcBef>
                          <a:spcPts val="25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5.1.2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最高投标限价应由具有编制能力的招标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受其委托的工程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造价咨询人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编制和复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核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22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5.1.3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造价咨询人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接受招标人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委托编制或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核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最高投标限价，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不得再就同一工程接受投标人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编制投标报价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7341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2" name="picture 1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3166485"/>
            <a:ext cx="176783" cy="211073"/>
          </a:xfrm>
          <a:prstGeom prst="rect">
            <a:avLst/>
          </a:prstGeom>
        </p:spPr>
      </p:pic>
      <p:pic>
        <p:nvPicPr>
          <p:cNvPr id="133" name="picture 1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2663541"/>
            <a:ext cx="176783" cy="211073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135" name="picture 1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table 137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投标报价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制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一般规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11000"/>
                        </a:lnSpc>
                        <a:spcBef>
                          <a:spcPts val="32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6.1.1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投标报价应由投标人或受其委托的工程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咨询人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编制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22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6.1.2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投标人依据本标准第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6.2.1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条的规定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自主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报价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7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投标报价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不得高于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最高投标限价，也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不得低于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成本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7341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596692"/>
            <a:ext cx="176783" cy="211073"/>
          </a:xfrm>
          <a:prstGeom prst="rect">
            <a:avLst/>
          </a:prstGeom>
        </p:spPr>
      </p:pic>
      <p:pic>
        <p:nvPicPr>
          <p:cNvPr id="139" name="pictur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084632"/>
            <a:ext cx="176783" cy="211073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141" name="picture 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43" name="table 143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52114" algn="l" rtl="0" eaLnBrk="0">
                        <a:lnSpc>
                          <a:spcPts val="1749"/>
                        </a:lnSpc>
                        <a:spcBef>
                          <a:spcPts val="4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5.3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异议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和修正</a:t>
                      </a:r>
                      <a:endParaRPr lang="NSimSun" altLang="NSimSun" sz="1400" dirty="0"/>
                    </a:p>
                    <a:p>
                      <a:pPr marL="223345" indent="-171231" algn="l" rtl="0" eaLnBrk="0">
                        <a:lnSpc>
                          <a:spcPct val="103000"/>
                        </a:lnSpc>
                        <a:spcBef>
                          <a:spcPts val="90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5.3.1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投标人经复核认为招标人公布的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投标限价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按照规定进行编制或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存在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不合理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的，可在规定时间内向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标人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提出异议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11" indent="-174797" algn="l" rtl="0" eaLnBrk="0">
                        <a:lnSpc>
                          <a:spcPct val="103000"/>
                        </a:lnSpc>
                        <a:spcBef>
                          <a:spcPts val="132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5.3.2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招标人应当在规定的时间对收到的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异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议作出答复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。招标人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不回复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或投标人在得到招标人的异议回复后，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认为最高投标限价仍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然未按照招标文件的规定进行编制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存在不合理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，可以向有关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行政监督部门反映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85" indent="-173371" algn="l" rtl="0" eaLnBrk="0">
                        <a:lnSpc>
                          <a:spcPct val="103000"/>
                        </a:lnSpc>
                        <a:spcBef>
                          <a:spcPts val="184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5.3.3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当最高投标限价经有关行政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监督部门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复查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，其结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论与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原公布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的最高投标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限价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误差超过一定幅度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时，招标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人应当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做出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说明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114" algn="l" rtl="0" eaLnBrk="0">
                        <a:lnSpc>
                          <a:spcPts val="1733"/>
                        </a:lnSpc>
                        <a:spcBef>
                          <a:spcPts val="366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5.3.4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招标人根据最高投标限价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复查结论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重新公布</a:t>
                      </a:r>
                      <a:endParaRPr lang="NSimSun" altLang="NSimSun" sz="1400" dirty="0"/>
                    </a:p>
                    <a:p>
                      <a:pPr marL="229586" algn="l" rtl="0" eaLnBrk="0">
                        <a:lnSpc>
                          <a:spcPct val="9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最高投标限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价的，应根据相关要求和程序重新公布。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7341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4" name="picture 1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5634" y="3899788"/>
            <a:ext cx="165470" cy="197565"/>
          </a:xfrm>
          <a:prstGeom prst="rect">
            <a:avLst/>
          </a:prstGeom>
        </p:spPr>
      </p:pic>
      <p:pic>
        <p:nvPicPr>
          <p:cNvPr id="145" name="picture 1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5634" y="3217028"/>
            <a:ext cx="165470" cy="197565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5634" y="2320959"/>
            <a:ext cx="165470" cy="197565"/>
          </a:xfrm>
          <a:prstGeom prst="rect">
            <a:avLst/>
          </a:prstGeom>
        </p:spPr>
      </p:pic>
      <p:pic>
        <p:nvPicPr>
          <p:cNvPr id="147" name="picture 1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5634" y="1638198"/>
            <a:ext cx="165470" cy="197565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5634" y="1382141"/>
            <a:ext cx="165470" cy="1975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table 149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6.1.5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采用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的工程，如招标文件和招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程量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本身存在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错误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，或者投标人对招标文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招标工程量清单的疑问或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异议未提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请招标人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澄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修正，</a:t>
                      </a:r>
                      <a:r>
                        <a:rPr sz="1400" spc="13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投标人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应自行</a:t>
                      </a:r>
                      <a:r>
                        <a:rPr sz="1400" spc="13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承担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由此增加的费用和(或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延误的工期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1812" indent="-169223" algn="l" rtl="0" eaLnBrk="0">
                        <a:lnSpc>
                          <a:spcPct val="108000"/>
                        </a:lnSpc>
                        <a:spcBef>
                          <a:spcPts val="31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投标人提出的疑问或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异议未被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采纳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的，投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人应在投标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综合考虑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其风险费用，但属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标准第</a:t>
                      </a:r>
                      <a:r>
                        <a:rPr sz="1400" b="1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3.3.3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规定范围的风险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7341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0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230960"/>
            <a:ext cx="176783" cy="211073"/>
          </a:xfrm>
          <a:prstGeom prst="rect">
            <a:avLst/>
          </a:prstGeom>
        </p:spPr>
      </p:pic>
      <p:pic>
        <p:nvPicPr>
          <p:cNvPr id="151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52" name="table 152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6.1.3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投标人应结合招标时的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设计文件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完工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交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要求对招标工程量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进行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复核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5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投标人对招标工程量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疑问或异议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的，应按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招标文件的规定，及时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书面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提请招标人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澄清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07000"/>
                        </a:lnSpc>
                        <a:spcBef>
                          <a:spcPts val="36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招标人核实后对招标工程量清单进行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修正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的，投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人按修正后的招标工程量清单填报价格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1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6.1.4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采用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的工程，招标文件和招标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存在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错误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，或者招标人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投标人提出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疑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或异议进行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澄清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或修正，但工程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施工合同履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确实发生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招标人应承担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由此导致投标人增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费用和(或)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延误的工期以及合理利润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7341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" name="picture 1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2892178"/>
            <a:ext cx="176783" cy="211073"/>
          </a:xfrm>
          <a:prstGeom prst="rect">
            <a:avLst/>
          </a:prstGeom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2398348"/>
            <a:ext cx="176783" cy="211073"/>
          </a:xfrm>
          <a:prstGeom prst="rect">
            <a:avLst/>
          </a:prstGeom>
        </p:spPr>
      </p:pic>
      <p:pic>
        <p:nvPicPr>
          <p:cNvPr id="155" name="picture 1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1895497"/>
            <a:ext cx="176783" cy="211073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table 157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6.2.3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投标人可按本标准规定或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提供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合单价分析表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及其计算办法确定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7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6.2.4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分部分项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工程项目、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应根据招标文件和招标工程量清单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特征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描述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自主确定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1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6.2.6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项目可根据招标文件和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时拟定的满足项目要求的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施工方案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自主确定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额，并列出其计算公式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8" name="picture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267527"/>
            <a:ext cx="176783" cy="211073"/>
          </a:xfrm>
          <a:prstGeom prst="rect">
            <a:avLst/>
          </a:prstGeom>
        </p:spPr>
      </p:pic>
      <p:pic>
        <p:nvPicPr>
          <p:cNvPr id="159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160" name="pictur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61" name="table 16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6.2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制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6.2.1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投标报价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可依据以下内容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3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本标准；</a:t>
                      </a:r>
                      <a:r>
                        <a:rPr sz="1400" b="1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招标文件(包括招标工程量清单)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</a:t>
                      </a:r>
                      <a:endParaRPr lang="NSimSun" altLang="NSimSun" sz="1400" dirty="0"/>
                    </a:p>
                    <a:p>
                      <a:pPr marL="52589" indent="175129" algn="l" rtl="0" eaLnBrk="0">
                        <a:lnSpc>
                          <a:spcPct val="118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补充通知、答疑纪要、异议澄清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或修正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建设工程设计文件及相关资料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与建设项目相关的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标准、规范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等技术资料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1000"/>
                        </a:lnSpc>
                        <a:spcBef>
                          <a:spcPts val="13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现场情况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、工程特点及满足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项目要求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方案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22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投标人企业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、工程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造价数据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自行调</a:t>
                      </a:r>
                      <a:r>
                        <a:rPr sz="1400" spc="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格信息等；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其他的相关资料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1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6.2.2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投标报价中包括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由投标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endParaRPr lang="NSimSun" altLang="NSimSun" sz="1400" dirty="0"/>
                    </a:p>
                    <a:p>
                      <a:pPr marL="147341" indent="77328" algn="l" rtl="0" eaLnBrk="0">
                        <a:lnSpc>
                          <a:spcPct val="102000"/>
                        </a:lnSpc>
                        <a:spcBef>
                          <a:spcPts val="93"/>
                        </a:spcBef>
                        <a:tabLst/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担的一定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幅度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风险费用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，招标文件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000" spc="80" dirty="0" baseline="5208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29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有明确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的，可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提请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招标人明确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2" name="picture 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989410"/>
            <a:ext cx="176783" cy="211073"/>
          </a:xfrm>
          <a:prstGeom prst="rect">
            <a:avLst/>
          </a:prstGeom>
        </p:spPr>
      </p:pic>
      <p:pic>
        <p:nvPicPr>
          <p:cNvPr id="163" name="picture 1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486559"/>
            <a:ext cx="176783" cy="211073"/>
          </a:xfrm>
          <a:prstGeom prst="rect">
            <a:avLst/>
          </a:prstGeom>
        </p:spPr>
      </p:pic>
      <p:pic>
        <p:nvPicPr>
          <p:cNvPr id="164" name="picture 1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983614"/>
            <a:ext cx="176783" cy="211073"/>
          </a:xfrm>
          <a:prstGeom prst="rect">
            <a:avLst/>
          </a:prstGeom>
        </p:spPr>
      </p:pic>
      <p:pic>
        <p:nvPicPr>
          <p:cNvPr id="165" name="picture 1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709305"/>
            <a:ext cx="176783" cy="211073"/>
          </a:xfrm>
          <a:prstGeom prst="rect">
            <a:avLst/>
          </a:prstGeom>
        </p:spPr>
      </p:pic>
      <p:pic>
        <p:nvPicPr>
          <p:cNvPr id="166" name="picture 1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434997"/>
            <a:ext cx="176783" cy="211073"/>
          </a:xfrm>
          <a:prstGeom prst="rect">
            <a:avLst/>
          </a:prstGeom>
        </p:spPr>
      </p:pic>
      <p:pic>
        <p:nvPicPr>
          <p:cNvPr id="167" name="picture 1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169" name="picture 1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table 170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合同价款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7.1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一般规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0000"/>
                        </a:lnSpc>
                        <a:spcBef>
                          <a:spcPts val="30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7.1.1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的工程施工合同价格应在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通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知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书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发出之日起</a:t>
                      </a:r>
                      <a:r>
                        <a:rPr sz="1400" b="1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天内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由发承包双方依据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文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件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和中标人的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投标文件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在书面合同中约定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6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不得违背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招标、投标文件中关于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工期、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价、质量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等方面的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实质性内容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8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7.1.2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不实行招标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的工程施工合同价格，应在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双方认可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价格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基础上，由发承包双方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同中约定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1" name="picture 1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816213"/>
            <a:ext cx="176783" cy="211073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322407"/>
            <a:ext cx="176783" cy="211073"/>
          </a:xfrm>
          <a:prstGeom prst="rect">
            <a:avLst/>
          </a:prstGeom>
        </p:spPr>
      </p:pic>
      <p:pic>
        <p:nvPicPr>
          <p:cNvPr id="173" name="picture 1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175" name="picture 1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76" name="table 17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6.2.9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招标工程量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清单与计价表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中列明的所有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填写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的项目，投标人均应填写且只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许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一个报价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3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未填写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单价和合价的项目，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可视为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此项费用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已包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含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已标价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中其他相关项目的单价和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之中，结算时，此项目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不得重新组价或调整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7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6.2.10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投标总价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应当与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扣除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料后的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分部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分项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工程费、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项目费、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项目费和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增值税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金额一致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7" name="picture 1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846413"/>
            <a:ext cx="176783" cy="211073"/>
          </a:xfrm>
          <a:prstGeom prst="rect">
            <a:avLst/>
          </a:prstGeom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124040"/>
            <a:ext cx="176783" cy="211073"/>
          </a:xfrm>
          <a:prstGeom prst="rect">
            <a:avLst/>
          </a:prstGeom>
        </p:spPr>
      </p:pic>
      <p:pic>
        <p:nvPicPr>
          <p:cNvPr id="179" name="picture 1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table 180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措施项目、其他项目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的费用范围、使用要求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解支付计划及其时限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23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质量保证金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、保函或担保的金额、扣留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及其时限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2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保险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的种类、范围、投保责任、保险费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付等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35909" indent="-183320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价款</a:t>
                      </a:r>
                      <a:r>
                        <a:rPr sz="1400" spc="13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风险分担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的内容、范围(幅度)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以及超出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的调整办法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45625" indent="-193036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价款的调整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因素、费用分担说明、调整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、程序、支付及时限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32099" indent="-179510" algn="l" rtl="0" eaLnBrk="0">
                        <a:lnSpc>
                          <a:spcPct val="112000"/>
                        </a:lnSpc>
                        <a:spcBef>
                          <a:spcPts val="2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变更、索赔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的方式、程序、金额确定与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时间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1" name="picture 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547737"/>
            <a:ext cx="176783" cy="211073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044803"/>
            <a:ext cx="176783" cy="211073"/>
          </a:xfrm>
          <a:prstGeom prst="rect">
            <a:avLst/>
          </a:prstGeom>
        </p:spPr>
      </p:pic>
      <p:pic>
        <p:nvPicPr>
          <p:cNvPr id="183" name="picture 1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541812"/>
            <a:ext cx="176783" cy="211073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185" name="picture 1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87" name="table 18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7.2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约定内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容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1000"/>
                        </a:lnSpc>
                        <a:spcBef>
                          <a:spcPts val="1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7.2.1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发承包双方应在合同条款中对下列事项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约定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45625" indent="-193036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人工费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及所占的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比例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、支付方法、支付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、农民工工资专用账户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11000"/>
                        </a:lnSpc>
                        <a:spcBef>
                          <a:spcPts val="2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工程价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比例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、支付时间、扣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式及其时限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11000"/>
                        </a:lnSpc>
                        <a:spcBef>
                          <a:spcPts val="1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过程结算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节点的划分，节点对应的分段工期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量计价方法、风险范围、验收要求以及价款支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间、程序、方法、比例等内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35147" indent="-182558" algn="l" rtl="0" eaLnBrk="0">
                        <a:lnSpc>
                          <a:spcPct val="111000"/>
                        </a:lnSpc>
                        <a:spcBef>
                          <a:spcPts val="2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进度款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计量、计价、支付的依据、程序、方法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比例、时限等内容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8" name="picture 1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897974"/>
            <a:ext cx="176783" cy="211073"/>
          </a:xfrm>
          <a:prstGeom prst="rect">
            <a:avLst/>
          </a:prstGeom>
        </p:spPr>
      </p:pic>
      <p:pic>
        <p:nvPicPr>
          <p:cNvPr id="189" name="picture 1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166485"/>
            <a:ext cx="176783" cy="211073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663541"/>
            <a:ext cx="176783" cy="211073"/>
          </a:xfrm>
          <a:prstGeom prst="rect">
            <a:avLst/>
          </a:prstGeom>
        </p:spPr>
      </p:pic>
      <p:pic>
        <p:nvPicPr>
          <p:cNvPr id="191" name="picture 19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192" name="picture 19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193" name="picture 19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table 194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工程计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8.1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一般规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235909" indent="-183320" algn="l" rtl="0" eaLnBrk="0">
                        <a:lnSpc>
                          <a:spcPct val="111000"/>
                        </a:lnSpc>
                        <a:spcBef>
                          <a:spcPts val="32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8.1.1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工程量应以承包人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完成合同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工程且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应予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的工程数量确定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工程数量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应按照相关工程现行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国家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工程量计算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或发承包双方约定的工程量计算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计算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8.1.2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工程计量周期一般以月为单位，也可选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择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时间节点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、工程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形象进度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分段计量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1000"/>
                        </a:lnSpc>
                        <a:spcBef>
                          <a:spcPts val="23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8.1.3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承包人原因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造成的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超出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范围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返工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的工程量，发包人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不予计量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5" name="picture 1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090557"/>
            <a:ext cx="176783" cy="211073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587623"/>
            <a:ext cx="176783" cy="211073"/>
          </a:xfrm>
          <a:prstGeom prst="rect">
            <a:avLst/>
          </a:prstGeom>
        </p:spPr>
      </p:pic>
      <p:pic>
        <p:nvPicPr>
          <p:cNvPr id="197" name="picture 1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093875"/>
            <a:ext cx="176783" cy="211073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199" name="picture 1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200" name="picture 2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201" name="table 20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提前竣工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奖励和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误期赔偿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的计算方法、确认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及支付或扣减的时间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52292" indent="-199703" algn="l" rtl="0" eaLnBrk="0">
                        <a:lnSpc>
                          <a:spcPct val="111000"/>
                        </a:lnSpc>
                        <a:spcBef>
                          <a:spcPts val="24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不可抗力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的事件约定、费用承担说明及计价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34385" indent="-181796" algn="l" rtl="0" eaLnBrk="0">
                        <a:lnSpc>
                          <a:spcPct val="112000"/>
                        </a:lnSpc>
                        <a:spcBef>
                          <a:spcPts val="1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违约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责任以及发生合同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价款争议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的解决方法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间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2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竣工结算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计量、计价、支付的依据、程序、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等内容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0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与履行合同、支付价款的其他相关事项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3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7.2.2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发承包双方在合同履行中发生争议时，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本标准的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争议解决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方式处理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2" name="picture 2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669431"/>
            <a:ext cx="176783" cy="211073"/>
          </a:xfrm>
          <a:prstGeom prst="rect">
            <a:avLst/>
          </a:prstGeom>
        </p:spPr>
      </p:pic>
      <p:pic>
        <p:nvPicPr>
          <p:cNvPr id="203" name="picture 2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395122"/>
            <a:ext cx="176783" cy="211073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892178"/>
            <a:ext cx="176783" cy="211073"/>
          </a:xfrm>
          <a:prstGeom prst="rect">
            <a:avLst/>
          </a:prstGeom>
        </p:spPr>
      </p:pic>
      <p:pic>
        <p:nvPicPr>
          <p:cNvPr id="205" name="picture 20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389233"/>
            <a:ext cx="176783" cy="211073"/>
          </a:xfrm>
          <a:prstGeom prst="rect">
            <a:avLst/>
          </a:prstGeom>
        </p:spPr>
      </p:pic>
      <p:pic>
        <p:nvPicPr>
          <p:cNvPr id="206" name="picture 20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207" name="picture 20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table 208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合同价格调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一般规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33000"/>
                        </a:lnSpc>
                        <a:spcBef>
                          <a:spcPts val="5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9.1.1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下列事项发生，发承包双方可调整合同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工程变更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工程量清单缺陷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计日工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9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物价变化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工程索赔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暂列金额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发承包双方约定的其他调整事项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9" name="picture 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776268"/>
            <a:ext cx="176783" cy="211073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501983"/>
            <a:ext cx="176783" cy="211073"/>
          </a:xfrm>
          <a:prstGeom prst="rect">
            <a:avLst/>
          </a:prstGeom>
        </p:spPr>
      </p:pic>
      <p:pic>
        <p:nvPicPr>
          <p:cNvPr id="211" name="picture 2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8227641"/>
            <a:ext cx="176783" cy="211073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953356"/>
            <a:ext cx="176783" cy="211073"/>
          </a:xfrm>
          <a:prstGeom prst="rect">
            <a:avLst/>
          </a:prstGeom>
        </p:spPr>
      </p:pic>
      <p:pic>
        <p:nvPicPr>
          <p:cNvPr id="213" name="picture 2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679013"/>
            <a:ext cx="176783" cy="211073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7404728"/>
            <a:ext cx="176783" cy="211073"/>
          </a:xfrm>
          <a:prstGeom prst="rect">
            <a:avLst/>
          </a:prstGeom>
        </p:spPr>
      </p:pic>
      <p:pic>
        <p:nvPicPr>
          <p:cNvPr id="215" name="picture 2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7130443"/>
            <a:ext cx="176783" cy="211073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856100"/>
            <a:ext cx="176783" cy="211073"/>
          </a:xfrm>
          <a:prstGeom prst="rect">
            <a:avLst/>
          </a:prstGeom>
        </p:spPr>
      </p:pic>
      <p:pic>
        <p:nvPicPr>
          <p:cNvPr id="217" name="picture 2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218" name="picture 2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219" name="picture 2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220" name="table 220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0000"/>
                        </a:lnSpc>
                        <a:spcBef>
                          <a:spcPts val="7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8.2.1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进行计量时，当出现工程量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缺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引起工程量增减，或因工程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引起工程量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时，按承包人在履行合同义务中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实际完成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计算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1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2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8.3.1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工程的工程量应按以下规定计算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以外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，总价合同各项目的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endParaRPr lang="NSimSun" altLang="NSimSun" sz="1400" dirty="0"/>
                    </a:p>
                    <a:p>
                      <a:pPr marL="227718" indent="-3048" algn="l" rtl="0" eaLnBrk="0">
                        <a:lnSpc>
                          <a:spcPct val="102000"/>
                        </a:lnSpc>
                        <a:spcBef>
                          <a:spcPts val="93"/>
                        </a:spcBef>
                        <a:tabLst/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承包人用于结算的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最终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工程量，由于工程量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缺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引起工程量增减的，工程量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不作调整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20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引起工程量增减的，按承包人完成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工程量确定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1" name="picture 2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3897974"/>
            <a:ext cx="176783" cy="211073"/>
          </a:xfrm>
          <a:prstGeom prst="rect">
            <a:avLst/>
          </a:prstGeom>
        </p:spPr>
      </p:pic>
      <p:pic>
        <p:nvPicPr>
          <p:cNvPr id="222" name="picture 2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3166485"/>
            <a:ext cx="176783" cy="211073"/>
          </a:xfrm>
          <a:prstGeom prst="rect">
            <a:avLst/>
          </a:prstGeom>
        </p:spPr>
      </p:pic>
      <p:pic>
        <p:nvPicPr>
          <p:cNvPr id="223" name="picture 2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2892178"/>
            <a:ext cx="176783" cy="211073"/>
          </a:xfrm>
          <a:prstGeom prst="rect">
            <a:avLst/>
          </a:prstGeom>
        </p:spPr>
      </p:pic>
      <p:pic>
        <p:nvPicPr>
          <p:cNvPr id="224" name="picture 2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2617869"/>
            <a:ext cx="176783" cy="211073"/>
          </a:xfrm>
          <a:prstGeom prst="rect">
            <a:avLst/>
          </a:prstGeom>
        </p:spPr>
      </p:pic>
      <p:pic>
        <p:nvPicPr>
          <p:cNvPr id="225" name="picture 2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1.0.4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工程量清单、最高投标限价、投标报价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程计量、合同价格调整、合同价款结算与支付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造价成果文件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，应由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一级注册造价工程师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核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字并加盖执业专用章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4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基本规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0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组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</a:t>
                      </a:r>
                      <a:endParaRPr lang="NSimSun" altLang="NSimSun" sz="1400" dirty="0"/>
                    </a:p>
                    <a:p>
                      <a:pPr marL="230575" indent="-177986" algn="l" rtl="0" eaLnBrk="0">
                        <a:lnSpc>
                          <a:spcPct val="111000"/>
                        </a:lnSpc>
                        <a:spcBef>
                          <a:spcPts val="12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3.1.1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工程量清单可以以分部分项工程项目清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实物量清单为主要表现形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6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本标准的工程量清单以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分部分项工程项目清单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要表现形式，分部分项工程项目清单项目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以外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措施项目清单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其他项目清单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中列项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94697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053872"/>
            <a:ext cx="176783" cy="2110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541812"/>
            <a:ext cx="176783" cy="2110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267527"/>
            <a:ext cx="176783" cy="2110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993242"/>
            <a:ext cx="176783" cy="2110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2589" algn="l" rtl="0" eaLnBrk="0">
                        <a:lnSpc>
                          <a:spcPct val="133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本标准修订的主要内容是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删除了“工程造价鉴定”、“合同解除的价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endParaRPr lang="NSimSun" altLang="NSimSun" sz="1400" dirty="0"/>
                    </a:p>
                    <a:p>
                      <a:pPr marL="52589" indent="172843" algn="l" rtl="0" eaLnBrk="0">
                        <a:lnSpc>
                          <a:spcPct val="118000"/>
                        </a:lnSpc>
                        <a:spcBef>
                          <a:spcPts val="7"/>
                        </a:spcBef>
                        <a:tabLst>
                          <a:tab pos="229234" algn="l"/>
                        </a:tabLst>
                      </a:pP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算与支付”两章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        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增加了“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施工过程结算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”、“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工程量清单缺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”</a:t>
                      </a:r>
                      <a:endParaRPr lang="NSimSun" altLang="NSimSun" sz="1400" dirty="0"/>
                    </a:p>
                    <a:p>
                      <a:pPr marL="52589" indent="171319" algn="l" rtl="0" eaLnBrk="0">
                        <a:lnSpc>
                          <a:spcPct val="121000"/>
                        </a:lnSpc>
                        <a:spcBef>
                          <a:spcPts val="11"/>
                        </a:spcBef>
                        <a:tabLst>
                          <a:tab pos="229234" algn="l"/>
                        </a:tabLst>
                      </a:pP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等术语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                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调整了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最高投标限价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投标报价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的编制依据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修改了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构成、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计量计价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风险、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endParaRPr lang="NSimSun" altLang="NSimSun" sz="1400" dirty="0"/>
                    </a:p>
                    <a:p>
                      <a:pPr marL="245625" indent="-12763" algn="l" rtl="0" eaLnBrk="0">
                        <a:lnSpc>
                          <a:spcPct val="102000"/>
                        </a:lnSpc>
                        <a:spcBef>
                          <a:spcPts val="78"/>
                        </a:spcBef>
                        <a:tabLst/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合同的计价规则以及合同价格的调整、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、结算等内容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9726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937850"/>
            <a:ext cx="176783" cy="211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663541"/>
            <a:ext cx="176783" cy="2110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table 227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工程变更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引起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施工方案改变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并使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措施项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、建设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技术标准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质性内容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变化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时，合同不利一方提出调整措施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费的，可事先将拟实施的方案提交合同另一方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，并应详细说明与原方案措施项目相比的变化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况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。拟实施的方案经发承包双方确认后执行，并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下列规定计量并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调整措施项目费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20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单价计价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的措施项目费，按照工程变更引起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际发生且应予计量的工程数量乘以本标准第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9.2.1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规定确定的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5000"/>
                        </a:lnSpc>
                        <a:spcBef>
                          <a:spcPts val="17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总价计价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的措施项目费，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已有的总价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计价的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项目按投标时计算公式的计算基础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增减比例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计算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145927" indent="78742" algn="l" rtl="0" eaLnBrk="0">
                        <a:lnSpc>
                          <a:spcPct val="101000"/>
                        </a:lnSpc>
                        <a:spcBef>
                          <a:spcPts val="123"/>
                        </a:spcBef>
                        <a:tabLst/>
                      </a:pP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新增的总价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计价的措施项目根据实施工程的合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000" spc="80" dirty="0" baseline="5208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本和投标报价利润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协商计算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8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410536"/>
            <a:ext cx="176783" cy="211073"/>
          </a:xfrm>
          <a:prstGeom prst="rect">
            <a:avLst/>
          </a:prstGeom>
        </p:spPr>
      </p:pic>
      <p:pic>
        <p:nvPicPr>
          <p:cNvPr id="229" name="picture 2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679013"/>
            <a:ext cx="176783" cy="211073"/>
          </a:xfrm>
          <a:prstGeom prst="rect">
            <a:avLst/>
          </a:prstGeom>
        </p:spPr>
      </p:pic>
      <p:pic>
        <p:nvPicPr>
          <p:cNvPr id="230" name="picture 2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231" name="table 23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52114" algn="l" rtl="0" eaLnBrk="0">
                        <a:lnSpc>
                          <a:spcPts val="1754"/>
                        </a:lnSpc>
                        <a:spcBef>
                          <a:spcPts val="4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程变更</a:t>
                      </a:r>
                      <a:endParaRPr lang="NSimSun" altLang="NSimSun" sz="1400" dirty="0"/>
                    </a:p>
                    <a:p>
                      <a:pPr marL="223345" indent="-171231" algn="l" rtl="0" eaLnBrk="0">
                        <a:lnSpc>
                          <a:spcPct val="104000"/>
                        </a:lnSpc>
                        <a:spcBef>
                          <a:spcPts val="108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9.2.1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工程变更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引起工程量清单项目或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其工程数量发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生变化时，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可按照下列规定调整：</a:t>
                      </a:r>
                      <a:endParaRPr lang="NSimSun" altLang="NSimSun" sz="1400" dirty="0"/>
                    </a:p>
                    <a:p>
                      <a:pPr marL="226198" indent="-174084" algn="l" rtl="0" eaLnBrk="0">
                        <a:lnSpc>
                          <a:spcPct val="104000"/>
                        </a:lnSpc>
                        <a:spcBef>
                          <a:spcPts val="181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已标价工程量清单中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有适用于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变更工程项目的，采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该项目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的单价；</a:t>
                      </a:r>
                      <a:endParaRPr lang="NSimSun" altLang="NSimSun" sz="1400" dirty="0"/>
                    </a:p>
                    <a:p>
                      <a:pPr marL="224058" indent="-171944" algn="l" rtl="0" eaLnBrk="0">
                        <a:lnSpc>
                          <a:spcPct val="100000"/>
                        </a:lnSpc>
                        <a:spcBef>
                          <a:spcPts val="339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当工程变更导致该清单项目的工程数量发生变化，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且工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程量变化超过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15%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</a:t>
                      </a:r>
                      <a:r>
                        <a:rPr sz="1400" b="1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15%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部分按照清单项目原有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的综合单价计算，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15%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外部分由发承包双方根据实施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工程的合理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成本和投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标报价利润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协商确定单价。</a:t>
                      </a:r>
                      <a:endParaRPr lang="NSimSun" altLang="NSimSun" sz="1400" dirty="0"/>
                    </a:p>
                    <a:p>
                      <a:pPr marL="247060" indent="-194946" algn="l" rtl="0" eaLnBrk="0">
                        <a:lnSpc>
                          <a:spcPct val="105000"/>
                        </a:lnSpc>
                        <a:spcBef>
                          <a:spcPts val="202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已标价工程量清单中没有适用但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有类似于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目的，可在合理范围内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参照类似项目的单价。</a:t>
                      </a:r>
                      <a:endParaRPr lang="NSimSun" altLang="NSimSun" sz="1400" dirty="0"/>
                    </a:p>
                    <a:p>
                      <a:pPr marL="247060" indent="-194946" algn="l" rtl="0" eaLnBrk="0">
                        <a:lnSpc>
                          <a:spcPct val="107000"/>
                        </a:lnSpc>
                        <a:spcBef>
                          <a:spcPts val="129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已标价工程量清单中没有适用也没有类似变更工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目的，由发承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包双方根据实施工程的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合理成本和投标报</a:t>
                      </a:r>
                      <a:endParaRPr lang="NSimSun" altLang="NSimSun" sz="1400" dirty="0"/>
                    </a:p>
                    <a:p>
                      <a:pPr marL="224058" algn="l" rtl="0" eaLnBrk="0">
                        <a:lnSpc>
                          <a:spcPct val="87000"/>
                        </a:lnSpc>
                        <a:spcBef>
                          <a:spcPts val="31"/>
                        </a:spcBef>
                        <a:tabLst/>
                      </a:pPr>
                      <a:r>
                        <a:rPr sz="13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2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价利润</a:t>
                      </a:r>
                      <a:r>
                        <a:rPr sz="13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协商确定单价</a:t>
                      </a:r>
                      <a:r>
                        <a:rPr sz="13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300" dirty="0"/>
                    </a:p>
                    <a:p>
                      <a:pPr marL="148490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2" name="picture 2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5634" y="3942537"/>
            <a:ext cx="165470" cy="197565"/>
          </a:xfrm>
          <a:prstGeom prst="rect">
            <a:avLst/>
          </a:prstGeom>
        </p:spPr>
      </p:pic>
      <p:pic>
        <p:nvPicPr>
          <p:cNvPr id="233" name="picture 2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5634" y="3473084"/>
            <a:ext cx="165470" cy="197565"/>
          </a:xfrm>
          <a:prstGeom prst="rect">
            <a:avLst/>
          </a:prstGeom>
        </p:spPr>
      </p:pic>
      <p:pic>
        <p:nvPicPr>
          <p:cNvPr id="234" name="picture 2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5634" y="2584591"/>
            <a:ext cx="165470" cy="197565"/>
          </a:xfrm>
          <a:prstGeom prst="rect">
            <a:avLst/>
          </a:prstGeom>
        </p:spPr>
      </p:pic>
      <p:pic>
        <p:nvPicPr>
          <p:cNvPr id="235" name="picture 2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5634" y="2107563"/>
            <a:ext cx="165470" cy="197565"/>
          </a:xfrm>
          <a:prstGeom prst="rect">
            <a:avLst/>
          </a:prstGeom>
        </p:spPr>
      </p:pic>
      <p:pic>
        <p:nvPicPr>
          <p:cNvPr id="236" name="picture 2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5634" y="1638198"/>
            <a:ext cx="165470" cy="197565"/>
          </a:xfrm>
          <a:prstGeom prst="rect">
            <a:avLst/>
          </a:prstGeom>
        </p:spPr>
      </p:pic>
      <p:pic>
        <p:nvPicPr>
          <p:cNvPr id="237" name="picture 2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5634" y="1382141"/>
            <a:ext cx="165470" cy="1975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table 238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9.3.2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履行期间，合同对应的工程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范围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建设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技术标准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实质性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内容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生变化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的，合同价格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不因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招标工程量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清单缺陷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而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0000"/>
                        </a:lnSpc>
                        <a:spcBef>
                          <a:spcPts val="15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9.3.3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履行期间，招标工程量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清单缺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发承包双方确认后，按本标准第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条和第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9.2.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条的相关规定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合同价格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2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9.5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物价变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化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6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9.5.3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当承包人采购的主要材料的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市场价格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出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异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常变动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，且是发承包双方在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合同签订时无法预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情况下，应按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风险合理分担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原则，由发承包双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协商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风险幅度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据实调整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合同价格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5927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9" name="picture 2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999108"/>
            <a:ext cx="176783" cy="211073"/>
          </a:xfrm>
          <a:prstGeom prst="rect">
            <a:avLst/>
          </a:prstGeom>
        </p:spPr>
      </p:pic>
      <p:pic>
        <p:nvPicPr>
          <p:cNvPr id="240" name="picture 2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724823"/>
            <a:ext cx="176783" cy="211073"/>
          </a:xfrm>
          <a:prstGeom prst="rect">
            <a:avLst/>
          </a:prstGeom>
        </p:spPr>
      </p:pic>
      <p:pic>
        <p:nvPicPr>
          <p:cNvPr id="241" name="picture 2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993242"/>
            <a:ext cx="176783" cy="211073"/>
          </a:xfrm>
          <a:prstGeom prst="rect">
            <a:avLst/>
          </a:prstGeom>
        </p:spPr>
      </p:pic>
      <p:pic>
        <p:nvPicPr>
          <p:cNvPr id="242" name="picture 2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243" name="table 243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146" indent="-170557" algn="l" rtl="0" eaLnBrk="0">
                        <a:lnSpc>
                          <a:spcPct val="109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9.2.4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当发包人提出的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工程变更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非承包人原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删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了合同中的某项原定工作或工程，致使承包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生的费用或(和)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得到的收益不能被包括在其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支付或应支付的项目中，也未被包含在任何替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代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工作或工程中时，承包人有权提出并应得到合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费用及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利润补偿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4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缺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陷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5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9.3.1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采用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的工程，若工程实施过程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发生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，承包人应按照发包人提供的招标时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设计文件和工程量清单等实施合同工程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30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采用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已标价工程量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只是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作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参考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，与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实际施工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要求并不一定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相符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合，承包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endParaRPr lang="NSimSun" altLang="NSimSun" sz="1400" dirty="0"/>
                    </a:p>
                    <a:p>
                      <a:pPr marL="145927" indent="77980" algn="l" rtl="0" eaLnBrk="0">
                        <a:lnSpc>
                          <a:spcPct val="102000"/>
                        </a:lnSpc>
                        <a:spcBef>
                          <a:spcPts val="106"/>
                        </a:spcBef>
                        <a:tabLst/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按照发包人提供的招标时的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设计文件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和相关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000" spc="60" dirty="0" baseline="4167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41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实施合同工程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4" name="picture 2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815746"/>
            <a:ext cx="176783" cy="211073"/>
          </a:xfrm>
          <a:prstGeom prst="rect">
            <a:avLst/>
          </a:prstGeom>
        </p:spPr>
      </p:pic>
      <p:pic>
        <p:nvPicPr>
          <p:cNvPr id="245" name="picture 2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075050"/>
            <a:ext cx="176783" cy="211073"/>
          </a:xfrm>
          <a:prstGeom prst="rect">
            <a:avLst/>
          </a:prstGeom>
        </p:spPr>
      </p:pic>
      <p:pic>
        <p:nvPicPr>
          <p:cNvPr id="246" name="picture 2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800742"/>
            <a:ext cx="176783" cy="211073"/>
          </a:xfrm>
          <a:prstGeom prst="rect">
            <a:avLst/>
          </a:prstGeom>
        </p:spPr>
      </p:pic>
      <p:pic>
        <p:nvPicPr>
          <p:cNvPr id="247" name="picture 2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table 248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9.6.4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进行材料、专业工程暂估价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，由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作为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时，其组织招标工作有关的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当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被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认为已经包括在承包人的签约合同价(投标总报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中，需要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发包人配合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的费用由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发包人自行承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3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作为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人时，与组织招标工作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有关的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由发包人承担，需要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承包人配合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的，应在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服务费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计列支付给承包人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18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9.6.5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参加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暂估专业工程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并中标的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对专业工程提供施工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协调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配合、工程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照管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成品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半成品保护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竣工资料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汇总整理等服务所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费用应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包含在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中标价格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中，已经计列在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服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务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中的暂估专业工程的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单项总承包服务费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扣减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45927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9" name="picture 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724823"/>
            <a:ext cx="176783" cy="211073"/>
          </a:xfrm>
          <a:prstGeom prst="rect">
            <a:avLst/>
          </a:prstGeom>
        </p:spPr>
      </p:pic>
      <p:pic>
        <p:nvPicPr>
          <p:cNvPr id="250" name="picture 2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002312"/>
            <a:ext cx="176783" cy="211073"/>
          </a:xfrm>
          <a:prstGeom prst="rect">
            <a:avLst/>
          </a:prstGeom>
        </p:spPr>
      </p:pic>
      <p:pic>
        <p:nvPicPr>
          <p:cNvPr id="251" name="picture 2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252" name="table 252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9.6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11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9.6.1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发包人在招标工程量清单中给定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专业工程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暂估价属于依法必须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的，应以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确定的价格为依据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取代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，调整合同价格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10000"/>
                        </a:lnSpc>
                        <a:spcBef>
                          <a:spcPts val="16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9.6.2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发包人在招标工程量清单中给定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属于依法必须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的，应由承包人进行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采购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自主报价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(承包人自产自供的)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，经发包人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单价后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取代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，调整合同价格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11000"/>
                        </a:lnSpc>
                        <a:spcBef>
                          <a:spcPts val="17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9.6.3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发包人在招标工程量清单中给定暂估价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专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业工程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属于依法必须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的，按照本标准第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</a:t>
                      </a:r>
                      <a:r>
                        <a:rPr sz="1400" b="1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节(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工程变更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相关规定确定</a:t>
                      </a:r>
                      <a:r>
                        <a:rPr sz="1400" spc="1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专业工程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并以此为依据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取代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专业工程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，调整合同价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endParaRPr lang="NSimSun" altLang="NSimSun" sz="1400" dirty="0"/>
                    </a:p>
                    <a:p>
                      <a:pPr marL="242577" algn="l" rtl="0" eaLnBrk="0">
                        <a:lnSpc>
                          <a:spcPts val="372"/>
                        </a:lnSpc>
                        <a:spcBef>
                          <a:spcPts val="986"/>
                        </a:spcBef>
                        <a:tabLst/>
                      </a:pPr>
                      <a:r>
                        <a:rPr sz="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3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45927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3" name="picture 2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349358"/>
            <a:ext cx="176783" cy="211073"/>
          </a:xfrm>
          <a:prstGeom prst="rect">
            <a:avLst/>
          </a:prstGeom>
        </p:spPr>
      </p:pic>
      <p:pic>
        <p:nvPicPr>
          <p:cNvPr id="254" name="picture 2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2389233"/>
            <a:ext cx="176783" cy="211073"/>
          </a:xfrm>
          <a:prstGeom prst="rect">
            <a:avLst/>
          </a:prstGeom>
        </p:spPr>
      </p:pic>
      <p:pic>
        <p:nvPicPr>
          <p:cNvPr id="255" name="picture 2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256" name="picture 2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table 257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承包人施工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设备的损坏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由承包人承担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r" rtl="0" eaLnBrk="0">
                        <a:lnSpc>
                          <a:spcPct val="113000"/>
                        </a:lnSpc>
                        <a:spcBef>
                          <a:spcPts val="29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发包人和承包人承担各自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伤亡和财产的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不可抗力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影响承包人履行合同约定的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义务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经引起或将引起</a:t>
                      </a:r>
                      <a:r>
                        <a:rPr sz="1400" spc="1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工期延误</a:t>
                      </a:r>
                      <a:r>
                        <a:rPr sz="1400" spc="1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的，应当</a:t>
                      </a:r>
                      <a:r>
                        <a:rPr sz="1400" spc="1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顺延工期</a:t>
                      </a:r>
                      <a:r>
                        <a:rPr sz="1400" spc="1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，由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导致承包人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停工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的费用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损失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由发包人和承包人</a:t>
                      </a:r>
                      <a:r>
                        <a:rPr sz="1400" spc="4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endParaRPr lang="NSimSun" altLang="NSimSun" sz="1400" dirty="0"/>
                    </a:p>
                    <a:p>
                      <a:pPr marL="226194" indent="3809" algn="l" rtl="0" eaLnBrk="0">
                        <a:lnSpc>
                          <a:spcPct val="102000"/>
                        </a:lnSpc>
                        <a:spcBef>
                          <a:spcPts val="100"/>
                        </a:spcBef>
                        <a:tabLst/>
                      </a:pP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分担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，但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停工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期间必须支付的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施工场地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必要的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员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工资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由发包人承担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因不可抗力引起或将引起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工期延误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，发包人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赶工的，由此增加的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赶工费用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由发包人承担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承包人在停工期间按照发包人要求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照管、清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endParaRPr lang="NSimSun" altLang="NSimSun" sz="1400" dirty="0"/>
                    </a:p>
                    <a:p>
                      <a:pPr marL="22467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修复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工程的费用由发包人承担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265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其他情形按法律法规规定执行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5927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8" name="picture 2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776268"/>
            <a:ext cx="176783" cy="211073"/>
          </a:xfrm>
          <a:prstGeom prst="rect">
            <a:avLst/>
          </a:prstGeom>
        </p:spPr>
      </p:pic>
      <p:pic>
        <p:nvPicPr>
          <p:cNvPr id="259" name="picture 2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273394"/>
            <a:ext cx="176783" cy="211073"/>
          </a:xfrm>
          <a:prstGeom prst="rect">
            <a:avLst/>
          </a:prstGeom>
        </p:spPr>
      </p:pic>
      <p:pic>
        <p:nvPicPr>
          <p:cNvPr id="260" name="picture 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770460"/>
            <a:ext cx="176783" cy="211073"/>
          </a:xfrm>
          <a:prstGeom prst="rect">
            <a:avLst/>
          </a:prstGeom>
        </p:spPr>
      </p:pic>
      <p:pic>
        <p:nvPicPr>
          <p:cNvPr id="261" name="picture 2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262" name="picture 2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263" name="picture 2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264" name="table 264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工程索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endParaRPr lang="NSimSun" altLang="NSimSun" sz="1400" dirty="0"/>
                    </a:p>
                    <a:p>
                      <a:pPr marL="245625" indent="-193036" algn="l" rtl="0" eaLnBrk="0">
                        <a:lnSpc>
                          <a:spcPct val="108000"/>
                        </a:lnSpc>
                        <a:spcBef>
                          <a:spcPts val="18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工程索赔事件主要包括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法律法规与政策</a:t>
                      </a:r>
                      <a:r>
                        <a:rPr sz="1400" spc="4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化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、不可抗力、提前竣工</a:t>
                      </a:r>
                      <a:r>
                        <a:rPr sz="1400" b="1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赶工)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、工期延误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14000"/>
                        </a:lnSpc>
                        <a:spcBef>
                          <a:spcPts val="2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因法律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法规与政策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变化事件导致的工程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，发承包双方按下列原则分别承担并调整合同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endParaRPr lang="NSimSun" altLang="NSimSun" sz="1400" dirty="0"/>
                    </a:p>
                    <a:p>
                      <a:pPr marL="235147" indent="-182558" algn="l" rtl="0" eaLnBrk="0">
                        <a:lnSpc>
                          <a:spcPct val="111000"/>
                        </a:lnSpc>
                        <a:spcBef>
                          <a:spcPts val="14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招标工程以投标截止日前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天、非招标工程以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同签订前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28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天为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基准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日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1000"/>
                        </a:lnSpc>
                        <a:spcBef>
                          <a:spcPts val="2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不可抗力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事件导致的工程索赔，发承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方按下列原则分别承担并调整合同价格和工期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7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永久工程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、已运至施工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现场的材料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的损坏，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因工程损坏造成的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第三人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人员伤亡和财产损失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包人承担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5927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5" name="picture 2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669431"/>
            <a:ext cx="176783" cy="211073"/>
          </a:xfrm>
          <a:prstGeom prst="rect">
            <a:avLst/>
          </a:prstGeom>
        </p:spPr>
      </p:pic>
      <p:pic>
        <p:nvPicPr>
          <p:cNvPr id="266" name="picture 2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166485"/>
            <a:ext cx="176783" cy="211073"/>
          </a:xfrm>
          <a:prstGeom prst="rect">
            <a:avLst/>
          </a:prstGeom>
        </p:spPr>
      </p:pic>
      <p:pic>
        <p:nvPicPr>
          <p:cNvPr id="267" name="picture 2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663541"/>
            <a:ext cx="176783" cy="211073"/>
          </a:xfrm>
          <a:prstGeom prst="rect">
            <a:avLst/>
          </a:prstGeom>
        </p:spPr>
      </p:pic>
      <p:pic>
        <p:nvPicPr>
          <p:cNvPr id="268" name="picture 2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269" name="picture 2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270" name="picture 2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" name="table 271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956" indent="-174367" algn="l" rtl="0" eaLnBrk="0">
                        <a:lnSpc>
                          <a:spcPct val="109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发包人要求合同工程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提前竣工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的，应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征得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后与承包人商定采取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加快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进度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修订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合同工程进度计划。发包人应承担承包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此增加的提前竣工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赶工补偿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27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当发生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工期延误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事件时，应判断该事件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发生在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关键线路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上，按以下方式计算索赔的工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23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延误的工作为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关键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工作，则延误的时间为索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16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延误的工作为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非关键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工作，当该工作由于延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过时差限制而成为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关键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工作时，可索赔延误时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时差的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差值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0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工作延误后仍为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非关键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工作，则不存在工期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endParaRPr lang="NSimSun" altLang="NSimSun" sz="1400" dirty="0"/>
                    </a:p>
                    <a:p>
                      <a:pPr marL="242577" algn="l" rtl="0" eaLnBrk="0">
                        <a:lnSpc>
                          <a:spcPts val="371"/>
                        </a:lnSpc>
                        <a:spcBef>
                          <a:spcPts val="945"/>
                        </a:spcBef>
                        <a:tabLst/>
                      </a:pPr>
                      <a:r>
                        <a:rPr sz="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300" dirty="0"/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45927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2" name="picture 2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730574"/>
            <a:ext cx="176783" cy="211073"/>
          </a:xfrm>
          <a:prstGeom prst="rect">
            <a:avLst/>
          </a:prstGeom>
        </p:spPr>
      </p:pic>
      <p:pic>
        <p:nvPicPr>
          <p:cNvPr id="273" name="picture 2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999108"/>
            <a:ext cx="176783" cy="211073"/>
          </a:xfrm>
          <a:prstGeom prst="rect">
            <a:avLst/>
          </a:prstGeom>
        </p:spPr>
      </p:pic>
      <p:pic>
        <p:nvPicPr>
          <p:cNvPr id="274" name="picture 2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496175"/>
            <a:ext cx="176783" cy="211073"/>
          </a:xfrm>
          <a:prstGeom prst="rect">
            <a:avLst/>
          </a:prstGeom>
        </p:spPr>
      </p:pic>
      <p:pic>
        <p:nvPicPr>
          <p:cNvPr id="275" name="picture 2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993242"/>
            <a:ext cx="176783" cy="211073"/>
          </a:xfrm>
          <a:prstGeom prst="rect">
            <a:avLst/>
          </a:prstGeom>
        </p:spPr>
      </p:pic>
      <p:pic>
        <p:nvPicPr>
          <p:cNvPr id="276" name="picture 2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277" name="table 27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30004" indent="-177415" algn="l" rtl="0" eaLnBrk="0">
                        <a:lnSpc>
                          <a:spcPct val="110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因发承包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一方原因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导致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工期延误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，且在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的工期内遭遇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不可抗力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的，不可抗力事件产生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失由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责任方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负责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28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发承包双方对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工期延误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均有责任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的，且在延长的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期内遭遇不可抗力的，按双方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过错比例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另行协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担责任。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合同工期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内会遭遇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不可抗力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的，按照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准第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9.7.3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条(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9.7.3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因不可抗力事件导致的工程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赔)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调整合同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价格和工期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18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9.7.5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因提前竣工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赶工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事件导致的工程索赔，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承包双方按下列原则分别承担并调整合同价格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发承包双方应约定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提前竣工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费用的计算方法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补偿费用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上限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45927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8" name="picture 2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4035175"/>
            <a:ext cx="176783" cy="211073"/>
          </a:xfrm>
          <a:prstGeom prst="rect">
            <a:avLst/>
          </a:prstGeom>
        </p:spPr>
      </p:pic>
      <p:pic>
        <p:nvPicPr>
          <p:cNvPr id="279" name="picture 2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303686"/>
            <a:ext cx="176783" cy="211073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124040"/>
            <a:ext cx="176783" cy="211073"/>
          </a:xfrm>
          <a:prstGeom prst="rect">
            <a:avLst/>
          </a:prstGeom>
        </p:spPr>
      </p:pic>
      <p:pic>
        <p:nvPicPr>
          <p:cNvPr id="281" name="picture 2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table 282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9.7.8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非承包人原因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延误工期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导致的工程索赔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顺延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外，承包人可根据费用损失情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况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发包人提出以下费用索赔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4000"/>
                        </a:lnSpc>
                        <a:spcBef>
                          <a:spcPts val="4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已进场人员无法进行施工的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人员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窝工费用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已进场无法投入使用的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损失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已进场无法进行施工的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机械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设备停滞费用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由于工期延长增加的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2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由于工期延长增加的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9.7.11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发生工程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索赔事件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后，合同当事人均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采取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尽量避免和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减少损失的扩大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，任何一方当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没有采取有效措施导致损失扩大的，应对扩大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失承担责任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3" name="picture 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136193"/>
            <a:ext cx="176783" cy="211073"/>
          </a:xfrm>
          <a:prstGeom prst="rect">
            <a:avLst/>
          </a:prstGeom>
        </p:spPr>
      </p:pic>
      <p:pic>
        <p:nvPicPr>
          <p:cNvPr id="284" name="picture 2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861908"/>
            <a:ext cx="176783" cy="211073"/>
          </a:xfrm>
          <a:prstGeom prst="rect">
            <a:avLst/>
          </a:prstGeom>
        </p:spPr>
      </p:pic>
      <p:pic>
        <p:nvPicPr>
          <p:cNvPr id="285" name="picture 2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587623"/>
            <a:ext cx="176783" cy="211073"/>
          </a:xfrm>
          <a:prstGeom prst="rect">
            <a:avLst/>
          </a:prstGeom>
        </p:spPr>
      </p:pic>
      <p:pic>
        <p:nvPicPr>
          <p:cNvPr id="286" name="picture 2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313280"/>
            <a:ext cx="176783" cy="211073"/>
          </a:xfrm>
          <a:prstGeom prst="rect">
            <a:avLst/>
          </a:prstGeom>
        </p:spPr>
      </p:pic>
      <p:pic>
        <p:nvPicPr>
          <p:cNvPr id="287" name="picture 2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288" name="picture 2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764652"/>
            <a:ext cx="176783" cy="211073"/>
          </a:xfrm>
          <a:prstGeom prst="rect">
            <a:avLst/>
          </a:prstGeom>
        </p:spPr>
      </p:pic>
      <p:pic>
        <p:nvPicPr>
          <p:cNvPr id="289" name="picture 2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290" name="table 290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695" indent="-171326" algn="l" rtl="0" eaLnBrk="0">
                        <a:lnSpc>
                          <a:spcPct val="107000"/>
                        </a:lnSpc>
                        <a:spcBef>
                          <a:spcPts val="2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9.7.7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承包人原因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延误工期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导致的工程索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，发承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包双方按下列原则分别承担并调整合同价格和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期：</a:t>
                      </a:r>
                      <a:endParaRPr lang="NSimSun" altLang="NSimSun" sz="1400" dirty="0"/>
                    </a:p>
                    <a:p>
                      <a:pPr marL="225170" indent="-172801" algn="l" rtl="0" eaLnBrk="0">
                        <a:lnSpc>
                          <a:spcPct val="107000"/>
                        </a:lnSpc>
                        <a:spcBef>
                          <a:spcPts val="245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发承包双方应约定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误期赔偿费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的计算方法或金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赔偿费用上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6645" indent="-174276" algn="l" rtl="0" eaLnBrk="0">
                        <a:lnSpc>
                          <a:spcPct val="106000"/>
                        </a:lnSpc>
                        <a:spcBef>
                          <a:spcPts val="189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合同工程发生误期，承包人应赔偿发包人由此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的损失，并应向发包人支付误期赔偿费。即使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支付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误期赔偿费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，也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不能免除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承包人应承担的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责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任和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应履行的义务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695" indent="-171326" algn="l" rtl="0" eaLnBrk="0">
                        <a:lnSpc>
                          <a:spcPct val="108000"/>
                        </a:lnSpc>
                        <a:spcBef>
                          <a:spcPts val="122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工程竣工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之前，合同工程内的某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单项(位)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已通过了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竣工验收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，且该单项(位)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工程接收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证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表明的竣工日期并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未延误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，而是合同工程的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他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部分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产生了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工期延误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误期赔偿费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按照已颁发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接收</a:t>
                      </a:r>
                      <a:endParaRPr lang="NSimSun" altLang="NSimSun" sz="1400" dirty="0"/>
                    </a:p>
                    <a:p>
                      <a:pPr marL="145927" indent="78505" algn="l" rtl="0" eaLnBrk="0">
                        <a:lnSpc>
                          <a:spcPct val="105000"/>
                        </a:lnSpc>
                        <a:spcBef>
                          <a:spcPts val="109"/>
                        </a:spcBef>
                        <a:tabLst/>
                      </a:pP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证书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的单项(位)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工程造价占合同价格的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比例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度予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000" spc="10" dirty="0" baseline="-3646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000" spc="0" dirty="0" baseline="-3646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1" name="picture 2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5888" y="3283243"/>
            <a:ext cx="171126" cy="204319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5888" y="2355101"/>
            <a:ext cx="171126" cy="204319"/>
          </a:xfrm>
          <a:prstGeom prst="rect">
            <a:avLst/>
          </a:prstGeom>
        </p:spPr>
      </p:pic>
      <p:pic>
        <p:nvPicPr>
          <p:cNvPr id="293" name="picture 2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5888" y="1868971"/>
            <a:ext cx="171126" cy="204319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5888" y="1382749"/>
            <a:ext cx="171126" cy="20431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" name="table 29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9.7.14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要求赔偿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时，可以选择下列一项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或几</a:t>
                      </a:r>
                      <a:endParaRPr lang="NSimSun" altLang="NSimSun" sz="1400" dirty="0"/>
                    </a:p>
                    <a:p>
                      <a:pPr marL="225432" algn="l" rtl="0" eaLnBrk="0">
                        <a:lnSpc>
                          <a:spcPct val="89000"/>
                        </a:lnSpc>
                        <a:spcBef>
                          <a:spcPts val="9"/>
                        </a:spcBef>
                        <a:tabLst/>
                      </a:pP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项方式获得赔偿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262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延长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9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要求发包人支付实际发生的额外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要求发包人支付合理的预期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利润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要求发包人按合同的约定支付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违约金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5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9.7.16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发承包双方在办理了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竣工结算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后，应被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认为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承包人已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无权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再提出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竣工结算前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所发生的任何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索赔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3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承包人在提交的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最终结清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申请中，只限于提出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的工程索赔，提出工程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索赔的期限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应自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包双方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最终结清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时终止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" name="picture 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373969"/>
            <a:ext cx="176783" cy="211073"/>
          </a:xfrm>
          <a:prstGeom prst="rect">
            <a:avLst/>
          </a:prstGeom>
        </p:spPr>
      </p:pic>
      <p:pic>
        <p:nvPicPr>
          <p:cNvPr id="297" name="picture 2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633260"/>
            <a:ext cx="176783" cy="211073"/>
          </a:xfrm>
          <a:prstGeom prst="rect">
            <a:avLst/>
          </a:prstGeom>
        </p:spPr>
      </p:pic>
      <p:pic>
        <p:nvPicPr>
          <p:cNvPr id="298" name="picture 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358975"/>
            <a:ext cx="176783" cy="211073"/>
          </a:xfrm>
          <a:prstGeom prst="rect">
            <a:avLst/>
          </a:prstGeom>
        </p:spPr>
      </p:pic>
      <p:pic>
        <p:nvPicPr>
          <p:cNvPr id="299" name="picture 2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084632"/>
            <a:ext cx="176783" cy="211073"/>
          </a:xfrm>
          <a:prstGeom prst="rect">
            <a:avLst/>
          </a:prstGeom>
        </p:spPr>
      </p:pic>
      <p:pic>
        <p:nvPicPr>
          <p:cNvPr id="300" name="picture 3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810347"/>
            <a:ext cx="176783" cy="211073"/>
          </a:xfrm>
          <a:prstGeom prst="rect">
            <a:avLst/>
          </a:prstGeom>
        </p:spPr>
      </p:pic>
      <p:pic>
        <p:nvPicPr>
          <p:cNvPr id="301" name="picture 3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302" name="picture 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303" name="table 303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44101" indent="-191512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9.7.12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非承包人原因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发生的事件造成承包人损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失时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，承包人可按下列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程序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向发包人提出工程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2668" indent="-170079" algn="l" rtl="0" eaLnBrk="0">
                        <a:lnSpc>
                          <a:spcPct val="110000"/>
                        </a:lnSpc>
                        <a:spcBef>
                          <a:spcPts val="21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承包人应在知道或应当知道工程索赔事件发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28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天内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向发包人提交工程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索赔意向通知</a:t>
                      </a:r>
                      <a:r>
                        <a:rPr sz="1400" spc="4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，说明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发生工程索赔事件的事由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逾期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未发出工程索赔意向通知书的，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丧失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赔的权利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32099" indent="-179510" algn="l" rtl="0" eaLnBrk="0">
                        <a:lnSpc>
                          <a:spcPct val="111000"/>
                        </a:lnSpc>
                        <a:spcBef>
                          <a:spcPts val="1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工程索赔事件具有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连续影响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的，承包人应按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时间间隔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继续提交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延续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索赔通知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，说明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连</a:t>
                      </a:r>
                      <a:r>
                        <a:rPr sz="1400" spc="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续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影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响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的实际情况和记录以及要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21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在工程索赔事件影响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结束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后的</a:t>
                      </a:r>
                      <a:r>
                        <a:rPr sz="1400" b="1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28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天内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，承包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向发包人提交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最终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索赔报告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，说明最终工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赔要求，并附必要的记录和证明材料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82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4" name="picture 3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852303"/>
            <a:ext cx="176783" cy="211073"/>
          </a:xfrm>
          <a:prstGeom prst="rect">
            <a:avLst/>
          </a:prstGeom>
        </p:spPr>
      </p:pic>
      <p:pic>
        <p:nvPicPr>
          <p:cNvPr id="305" name="picture 30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3120721"/>
            <a:ext cx="176783" cy="211073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626985"/>
            <a:ext cx="176783" cy="211073"/>
          </a:xfrm>
          <a:prstGeom prst="rect">
            <a:avLst/>
          </a:prstGeom>
        </p:spPr>
      </p:pic>
      <p:pic>
        <p:nvPicPr>
          <p:cNvPr id="307" name="picture 3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308" name="picture 30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" name="table 309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合同价款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期中支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10.1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预付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3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10.1.1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承包人应将预付款专用于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施工前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发生的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必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0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向承包人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收取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预付款的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利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35909" indent="-183320" algn="l" rtl="0" eaLnBrk="0">
                        <a:lnSpc>
                          <a:spcPct val="111000"/>
                        </a:lnSpc>
                        <a:spcBef>
                          <a:spcPts val="11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10.1.2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预付款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支付比例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不应低于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国家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有关部门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的建设工程价款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结算办法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规定的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9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重大工程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项目，应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按年度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工程进度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计划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逐年预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</a:t>
                      </a:r>
                      <a:endParaRPr lang="NSimSun" altLang="NSimSun" sz="1400" dirty="0"/>
                    </a:p>
                    <a:p>
                      <a:pPr marL="242577" algn="l" rtl="0" eaLnBrk="0">
                        <a:lnSpc>
                          <a:spcPts val="372"/>
                        </a:lnSpc>
                        <a:spcBef>
                          <a:spcPts val="869"/>
                        </a:spcBef>
                        <a:tabLst/>
                      </a:pPr>
                      <a:r>
                        <a:rPr sz="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300" dirty="0"/>
                    </a:p>
                    <a:p>
                      <a:pPr marL="229242" indent="-176653" algn="l" rtl="0" eaLnBrk="0">
                        <a:lnSpc>
                          <a:spcPct val="111000"/>
                        </a:lnSpc>
                        <a:spcBef>
                          <a:spcPts val="60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10.1.4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预付款的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抵扣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，可选择当累计支付达到合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总价的一定比例后一次扣回或分次扣回的方式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0" name="picture 3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364841"/>
            <a:ext cx="176783" cy="211073"/>
          </a:xfrm>
          <a:prstGeom prst="rect">
            <a:avLst/>
          </a:prstGeom>
        </p:spPr>
      </p:pic>
      <p:pic>
        <p:nvPicPr>
          <p:cNvPr id="311" name="picture 3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871035"/>
            <a:ext cx="176783" cy="211073"/>
          </a:xfrm>
          <a:prstGeom prst="rect">
            <a:avLst/>
          </a:prstGeom>
        </p:spPr>
      </p:pic>
      <p:pic>
        <p:nvPicPr>
          <p:cNvPr id="312" name="picture 3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358975"/>
            <a:ext cx="176783" cy="211073"/>
          </a:xfrm>
          <a:prstGeom prst="rect">
            <a:avLst/>
          </a:prstGeom>
        </p:spPr>
      </p:pic>
      <p:pic>
        <p:nvPicPr>
          <p:cNvPr id="313" name="picture 3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084632"/>
            <a:ext cx="176783" cy="211073"/>
          </a:xfrm>
          <a:prstGeom prst="rect">
            <a:avLst/>
          </a:prstGeom>
        </p:spPr>
      </p:pic>
      <p:pic>
        <p:nvPicPr>
          <p:cNvPr id="314" name="picture 3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315" name="picture 3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316" name="picture 3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317" name="table 31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9.7.18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要求赔偿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时，可以选择下列一项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项方式获得赔偿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延长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质量缺陷修复期限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要求承包人支付实际发生的额外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要求承包人按合同的约定支付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违约金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0000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9.7.19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承包人应付给发包人的工程索赔金额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从拟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支付给承包人的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合同价款中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扣除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，或由承包人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他方式支付给发包人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8" name="picture 3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709305"/>
            <a:ext cx="176783" cy="211073"/>
          </a:xfrm>
          <a:prstGeom prst="rect">
            <a:avLst/>
          </a:prstGeom>
        </p:spPr>
      </p:pic>
      <p:pic>
        <p:nvPicPr>
          <p:cNvPr id="319" name="picture 3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434997"/>
            <a:ext cx="176783" cy="211073"/>
          </a:xfrm>
          <a:prstGeom prst="rect">
            <a:avLst/>
          </a:prstGeom>
        </p:spPr>
      </p:pic>
      <p:pic>
        <p:nvPicPr>
          <p:cNvPr id="320" name="picture 3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321" name="picture 3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322" name="picture 3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table 323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194" indent="-173605" algn="l" rtl="0" eaLnBrk="0">
                        <a:lnSpc>
                          <a:spcPct val="110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10.3.3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工程，其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分部分项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工程项目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项目应按照工程计量确认的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合单价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计算，列入本期应支付的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进度款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发生调整的，以发承包双方确认的综合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价计算进度款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23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10.3.4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工程，应按照约定的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形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度节点及其支付分解方式支付进度款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2000"/>
                        </a:lnSpc>
                        <a:spcBef>
                          <a:spcPts val="30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10.3.10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发包人支付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进度款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比例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，按进度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计，不应低于</a:t>
                      </a:r>
                      <a:r>
                        <a:rPr sz="1400" b="1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80%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4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770460"/>
            <a:ext cx="176783" cy="211073"/>
          </a:xfrm>
          <a:prstGeom prst="rect">
            <a:avLst/>
          </a:prstGeom>
        </p:spPr>
      </p:pic>
      <p:pic>
        <p:nvPicPr>
          <p:cNvPr id="325" name="picture 3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267527"/>
            <a:ext cx="176783" cy="211073"/>
          </a:xfrm>
          <a:prstGeom prst="rect">
            <a:avLst/>
          </a:prstGeom>
        </p:spPr>
      </p:pic>
      <p:pic>
        <p:nvPicPr>
          <p:cNvPr id="326" name="picture 3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773780"/>
            <a:ext cx="176783" cy="211073"/>
          </a:xfrm>
          <a:prstGeom prst="rect">
            <a:avLst/>
          </a:prstGeom>
        </p:spPr>
      </p:pic>
      <p:pic>
        <p:nvPicPr>
          <p:cNvPr id="327" name="picture 3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328" name="table 328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10.2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安全文明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6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10.2.1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安全文明施工费包括的内容和使用范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符合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国家、省级、行业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建设主管部门有关文件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程量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计算标准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的规定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9000"/>
                        </a:lnSpc>
                        <a:spcBef>
                          <a:spcPts val="26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10.2.2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发包人应在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开工后</a:t>
                      </a:r>
                      <a:r>
                        <a:rPr sz="1400" b="1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28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天内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预付安全文明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总额的</a:t>
                      </a:r>
                      <a:r>
                        <a:rPr sz="1400" b="1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50%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给承包人，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部分应按照提前安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排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的原则进行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分解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，并与工程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进度款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同期支付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22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10.2.3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没有按时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支付安全文明施工费的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包人可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催告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发包人支付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24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付款期满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后的</a:t>
                      </a:r>
                      <a:r>
                        <a:rPr sz="1400" b="1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天内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仍未支付的，承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有权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暂停施工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，发包人应承担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违约责任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9" name="picture 3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623666"/>
            <a:ext cx="176783" cy="211073"/>
          </a:xfrm>
          <a:prstGeom prst="rect">
            <a:avLst/>
          </a:prstGeom>
        </p:spPr>
      </p:pic>
      <p:pic>
        <p:nvPicPr>
          <p:cNvPr id="330" name="picture 3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120721"/>
            <a:ext cx="176783" cy="211073"/>
          </a:xfrm>
          <a:prstGeom prst="rect">
            <a:avLst/>
          </a:prstGeom>
        </p:spPr>
      </p:pic>
      <p:pic>
        <p:nvPicPr>
          <p:cNvPr id="331" name="picture 3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389233"/>
            <a:ext cx="176783" cy="211073"/>
          </a:xfrm>
          <a:prstGeom prst="rect">
            <a:avLst/>
          </a:prstGeom>
        </p:spPr>
      </p:pic>
      <p:pic>
        <p:nvPicPr>
          <p:cNvPr id="332" name="picture 3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333" name="picture 3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4" name="table 334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结算与支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11.2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施工过程结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30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11.2.2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双方已确认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应计入当期施工过程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合同价格调整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金额应列入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施工过程结算款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期支付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20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11.2.3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经发承包双方签署认可的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施工过程结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文件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，应作为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竣工结算文件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的组成部分，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竣工结算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再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重新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对该部分工程内容进行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计量计价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11000"/>
                        </a:lnSpc>
                        <a:spcBef>
                          <a:spcPts val="24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11.2.4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过程结算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款的支付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最低比例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应在合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予以约定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5" name="picture 3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044803"/>
            <a:ext cx="176783" cy="211073"/>
          </a:xfrm>
          <a:prstGeom prst="rect">
            <a:avLst/>
          </a:prstGeom>
        </p:spPr>
      </p:pic>
      <p:pic>
        <p:nvPicPr>
          <p:cNvPr id="336" name="picture 3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313280"/>
            <a:ext cx="176783" cy="211073"/>
          </a:xfrm>
          <a:prstGeom prst="rect">
            <a:avLst/>
          </a:prstGeom>
        </p:spPr>
      </p:pic>
      <p:pic>
        <p:nvPicPr>
          <p:cNvPr id="337" name="picture 3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338" name="picture 3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339" name="picture 3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340" name="table 340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10.3.12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若发承包双方对部分清单项目的计量结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果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争议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，发包人应对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无争议部分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的工程计量结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果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承包人出具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进度款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支付证书并支付进度款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23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10.3.13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逾期不支付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工程进度款，承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及时向发包人发出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要求付款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的通知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3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收到承包人通知后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仍不能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按要求付款，可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承包人协调签订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延期付款协议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，经承包人同意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延期付款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协议应明确延期支付的时间和在应付期限逾期之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起计算应付的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利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息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1" name="picture 3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358474"/>
            <a:ext cx="176783" cy="211073"/>
          </a:xfrm>
          <a:prstGeom prst="rect">
            <a:avLst/>
          </a:prstGeom>
        </p:spPr>
      </p:pic>
      <p:pic>
        <p:nvPicPr>
          <p:cNvPr id="342" name="picture 3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626985"/>
            <a:ext cx="176783" cy="211073"/>
          </a:xfrm>
          <a:prstGeom prst="rect">
            <a:avLst/>
          </a:prstGeom>
        </p:spPr>
      </p:pic>
      <p:pic>
        <p:nvPicPr>
          <p:cNvPr id="343" name="picture 3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114925"/>
            <a:ext cx="176783" cy="211073"/>
          </a:xfrm>
          <a:prstGeom prst="rect">
            <a:avLst/>
          </a:prstGeom>
        </p:spPr>
      </p:pic>
      <p:pic>
        <p:nvPicPr>
          <p:cNvPr id="344" name="picture 3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35909" indent="-183320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3.2.5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下列因素产生的费用均列入相应工程量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11000"/>
                        </a:lnSpc>
                        <a:spcBef>
                          <a:spcPts val="18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满足国家现行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产品标准、设计规范、施工验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收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范、质量评定标准、安全操作规程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等要求施工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2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完成一个符合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完工交付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要求的工程量清单必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施工任务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及其辅助工作产生的必要费用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11000"/>
                        </a:lnSpc>
                        <a:spcBef>
                          <a:spcPts val="24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受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施工条件、一般气温气候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等影响因素发生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0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一定范围与幅度内的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风险费用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96907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273394"/>
            <a:ext cx="176783" cy="21107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770460"/>
            <a:ext cx="176783" cy="21107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267527"/>
            <a:ext cx="176783" cy="2110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21" name="table 2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3.2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计价方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式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3.2.1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建设工程施工发承包应采用工程量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42577" algn="l" rtl="0" eaLnBrk="0">
                        <a:lnSpc>
                          <a:spcPts val="371"/>
                        </a:lnSpc>
                        <a:spcBef>
                          <a:spcPts val="954"/>
                        </a:spcBef>
                        <a:tabLst/>
                      </a:pPr>
                      <a:r>
                        <a:rPr sz="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300" dirty="0"/>
                    </a:p>
                    <a:p>
                      <a:pPr marL="245625" indent="-193036" algn="l" rtl="0" eaLnBrk="0">
                        <a:lnSpc>
                          <a:spcPct val="111000"/>
                        </a:lnSpc>
                        <a:spcBef>
                          <a:spcPts val="60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3.2.2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实行工程量清单计价的工程可采用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合同或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成本加酬金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33623" indent="-181034" algn="l" rtl="0" eaLnBrk="0">
                        <a:lnSpc>
                          <a:spcPct val="110000"/>
                        </a:lnSpc>
                        <a:spcBef>
                          <a:spcPts val="25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3.2.3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工程量清单计价可采用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单价计价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两种方式进行计价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8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3.2.4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包括人工费、材料费、施工机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用费、企业管理费和利润，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综合单价分析表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各项费用的计算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基础、费率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和计算方法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6.1.6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投标工程量清单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以其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相应组成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价格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为准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97261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897974"/>
            <a:ext cx="176783" cy="21107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166485"/>
            <a:ext cx="176783" cy="21107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663541"/>
            <a:ext cx="176783" cy="21107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table 34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11.3.10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合同工程竣工结算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核对完成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，发承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双方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盖章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确认后，发包人不得要求承包人与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个或多个工程造价咨询人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重复核对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竣工结算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37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不得以工程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审计为由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拖延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竣工结算时间，不得以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计结果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作为竣工结算依据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23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11.3.11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因承包人原因导致工程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质量不合格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包人可要求承包人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合格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7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承包人经整改不合格或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不整改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的，发包人可要求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包人支付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违约金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或者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赔偿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修理、返工、改建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137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6" name="picture 3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779587"/>
            <a:ext cx="176783" cy="211073"/>
          </a:xfrm>
          <a:prstGeom prst="rect">
            <a:avLst/>
          </a:prstGeom>
        </p:spPr>
      </p:pic>
      <p:pic>
        <p:nvPicPr>
          <p:cNvPr id="347" name="picture 3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267527"/>
            <a:ext cx="176783" cy="211073"/>
          </a:xfrm>
          <a:prstGeom prst="rect">
            <a:avLst/>
          </a:prstGeom>
        </p:spPr>
      </p:pic>
      <p:pic>
        <p:nvPicPr>
          <p:cNvPr id="348" name="picture 3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773780"/>
            <a:ext cx="176783" cy="211073"/>
          </a:xfrm>
          <a:prstGeom prst="rect">
            <a:avLst/>
          </a:prstGeom>
        </p:spPr>
      </p:pic>
      <p:pic>
        <p:nvPicPr>
          <p:cNvPr id="349" name="picture 3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350" name="table 350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11.2.7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承包人提交施工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过程结算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文件时，应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交计量、计价工程相应的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自检质量合格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证明材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满足合同要求的相应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验收资料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4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过程验收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不代替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竣工验收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不能免除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或减轻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工验收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时发现因承包人原因导致工程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质量不合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包人应予以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的义务，也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不影响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缺陷责任期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质量保修期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周期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0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11.3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竣工结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10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11.3.3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合同工程完工后，承包人应在经发承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双方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确认的施工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过程结算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的基础上，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补充完善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相关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合格证明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等资料，汇总编制完成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竣工结算文件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提交竣工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验收申请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的同时向发包人提交竣工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文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件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1" name="picture 3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349358"/>
            <a:ext cx="176783" cy="211073"/>
          </a:xfrm>
          <a:prstGeom prst="rect">
            <a:avLst/>
          </a:prstGeom>
        </p:spPr>
      </p:pic>
      <p:pic>
        <p:nvPicPr>
          <p:cNvPr id="352" name="picture 3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075050"/>
            <a:ext cx="176783" cy="211073"/>
          </a:xfrm>
          <a:prstGeom prst="rect">
            <a:avLst/>
          </a:prstGeom>
        </p:spPr>
      </p:pic>
      <p:pic>
        <p:nvPicPr>
          <p:cNvPr id="353" name="picture 3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124040"/>
            <a:ext cx="176783" cy="211073"/>
          </a:xfrm>
          <a:prstGeom prst="rect">
            <a:avLst/>
          </a:prstGeom>
        </p:spPr>
      </p:pic>
      <p:pic>
        <p:nvPicPr>
          <p:cNvPr id="354" name="picture 3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" name="table 35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35909" indent="-183320" algn="l" rtl="0" eaLnBrk="0">
                        <a:lnSpc>
                          <a:spcPct val="111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11.3.16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未按照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合同约定支付竣工结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，承包人可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催告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发包人支付，并有权获得延迟支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利息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8000"/>
                        </a:lnSpc>
                        <a:spcBef>
                          <a:spcPts val="24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发包人在竣工结算支付证书签发后或者在收到承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人提交的竣工结算款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支付申请</a:t>
                      </a:r>
                      <a:r>
                        <a:rPr sz="1400" b="1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天后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b="1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56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天内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支付的，除法律法规另有规定外，承包人可与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人协商将该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工程折价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，也可直接向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人民法院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申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该工程依法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拍卖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。承包人有权就该工程折价或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的价款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优先受偿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137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6" name="picture 3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6773780"/>
            <a:ext cx="176783" cy="211073"/>
          </a:xfrm>
          <a:prstGeom prst="rect">
            <a:avLst/>
          </a:prstGeom>
        </p:spPr>
      </p:pic>
      <p:pic>
        <p:nvPicPr>
          <p:cNvPr id="357" name="picture 3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358" name="table 358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6194" indent="-173605" algn="l" rtl="0" eaLnBrk="0">
                        <a:lnSpc>
                          <a:spcPct val="108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发包人对工程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质量有异议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拒绝办理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工程竣工结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已竣工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验收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或已竣工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未验收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但发包人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擅自使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的工程，其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质量争议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应按该工程保修合同或合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有关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保修条款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执行，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竣工结算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应按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办理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3146" indent="-170557" algn="l" rtl="0" eaLnBrk="0">
                        <a:lnSpc>
                          <a:spcPct val="108000"/>
                        </a:lnSpc>
                        <a:spcBef>
                          <a:spcPts val="2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已竣工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未验收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且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投入使用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的工程以及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停工</a:t>
                      </a:r>
                      <a:r>
                        <a:rPr sz="1400" spc="3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停建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质量争议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，双方应就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有争议的部分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有资质的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检测鉴定机构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进行检测，并应根据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检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测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果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确定解决方案，或按工程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质量监督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机构的处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决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定执行后办理竣工结算，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无争议部分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的竣工结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按合同约定办理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137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9" name="picture 3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2352678"/>
            <a:ext cx="176783" cy="211073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" name="table 361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11.5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质量保证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9000"/>
                        </a:lnSpc>
                        <a:spcBef>
                          <a:spcPts val="1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11.5.1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发包人应按照承包人提供质量保证金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和质量保证金预留方式预留质量保证金，累计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质量保证金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和以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银行保函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替代保证金的保函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不得超过工程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价款结算总额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b="1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b="1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承包人已经提供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履约担保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的，在工程项目竣工前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包人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不得同时预留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工程质量保证金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采用工程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质量保证担保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质量保险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等其他保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方式的，发包人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不得再预留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保证金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137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2" name="picture 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779587"/>
            <a:ext cx="176783" cy="211073"/>
          </a:xfrm>
          <a:prstGeom prst="rect">
            <a:avLst/>
          </a:prstGeom>
        </p:spPr>
      </p:pic>
      <p:pic>
        <p:nvPicPr>
          <p:cNvPr id="363" name="picture 3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276713"/>
            <a:ext cx="176783" cy="211073"/>
          </a:xfrm>
          <a:prstGeom prst="rect">
            <a:avLst/>
          </a:prstGeom>
        </p:spPr>
      </p:pic>
      <p:pic>
        <p:nvPicPr>
          <p:cNvPr id="364" name="picture 3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365" name="picture 3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366" name="table 36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11.4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合同解除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0000"/>
                        </a:lnSpc>
                        <a:spcBef>
                          <a:spcPts val="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11.4.2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不可抗力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导致合同无法履行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连续超过</a:t>
                      </a:r>
                      <a:r>
                        <a:rPr sz="1400" b="1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84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累计超过</a:t>
                      </a:r>
                      <a:r>
                        <a:rPr sz="1400" b="1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140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的，发包人和承包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人均有权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解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合同。合同解除后，发承包人应商定或确定发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应当支付的款项，该款项包括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1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合同解除前承包人已完成工作的价款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2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承包人为合同工程合理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订购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的并已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交付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包人有责任接受交付的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和其他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物品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的价款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23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发包人要求承包人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退货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解除订货合同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而产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，或因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不能退货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解除合同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而产生的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损失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137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7" name="picture 3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395122"/>
            <a:ext cx="176783" cy="211073"/>
          </a:xfrm>
          <a:prstGeom prst="rect">
            <a:avLst/>
          </a:prstGeom>
        </p:spPr>
      </p:pic>
      <p:pic>
        <p:nvPicPr>
          <p:cNvPr id="368" name="picture 3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892178"/>
            <a:ext cx="176783" cy="211073"/>
          </a:xfrm>
          <a:prstGeom prst="rect">
            <a:avLst/>
          </a:prstGeom>
        </p:spPr>
      </p:pic>
      <p:pic>
        <p:nvPicPr>
          <p:cNvPr id="369" name="picture 3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617869"/>
            <a:ext cx="176783" cy="211073"/>
          </a:xfrm>
          <a:prstGeom prst="rect">
            <a:avLst/>
          </a:prstGeom>
        </p:spPr>
      </p:pic>
      <p:pic>
        <p:nvPicPr>
          <p:cNvPr id="370" name="picture 3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371" name="picture 3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table 372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12.1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争议的暂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5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12.1.1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若发包人和承包人之间就工程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质量、进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度、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价款支付与扣除、工期延期、索赔、价款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生争议，首先应提交合同约定的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总监理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工程师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工程师解决，并应抄送另一方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32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总监理工程师或造价工程师应会同发承包双方进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协商，总监理工程师或造价工程师可按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协商结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果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慎、公正地做出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暂定结果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22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12.1.5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争议解决前，只要对合同履行不产生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质性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影响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，可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暂按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发承包双方中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较低价格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方案执行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8000"/>
                        </a:lnSpc>
                        <a:spcBef>
                          <a:spcPts val="32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争议解决后，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争议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解决的结果与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较低价格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方案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的，应按照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争议解决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的结果执行，由此造成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损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失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由责任人承担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148137" algn="l" rtl="0" eaLnBrk="0">
                        <a:lnSpc>
                          <a:spcPct val="91000"/>
                        </a:lnSpc>
                        <a:spcBef>
                          <a:spcPts val="78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3" name="picture 3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511169"/>
            <a:ext cx="176783" cy="211073"/>
          </a:xfrm>
          <a:prstGeom prst="rect">
            <a:avLst/>
          </a:prstGeom>
        </p:spPr>
      </p:pic>
      <p:pic>
        <p:nvPicPr>
          <p:cNvPr id="374" name="picture 3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999108"/>
            <a:ext cx="176783" cy="211073"/>
          </a:xfrm>
          <a:prstGeom prst="rect">
            <a:avLst/>
          </a:prstGeom>
        </p:spPr>
      </p:pic>
      <p:pic>
        <p:nvPicPr>
          <p:cNvPr id="375" name="picture 3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276713"/>
            <a:ext cx="176783" cy="211073"/>
          </a:xfrm>
          <a:prstGeom prst="rect">
            <a:avLst/>
          </a:prstGeom>
        </p:spPr>
      </p:pic>
      <p:pic>
        <p:nvPicPr>
          <p:cNvPr id="376" name="picture 3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377" name="picture 3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378" name="table 378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11.5.2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缺陷责任期内，由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承包人原因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造成的缺陷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承包人应负责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维修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，并承担鉴定及维修费用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3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如承包人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不维修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也不承担费用，发包人可从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保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证金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或质量担保保函中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扣除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费用超出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保证金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，发包人可向承包人进行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索赔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30004" indent="-177415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维修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并承担相应费用后，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不免除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对工程的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损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失赔偿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责任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7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他人原因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造成的缺陷，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负责组织维修，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包人不承担费用，且发包人不得从保证金中扣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1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11.5.3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缺陷责任期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终止后，发包人应按合同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将质量担保保函或剩余的质量保证金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返还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给承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不得计算利息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148137" algn="l" rtl="0" eaLnBrk="0">
                        <a:lnSpc>
                          <a:spcPct val="91000"/>
                        </a:lnSpc>
                        <a:spcBef>
                          <a:spcPts val="65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9" name="picture 3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852303"/>
            <a:ext cx="176783" cy="211073"/>
          </a:xfrm>
          <a:prstGeom prst="rect">
            <a:avLst/>
          </a:prstGeom>
        </p:spPr>
      </p:pic>
      <p:pic>
        <p:nvPicPr>
          <p:cNvPr id="380" name="picture 3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129930"/>
            <a:ext cx="176783" cy="211073"/>
          </a:xfrm>
          <a:prstGeom prst="rect">
            <a:avLst/>
          </a:prstGeom>
        </p:spPr>
      </p:pic>
      <p:pic>
        <p:nvPicPr>
          <p:cNvPr id="381" name="picture 3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626985"/>
            <a:ext cx="176783" cy="211073"/>
          </a:xfrm>
          <a:prstGeom prst="rect">
            <a:avLst/>
          </a:prstGeom>
        </p:spPr>
      </p:pic>
      <p:pic>
        <p:nvPicPr>
          <p:cNvPr id="382" name="picture 3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895497"/>
            <a:ext cx="176783" cy="211073"/>
          </a:xfrm>
          <a:prstGeom prst="rect">
            <a:avLst/>
          </a:prstGeom>
        </p:spPr>
      </p:pic>
      <p:pic>
        <p:nvPicPr>
          <p:cNvPr id="383" name="picture 38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" name="table 384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146" indent="-170557" algn="l" rtl="0" eaLnBrk="0">
                        <a:lnSpc>
                          <a:spcPct val="109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13.1.5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发承包双方均应当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及时签收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另一方送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定接收地点和指定接收人的来往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信函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拒不签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送达信函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的一方可以采用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特快专递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或者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公证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式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送达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，所造成的费用增加(包括被迫采用特殊送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方式所发生的费用)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和(或)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延误的工期由拒绝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收一方承担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21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13.1.6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书面文件和通知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不得扣压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，一方能够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供证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据证明另一方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拒绝签收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或已送达的，应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视为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并应承担相应责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1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13.2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计价档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案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13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13.2.3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工程造价咨询人归档的计价文件，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保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存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宜少于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五年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137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5" name="picture 3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456289"/>
            <a:ext cx="176783" cy="211073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182004"/>
            <a:ext cx="176783" cy="211073"/>
          </a:xfrm>
          <a:prstGeom prst="rect">
            <a:avLst/>
          </a:prstGeom>
        </p:spPr>
      </p:pic>
      <p:pic>
        <p:nvPicPr>
          <p:cNvPr id="387" name="picture 3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450422"/>
            <a:ext cx="176783" cy="211073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389" name="table 389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13.1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计价资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13.1.1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发承包双方应当约定各自在合同工程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管理人员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职责范围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，双方现场管理人员在职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责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围内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签字确认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的书面文件是工程计价的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有效凭证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但如有其他有效证据或经实证证明其是虚假的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外</a:t>
                      </a:r>
                      <a:endParaRPr lang="NSimSun" altLang="NSimSun" sz="1400" dirty="0"/>
                    </a:p>
                    <a:p>
                      <a:pPr marL="242577" algn="l" rtl="0" eaLnBrk="0">
                        <a:lnSpc>
                          <a:spcPts val="371"/>
                        </a:lnSpc>
                        <a:spcBef>
                          <a:spcPts val="981"/>
                        </a:spcBef>
                        <a:tabLst/>
                      </a:pPr>
                      <a:r>
                        <a:rPr sz="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300" dirty="0"/>
                    </a:p>
                    <a:p>
                      <a:pPr marL="228480" indent="-175891" algn="l" rtl="0" eaLnBrk="0">
                        <a:lnSpc>
                          <a:spcPct val="109000"/>
                        </a:lnSpc>
                        <a:spcBef>
                          <a:spcPts val="55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13.1.2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发承包双方不论在何种场合对与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关的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通知、批准、证明、证书、指示、指令、</a:t>
                      </a:r>
                      <a:r>
                        <a:rPr sz="1400" spc="4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求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、请求、同意、意见、确定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和决定等，均应采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书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面形式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，并应在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合理期限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内送达接收人和送达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口头指令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不得作为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计价凭证，但有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证据证明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人已按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口头指令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完成施工的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137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0" name="picture 3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2846413"/>
            <a:ext cx="176783" cy="211073"/>
          </a:xfrm>
          <a:prstGeom prst="rect">
            <a:avLst/>
          </a:prstGeom>
        </p:spPr>
      </p:pic>
      <p:pic>
        <p:nvPicPr>
          <p:cNvPr id="391" name="picture 3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392" name="picture 3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" name="table 393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8858" indent="-176489" algn="l" rtl="0" eaLnBrk="0">
                        <a:lnSpc>
                          <a:spcPct val="103000"/>
                        </a:lnSpc>
                        <a:spcBef>
                          <a:spcPts val="1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总价合同，材料含税报价，结算，扣材料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营改增后，材料设备，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不含</a:t>
                      </a:r>
                      <a:r>
                        <a:rPr sz="1400" spc="3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税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报价</a:t>
                      </a:r>
                      <a:endParaRPr lang="NSimSun" altLang="NSimSun" sz="1400" dirty="0"/>
                    </a:p>
                    <a:p>
                      <a:pPr marL="222957" indent="-170588" algn="l" rtl="0" eaLnBrk="0">
                        <a:lnSpc>
                          <a:spcPct val="103000"/>
                        </a:lnSpc>
                        <a:spcBef>
                          <a:spcPts val="374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甲供材，由甲方提供的材料，是和总承包方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定并与第三方供应商签订的采购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同。</a:t>
                      </a:r>
                      <a:endParaRPr lang="NSimSun" altLang="NSimSun" sz="1400" dirty="0"/>
                    </a:p>
                    <a:p>
                      <a:pPr marL="234575" indent="-182206" algn="l" rtl="0" eaLnBrk="0">
                        <a:lnSpc>
                          <a:spcPct val="103000"/>
                        </a:lnSpc>
                        <a:spcBef>
                          <a:spcPts val="374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采购合同是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含税的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，是需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扣除税金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才能纳入到总价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endParaRPr lang="NSimSun" altLang="NSimSun" sz="1400" dirty="0"/>
                    </a:p>
                    <a:p>
                      <a:pPr marL="52368" algn="l" rtl="0" eaLnBrk="0">
                        <a:lnSpc>
                          <a:spcPct val="116000"/>
                        </a:lnSpc>
                        <a:spcBef>
                          <a:spcPts val="374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固定总价合同，招标要求，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清单不算合同文</a:t>
                      </a:r>
                      <a:r>
                        <a:rPr sz="1400" spc="3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件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招标图钢材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万吨，乙方报价清单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4.4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万吨，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工图</a:t>
                      </a:r>
                      <a:endParaRPr lang="NSimSun" altLang="NSimSun" sz="1400" dirty="0"/>
                    </a:p>
                    <a:p>
                      <a:pPr marL="223695" indent="-2302" algn="l" rtl="0" eaLnBrk="0">
                        <a:lnSpc>
                          <a:spcPct val="100000"/>
                        </a:lnSpc>
                        <a:spcBef>
                          <a:spcPts val="26"/>
                        </a:spcBef>
                        <a:tabLst/>
                      </a:pP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4.5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万吨。变更增加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千吨，应增加多少。乙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存在多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报少报量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002" indent="-173633" algn="l" rtl="0" eaLnBrk="0">
                        <a:lnSpc>
                          <a:spcPct val="108000"/>
                        </a:lnSpc>
                        <a:spcBef>
                          <a:spcPts val="206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招标图商品砼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万方，乙方报价清单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万方，竣工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5.5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万方。变更增加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千方，应增加多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少。</a:t>
                      </a:r>
                      <a:endParaRPr lang="NSimSun" altLang="NSimSun" sz="1400" dirty="0"/>
                    </a:p>
                    <a:p>
                      <a:pPr marL="52368" algn="l" rtl="0" eaLnBrk="0">
                        <a:lnSpc>
                          <a:spcPts val="1791"/>
                        </a:lnSpc>
                        <a:spcBef>
                          <a:spcPts val="381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后钢材大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涨价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，如何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调价差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4.5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万吨，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万吨</a:t>
                      </a:r>
                      <a:endParaRPr lang="NSimSun" altLang="NSimSun" sz="1400" dirty="0"/>
                    </a:p>
                    <a:p>
                      <a:pPr marL="148932" algn="l" rtl="0" eaLnBrk="0">
                        <a:lnSpc>
                          <a:spcPct val="91000"/>
                        </a:lnSpc>
                        <a:spcBef>
                          <a:spcPts val="117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4" name="picture 3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5888" y="8949420"/>
            <a:ext cx="171126" cy="204319"/>
          </a:xfrm>
          <a:prstGeom prst="rect">
            <a:avLst/>
          </a:prstGeom>
        </p:spPr>
      </p:pic>
      <p:pic>
        <p:nvPicPr>
          <p:cNvPr id="395" name="picture 3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5888" y="8463312"/>
            <a:ext cx="171126" cy="204319"/>
          </a:xfrm>
          <a:prstGeom prst="rect">
            <a:avLst/>
          </a:prstGeom>
        </p:spPr>
      </p:pic>
      <p:pic>
        <p:nvPicPr>
          <p:cNvPr id="396" name="picture 3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5888" y="7756096"/>
            <a:ext cx="171126" cy="204319"/>
          </a:xfrm>
          <a:prstGeom prst="rect">
            <a:avLst/>
          </a:prstGeom>
        </p:spPr>
      </p:pic>
      <p:pic>
        <p:nvPicPr>
          <p:cNvPr id="397" name="picture 3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5888" y="7490925"/>
            <a:ext cx="171126" cy="204319"/>
          </a:xfrm>
          <a:prstGeom prst="rect">
            <a:avLst/>
          </a:prstGeom>
        </p:spPr>
      </p:pic>
      <p:pic>
        <p:nvPicPr>
          <p:cNvPr id="398" name="picture 3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5888" y="7013990"/>
            <a:ext cx="171126" cy="204319"/>
          </a:xfrm>
          <a:prstGeom prst="rect">
            <a:avLst/>
          </a:prstGeom>
        </p:spPr>
      </p:pic>
      <p:pic>
        <p:nvPicPr>
          <p:cNvPr id="399" name="picture 3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5888" y="6527768"/>
            <a:ext cx="171126" cy="204319"/>
          </a:xfrm>
          <a:prstGeom prst="rect">
            <a:avLst/>
          </a:prstGeom>
        </p:spPr>
      </p:pic>
      <p:pic>
        <p:nvPicPr>
          <p:cNvPr id="400" name="picture 4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5888" y="6041660"/>
            <a:ext cx="171126" cy="204319"/>
          </a:xfrm>
          <a:prstGeom prst="rect">
            <a:avLst/>
          </a:prstGeom>
        </p:spPr>
      </p:pic>
      <p:graphicFrame>
        <p:nvGraphicFramePr>
          <p:cNvPr id="401" name="table 40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2589" algn="l" rtl="0" eaLnBrk="0">
                        <a:lnSpc>
                          <a:spcPct val="133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合同约定，施工现场条件，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乙方承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担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场内道路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、交通设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3000"/>
                        </a:lnSpc>
                        <a:spcBef>
                          <a:spcPts val="28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施工所需要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的条件，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自行踏勘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，据此报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打桩地方，消防泵房、水池，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拆除、回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填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排管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4*5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排，变为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3*4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排，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似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12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专业工程暂估价，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乙方报</a:t>
                      </a:r>
                      <a:r>
                        <a:rPr sz="1400" b="1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3%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管理费，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09000"/>
                        </a:lnSpc>
                        <a:spcBef>
                          <a:spcPts val="24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现场土方多，招标，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甲方要求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土方平衡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少外运，乙方制定土方平衡方案，假山，土方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，报低，中标，固定单价合同，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乙方土方方案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方没批准，大量土方外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运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137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2" name="picture 4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267037"/>
            <a:ext cx="176783" cy="211073"/>
          </a:xfrm>
          <a:prstGeom prst="rect">
            <a:avLst/>
          </a:prstGeom>
        </p:spPr>
      </p:pic>
      <p:pic>
        <p:nvPicPr>
          <p:cNvPr id="403" name="picture 4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754977"/>
            <a:ext cx="176783" cy="211073"/>
          </a:xfrm>
          <a:prstGeom prst="rect">
            <a:avLst/>
          </a:prstGeom>
        </p:spPr>
      </p:pic>
      <p:pic>
        <p:nvPicPr>
          <p:cNvPr id="404" name="picture 4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480669"/>
            <a:ext cx="176783" cy="211073"/>
          </a:xfrm>
          <a:prstGeom prst="rect">
            <a:avLst/>
          </a:prstGeom>
        </p:spPr>
      </p:pic>
      <p:pic>
        <p:nvPicPr>
          <p:cNvPr id="405" name="picture 40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206361"/>
            <a:ext cx="176783" cy="211073"/>
          </a:xfrm>
          <a:prstGeom prst="rect">
            <a:avLst/>
          </a:prstGeom>
        </p:spPr>
      </p:pic>
      <p:pic>
        <p:nvPicPr>
          <p:cNvPr id="406" name="picture 40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407" name="picture 40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408" name="picture 40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" name="table 409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9586" indent="-177472" algn="l" rtl="0" eaLnBrk="0">
                        <a:lnSpc>
                          <a:spcPct val="101000"/>
                        </a:lnSpc>
                        <a:spcBef>
                          <a:spcPts val="3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固定总价，安装工程，规模和功能不变，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电缆截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面和走向变了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图纸变更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，工程量增加，能否按实结算</a:t>
                      </a:r>
                      <a:endParaRPr lang="NSimSun" altLang="NSimSun" sz="1400" dirty="0"/>
                    </a:p>
                    <a:p>
                      <a:pPr marL="52114" algn="l" rtl="0" eaLnBrk="0">
                        <a:lnSpc>
                          <a:spcPct val="93000"/>
                        </a:lnSpc>
                        <a:spcBef>
                          <a:spcPts val="355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甲方完成清单，图纸和清单互为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补充包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干</a:t>
                      </a:r>
                      <a:endParaRPr lang="NSimSun" altLang="NSimSun" sz="1400" dirty="0"/>
                    </a:p>
                    <a:p>
                      <a:pPr marL="52114" algn="l" rtl="0" eaLnBrk="0">
                        <a:lnSpc>
                          <a:spcPts val="2015"/>
                        </a:lnSpc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乙方报结算，增加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了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</a:t>
                      </a:r>
                      <a:endParaRPr lang="NSimSun" altLang="NSimSun" sz="1400" dirty="0"/>
                    </a:p>
                    <a:p>
                      <a:pPr marL="52114" algn="l" rtl="0" eaLnBrk="0">
                        <a:lnSpc>
                          <a:spcPts val="1749"/>
                        </a:lnSpc>
                        <a:spcBef>
                          <a:spcPts val="461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乙方投标时提出了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清单少算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，甲方不予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</a:t>
                      </a:r>
                      <a:endParaRPr lang="NSimSun" altLang="NSimSun" sz="1400" dirty="0"/>
                    </a:p>
                    <a:p>
                      <a:pPr marL="223345" indent="-171231" algn="l" rtl="0" eaLnBrk="0">
                        <a:lnSpc>
                          <a:spcPct val="106000"/>
                        </a:lnSpc>
                        <a:spcBef>
                          <a:spcPts val="91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联系函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，变更超过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1/3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，按竣工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图结算，材料调价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差</a:t>
                      </a:r>
                      <a:endParaRPr lang="NSimSun" altLang="NSimSun" sz="1400" dirty="0"/>
                    </a:p>
                    <a:p>
                      <a:pPr marL="52114" algn="l" rtl="0" eaLnBrk="0">
                        <a:lnSpc>
                          <a:spcPts val="1744"/>
                        </a:lnSpc>
                        <a:spcBef>
                          <a:spcPts val="301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回函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，变更超过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1/3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，按竣工图结算，不调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价差，</a:t>
                      </a:r>
                      <a:endParaRPr lang="NSimSun" altLang="NSimSun" sz="1400" dirty="0"/>
                    </a:p>
                    <a:p>
                      <a:pPr marL="52114" indent="176937" algn="l" rtl="0" eaLnBrk="0">
                        <a:lnSpc>
                          <a:spcPct val="110000"/>
                        </a:lnSpc>
                        <a:spcBef>
                          <a:spcPts val="1"/>
                        </a:spcBef>
                        <a:tabLst>
                          <a:tab pos="217170" algn="l"/>
                        </a:tabLst>
                      </a:pP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没有补充协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议，结算时又不想按实结算，能否推翻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</a:t>
                      </a:r>
                      <a:r>
                        <a:rPr sz="1400" b="1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投标预算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是少算的，按竣工图结算，意味着投标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时少算</a:t>
                      </a:r>
                      <a:endParaRPr lang="NSimSun" altLang="NSimSun" sz="1400" dirty="0"/>
                    </a:p>
                    <a:p>
                      <a:pPr marL="229051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分施工单位就能拿回去</a:t>
                      </a:r>
                      <a:endParaRPr lang="NSimSun" altLang="NSimSun" sz="1400" dirty="0"/>
                    </a:p>
                    <a:p>
                      <a:pPr marL="52114" algn="l" rtl="0" eaLnBrk="0">
                        <a:lnSpc>
                          <a:spcPts val="1746"/>
                        </a:lnSpc>
                        <a:spcBef>
                          <a:spcPts val="354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建议甲方按竣工图算一遍，先证明总量没有超过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/3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224772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就可以按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变更增减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结算，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变更增加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部分给予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调差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48932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" name="picture 4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5634" y="8677533"/>
            <a:ext cx="165470" cy="197565"/>
          </a:xfrm>
          <a:prstGeom prst="rect">
            <a:avLst/>
          </a:prstGeom>
        </p:spPr>
      </p:pic>
      <p:pic>
        <p:nvPicPr>
          <p:cNvPr id="411" name="picture 4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5634" y="8215765"/>
            <a:ext cx="165470" cy="197565"/>
          </a:xfrm>
          <a:prstGeom prst="rect">
            <a:avLst/>
          </a:prstGeom>
        </p:spPr>
      </p:pic>
      <p:pic>
        <p:nvPicPr>
          <p:cNvPr id="412" name="picture 4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5634" y="7738814"/>
            <a:ext cx="165470" cy="197565"/>
          </a:xfrm>
          <a:prstGeom prst="rect">
            <a:avLst/>
          </a:prstGeom>
        </p:spPr>
      </p:pic>
      <p:pic>
        <p:nvPicPr>
          <p:cNvPr id="413" name="picture 4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5634" y="7269373"/>
            <a:ext cx="165470" cy="197565"/>
          </a:xfrm>
          <a:prstGeom prst="rect">
            <a:avLst/>
          </a:prstGeom>
        </p:spPr>
      </p:pic>
      <p:pic>
        <p:nvPicPr>
          <p:cNvPr id="414" name="picture 4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5634" y="7013403"/>
            <a:ext cx="165470" cy="197565"/>
          </a:xfrm>
          <a:prstGeom prst="rect">
            <a:avLst/>
          </a:prstGeom>
        </p:spPr>
      </p:pic>
      <p:pic>
        <p:nvPicPr>
          <p:cNvPr id="415" name="picture 4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5634" y="6757323"/>
            <a:ext cx="165470" cy="197565"/>
          </a:xfrm>
          <a:prstGeom prst="rect">
            <a:avLst/>
          </a:prstGeom>
        </p:spPr>
      </p:pic>
      <p:pic>
        <p:nvPicPr>
          <p:cNvPr id="416" name="picture 4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5634" y="6501300"/>
            <a:ext cx="165470" cy="197565"/>
          </a:xfrm>
          <a:prstGeom prst="rect">
            <a:avLst/>
          </a:prstGeom>
        </p:spPr>
      </p:pic>
      <p:pic>
        <p:nvPicPr>
          <p:cNvPr id="417" name="picture 4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5634" y="6039476"/>
            <a:ext cx="165470" cy="197565"/>
          </a:xfrm>
          <a:prstGeom prst="rect">
            <a:avLst/>
          </a:prstGeom>
        </p:spPr>
      </p:pic>
      <p:graphicFrame>
        <p:nvGraphicFramePr>
          <p:cNvPr id="418" name="table 418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8480" indent="-175891" algn="l" rtl="0" eaLnBrk="0">
                        <a:lnSpc>
                          <a:spcPct val="109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固定总价合同，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乙方算量报价，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图没有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篷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，甲方提供铝材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天篷暂估量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4000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平，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乙方报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每平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400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元，实际完成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3000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平，审计，按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300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，但要扣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4000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08000"/>
                        </a:lnSpc>
                        <a:spcBef>
                          <a:spcPts val="29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门窗分包，定额价比招标限价高，约定，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更，套定额，按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报价下浮率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下浮结算，按哪个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率，招标限价相对定额下浮率，是否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虑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单价合同，室外排水管，招标清单量为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乙方报价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，图纸和实际完成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3000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米，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招标清</a:t>
                      </a:r>
                      <a:r>
                        <a:rPr sz="1400" spc="4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于要约邀请，无效，应据实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93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9" name="picture 4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3075050"/>
            <a:ext cx="176783" cy="211073"/>
          </a:xfrm>
          <a:prstGeom prst="rect">
            <a:avLst/>
          </a:prstGeom>
        </p:spPr>
      </p:pic>
      <p:pic>
        <p:nvPicPr>
          <p:cNvPr id="420" name="picture 4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352678"/>
            <a:ext cx="176783" cy="211073"/>
          </a:xfrm>
          <a:prstGeom prst="rect">
            <a:avLst/>
          </a:prstGeom>
        </p:spPr>
      </p:pic>
      <p:pic>
        <p:nvPicPr>
          <p:cNvPr id="421" name="picture 4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" name="table 422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固定单价合同，外运土石方，运距为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考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虑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，实际运距远，亏很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多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、施工过程中，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甲方指定了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公里的消纳点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的消纳点，无法大规模消纳，弃置土方，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乙方主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邀请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环保部门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协调现场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消纳点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31337" indent="-178748" algn="l" rtl="0" eaLnBrk="0">
                        <a:lnSpc>
                          <a:spcPct val="111000"/>
                        </a:lnSpc>
                        <a:spcBef>
                          <a:spcPts val="1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、为加快土方工程有序进行，并兼顾其他企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需要分流到其他消纳所，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乙方可借机提供最少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公里内的消纳点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45625" indent="-193036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、乙方要提供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消纳证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和发票，主动上报业主代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、现场监理签字确认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932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23" name="picture 4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999108"/>
            <a:ext cx="176783" cy="211073"/>
          </a:xfrm>
          <a:prstGeom prst="rect">
            <a:avLst/>
          </a:prstGeom>
        </p:spPr>
      </p:pic>
      <p:pic>
        <p:nvPicPr>
          <p:cNvPr id="424" name="picture 4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267527"/>
            <a:ext cx="176783" cy="211073"/>
          </a:xfrm>
          <a:prstGeom prst="rect">
            <a:avLst/>
          </a:prstGeom>
        </p:spPr>
      </p:pic>
      <p:pic>
        <p:nvPicPr>
          <p:cNvPr id="425" name="picture 4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426" name="picture 4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427" name="table 42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内墙只刷乳胶漆，不批膩子，怎么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调整人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含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按照</a:t>
                      </a:r>
                      <a:r>
                        <a:rPr sz="1400" spc="1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面积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和涂刷</a:t>
                      </a:r>
                      <a:r>
                        <a:rPr sz="1400" spc="1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次数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分解计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28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人工消耗量，定额下浮、工料分析确定人工消耗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工料分析就是以公斤数折算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墙面面积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数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竣工图和签证矛盾，哪个做为结算依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27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我认为应该以竣工图为准，因为一般竣工图，是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工单位，根据现场的实际情况确认的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34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如果你是乙方，你应该以书面的形式上报甲方，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有矛盾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1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如果你是甲方，应要求施工方加以说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结论：以签证为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48932" algn="l" rtl="0" eaLnBrk="0">
                        <a:lnSpc>
                          <a:spcPct val="9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28" name="picture 4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4263718"/>
            <a:ext cx="176783" cy="211073"/>
          </a:xfrm>
          <a:prstGeom prst="rect">
            <a:avLst/>
          </a:prstGeom>
        </p:spPr>
      </p:pic>
      <p:pic>
        <p:nvPicPr>
          <p:cNvPr id="429" name="picture 4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989410"/>
            <a:ext cx="176783" cy="211073"/>
          </a:xfrm>
          <a:prstGeom prst="rect">
            <a:avLst/>
          </a:prstGeom>
        </p:spPr>
      </p:pic>
      <p:pic>
        <p:nvPicPr>
          <p:cNvPr id="430" name="picture 4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495675"/>
            <a:ext cx="176783" cy="211073"/>
          </a:xfrm>
          <a:prstGeom prst="rect">
            <a:avLst/>
          </a:prstGeom>
        </p:spPr>
      </p:pic>
      <p:pic>
        <p:nvPicPr>
          <p:cNvPr id="431" name="picture 4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992729"/>
            <a:ext cx="176783" cy="211073"/>
          </a:xfrm>
          <a:prstGeom prst="rect">
            <a:avLst/>
          </a:prstGeom>
        </p:spPr>
      </p:pic>
      <p:pic>
        <p:nvPicPr>
          <p:cNvPr id="432" name="picture 4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709305"/>
            <a:ext cx="176783" cy="211073"/>
          </a:xfrm>
          <a:prstGeom prst="rect">
            <a:avLst/>
          </a:prstGeom>
        </p:spPr>
      </p:pic>
      <p:pic>
        <p:nvPicPr>
          <p:cNvPr id="433" name="picture 4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434997"/>
            <a:ext cx="176783" cy="211073"/>
          </a:xfrm>
          <a:prstGeom prst="rect">
            <a:avLst/>
          </a:prstGeom>
        </p:spPr>
      </p:pic>
      <p:pic>
        <p:nvPicPr>
          <p:cNvPr id="434" name="picture 4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435" name="picture 4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436" name="picture 4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" name="table 437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施工方案、投标清单，使用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木模板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位换成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砖胎模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45625" indent="-193036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这部分量为了避免后期争议，把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方案改了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，隐蔽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了就行呢？需要做工程量签证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16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施工总包，清单计价，管道工程沟槽土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挖工程量没有考虑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放坡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施工方进场后在方案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明按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放坡，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甲方签章了，结算是可以按照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算工程量吗？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清单描述中没有写明计算规则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5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清单量通常是净量，放坡和工作面，应报入综合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1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走签证，很难通过审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含量变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93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8" name="picture 4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776268"/>
            <a:ext cx="176783" cy="211073"/>
          </a:xfrm>
          <a:prstGeom prst="rect">
            <a:avLst/>
          </a:prstGeom>
        </p:spPr>
      </p:pic>
      <p:pic>
        <p:nvPicPr>
          <p:cNvPr id="439" name="picture 4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501983"/>
            <a:ext cx="176783" cy="211073"/>
          </a:xfrm>
          <a:prstGeom prst="rect">
            <a:avLst/>
          </a:prstGeom>
        </p:spPr>
      </p:pic>
      <p:pic>
        <p:nvPicPr>
          <p:cNvPr id="440" name="picture 4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8008235"/>
            <a:ext cx="176783" cy="211073"/>
          </a:xfrm>
          <a:prstGeom prst="rect">
            <a:avLst/>
          </a:prstGeom>
        </p:spPr>
      </p:pic>
      <p:pic>
        <p:nvPicPr>
          <p:cNvPr id="441" name="picture 4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442" name="picture 4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443" name="picture 4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444" name="table 444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5908" indent="-173794" algn="l" rtl="0" eaLnBrk="0">
                        <a:lnSpc>
                          <a:spcPct val="103000"/>
                        </a:lnSpc>
                        <a:spcBef>
                          <a:spcPts val="4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仓库楼板，固化剂下渗固封，楼板上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续做内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隔墙，可能损坏楼板面层，铺一层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mm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厚木模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防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护，木模板价高，难以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摊销</a:t>
                      </a:r>
                      <a:endParaRPr lang="NSimSun" altLang="NSimSun" sz="1400" dirty="0"/>
                    </a:p>
                    <a:p>
                      <a:pPr marL="52368" algn="l" rtl="0" eaLnBrk="0">
                        <a:lnSpc>
                          <a:spcPts val="1724"/>
                        </a:lnSpc>
                        <a:spcBef>
                          <a:spcPts val="454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合同，措施费包干，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耐磨地坪固化剂固封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，专业工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endParaRPr lang="NSimSun" altLang="NSimSun" sz="1400" dirty="0"/>
                    </a:p>
                    <a:p>
                      <a:pPr marL="231624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4433" indent="-172064" algn="l" rtl="0" eaLnBrk="0">
                        <a:lnSpc>
                          <a:spcPct val="103000"/>
                        </a:lnSpc>
                        <a:spcBef>
                          <a:spcPts val="368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措施费包干，不给调整。暂估价，可以招标或认质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价确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226645" indent="-174276" algn="l" rtl="0" eaLnBrk="0">
                        <a:lnSpc>
                          <a:spcPct val="103000"/>
                        </a:lnSpc>
                        <a:spcBef>
                          <a:spcPts val="379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看招标文件合同，对暂估价范围要求，如果未明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反而好协商处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endParaRPr lang="NSimSun" altLang="NSimSun" sz="1400" dirty="0"/>
                    </a:p>
                    <a:p>
                      <a:pPr marL="236788" indent="-184419" algn="l" rtl="0" eaLnBrk="0">
                        <a:lnSpc>
                          <a:spcPct val="103000"/>
                        </a:lnSpc>
                        <a:spcBef>
                          <a:spcPts val="368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可以将此甲乙双方确定的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防护方案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计入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核</a:t>
                      </a:r>
                      <a:r>
                        <a:rPr sz="1400" spc="3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内容？</a:t>
                      </a:r>
                      <a:endParaRPr lang="NSimSun" altLang="NSimSun" sz="1400" dirty="0"/>
                    </a:p>
                    <a:p>
                      <a:pPr marL="223695" indent="-171326" algn="l" rtl="0" eaLnBrk="0">
                        <a:lnSpc>
                          <a:spcPct val="107000"/>
                        </a:lnSpc>
                        <a:spcBef>
                          <a:spcPts val="291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专业工程暂估价核价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为含工程实体费＋相应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施费＋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规费税金的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全费用价格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，不受总包合同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措施费</a:t>
                      </a:r>
                      <a:r>
                        <a:rPr sz="1400" spc="4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干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endParaRPr lang="NSimSun" altLang="NSimSun" sz="1400" dirty="0"/>
                    </a:p>
                    <a:p>
                      <a:pPr marL="148932" algn="l" rtl="0" eaLnBrk="0">
                        <a:lnSpc>
                          <a:spcPct val="99000"/>
                        </a:lnSpc>
                        <a:spcBef>
                          <a:spcPts val="37"/>
                        </a:spcBef>
                        <a:tabLst/>
                      </a:pPr>
                      <a:r>
                        <a:rPr sz="1000" spc="40" dirty="0" baseline="26044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75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限制，对甲方也就没有审计风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险？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5" name="picture 4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5888" y="4043729"/>
            <a:ext cx="171126" cy="204319"/>
          </a:xfrm>
          <a:prstGeom prst="rect">
            <a:avLst/>
          </a:prstGeom>
        </p:spPr>
      </p:pic>
      <p:pic>
        <p:nvPicPr>
          <p:cNvPr id="446" name="picture 4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5888" y="3557509"/>
            <a:ext cx="171126" cy="204319"/>
          </a:xfrm>
          <a:prstGeom prst="rect">
            <a:avLst/>
          </a:prstGeom>
        </p:spPr>
      </p:pic>
      <p:pic>
        <p:nvPicPr>
          <p:cNvPr id="447" name="picture 4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5888" y="3071378"/>
            <a:ext cx="171126" cy="204319"/>
          </a:xfrm>
          <a:prstGeom prst="rect">
            <a:avLst/>
          </a:prstGeom>
        </p:spPr>
      </p:pic>
      <p:pic>
        <p:nvPicPr>
          <p:cNvPr id="448" name="picture 4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5888" y="2585246"/>
            <a:ext cx="171126" cy="204319"/>
          </a:xfrm>
          <a:prstGeom prst="rect">
            <a:avLst/>
          </a:prstGeom>
        </p:spPr>
      </p:pic>
      <p:pic>
        <p:nvPicPr>
          <p:cNvPr id="449" name="picture 4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5888" y="2099026"/>
            <a:ext cx="171126" cy="204319"/>
          </a:xfrm>
          <a:prstGeom prst="rect">
            <a:avLst/>
          </a:prstGeom>
        </p:spPr>
      </p:pic>
      <p:pic>
        <p:nvPicPr>
          <p:cNvPr id="450" name="picture 4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5634" y="1397378"/>
            <a:ext cx="165470" cy="19756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" name="table 451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合同约定工程量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偏差</a:t>
                      </a:r>
                      <a:r>
                        <a:rPr sz="1400" b="1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5%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以内，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不调整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价，结算时，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工程量偏差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包括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工程变更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产生的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29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，预算采用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商混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，实际采用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集中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搅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，合同没明确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项目特征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不符调整合同价，结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否按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商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混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9000"/>
                        </a:lnSpc>
                        <a:spcBef>
                          <a:spcPts val="27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总价包干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合同的项目，没有变更，然后结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审核，部分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现场收方量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图纸量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少于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工程量可以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扣减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吗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spcBef>
                          <a:spcPts val="36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</a:t>
                      </a:r>
                      <a:r>
                        <a:rPr sz="1400" spc="4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出库单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量，大于，</a:t>
                      </a:r>
                      <a:r>
                        <a:rPr sz="1400" spc="4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损耗，浪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93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2" name="picture 4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236884"/>
            <a:ext cx="176783" cy="211073"/>
          </a:xfrm>
          <a:prstGeom prst="rect">
            <a:avLst/>
          </a:prstGeom>
        </p:spPr>
      </p:pic>
      <p:pic>
        <p:nvPicPr>
          <p:cNvPr id="453" name="picture 4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505303"/>
            <a:ext cx="176783" cy="211073"/>
          </a:xfrm>
          <a:prstGeom prst="rect">
            <a:avLst/>
          </a:prstGeom>
        </p:spPr>
      </p:pic>
      <p:pic>
        <p:nvPicPr>
          <p:cNvPr id="454" name="picture 4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773780"/>
            <a:ext cx="176783" cy="211073"/>
          </a:xfrm>
          <a:prstGeom prst="rect">
            <a:avLst/>
          </a:prstGeom>
        </p:spPr>
      </p:pic>
      <p:pic>
        <p:nvPicPr>
          <p:cNvPr id="455" name="picture 4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456" name="table 45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6956" indent="-174367" algn="l" rtl="0" eaLnBrk="0">
                        <a:lnSpc>
                          <a:spcPct val="107000"/>
                        </a:lnSpc>
                        <a:spcBef>
                          <a:spcPts val="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调差的问题，合同，砂碎石可以调差，那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石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屑可以调吗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</a:t>
                      </a:r>
                      <a:r>
                        <a:rPr sz="1400" spc="1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拖延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了工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26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调差合同，按照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月量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调差，施工期间的数量现在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有资料，没有做数据出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来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7000"/>
                        </a:lnSpc>
                        <a:spcBef>
                          <a:spcPts val="3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第三方审核公司就按照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施工期间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的信息价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平均价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spcBef>
                          <a:spcPts val="35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甲方提出，施工期间，桥的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混凝土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量不可能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三年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度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0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桥按照</a:t>
                      </a:r>
                      <a:r>
                        <a:rPr sz="1400" spc="1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施工期间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就</a:t>
                      </a:r>
                      <a:r>
                        <a:rPr sz="1400" spc="1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一年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不能按照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三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年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27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施工期间与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基期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，对调，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乙方材料，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消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耗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材料报高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，综合单价，符合市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614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932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7" name="picture 4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952854"/>
            <a:ext cx="176783" cy="211073"/>
          </a:xfrm>
          <a:prstGeom prst="rect">
            <a:avLst/>
          </a:prstGeom>
        </p:spPr>
      </p:pic>
      <p:pic>
        <p:nvPicPr>
          <p:cNvPr id="458" name="picture 4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669431"/>
            <a:ext cx="176783" cy="211073"/>
          </a:xfrm>
          <a:prstGeom prst="rect">
            <a:avLst/>
          </a:prstGeom>
        </p:spPr>
      </p:pic>
      <p:pic>
        <p:nvPicPr>
          <p:cNvPr id="459" name="picture 4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175602"/>
            <a:ext cx="176783" cy="211073"/>
          </a:xfrm>
          <a:prstGeom prst="rect">
            <a:avLst/>
          </a:prstGeom>
        </p:spPr>
      </p:pic>
      <p:pic>
        <p:nvPicPr>
          <p:cNvPr id="460" name="picture 4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672750"/>
            <a:ext cx="176783" cy="211073"/>
          </a:xfrm>
          <a:prstGeom prst="rect">
            <a:avLst/>
          </a:prstGeom>
        </p:spPr>
      </p:pic>
      <p:pic>
        <p:nvPicPr>
          <p:cNvPr id="461" name="picture 4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169805"/>
            <a:ext cx="176783" cy="211073"/>
          </a:xfrm>
          <a:prstGeom prst="rect">
            <a:avLst/>
          </a:prstGeom>
        </p:spPr>
      </p:pic>
      <p:pic>
        <p:nvPicPr>
          <p:cNvPr id="462" name="picture 4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463" name="picture 4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8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3.2.8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其他项目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清单应按照工程要求以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单价或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计价方式确定费用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4.2.6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其他项目清单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应按照下列内容列项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11000"/>
                        </a:lnSpc>
                        <a:spcBef>
                          <a:spcPts val="11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暂列金额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应根据工程特点按招标文件的要求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估算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24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专业工程暂估价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应分不同专业估算，列出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明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及其包含内容等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0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计日工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应列出项目名称、计量单位和暂估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数量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3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总承包服务费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应列出服务项目及其内容、要求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计算方式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11000"/>
                        </a:lnSpc>
                        <a:spcBef>
                          <a:spcPts val="24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3.2.9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增值税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应按政府有关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主管部门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的规定计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197172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593373"/>
            <a:ext cx="176783" cy="21107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090557"/>
            <a:ext cx="176783" cy="21107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816213"/>
            <a:ext cx="176783" cy="21107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313280"/>
            <a:ext cx="176783" cy="21107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810347"/>
            <a:ext cx="176783" cy="21107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36" name="table 3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3.2.6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分部分项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工程项目清单应按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单价计价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算费用，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发包人提供的材料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应列入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分部分项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目清单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146" indent="-170557" algn="l" rtl="0" eaLnBrk="0">
                        <a:lnSpc>
                          <a:spcPct val="110000"/>
                        </a:lnSpc>
                        <a:spcBef>
                          <a:spcPts val="16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3.2.7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措施项目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清单应依据经济合理的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单价或总价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计价方式确定费用，其中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安全文明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措施项目应按国家或省级、行业建设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主管部门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定确定费用。(</a:t>
                      </a:r>
                      <a:r>
                        <a:rPr sz="140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产值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97703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114925"/>
            <a:ext cx="176783" cy="21107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" name="table 464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45625" indent="-193036" algn="l" rtl="0" eaLnBrk="0">
                        <a:lnSpc>
                          <a:spcPct val="107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市政道路，招标清单，对采用，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自拌混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凝土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、商混没有规定。自拌混凝土，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2000"/>
                        </a:lnSpc>
                        <a:spcBef>
                          <a:spcPts val="38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政府政策，县城周边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千米范围内，必须用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业主，要求使用，商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混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施工方，要求，按商混，认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结算审计，按自拌混凝土，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44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乙方，为当地企业，商混厂，是乙方子公司，应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熟知政府要求使用商品混凝土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策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41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投标，应按商混报价，应视为商混报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33623" indent="-181034" algn="l" rtl="0" eaLnBrk="0">
                        <a:lnSpc>
                          <a:spcPct val="107000"/>
                        </a:lnSpc>
                        <a:spcBef>
                          <a:spcPts val="25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按自拌，投标，增加中标概率，而采取策略，其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险应由乙方承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担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0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5" name="picture 4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419721"/>
            <a:ext cx="176783" cy="211073"/>
          </a:xfrm>
          <a:prstGeom prst="rect">
            <a:avLst/>
          </a:prstGeom>
        </p:spPr>
      </p:pic>
      <p:pic>
        <p:nvPicPr>
          <p:cNvPr id="466" name="picture 4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136193"/>
            <a:ext cx="176783" cy="211073"/>
          </a:xfrm>
          <a:prstGeom prst="rect">
            <a:avLst/>
          </a:prstGeom>
        </p:spPr>
      </p:pic>
      <p:pic>
        <p:nvPicPr>
          <p:cNvPr id="467" name="picture 4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642504"/>
            <a:ext cx="176783" cy="211073"/>
          </a:xfrm>
          <a:prstGeom prst="rect">
            <a:avLst/>
          </a:prstGeom>
        </p:spPr>
      </p:pic>
      <p:pic>
        <p:nvPicPr>
          <p:cNvPr id="468" name="picture 4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358975"/>
            <a:ext cx="176783" cy="211073"/>
          </a:xfrm>
          <a:prstGeom prst="rect">
            <a:avLst/>
          </a:prstGeom>
        </p:spPr>
      </p:pic>
      <p:pic>
        <p:nvPicPr>
          <p:cNvPr id="469" name="picture 4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084632"/>
            <a:ext cx="176783" cy="211073"/>
          </a:xfrm>
          <a:prstGeom prst="rect">
            <a:avLst/>
          </a:prstGeom>
        </p:spPr>
      </p:pic>
      <p:pic>
        <p:nvPicPr>
          <p:cNvPr id="470" name="picture 4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810347"/>
            <a:ext cx="176783" cy="211073"/>
          </a:xfrm>
          <a:prstGeom prst="rect">
            <a:avLst/>
          </a:prstGeom>
        </p:spPr>
      </p:pic>
      <p:pic>
        <p:nvPicPr>
          <p:cNvPr id="471" name="picture 4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472" name="picture 4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473" name="table 473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招标清单，边坡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岩石开挖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钻爆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87"/>
                        </a:lnSpc>
                        <a:spcBef>
                          <a:spcPts val="38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乙方投标，按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静爆法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报价。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施工按钻爆法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。静爆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</a:t>
                      </a:r>
                      <a:endParaRPr lang="NSimSun" altLang="NSimSun" sz="1400" dirty="0"/>
                    </a:p>
                    <a:p>
                      <a:pPr marL="235147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比钻爆法，市场价，高出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600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万。结算能否扣除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30004" indent="-177415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招投标法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27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为准，否则，改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正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视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为响应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，应按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钻爆法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施工，不能扣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7000"/>
                        </a:lnSpc>
                        <a:spcBef>
                          <a:spcPts val="39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民法典，以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投标文件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为准，静爆法，签合同，钻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法施工，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违约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，扣除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93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74" name="picture 4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672750"/>
            <a:ext cx="176783" cy="211073"/>
          </a:xfrm>
          <a:prstGeom prst="rect">
            <a:avLst/>
          </a:prstGeom>
        </p:spPr>
      </p:pic>
      <p:pic>
        <p:nvPicPr>
          <p:cNvPr id="475" name="picture 4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476" name="picture 4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666861"/>
            <a:ext cx="176783" cy="211073"/>
          </a:xfrm>
          <a:prstGeom prst="rect">
            <a:avLst/>
          </a:prstGeom>
        </p:spPr>
      </p:pic>
      <p:pic>
        <p:nvPicPr>
          <p:cNvPr id="477" name="picture 47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" name="table 478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2589" algn="l" rtl="0" eaLnBrk="0">
                        <a:lnSpc>
                          <a:spcPct val="133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施工路，改为，混凝土路，地下管线，加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单方包干，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层，变为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层，总价措施费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223908" algn="l" rtl="0" eaLnBrk="0">
                        <a:lnSpc>
                          <a:spcPts val="1692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按比例，面积比例，费用比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例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2000"/>
                        </a:lnSpc>
                        <a:spcBef>
                          <a:spcPts val="20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ppp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，约定施工图预算为准，设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化，图纸通过图审，按图施工，不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29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中标通知书后，拆迁，两年后签合同，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物价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涨价，合同额高，无效，合同额与中标通知书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，补充协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议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26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承诺书，结算漏报不补报，签证明细漏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结算报告计价文件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0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79" name="picture 4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053872"/>
            <a:ext cx="176783" cy="211073"/>
          </a:xfrm>
          <a:prstGeom prst="rect">
            <a:avLst/>
          </a:prstGeom>
        </p:spPr>
      </p:pic>
      <p:pic>
        <p:nvPicPr>
          <p:cNvPr id="480" name="picture 4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322407"/>
            <a:ext cx="176783" cy="211073"/>
          </a:xfrm>
          <a:prstGeom prst="rect">
            <a:avLst/>
          </a:prstGeom>
        </p:spPr>
      </p:pic>
      <p:pic>
        <p:nvPicPr>
          <p:cNvPr id="481" name="picture 4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810347"/>
            <a:ext cx="176783" cy="211073"/>
          </a:xfrm>
          <a:prstGeom prst="rect">
            <a:avLst/>
          </a:prstGeom>
        </p:spPr>
      </p:pic>
      <p:pic>
        <p:nvPicPr>
          <p:cNvPr id="482" name="picture 4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483" name="picture 4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484" name="table 484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一部分先验收，约定整体一起竣工验收，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算竣工日，部分质保期变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长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33"/>
                        </a:lnSpc>
                        <a:spcBef>
                          <a:spcPts val="3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ppp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，执行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endParaRPr lang="Arial" altLang="Arial" sz="1400" dirty="0"/>
                    </a:p>
                    <a:p>
                      <a:pPr marL="223908" indent="-171319" algn="l" rtl="0" eaLnBrk="0">
                        <a:lnSpc>
                          <a:spcPct val="112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政策，车位配比，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1:0.8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，变为，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1:1.2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位面积增加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5000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平。毗邻小区安全，有高差，基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，增加，加固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桩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2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招标，没有措施费清单，报入综合单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11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按图包干，土方外运，室外地平负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米，负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米水坑，排水、清淤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0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5" name="picture 4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166485"/>
            <a:ext cx="176783" cy="211073"/>
          </a:xfrm>
          <a:prstGeom prst="rect">
            <a:avLst/>
          </a:prstGeom>
        </p:spPr>
      </p:pic>
      <p:pic>
        <p:nvPicPr>
          <p:cNvPr id="486" name="picture 4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892178"/>
            <a:ext cx="176783" cy="211073"/>
          </a:xfrm>
          <a:prstGeom prst="rect">
            <a:avLst/>
          </a:prstGeom>
        </p:spPr>
      </p:pic>
      <p:pic>
        <p:nvPicPr>
          <p:cNvPr id="487" name="picture 4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488" name="picture 4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489" name="picture 48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6194" indent="-173605" algn="l" rtl="0" eaLnBrk="0">
                        <a:lnSpc>
                          <a:spcPct val="108000"/>
                        </a:lnSpc>
                        <a:spcBef>
                          <a:spcPts val="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有发承包单位双方盖章确认的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收方单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院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一般会以收方单作为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确认依据，但当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仍然可以举出相反证据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推翻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收方单工程量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1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单价让利，不是总价让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利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26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约定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总价下浮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应下浮整体总价，无需再考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规费、税金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等是否应该参与下浮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1812" indent="-169223" algn="l" rtl="0" eaLnBrk="0">
                        <a:lnSpc>
                          <a:spcPct val="107000"/>
                        </a:lnSpc>
                        <a:spcBef>
                          <a:spcPts val="35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安措费、规费、税金、调价差、管理费、暂估价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标、工料分析组价、认质核价、签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证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4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投标清单，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报低，施工，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4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材料结算，导致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超过预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0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只给了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价差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。乙方，重新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800" dirty="0"/>
                    </a:p>
                    <a:p>
                      <a:pPr marL="14840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91" name="picture 4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822021"/>
            <a:ext cx="176783" cy="211073"/>
          </a:xfrm>
          <a:prstGeom prst="rect">
            <a:avLst/>
          </a:prstGeom>
        </p:spPr>
      </p:pic>
      <p:pic>
        <p:nvPicPr>
          <p:cNvPr id="492" name="picture 4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547737"/>
            <a:ext cx="176783" cy="211073"/>
          </a:xfrm>
          <a:prstGeom prst="rect">
            <a:avLst/>
          </a:prstGeom>
        </p:spPr>
      </p:pic>
      <p:pic>
        <p:nvPicPr>
          <p:cNvPr id="493" name="picture 4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8044803"/>
            <a:ext cx="176783" cy="211073"/>
          </a:xfrm>
          <a:prstGeom prst="rect">
            <a:avLst/>
          </a:prstGeom>
        </p:spPr>
      </p:pic>
      <p:pic>
        <p:nvPicPr>
          <p:cNvPr id="494" name="picture 4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551056"/>
            <a:ext cx="176783" cy="211073"/>
          </a:xfrm>
          <a:prstGeom prst="rect">
            <a:avLst/>
          </a:prstGeom>
        </p:spPr>
      </p:pic>
      <p:pic>
        <p:nvPicPr>
          <p:cNvPr id="495" name="picture 4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048123"/>
            <a:ext cx="176783" cy="211073"/>
          </a:xfrm>
          <a:prstGeom prst="rect">
            <a:avLst/>
          </a:prstGeom>
        </p:spPr>
      </p:pic>
      <p:pic>
        <p:nvPicPr>
          <p:cNvPr id="496" name="picture 4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764652"/>
            <a:ext cx="176783" cy="211073"/>
          </a:xfrm>
          <a:prstGeom prst="rect">
            <a:avLst/>
          </a:prstGeom>
        </p:spPr>
      </p:pic>
      <p:pic>
        <p:nvPicPr>
          <p:cNvPr id="497" name="picture 4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498" name="table 498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重大误解，混凝土，商品混凝土，沥青混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7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不因施工工艺调整价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现场土方调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配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4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商混，信息价，泵送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20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外运土方，含有沙砾，沙砾可以出售，限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60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中标，考虑沙砾出售，结算，依据地勘报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告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扣除沙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砾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4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措施费包干后，降排水，重铺建渣，钢板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桩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0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99" name="picture 4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440794"/>
            <a:ext cx="176783" cy="211073"/>
          </a:xfrm>
          <a:prstGeom prst="rect">
            <a:avLst/>
          </a:prstGeom>
        </p:spPr>
      </p:pic>
      <p:pic>
        <p:nvPicPr>
          <p:cNvPr id="500" name="picture 5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718421"/>
            <a:ext cx="176783" cy="211073"/>
          </a:xfrm>
          <a:prstGeom prst="rect">
            <a:avLst/>
          </a:prstGeom>
        </p:spPr>
      </p:pic>
      <p:pic>
        <p:nvPicPr>
          <p:cNvPr id="501" name="picture 5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434997"/>
            <a:ext cx="176783" cy="211073"/>
          </a:xfrm>
          <a:prstGeom prst="rect">
            <a:avLst/>
          </a:prstGeom>
        </p:spPr>
      </p:pic>
      <p:pic>
        <p:nvPicPr>
          <p:cNvPr id="502" name="picture 50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503" name="picture 50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504" name="picture 50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table 50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暂转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模拟清单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，暂定数量，转为，固定数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甲方，聘请事务所，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多算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了工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签定了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固定总价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9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合同工程量，多于，施工图，工程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能否按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实际完成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工程量结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工程试车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26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试车内容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应与承包人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承包范围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相一致，试车费用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承包人承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担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联合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试运转费一般由建设单位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担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0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06" name="picture 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456289"/>
            <a:ext cx="176783" cy="211073"/>
          </a:xfrm>
          <a:prstGeom prst="rect">
            <a:avLst/>
          </a:prstGeom>
        </p:spPr>
      </p:pic>
      <p:pic>
        <p:nvPicPr>
          <p:cNvPr id="507" name="picture 5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962482"/>
            <a:ext cx="176783" cy="211073"/>
          </a:xfrm>
          <a:prstGeom prst="rect">
            <a:avLst/>
          </a:prstGeom>
        </p:spPr>
      </p:pic>
      <p:pic>
        <p:nvPicPr>
          <p:cNvPr id="508" name="picture 5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679013"/>
            <a:ext cx="176783" cy="211073"/>
          </a:xfrm>
          <a:prstGeom prst="rect">
            <a:avLst/>
          </a:prstGeom>
        </p:spPr>
      </p:pic>
      <p:pic>
        <p:nvPicPr>
          <p:cNvPr id="509" name="picture 5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404728"/>
            <a:ext cx="176783" cy="211073"/>
          </a:xfrm>
          <a:prstGeom prst="rect">
            <a:avLst/>
          </a:prstGeom>
        </p:spPr>
      </p:pic>
      <p:pic>
        <p:nvPicPr>
          <p:cNvPr id="510" name="picture 5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130443"/>
            <a:ext cx="176783" cy="211073"/>
          </a:xfrm>
          <a:prstGeom prst="rect">
            <a:avLst/>
          </a:prstGeom>
        </p:spPr>
      </p:pic>
      <p:pic>
        <p:nvPicPr>
          <p:cNvPr id="511" name="picture 5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856100"/>
            <a:ext cx="176783" cy="211073"/>
          </a:xfrm>
          <a:prstGeom prst="rect">
            <a:avLst/>
          </a:prstGeom>
        </p:spPr>
      </p:pic>
      <p:pic>
        <p:nvPicPr>
          <p:cNvPr id="512" name="picture 5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513" name="picture 5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514" name="picture 5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515" name="table 515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盾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清单报价，某措施费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零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32000"/>
                        </a:lnSpc>
                        <a:spcBef>
                          <a:spcPts val="2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招标文件，结算时，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不调整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设计变更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，能否调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合同约定，清单漏项或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设计变更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新增，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该措施费，能否计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2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不报建项目，边设计边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28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电子版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图纸，非按国标要求，签字版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蓝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未按合同工期完成，甲方，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26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乙方，未按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国标要求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，下发图纸，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工期顺延，拖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延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0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6" name="picture 5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3587110"/>
            <a:ext cx="176783" cy="211073"/>
          </a:xfrm>
          <a:prstGeom prst="rect">
            <a:avLst/>
          </a:prstGeom>
        </p:spPr>
      </p:pic>
      <p:pic>
        <p:nvPicPr>
          <p:cNvPr id="517" name="picture 5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3303686"/>
            <a:ext cx="176783" cy="211073"/>
          </a:xfrm>
          <a:prstGeom prst="rect">
            <a:avLst/>
          </a:prstGeom>
        </p:spPr>
      </p:pic>
      <p:pic>
        <p:nvPicPr>
          <p:cNvPr id="518" name="picture 5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3029285"/>
            <a:ext cx="176783" cy="211073"/>
          </a:xfrm>
          <a:prstGeom prst="rect">
            <a:avLst/>
          </a:prstGeom>
        </p:spPr>
      </p:pic>
      <p:pic>
        <p:nvPicPr>
          <p:cNvPr id="519" name="picture 5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2754977"/>
            <a:ext cx="176783" cy="211073"/>
          </a:xfrm>
          <a:prstGeom prst="rect">
            <a:avLst/>
          </a:prstGeom>
        </p:spPr>
      </p:pic>
      <p:pic>
        <p:nvPicPr>
          <p:cNvPr id="520" name="picture 5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2480669"/>
            <a:ext cx="176783" cy="211073"/>
          </a:xfrm>
          <a:prstGeom prst="rect">
            <a:avLst/>
          </a:prstGeom>
        </p:spPr>
      </p:pic>
      <p:pic>
        <p:nvPicPr>
          <p:cNvPr id="521" name="picture 5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2206361"/>
            <a:ext cx="176783" cy="211073"/>
          </a:xfrm>
          <a:prstGeom prst="rect">
            <a:avLst/>
          </a:prstGeom>
        </p:spPr>
      </p:pic>
      <p:pic>
        <p:nvPicPr>
          <p:cNvPr id="522" name="picture 5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523" name="picture 5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524" name="picture 5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" name="table 52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30004" indent="-177415" algn="l" rtl="0" eaLnBrk="0">
                        <a:lnSpc>
                          <a:spcPct val="107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签订合同时能够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预见的风险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应该由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双方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分担并在合同中明确约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235909" indent="-183320" algn="l" rtl="0" eaLnBrk="0">
                        <a:lnSpc>
                          <a:spcPct val="107000"/>
                        </a:lnSpc>
                        <a:spcBef>
                          <a:spcPts val="36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不可预见的风险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则不应通过合同约定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完全免除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的责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任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07000"/>
                        </a:lnSpc>
                        <a:spcBef>
                          <a:spcPts val="36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拉闸限电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(情势变更)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导致的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暂停施工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，施工单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可以要求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顺延工期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并调整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差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31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承包人实际使用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的品质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图纸要求的，发包人可以根据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强迫得利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规则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拒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绝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价款，但仍应支付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的价款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07000"/>
                        </a:lnSpc>
                        <a:spcBef>
                          <a:spcPts val="38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乙方多完成一部分，图纸没，甲方也没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，结算乙方要求，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擅自变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39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合同，单价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汇总后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spc="50" dirty="0" baseline="-26044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88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清标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，未发现，签合同，发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6" name="picture 5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9050670"/>
            <a:ext cx="176783" cy="211073"/>
          </a:xfrm>
          <a:prstGeom prst="rect">
            <a:avLst/>
          </a:prstGeom>
        </p:spPr>
      </p:pic>
      <p:pic>
        <p:nvPicPr>
          <p:cNvPr id="527" name="picture 5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776268"/>
            <a:ext cx="176783" cy="211073"/>
          </a:xfrm>
          <a:prstGeom prst="rect">
            <a:avLst/>
          </a:prstGeom>
        </p:spPr>
      </p:pic>
      <p:pic>
        <p:nvPicPr>
          <p:cNvPr id="528" name="picture 5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8282520"/>
            <a:ext cx="176783" cy="211073"/>
          </a:xfrm>
          <a:prstGeom prst="rect">
            <a:avLst/>
          </a:prstGeom>
        </p:spPr>
      </p:pic>
      <p:pic>
        <p:nvPicPr>
          <p:cNvPr id="529" name="picture 5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551056"/>
            <a:ext cx="176783" cy="211073"/>
          </a:xfrm>
          <a:prstGeom prst="rect">
            <a:avLst/>
          </a:prstGeom>
        </p:spPr>
      </p:pic>
      <p:pic>
        <p:nvPicPr>
          <p:cNvPr id="530" name="picture 5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048123"/>
            <a:ext cx="176783" cy="211073"/>
          </a:xfrm>
          <a:prstGeom prst="rect">
            <a:avLst/>
          </a:prstGeom>
        </p:spPr>
      </p:pic>
      <p:pic>
        <p:nvPicPr>
          <p:cNvPr id="531" name="picture 5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532" name="picture 5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533" name="table 533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场地移交，有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围墙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临时设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围墙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不满足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，政府规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需要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拆除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围墙、临时设施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915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业主签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证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4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移栽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树木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，项目特征，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带土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球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现场，没带土球，保证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活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树木移栽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，扣除带土球的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endParaRPr lang="NSimSun" altLang="NSimSun" sz="1400" dirty="0"/>
                    </a:p>
                    <a:p>
                      <a:pPr marL="52589" algn="r" rtl="0" eaLnBrk="0">
                        <a:lnSpc>
                          <a:spcPct val="107000"/>
                        </a:lnSpc>
                        <a:spcBef>
                          <a:spcPts val="26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施工单位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履行合同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的方式与合同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约定不符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但不影响合同目的实现的，一般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不调整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合同价款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0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4" name="picture 5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312802"/>
            <a:ext cx="176783" cy="211073"/>
          </a:xfrm>
          <a:prstGeom prst="rect">
            <a:avLst/>
          </a:prstGeom>
        </p:spPr>
      </p:pic>
      <p:pic>
        <p:nvPicPr>
          <p:cNvPr id="535" name="picture 5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3029285"/>
            <a:ext cx="176783" cy="211073"/>
          </a:xfrm>
          <a:prstGeom prst="rect">
            <a:avLst/>
          </a:prstGeom>
        </p:spPr>
      </p:pic>
      <p:pic>
        <p:nvPicPr>
          <p:cNvPr id="536" name="picture 5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754977"/>
            <a:ext cx="176783" cy="211073"/>
          </a:xfrm>
          <a:prstGeom prst="rect">
            <a:avLst/>
          </a:prstGeom>
        </p:spPr>
      </p:pic>
      <p:pic>
        <p:nvPicPr>
          <p:cNvPr id="537" name="picture 5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480669"/>
            <a:ext cx="176783" cy="211073"/>
          </a:xfrm>
          <a:prstGeom prst="rect">
            <a:avLst/>
          </a:prstGeom>
        </p:spPr>
      </p:pic>
      <p:pic>
        <p:nvPicPr>
          <p:cNvPr id="538" name="picture 5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2206361"/>
            <a:ext cx="176783" cy="211073"/>
          </a:xfrm>
          <a:prstGeom prst="rect">
            <a:avLst/>
          </a:prstGeom>
        </p:spPr>
      </p:pic>
      <p:pic>
        <p:nvPicPr>
          <p:cNvPr id="539" name="picture 5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540" name="picture 5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541" name="picture 5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" name="table 542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无防震钢筋，招标限价。防震钢筋，无信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价。两者市场价扣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spcBef>
                          <a:spcPts val="3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总价合同，中标后发现工程量偏差较大，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种怎么能把钱拿回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来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37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工程量是按实结算的。通过必要的设计变更，增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19000"/>
                        </a:lnSpc>
                        <a:spcBef>
                          <a:spcPts val="41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招标文件中图纸和清单不一致按照哪个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版合同示范文本，合同文件，图纸排在清单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236671" algn="l" rtl="0" eaLnBrk="0">
                        <a:lnSpc>
                          <a:spcPts val="1692"/>
                        </a:lnSpc>
                        <a:spcBef>
                          <a:spcPts val="10"/>
                        </a:spcBef>
                        <a:tabLst/>
                      </a:pP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图纸效力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14000"/>
                        </a:lnSpc>
                        <a:spcBef>
                          <a:spcPts val="21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如果清单对投标人有利，就按清单，对投标人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利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，可以要求招标人答疑澄清，最终以清单为准报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3" name="picture 5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319089"/>
            <a:ext cx="176783" cy="211073"/>
          </a:xfrm>
          <a:prstGeom prst="rect">
            <a:avLst/>
          </a:prstGeom>
        </p:spPr>
      </p:pic>
      <p:pic>
        <p:nvPicPr>
          <p:cNvPr id="544" name="picture 5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816213"/>
            <a:ext cx="176783" cy="211073"/>
          </a:xfrm>
          <a:prstGeom prst="rect">
            <a:avLst/>
          </a:prstGeom>
        </p:spPr>
      </p:pic>
      <p:pic>
        <p:nvPicPr>
          <p:cNvPr id="545" name="picture 5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541812"/>
            <a:ext cx="176783" cy="211073"/>
          </a:xfrm>
          <a:prstGeom prst="rect">
            <a:avLst/>
          </a:prstGeom>
        </p:spPr>
      </p:pic>
      <p:pic>
        <p:nvPicPr>
          <p:cNvPr id="546" name="picture 5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048123"/>
            <a:ext cx="176783" cy="211073"/>
          </a:xfrm>
          <a:prstGeom prst="rect">
            <a:avLst/>
          </a:prstGeom>
        </p:spPr>
      </p:pic>
      <p:pic>
        <p:nvPicPr>
          <p:cNvPr id="547" name="picture 5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548" name="picture 5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549" name="table 549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级配砂石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回填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，现场有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砂子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，结算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砂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子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固定单价，没有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，验收合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现场砂子，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挖出来，搅拌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，级配砂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石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单价合同，清单有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3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中包括屋面结构层、保温层、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SBS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防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水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按此组价、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SBS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防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水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一个屋面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出现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两个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SBS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防水层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、清单甲方编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制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30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乙方违约，甲方解除合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合同解除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质保金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是否退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还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乙方，完成部分，质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保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12000"/>
                        </a:lnSpc>
                        <a:spcBef>
                          <a:spcPts val="37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二级钢，调为三级钢，审计，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吨二级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钢，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清零，执行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15%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吨三级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钢</a:t>
                      </a:r>
                      <a:endParaRPr lang="NSimSun" altLang="NSimSun" sz="1400" dirty="0"/>
                    </a:p>
                    <a:p>
                      <a:pPr marL="148402" algn="l" rtl="0" eaLnBrk="0">
                        <a:lnSpc>
                          <a:spcPct val="9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50" name="picture 5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4080846"/>
            <a:ext cx="176783" cy="211073"/>
          </a:xfrm>
          <a:prstGeom prst="rect">
            <a:avLst/>
          </a:prstGeom>
        </p:spPr>
      </p:pic>
      <p:pic>
        <p:nvPicPr>
          <p:cNvPr id="551" name="picture 5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806538"/>
            <a:ext cx="176783" cy="211073"/>
          </a:xfrm>
          <a:prstGeom prst="rect">
            <a:avLst/>
          </a:prstGeom>
        </p:spPr>
      </p:pic>
      <p:pic>
        <p:nvPicPr>
          <p:cNvPr id="552" name="picture 5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3532230"/>
            <a:ext cx="176783" cy="211073"/>
          </a:xfrm>
          <a:prstGeom prst="rect">
            <a:avLst/>
          </a:prstGeom>
        </p:spPr>
      </p:pic>
      <p:pic>
        <p:nvPicPr>
          <p:cNvPr id="553" name="picture 5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3257922"/>
            <a:ext cx="176783" cy="211073"/>
          </a:xfrm>
          <a:prstGeom prst="rect">
            <a:avLst/>
          </a:prstGeom>
        </p:spPr>
      </p:pic>
      <p:pic>
        <p:nvPicPr>
          <p:cNvPr id="554" name="picture 5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983614"/>
            <a:ext cx="176783" cy="211073"/>
          </a:xfrm>
          <a:prstGeom prst="rect">
            <a:avLst/>
          </a:prstGeom>
        </p:spPr>
      </p:pic>
      <p:pic>
        <p:nvPicPr>
          <p:cNvPr id="555" name="picture 5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2480669"/>
            <a:ext cx="176783" cy="211073"/>
          </a:xfrm>
          <a:prstGeom prst="rect">
            <a:avLst/>
          </a:prstGeom>
        </p:spPr>
      </p:pic>
      <p:pic>
        <p:nvPicPr>
          <p:cNvPr id="556" name="picture 5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2206361"/>
            <a:ext cx="176783" cy="211073"/>
          </a:xfrm>
          <a:prstGeom prst="rect">
            <a:avLst/>
          </a:prstGeom>
        </p:spPr>
      </p:pic>
      <p:pic>
        <p:nvPicPr>
          <p:cNvPr id="557" name="picture 5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558" name="picture 5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559" name="picture 55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" name="table 560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5432" indent="-172843" algn="l" rtl="0" eaLnBrk="0">
                        <a:lnSpc>
                          <a:spcPct val="108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清单招标，高大支模，计量和计价，定额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项，招标清单，没有描述，梁板标高或轴线位置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乙方按常规满膛架进行报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07000"/>
                        </a:lnSpc>
                        <a:spcBef>
                          <a:spcPts val="37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实际施工，按专家论证专项方案施工，结算审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不同意给高支模架费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6000"/>
                        </a:lnSpc>
                        <a:spcBef>
                          <a:spcPts val="38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高支模，投标，没有自行考虑计取，视为已考虑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投标报价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38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乙方认为，清单描述不清，定额缺项，高支模架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计费约定，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乙方只从常规建筑，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米内支撑架报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34385" indent="-181796" algn="l" rtl="0" eaLnBrk="0">
                        <a:lnSpc>
                          <a:spcPct val="111000"/>
                        </a:lnSpc>
                        <a:spcBef>
                          <a:spcPts val="23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投标方案为满膛架，立杆间矩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1200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，专项方案立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间矩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300-6</a:t>
                      </a:r>
                      <a:r>
                        <a:rPr sz="1400" b="1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1400" dirty="0"/>
                    </a:p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1" name="picture 5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273394"/>
            <a:ext cx="176783" cy="211073"/>
          </a:xfrm>
          <a:prstGeom prst="rect">
            <a:avLst/>
          </a:prstGeom>
        </p:spPr>
      </p:pic>
      <p:pic>
        <p:nvPicPr>
          <p:cNvPr id="562" name="picture 5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779587"/>
            <a:ext cx="176783" cy="211073"/>
          </a:xfrm>
          <a:prstGeom prst="rect">
            <a:avLst/>
          </a:prstGeom>
        </p:spPr>
      </p:pic>
      <p:pic>
        <p:nvPicPr>
          <p:cNvPr id="563" name="picture 5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276713"/>
            <a:ext cx="176783" cy="211073"/>
          </a:xfrm>
          <a:prstGeom prst="rect">
            <a:avLst/>
          </a:prstGeom>
        </p:spPr>
      </p:pic>
      <p:pic>
        <p:nvPicPr>
          <p:cNvPr id="564" name="picture 5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773780"/>
            <a:ext cx="176783" cy="211073"/>
          </a:xfrm>
          <a:prstGeom prst="rect">
            <a:avLst/>
          </a:prstGeom>
        </p:spPr>
      </p:pic>
      <p:pic>
        <p:nvPicPr>
          <p:cNvPr id="565" name="picture 5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566" name="table 56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3146" indent="-170557" algn="l" rtl="0" eaLnBrk="0">
                        <a:lnSpc>
                          <a:spcPct val="107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总包与分包，合同约定，清单中无单价，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定额组价后下浮结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07000"/>
                        </a:lnSpc>
                        <a:spcBef>
                          <a:spcPts val="37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施工中遇到石方，施工方上报施工方案，组价中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到以下争议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24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石方按照定额，是不考虑放坡系数的。但是施工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的施工方案中考虑了放坡，施工中也按照放坡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施工，施工方诉求工程量，应该考虑放坡，如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09000"/>
                        </a:lnSpc>
                        <a:spcBef>
                          <a:spcPts val="20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清单招标，商混甲供，商混招标，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，包括按定额计取的施工损耗，审计扣减。供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1400" b="1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方，结算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方，损耗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方，施工损耗算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7" name="picture 5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358474"/>
            <a:ext cx="176783" cy="211073"/>
          </a:xfrm>
          <a:prstGeom prst="rect">
            <a:avLst/>
          </a:prstGeom>
        </p:spPr>
      </p:pic>
      <p:pic>
        <p:nvPicPr>
          <p:cNvPr id="568" name="picture 5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398348"/>
            <a:ext cx="176783" cy="211073"/>
          </a:xfrm>
          <a:prstGeom prst="rect">
            <a:avLst/>
          </a:prstGeom>
        </p:spPr>
      </p:pic>
      <p:pic>
        <p:nvPicPr>
          <p:cNvPr id="569" name="picture 5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895497"/>
            <a:ext cx="176783" cy="211073"/>
          </a:xfrm>
          <a:prstGeom prst="rect">
            <a:avLst/>
          </a:prstGeom>
        </p:spPr>
      </p:pic>
      <p:pic>
        <p:nvPicPr>
          <p:cNvPr id="570" name="picture 5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1" name="table 571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投标书，附件《施工组织设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》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20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和乙方施工前报审，且经建设单住和监理批准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《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施工组织设计》，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土方运距不一致，按哪个运距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算造价，哪个是合同文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件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8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后审批的《施工组织设计》中运距的变化，是否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成实质性变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07000"/>
                        </a:lnSpc>
                        <a:spcBef>
                          <a:spcPts val="35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能否以后审批的《施工组织设计》不是合同文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不作为计价依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2" name="picture 5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551056"/>
            <a:ext cx="176783" cy="211073"/>
          </a:xfrm>
          <a:prstGeom prst="rect">
            <a:avLst/>
          </a:prstGeom>
        </p:spPr>
      </p:pic>
      <p:pic>
        <p:nvPicPr>
          <p:cNvPr id="573" name="picture 5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048123"/>
            <a:ext cx="176783" cy="211073"/>
          </a:xfrm>
          <a:prstGeom prst="rect">
            <a:avLst/>
          </a:prstGeom>
        </p:spPr>
      </p:pic>
      <p:pic>
        <p:nvPicPr>
          <p:cNvPr id="574" name="picture 5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316599"/>
            <a:ext cx="176783" cy="211073"/>
          </a:xfrm>
          <a:prstGeom prst="rect">
            <a:avLst/>
          </a:prstGeom>
        </p:spPr>
      </p:pic>
      <p:pic>
        <p:nvPicPr>
          <p:cNvPr id="575" name="picture 5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576" name="table 57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1525" indent="-168936" algn="l" rtl="0" eaLnBrk="0">
                        <a:lnSpc>
                          <a:spcPct val="108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甲方招标，综合脚手架，单独列项，没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说用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那一块，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自主报价。乙方招标，综合脚手架，限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4000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。丙方按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4000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报，花架梁，用满堂脚手架，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万。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清单有综合脚手架，没有满堂脚手架，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。单价合同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8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沙，就地取材，土方开挖后有沙，现场搅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混凝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9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按中标价，扣除。索赔，开挖，筛选，解小，转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运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86"/>
                        </a:lnSpc>
                        <a:spcBef>
                          <a:spcPts val="38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甲方要临建，做仓库。硬化路卖给拌和站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9242" algn="l" rtl="0" eaLnBrk="0">
                        <a:lnSpc>
                          <a:spcPct val="100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交易习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惯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临建，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甲方按实支付，归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77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77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设备暂估价，二次招标后，结算不下浮。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77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77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料分析，确定消耗量，结算不下浮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77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148490" algn="l" rtl="0" eaLnBrk="0">
                        <a:lnSpc>
                          <a:spcPct val="8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7" name="picture 5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4135727"/>
            <a:ext cx="176783" cy="207829"/>
          </a:xfrm>
          <a:prstGeom prst="rect">
            <a:avLst/>
          </a:prstGeom>
        </p:spPr>
      </p:pic>
      <p:pic>
        <p:nvPicPr>
          <p:cNvPr id="578" name="picture 5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852303"/>
            <a:ext cx="176783" cy="211073"/>
          </a:xfrm>
          <a:prstGeom prst="rect">
            <a:avLst/>
          </a:prstGeom>
        </p:spPr>
      </p:pic>
      <p:pic>
        <p:nvPicPr>
          <p:cNvPr id="579" name="picture 5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358474"/>
            <a:ext cx="176783" cy="211073"/>
          </a:xfrm>
          <a:prstGeom prst="rect">
            <a:avLst/>
          </a:prstGeom>
        </p:spPr>
      </p:pic>
      <p:pic>
        <p:nvPicPr>
          <p:cNvPr id="580" name="picture 5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075050"/>
            <a:ext cx="176783" cy="211073"/>
          </a:xfrm>
          <a:prstGeom prst="rect">
            <a:avLst/>
          </a:prstGeom>
        </p:spPr>
      </p:pic>
      <p:pic>
        <p:nvPicPr>
          <p:cNvPr id="581" name="picture 5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581313"/>
            <a:ext cx="176783" cy="211073"/>
          </a:xfrm>
          <a:prstGeom prst="rect">
            <a:avLst/>
          </a:prstGeom>
        </p:spPr>
      </p:pic>
      <p:pic>
        <p:nvPicPr>
          <p:cNvPr id="582" name="picture 5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" name="table 583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788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设计院给了钢筋损耗，结算时，审计单位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说</a:t>
                      </a:r>
                      <a:endParaRPr lang="NSimSun" altLang="NSimSun" sz="1400" dirty="0"/>
                    </a:p>
                    <a:p>
                      <a:pPr marL="52589" indent="171319" algn="l" rtl="0" eaLnBrk="0">
                        <a:lnSpc>
                          <a:spcPct val="117000"/>
                        </a:lnSpc>
                        <a:spcBef>
                          <a:spcPts val="24"/>
                        </a:spcBef>
                        <a:tabLst>
                          <a:tab pos="229234" algn="l"/>
                        </a:tabLst>
                      </a:pP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钢筋损耗计入定额里。我们能计钢筋损耗吗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不能。按工程量计算规则计算钢筋工程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30575" indent="-177986" algn="l" rtl="0" eaLnBrk="0">
                        <a:lnSpc>
                          <a:spcPct val="107000"/>
                        </a:lnSpc>
                        <a:spcBef>
                          <a:spcPts val="26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肯定不能。定额里面已经综合考虑了损耗了。按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单计算的就行了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可以计算。设计有单独要求的设计搭接，可以单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独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计算，施工搭接不能计算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07000"/>
                        </a:lnSpc>
                        <a:spcBef>
                          <a:spcPts val="36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这种情况要及时做签证认定，不然损耗再大审计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不会认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7000"/>
                        </a:lnSpc>
                        <a:spcBef>
                          <a:spcPts val="37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定额损耗只包括常规的施工搭接，若设计另外有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求的另外计算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84" name="picture 5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328273"/>
            <a:ext cx="176783" cy="211073"/>
          </a:xfrm>
          <a:prstGeom prst="rect">
            <a:avLst/>
          </a:prstGeom>
        </p:spPr>
      </p:pic>
      <p:pic>
        <p:nvPicPr>
          <p:cNvPr id="585" name="picture 5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825340"/>
            <a:ext cx="176783" cy="211073"/>
          </a:xfrm>
          <a:prstGeom prst="rect">
            <a:avLst/>
          </a:prstGeom>
        </p:spPr>
      </p:pic>
      <p:pic>
        <p:nvPicPr>
          <p:cNvPr id="586" name="picture 5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322407"/>
            <a:ext cx="176783" cy="211073"/>
          </a:xfrm>
          <a:prstGeom prst="rect">
            <a:avLst/>
          </a:prstGeom>
        </p:spPr>
      </p:pic>
      <p:pic>
        <p:nvPicPr>
          <p:cNvPr id="587" name="picture 5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819475"/>
            <a:ext cx="176783" cy="211073"/>
          </a:xfrm>
          <a:prstGeom prst="rect">
            <a:avLst/>
          </a:prstGeom>
        </p:spPr>
      </p:pic>
      <p:pic>
        <p:nvPicPr>
          <p:cNvPr id="588" name="picture 5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589" name="picture 5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590" name="table 590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某项目，招标清单，包含厂房地面，回填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配碎石垫层，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20000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，厚度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CM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17"/>
                        </a:lnSpc>
                        <a:spcBef>
                          <a:spcPts val="4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施工方投标时，按人工夯填，级配碎石，报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222668" algn="l" rtl="0" eaLnBrk="0">
                        <a:lnSpc>
                          <a:spcPts val="1697"/>
                        </a:lnSpc>
                        <a:spcBef>
                          <a:spcPts val="69"/>
                        </a:spcBef>
                        <a:tabLst/>
                      </a:pP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230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87"/>
                        </a:lnSpc>
                        <a:spcBef>
                          <a:spcPts val="47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施工过程中，产生设计变更，厂房地面回填级配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碎</a:t>
                      </a:r>
                      <a:endParaRPr lang="NSimSun" altLang="NSimSun" sz="1400" dirty="0"/>
                    </a:p>
                    <a:p>
                      <a:pPr marL="52589" indent="171319" algn="l" rtl="0" eaLnBrk="0">
                        <a:lnSpc>
                          <a:spcPct val="117000"/>
                        </a:lnSpc>
                        <a:spcBef>
                          <a:spcPts val="20"/>
                        </a:spcBef>
                        <a:tabLst>
                          <a:tab pos="229234" algn="l"/>
                        </a:tabLst>
                      </a:pP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石，变为，天然砂石，面积、厚度均无变化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实际施工为机械夯填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2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结算时施工方，可否依据合同变更估价，关于“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似项目”的约定，仅变更材料费，人工、机械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进行组价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1" name="picture 5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175602"/>
            <a:ext cx="176783" cy="211073"/>
          </a:xfrm>
          <a:prstGeom prst="rect">
            <a:avLst/>
          </a:prstGeom>
        </p:spPr>
      </p:pic>
      <p:pic>
        <p:nvPicPr>
          <p:cNvPr id="592" name="picture 5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892178"/>
            <a:ext cx="176783" cy="211073"/>
          </a:xfrm>
          <a:prstGeom prst="rect">
            <a:avLst/>
          </a:prstGeom>
        </p:spPr>
      </p:pic>
      <p:pic>
        <p:nvPicPr>
          <p:cNvPr id="593" name="picture 59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398348"/>
            <a:ext cx="176783" cy="211073"/>
          </a:xfrm>
          <a:prstGeom prst="rect">
            <a:avLst/>
          </a:prstGeom>
        </p:spPr>
      </p:pic>
      <p:pic>
        <p:nvPicPr>
          <p:cNvPr id="594" name="picture 59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895497"/>
            <a:ext cx="176783" cy="211073"/>
          </a:xfrm>
          <a:prstGeom prst="rect">
            <a:avLst/>
          </a:prstGeom>
        </p:spPr>
      </p:pic>
      <p:pic>
        <p:nvPicPr>
          <p:cNvPr id="595" name="picture 5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" name="table 596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7" name="table 59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146" indent="-170557" algn="l" rtl="0" eaLnBrk="0">
                        <a:lnSpc>
                          <a:spcPct val="109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项目结算评审中，综合单价包干合同，招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清单中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中砂垫层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为独立清单项，另外一项清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的特征描述又出现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铺设砂垫层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但实质不含砂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垫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结算评审时以重复计算为由将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中砂垫层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额扣减，如何反驳评审单位的不合理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2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那个单独列项的中砂垫层，和下面的清单特征描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的垫层，如果能证明是指的同一项工作，那么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是对的，因为实际工程量没有这么多，不管你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面这项投标组价时报没报中砂垫层这部分都不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扣减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0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如果能证明不是同一项工作，那就不能扣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6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8" name="picture 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4035175"/>
            <a:ext cx="176783" cy="211073"/>
          </a:xfrm>
          <a:prstGeom prst="rect">
            <a:avLst/>
          </a:prstGeom>
        </p:spPr>
      </p:pic>
      <p:pic>
        <p:nvPicPr>
          <p:cNvPr id="599" name="picture 5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2855622"/>
            <a:ext cx="176783" cy="211073"/>
          </a:xfrm>
          <a:prstGeom prst="rect">
            <a:avLst/>
          </a:prstGeom>
        </p:spPr>
      </p:pic>
      <p:pic>
        <p:nvPicPr>
          <p:cNvPr id="600" name="picture 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2343561"/>
            <a:ext cx="176783" cy="211073"/>
          </a:xfrm>
          <a:prstGeom prst="rect">
            <a:avLst/>
          </a:prstGeom>
        </p:spPr>
      </p:pic>
      <p:pic>
        <p:nvPicPr>
          <p:cNvPr id="601" name="picture 6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  <p:pic>
        <p:nvPicPr>
          <p:cNvPr id="602" name="picture 6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05711" y="6076188"/>
            <a:ext cx="4549139" cy="31897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9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下列事项引起的计量计价风险由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担</a:t>
                      </a:r>
                      <a:endParaRPr lang="NSimSun" altLang="NSimSun" sz="1400" dirty="0"/>
                    </a:p>
                    <a:p>
                      <a:pPr marL="52589" indent="191512" algn="l" rtl="0" eaLnBrk="0">
                        <a:lnSpc>
                          <a:spcPct val="118000"/>
                        </a:lnSpc>
                        <a:spcBef>
                          <a:spcPts val="7"/>
                        </a:spcBef>
                        <a:tabLst>
                          <a:tab pos="229234" algn="l"/>
                        </a:tabLst>
                      </a:pP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，发包人应及时调整相应的合同价格和工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法律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法规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政策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发生变化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52292" indent="-199703" algn="l" rtl="0" eaLnBrk="0">
                        <a:lnSpc>
                          <a:spcPct val="111000"/>
                        </a:lnSpc>
                        <a:spcBef>
                          <a:spcPts val="14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发包人提供的工程项目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原始数据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基准资料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9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发包人提出的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工程变更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1000"/>
                        </a:lnSpc>
                        <a:spcBef>
                          <a:spcPts val="12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超过发承包双方约定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范围和波动幅度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的市场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物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变动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和汇率波动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39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因发包人未履行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公平、诚信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义务而产生的费用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其他应当由发包人承担责任的事项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2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承包人原因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导致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工期延误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的，按本标准第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9.5.</a:t>
                      </a:r>
                      <a:r>
                        <a:rPr sz="1400" b="1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条、第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9.7.2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条的规定执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54412" algn="l" rtl="0" eaLnBrk="0">
                        <a:lnSpc>
                          <a:spcPct val="91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639184"/>
            <a:ext cx="176783" cy="211073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364841"/>
            <a:ext cx="176783" cy="21107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8090557"/>
            <a:ext cx="176783" cy="211073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587623"/>
            <a:ext cx="176783" cy="211073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313280"/>
            <a:ext cx="176783" cy="211073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810347"/>
            <a:ext cx="176783" cy="21107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48" name="table 48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计量计价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险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10000"/>
                        </a:lnSpc>
                        <a:spcBef>
                          <a:spcPts val="7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建设工程施工发承包计价应在招标文件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同中明确计量计价中的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风险内容及其范围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，不得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无限风险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、所有风险或类似语句约定计量计价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的风险内容及范围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清单工程量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应按现行国家或行业计算标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图示尺寸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计算。工程量发生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偏差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的，应按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包双方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约定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97261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9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617869"/>
            <a:ext cx="176783" cy="211073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3" name="table 603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什么情况下，可以推翻固定总价合同，重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组价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6000"/>
                        </a:lnSpc>
                        <a:spcBef>
                          <a:spcPts val="39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招标时，业主工程量清单量特别大，设置了标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报价特别低，结果亏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损</a:t>
                      </a:r>
                      <a:endParaRPr lang="NSimSun" altLang="NSimSun" sz="1400" dirty="0"/>
                    </a:p>
                    <a:p>
                      <a:pPr marL="237433" indent="-184844" algn="l" rtl="0" eaLnBrk="0">
                        <a:lnSpc>
                          <a:spcPct val="107000"/>
                        </a:lnSpc>
                        <a:spcBef>
                          <a:spcPts val="37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招标项目没经过审批，合同签订后，又因为甲方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因，延迟开工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月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招标阶段，没有立项，竣工后，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甲方取得了手续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结算有争议，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诉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这种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违规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可以重新组价吗，单价实在太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低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10000"/>
                        </a:lnSpc>
                        <a:spcBef>
                          <a:spcPts val="26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法院聘请的鉴定单位，重新组价了，调整了人材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，还重新取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661"/>
                        </a:lnSpc>
                        <a:spcBef>
                          <a:spcPts val="30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/>
                          <a:ea typeface="Wingdings"/>
                          <a:cs typeface="Wingdings"/>
                        </a:rPr>
                        <a:t>	</a:t>
                      </a:r>
                      <a:endParaRPr lang="Wingdings" altLang="Wingdings" sz="14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04" name="picture 6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820568"/>
            <a:ext cx="176783" cy="211073"/>
          </a:xfrm>
          <a:prstGeom prst="rect">
            <a:avLst/>
          </a:prstGeom>
        </p:spPr>
      </p:pic>
      <p:pic>
        <p:nvPicPr>
          <p:cNvPr id="605" name="picture 6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328273"/>
            <a:ext cx="176783" cy="211073"/>
          </a:xfrm>
          <a:prstGeom prst="rect">
            <a:avLst/>
          </a:prstGeom>
        </p:spPr>
      </p:pic>
      <p:pic>
        <p:nvPicPr>
          <p:cNvPr id="606" name="picture 6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8044803"/>
            <a:ext cx="176783" cy="211073"/>
          </a:xfrm>
          <a:prstGeom prst="rect">
            <a:avLst/>
          </a:prstGeom>
        </p:spPr>
      </p:pic>
      <p:pic>
        <p:nvPicPr>
          <p:cNvPr id="607" name="picture 6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551056"/>
            <a:ext cx="176783" cy="211073"/>
          </a:xfrm>
          <a:prstGeom prst="rect">
            <a:avLst/>
          </a:prstGeom>
        </p:spPr>
      </p:pic>
      <p:pic>
        <p:nvPicPr>
          <p:cNvPr id="608" name="picture 6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048123"/>
            <a:ext cx="176783" cy="211073"/>
          </a:xfrm>
          <a:prstGeom prst="rect">
            <a:avLst/>
          </a:prstGeom>
        </p:spPr>
      </p:pic>
      <p:pic>
        <p:nvPicPr>
          <p:cNvPr id="609" name="picture 6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610" name="picture 6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611" name="table 61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8480" indent="-175891" algn="l" rtl="0" eaLnBrk="0">
                        <a:lnSpc>
                          <a:spcPct val="108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如果在投标时发现这个问题，你可以在下面把这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垫层价格组进去，把上面单独列项的报零，对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说是最有利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endParaRPr lang="NSimSun" altLang="NSimSun" sz="1400" dirty="0"/>
                    </a:p>
                    <a:p>
                      <a:pPr marL="235909" indent="-183320" algn="l" rtl="0" eaLnBrk="0">
                        <a:lnSpc>
                          <a:spcPct val="108000"/>
                        </a:lnSpc>
                        <a:spcBef>
                          <a:spcPts val="30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因为下面的清单是多项工作在一起，是综合在一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的单价，只要你报价了，就认为你是把清单描述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内容都报价了，没法分开的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4849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2" name="picture 6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124040"/>
            <a:ext cx="176783" cy="211073"/>
          </a:xfrm>
          <a:prstGeom prst="rect">
            <a:avLst/>
          </a:prstGeom>
        </p:spPr>
      </p:pic>
      <p:pic>
        <p:nvPicPr>
          <p:cNvPr id="613" name="picture 6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" name="table 614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医院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，按一期单方造价，上浮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20%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估算发包。下浮中标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9000"/>
                        </a:lnSpc>
                        <a:spcBef>
                          <a:spcPts val="18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然后甲方，初设，总概算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亿，建安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亿。下浮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建安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1.9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亿。甲方指定安装设备品牌，和一期一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一期供货商，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乙方施工图预算下浮后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2.1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超概。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合同约定，合格。审计局，按合格预算，指定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预算，调概。初设，总概算，错漏。按初设错漏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或预算差额，调概。甲方只认质不认价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5" name="picture 6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616" name="picture 6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617" name="table 61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2589" algn="l" rtl="0" eaLnBrk="0">
                        <a:lnSpc>
                          <a:spcPct val="13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质证阶段，说服法官，重新组价，是合理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法院委托造价鉴定，应有要求或标准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若能举证证明合同亏损，可以走情势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8000"/>
                        </a:lnSpc>
                        <a:spcBef>
                          <a:spcPts val="25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铝合金栏杆，招标控制价异常偏低，组价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合理，只有市场价的一半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到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8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投标人不懂市场价格，按照所给区间报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10000"/>
                        </a:lnSpc>
                        <a:spcBef>
                          <a:spcPts val="26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施工过程中发现这个问题，亏损，想调整综合单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，依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1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法院，公平公正原则，举证证明招标限价错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8" name="picture 6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3486559"/>
            <a:ext cx="176783" cy="211073"/>
          </a:xfrm>
          <a:prstGeom prst="rect">
            <a:avLst/>
          </a:prstGeom>
        </p:spPr>
      </p:pic>
      <p:pic>
        <p:nvPicPr>
          <p:cNvPr id="619" name="picture 6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2992729"/>
            <a:ext cx="176783" cy="211073"/>
          </a:xfrm>
          <a:prstGeom prst="rect">
            <a:avLst/>
          </a:prstGeom>
        </p:spPr>
      </p:pic>
      <p:pic>
        <p:nvPicPr>
          <p:cNvPr id="620" name="picture 6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2709305"/>
            <a:ext cx="176783" cy="211073"/>
          </a:xfrm>
          <a:prstGeom prst="rect">
            <a:avLst/>
          </a:prstGeom>
        </p:spPr>
      </p:pic>
      <p:pic>
        <p:nvPicPr>
          <p:cNvPr id="621" name="picture 6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215477"/>
            <a:ext cx="176783" cy="211073"/>
          </a:xfrm>
          <a:prstGeom prst="rect">
            <a:avLst/>
          </a:prstGeom>
        </p:spPr>
      </p:pic>
      <p:pic>
        <p:nvPicPr>
          <p:cNvPr id="622" name="picture 6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623" name="picture 6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624" name="picture 6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" name="table 62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35909" indent="-183320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，暂定总价，施工图预算审定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的作为结算依据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3000"/>
                        </a:lnSpc>
                        <a:spcBef>
                          <a:spcPts val="38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边出图边施工，设计变更，放入施工图预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投标清单与最终施工图，对比，签证索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第一版审定图与最终审定图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</a:t>
                      </a:r>
                      <a:endParaRPr lang="NSimSun" altLang="NSimSun" sz="1400" dirty="0"/>
                    </a:p>
                    <a:p>
                      <a:pPr marL="223146" indent="-170557" algn="l" rtl="0" eaLnBrk="0">
                        <a:lnSpc>
                          <a:spcPct val="111000"/>
                        </a:lnSpc>
                        <a:spcBef>
                          <a:spcPts val="6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，估算高，发包签合同，后甲方概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，低于合同价，招标文件要求，施工图预算不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26" name="picture 6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358975"/>
            <a:ext cx="176783" cy="211073"/>
          </a:xfrm>
          <a:prstGeom prst="rect">
            <a:avLst/>
          </a:prstGeom>
        </p:spPr>
      </p:pic>
      <p:pic>
        <p:nvPicPr>
          <p:cNvPr id="627" name="picture 6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084632"/>
            <a:ext cx="176783" cy="211073"/>
          </a:xfrm>
          <a:prstGeom prst="rect">
            <a:avLst/>
          </a:prstGeom>
        </p:spPr>
      </p:pic>
      <p:pic>
        <p:nvPicPr>
          <p:cNvPr id="628" name="picture 6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810347"/>
            <a:ext cx="176783" cy="211073"/>
          </a:xfrm>
          <a:prstGeom prst="rect">
            <a:avLst/>
          </a:prstGeom>
        </p:spPr>
      </p:pic>
      <p:pic>
        <p:nvPicPr>
          <p:cNvPr id="629" name="picture 6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630" name="picture 6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631" name="table 63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政府棚改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总承包项目，根据甲方委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方案设计单位提出的要求，总承包单位设计图纸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根据图纸，施工单位预算价超出施工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合同暂定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亿元，立项金额为暂定合同额，最终的结算以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府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审计结果为准，这种情况下预算超暂定合同额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题该如何解决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2000"/>
                        </a:lnSpc>
                        <a:spcBef>
                          <a:spcPts val="4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预算超概，下浮后不超概，高于包干总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补充协议，预算是下浮后的。不超概，超总价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总价包干，合同约定，审计价高于总价，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</a:t>
                      </a:r>
                      <a:endParaRPr lang="NSimSun" altLang="NSimSun" sz="1400" dirty="0"/>
                    </a:p>
                    <a:p>
                      <a:pPr marL="224670" algn="l" rtl="0" eaLnBrk="0">
                        <a:lnSpc>
                          <a:spcPct val="100000"/>
                        </a:lnSpc>
                        <a:spcBef>
                          <a:spcPts val="15"/>
                        </a:spcBef>
                        <a:tabLst/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价为准，审计价低于总价，以审计价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32" name="picture 6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349358"/>
            <a:ext cx="176783" cy="211073"/>
          </a:xfrm>
          <a:prstGeom prst="rect">
            <a:avLst/>
          </a:prstGeom>
        </p:spPr>
      </p:pic>
      <p:pic>
        <p:nvPicPr>
          <p:cNvPr id="633" name="picture 6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075050"/>
            <a:ext cx="176783" cy="211073"/>
          </a:xfrm>
          <a:prstGeom prst="rect">
            <a:avLst/>
          </a:prstGeom>
        </p:spPr>
      </p:pic>
      <p:pic>
        <p:nvPicPr>
          <p:cNvPr id="634" name="picture 6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800742"/>
            <a:ext cx="176783" cy="211073"/>
          </a:xfrm>
          <a:prstGeom prst="rect">
            <a:avLst/>
          </a:prstGeom>
        </p:spPr>
      </p:pic>
      <p:pic>
        <p:nvPicPr>
          <p:cNvPr id="635" name="picture 6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" name="table 636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88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，概算下浮，图，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11000"/>
                        </a:lnSpc>
                        <a:spcBef>
                          <a:spcPts val="8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，设计优化节省费用，下浮招标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清单控制价招标，不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8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初设清单控制价招标，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中标价，合同约定，按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施工图，实际完成量结算，优化后，实际完成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小</a:t>
                      </a:r>
                      <a:endParaRPr lang="NSimSun" altLang="NSimSun" sz="1400" dirty="0"/>
                    </a:p>
                    <a:p>
                      <a:pPr marL="230004" indent="-177415" algn="l" rtl="0" eaLnBrk="0">
                        <a:lnSpc>
                          <a:spcPct val="111000"/>
                        </a:lnSpc>
                        <a:spcBef>
                          <a:spcPts val="17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地产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，参考周边地产，概算指标，稍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下浮，完成概算。下浮率招标，预算超概，设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，图审通过，无法优化设计，咨询公司核概算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，调概依据。也可以，结算审计，审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8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，电梯，暂估价，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甲方招标，配合费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总承包服务费，电梯招标，设备和安装费，总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服务费记取，要扣除设备费，乙方要求设备费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，多记取总承包服务费(</a:t>
                      </a:r>
                      <a:r>
                        <a:rPr sz="1400" spc="14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劳务费搞高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endParaRPr lang="NSimSun" altLang="NSimSun" sz="14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78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37" name="picture 6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273394"/>
            <a:ext cx="176783" cy="211073"/>
          </a:xfrm>
          <a:prstGeom prst="rect">
            <a:avLst/>
          </a:prstGeom>
        </p:spPr>
      </p:pic>
      <p:pic>
        <p:nvPicPr>
          <p:cNvPr id="638" name="picture 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313280"/>
            <a:ext cx="176783" cy="211073"/>
          </a:xfrm>
          <a:prstGeom prst="rect">
            <a:avLst/>
          </a:prstGeom>
        </p:spPr>
      </p:pic>
      <p:pic>
        <p:nvPicPr>
          <p:cNvPr id="639" name="picture 6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819475"/>
            <a:ext cx="176783" cy="211073"/>
          </a:xfrm>
          <a:prstGeom prst="rect">
            <a:avLst/>
          </a:prstGeom>
        </p:spPr>
      </p:pic>
      <p:pic>
        <p:nvPicPr>
          <p:cNvPr id="640" name="picture 6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641" name="picture 6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642" name="table 642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报预算，信息价哪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乙方完成施工图后，由谁完成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算？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9000"/>
                        </a:lnSpc>
                        <a:spcBef>
                          <a:spcPts val="10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，平台公司，专债，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亿，平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公司配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套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0.5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亿，没配套，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0.5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亿拿地，估算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1.6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亿，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1.2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亿，变更后，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甲方按市场价，施工图预算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1.34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，乙方认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1.92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亿，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甲方只有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1.5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亿，还没搞初设和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算，设计优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化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40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设备采购招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221812" indent="-169223" algn="l" rtl="0" eaLnBrk="0">
                        <a:lnSpc>
                          <a:spcPct val="111000"/>
                        </a:lnSpc>
                        <a:spcBef>
                          <a:spcPts val="6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甲方有一个河涌整治的项目，想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标，有初步设计和财评审定概算，采用报下浮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填报概算清单的方式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30004" indent="-177415" algn="l" rtl="0" eaLnBrk="0">
                        <a:lnSpc>
                          <a:spcPct val="100000"/>
                        </a:lnSpc>
                        <a:spcBef>
                          <a:spcPts val="36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82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概算清单起的主要作用是施工图预算价中的单价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82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82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部或部分不能超概算清单中对应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82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82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105642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43" name="picture 6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4135727"/>
            <a:ext cx="176783" cy="208342"/>
          </a:xfrm>
          <a:prstGeom prst="rect">
            <a:avLst/>
          </a:prstGeom>
        </p:spPr>
      </p:pic>
      <p:pic>
        <p:nvPicPr>
          <p:cNvPr id="644" name="picture 6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395122"/>
            <a:ext cx="176783" cy="211073"/>
          </a:xfrm>
          <a:prstGeom prst="rect">
            <a:avLst/>
          </a:prstGeom>
        </p:spPr>
      </p:pic>
      <p:pic>
        <p:nvPicPr>
          <p:cNvPr id="645" name="picture 6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120721"/>
            <a:ext cx="176783" cy="211073"/>
          </a:xfrm>
          <a:prstGeom prst="rect">
            <a:avLst/>
          </a:prstGeom>
        </p:spPr>
      </p:pic>
      <p:pic>
        <p:nvPicPr>
          <p:cNvPr id="646" name="picture 6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647" name="picture 6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648" name="picture 6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9" name="table 649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30004" indent="-177415" algn="l" rtl="0" eaLnBrk="0">
                        <a:lnSpc>
                          <a:spcPct val="107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合同约定单位工程增减为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设计变更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，概算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干，地铁四个出口，变为七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2000"/>
                        </a:lnSpc>
                        <a:spcBef>
                          <a:spcPts val="25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路、桥、隧道，勘察、设计、施工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6000"/>
                        </a:lnSpc>
                        <a:spcBef>
                          <a:spcPts val="33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隧道设计图纸按三级围岩出图，施工报价也是按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19000"/>
                        </a:lnSpc>
                        <a:spcBef>
                          <a:spcPts val="42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实际现场围岩等级是五级，施工成本增加不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业主意见是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工程总价是包死的，不能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26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应该算是变更，勘察、设计没有错误，都是按规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勘察、设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50" name="picture 6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099683"/>
            <a:ext cx="176783" cy="211073"/>
          </a:xfrm>
          <a:prstGeom prst="rect">
            <a:avLst/>
          </a:prstGeom>
        </p:spPr>
      </p:pic>
      <p:pic>
        <p:nvPicPr>
          <p:cNvPr id="651" name="picture 6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816213"/>
            <a:ext cx="176783" cy="211073"/>
          </a:xfrm>
          <a:prstGeom prst="rect">
            <a:avLst/>
          </a:prstGeom>
        </p:spPr>
      </p:pic>
      <p:pic>
        <p:nvPicPr>
          <p:cNvPr id="652" name="picture 6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541812"/>
            <a:ext cx="176783" cy="211073"/>
          </a:xfrm>
          <a:prstGeom prst="rect">
            <a:avLst/>
          </a:prstGeom>
        </p:spPr>
      </p:pic>
      <p:pic>
        <p:nvPicPr>
          <p:cNvPr id="653" name="picture 6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048123"/>
            <a:ext cx="176783" cy="211073"/>
          </a:xfrm>
          <a:prstGeom prst="rect">
            <a:avLst/>
          </a:prstGeom>
        </p:spPr>
      </p:pic>
      <p:pic>
        <p:nvPicPr>
          <p:cNvPr id="654" name="picture 6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655" name="picture 6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656" name="table 65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9242" indent="-176653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甲方初步设计后发包，总价包干，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方施工图减少包干量，顶格设计，上线，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线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24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，初设后，优化，然后概算，以优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初设量，发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管子穿过高速公路，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28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地铁，管线迁移，是否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包干范围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五证办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桩基础检测，与甲方签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11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，垄断行业，施工图预算，定额，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市场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价，交易习惯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12000"/>
                        </a:lnSpc>
                        <a:spcBef>
                          <a:spcPts val="2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，水电安装强势，不同意按下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率下浮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，总包分包联合报价，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报预算统一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57" name="picture 6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989410"/>
            <a:ext cx="176783" cy="211073"/>
          </a:xfrm>
          <a:prstGeom prst="rect">
            <a:avLst/>
          </a:prstGeom>
        </p:spPr>
      </p:pic>
      <p:pic>
        <p:nvPicPr>
          <p:cNvPr id="658" name="picture 6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486559"/>
            <a:ext cx="176783" cy="211073"/>
          </a:xfrm>
          <a:prstGeom prst="rect">
            <a:avLst/>
          </a:prstGeom>
        </p:spPr>
      </p:pic>
      <p:pic>
        <p:nvPicPr>
          <p:cNvPr id="659" name="picture 6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3212158"/>
            <a:ext cx="176783" cy="211073"/>
          </a:xfrm>
          <a:prstGeom prst="rect">
            <a:avLst/>
          </a:prstGeom>
        </p:spPr>
      </p:pic>
      <p:pic>
        <p:nvPicPr>
          <p:cNvPr id="660" name="picture 6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937850"/>
            <a:ext cx="176783" cy="211073"/>
          </a:xfrm>
          <a:prstGeom prst="rect">
            <a:avLst/>
          </a:prstGeom>
        </p:spPr>
      </p:pic>
      <p:pic>
        <p:nvPicPr>
          <p:cNvPr id="661" name="picture 66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663541"/>
            <a:ext cx="176783" cy="211073"/>
          </a:xfrm>
          <a:prstGeom prst="rect">
            <a:avLst/>
          </a:prstGeom>
        </p:spPr>
      </p:pic>
      <p:pic>
        <p:nvPicPr>
          <p:cNvPr id="662" name="picture 6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2389233"/>
            <a:ext cx="176783" cy="211073"/>
          </a:xfrm>
          <a:prstGeom prst="rect">
            <a:avLst/>
          </a:prstGeom>
        </p:spPr>
      </p:pic>
      <p:pic>
        <p:nvPicPr>
          <p:cNvPr id="663" name="picture 66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664" name="picture 66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" name="table 66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52589" algn="l" rtl="0" eaLnBrk="0">
                        <a:lnSpc>
                          <a:spcPts val="1733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市政隧道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，涉及，箱涵，水务局批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spcBef>
                          <a:spcPts val="39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没批准，发包，箱涵截面，比初设大(其他方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从这里走，初设没考虑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0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调初设，概算，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见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2000"/>
                        </a:lnSpc>
                        <a:spcBef>
                          <a:spcPts val="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，联合体，施工方牵头。变压器，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立项，为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，找供电局，谁找，甲方，设计，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，费用谁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出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19000"/>
                        </a:lnSpc>
                        <a:spcBef>
                          <a:spcPts val="32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固定总价，没有约定材料上涨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价差。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实施期价格上涨大约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30%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，如何争取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86"/>
                        </a:lnSpc>
                        <a:spcBef>
                          <a:spcPts val="38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概算定额与实际施工图有差异增加的费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224670" algn="l" rtl="0" eaLnBrk="0">
                        <a:lnSpc>
                          <a:spcPts val="1697"/>
                        </a:lnSpc>
                        <a:tabLst/>
                      </a:pP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如何处理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1728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66" name="picture 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373969"/>
            <a:ext cx="176783" cy="211073"/>
          </a:xfrm>
          <a:prstGeom prst="rect">
            <a:avLst/>
          </a:prstGeom>
        </p:spPr>
      </p:pic>
      <p:pic>
        <p:nvPicPr>
          <p:cNvPr id="667" name="picture 6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090557"/>
            <a:ext cx="176783" cy="211073"/>
          </a:xfrm>
          <a:prstGeom prst="rect">
            <a:avLst/>
          </a:prstGeom>
        </p:spPr>
      </p:pic>
      <p:pic>
        <p:nvPicPr>
          <p:cNvPr id="668" name="picture 6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816213"/>
            <a:ext cx="176783" cy="211073"/>
          </a:xfrm>
          <a:prstGeom prst="rect">
            <a:avLst/>
          </a:prstGeom>
        </p:spPr>
      </p:pic>
      <p:pic>
        <p:nvPicPr>
          <p:cNvPr id="669" name="picture 6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084632"/>
            <a:ext cx="176783" cy="211073"/>
          </a:xfrm>
          <a:prstGeom prst="rect">
            <a:avLst/>
          </a:prstGeom>
        </p:spPr>
      </p:pic>
      <p:pic>
        <p:nvPicPr>
          <p:cNvPr id="670" name="picture 6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810347"/>
            <a:ext cx="176783" cy="211073"/>
          </a:xfrm>
          <a:prstGeom prst="rect">
            <a:avLst/>
          </a:prstGeom>
        </p:spPr>
      </p:pic>
      <p:pic>
        <p:nvPicPr>
          <p:cNvPr id="671" name="picture 6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316599"/>
            <a:ext cx="176783" cy="211073"/>
          </a:xfrm>
          <a:prstGeom prst="rect">
            <a:avLst/>
          </a:prstGeom>
        </p:spPr>
      </p:pic>
      <p:pic>
        <p:nvPicPr>
          <p:cNvPr id="672" name="picture 6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673" name="table 673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6956" indent="-174367" algn="l" rtl="0" eaLnBrk="0">
                        <a:lnSpc>
                          <a:spcPct val="107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不可预见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地质风险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甲方承担，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可预见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质风险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乙方承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担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承担的风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险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．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不可抗力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所造成的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工程费用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的增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承包人</a:t>
                      </a:r>
                      <a:r>
                        <a:rPr sz="1400" spc="1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承担的风险(</a:t>
                      </a:r>
                      <a:r>
                        <a:rPr sz="1400" spc="1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合同约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endParaRPr lang="NSimSun" altLang="NSimSun" sz="1400" dirty="0"/>
                    </a:p>
                    <a:p>
                      <a:pPr marL="237433" indent="-184844" algn="l" rtl="0" eaLnBrk="0">
                        <a:lnSpc>
                          <a:spcPct val="111000"/>
                        </a:lnSpc>
                        <a:spcBef>
                          <a:spcPts val="32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．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图纸深化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。承包人承担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施工图明确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建设范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围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内</a:t>
                      </a:r>
                      <a:r>
                        <a:rPr sz="14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难以准确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预见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的工程和费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23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D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．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非不可抗力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所造成的损失和预防灾害所采取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措施费用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2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，总价包干，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乙方做施工图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然后两排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桩，变成三排桩，增加费用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74" name="picture 6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715102"/>
            <a:ext cx="176783" cy="211073"/>
          </a:xfrm>
          <a:prstGeom prst="rect">
            <a:avLst/>
          </a:prstGeom>
        </p:spPr>
      </p:pic>
      <p:pic>
        <p:nvPicPr>
          <p:cNvPr id="675" name="picture 6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3212158"/>
            <a:ext cx="176783" cy="211073"/>
          </a:xfrm>
          <a:prstGeom prst="rect">
            <a:avLst/>
          </a:prstGeom>
        </p:spPr>
      </p:pic>
      <p:pic>
        <p:nvPicPr>
          <p:cNvPr id="676" name="picture 6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709305"/>
            <a:ext cx="176783" cy="211073"/>
          </a:xfrm>
          <a:prstGeom prst="rect">
            <a:avLst/>
          </a:prstGeom>
        </p:spPr>
      </p:pic>
      <p:pic>
        <p:nvPicPr>
          <p:cNvPr id="677" name="picture 67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434997"/>
            <a:ext cx="176783" cy="211073"/>
          </a:xfrm>
          <a:prstGeom prst="rect">
            <a:avLst/>
          </a:prstGeom>
        </p:spPr>
      </p:pic>
      <p:pic>
        <p:nvPicPr>
          <p:cNvPr id="678" name="picture 67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679" name="picture 67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680" name="picture 68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1" name="table 681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44101" indent="-191512" algn="l" rtl="0" eaLnBrk="0">
                        <a:lnSpc>
                          <a:spcPct val="108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采用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备案制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的项目，是否一定要进行发改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初步设计概算批复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endParaRPr lang="Arial" altLang="Arial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12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按照《企业投资项目核准和备案管理条例》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国务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令第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673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号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，实行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备案制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管理的项目包括企业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项目和事业单位，社会团体等非企业组织利用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资金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不申请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政府投资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建设的项目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9000"/>
                        </a:lnSpc>
                        <a:spcBef>
                          <a:spcPts val="20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依据《政府投资条例》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国务院令第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712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号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开展的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步设计审批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，适用于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政府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采取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直接投资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方式、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资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金注入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方式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投资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的项目，不适用于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备案管理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，此外，法律法规对初步设计审查有专门规定的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备案类项目应从其规定办理相关手续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1728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82" name="picture 6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496175"/>
            <a:ext cx="176783" cy="211073"/>
          </a:xfrm>
          <a:prstGeom prst="rect">
            <a:avLst/>
          </a:prstGeom>
        </p:spPr>
      </p:pic>
      <p:pic>
        <p:nvPicPr>
          <p:cNvPr id="683" name="picture 6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684" name="picture 6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685" name="table 685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，企业备案制。平台公司融资，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拍挂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拿地。建好租给政府。土建中简装，政府使用方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精装。简装切出来精装，招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1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简装招标、简装变为精装招标，不一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样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不给赶工费，宁愿材料调价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45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甲方要求赶工，合同示范文本，计取赶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励，不走签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证</a:t>
                      </a:r>
                      <a:endParaRPr lang="NSimSun" altLang="NSimSun" sz="1400" dirty="0"/>
                    </a:p>
                    <a:p>
                      <a:pPr marL="230575" indent="-177986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，备案制项目是否需要进行初步设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审及概算审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批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备案制，不属于审批范围。不需要发改，初步设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评审及概算批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复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7813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86" name="picture 6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678546"/>
            <a:ext cx="176783" cy="211073"/>
          </a:xfrm>
          <a:prstGeom prst="rect">
            <a:avLst/>
          </a:prstGeom>
        </p:spPr>
      </p:pic>
      <p:pic>
        <p:nvPicPr>
          <p:cNvPr id="687" name="picture 6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166485"/>
            <a:ext cx="176783" cy="211073"/>
          </a:xfrm>
          <a:prstGeom prst="rect">
            <a:avLst/>
          </a:prstGeom>
        </p:spPr>
      </p:pic>
      <p:pic>
        <p:nvPicPr>
          <p:cNvPr id="688" name="picture 6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672750"/>
            <a:ext cx="176783" cy="211073"/>
          </a:xfrm>
          <a:prstGeom prst="rect">
            <a:avLst/>
          </a:prstGeom>
        </p:spPr>
      </p:pic>
      <p:pic>
        <p:nvPicPr>
          <p:cNvPr id="689" name="picture 6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389233"/>
            <a:ext cx="176783" cy="211073"/>
          </a:xfrm>
          <a:prstGeom prst="rect">
            <a:avLst/>
          </a:prstGeom>
        </p:spPr>
      </p:pic>
      <p:pic>
        <p:nvPicPr>
          <p:cNvPr id="690" name="picture 6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114925"/>
            <a:ext cx="176783" cy="211073"/>
          </a:xfrm>
          <a:prstGeom prst="rect">
            <a:avLst/>
          </a:prstGeom>
        </p:spPr>
      </p:pic>
      <p:pic>
        <p:nvPicPr>
          <p:cNvPr id="691" name="picture 6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2" name="table 692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9242" indent="-176653" algn="l" rtl="0" eaLnBrk="0">
                        <a:lnSpc>
                          <a:spcPct val="107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会议纪要约定，冬季施工费，由原费用定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系数乘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1.5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，给施工单位结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18"/>
                        </a:lnSpc>
                        <a:spcBef>
                          <a:spcPts val="47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审计，以违背主合同为由拒绝，施工过程中的会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议</a:t>
                      </a:r>
                      <a:endParaRPr lang="NSimSun" altLang="NSimSun" sz="1400" dirty="0"/>
                    </a:p>
                    <a:p>
                      <a:pPr marL="52589" indent="176653" algn="l" rtl="0" eaLnBrk="0">
                        <a:lnSpc>
                          <a:spcPct val="119000"/>
                        </a:lnSpc>
                        <a:spcBef>
                          <a:spcPts val="24"/>
                        </a:spcBef>
                        <a:tabLst>
                          <a:tab pos="229234" algn="l"/>
                        </a:tabLst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纪要与主合同不一致，可以按会议纪要结算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吗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会议纪要，能否作为工程结算的依据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内容主要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</a:t>
                      </a:r>
                      <a:endParaRPr lang="NSimSun" altLang="NSimSun" sz="1400" dirty="0"/>
                    </a:p>
                    <a:p>
                      <a:pPr marL="52589" indent="171319" algn="l" rtl="0" eaLnBrk="0">
                        <a:lnSpc>
                          <a:spcPct val="117000"/>
                        </a:lnSpc>
                        <a:spcBef>
                          <a:spcPts val="28"/>
                        </a:spcBef>
                        <a:tabLst>
                          <a:tab pos="229234" algn="l"/>
                        </a:tabLst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对赶工费和疫情期间人工费调整，达成一致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会议纪要，是否可以作为合同的补充文件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endParaRPr lang="Arial" altLang="Arial" sz="14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1728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93" name="picture 6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541812"/>
            <a:ext cx="176783" cy="211073"/>
          </a:xfrm>
          <a:prstGeom prst="rect">
            <a:avLst/>
          </a:prstGeom>
        </p:spPr>
      </p:pic>
      <p:pic>
        <p:nvPicPr>
          <p:cNvPr id="694" name="picture 6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695" name="picture 6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696" name="picture 6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697" name="table 69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2589" algn="l" rtl="0" eaLnBrk="0">
                        <a:lnSpc>
                          <a:spcPct val="130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，固定总价(约定一口价包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总包方，把土建工程分包于丙方，招标时提供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①土建工程量(概估算表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②单位工程布置图和单项总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11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施工期遇到材料暴涨(钢筋钢材上浮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35-45%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场边设计(总包的)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边施工，且施工图与招标布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图有部分差异及增加内部基础等等，其次与原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的工期也严重滞后(原因，地基处理形式变更，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气影响，疫情影响)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等等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37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介于以上情况，丙方提出诉求，①材料调差，②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于图纸，工期不确定，提出按照省定额结算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1728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98" name="picture 6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678546"/>
            <a:ext cx="176783" cy="211073"/>
          </a:xfrm>
          <a:prstGeom prst="rect">
            <a:avLst/>
          </a:prstGeom>
        </p:spPr>
      </p:pic>
      <p:pic>
        <p:nvPicPr>
          <p:cNvPr id="699" name="picture 6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480669"/>
            <a:ext cx="176783" cy="211073"/>
          </a:xfrm>
          <a:prstGeom prst="rect">
            <a:avLst/>
          </a:prstGeom>
        </p:spPr>
      </p:pic>
      <p:pic>
        <p:nvPicPr>
          <p:cNvPr id="700" name="picture 7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206361"/>
            <a:ext cx="176783" cy="211073"/>
          </a:xfrm>
          <a:prstGeom prst="rect">
            <a:avLst/>
          </a:prstGeom>
        </p:spPr>
      </p:pic>
      <p:pic>
        <p:nvPicPr>
          <p:cNvPr id="701" name="picture 7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702" name="picture 7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703" name="picture 70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4" name="table 704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7718" indent="-175129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，详勘不准地基加固、苗木迁移，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列金出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spcBef>
                          <a:spcPts val="34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不可预见地质风险应由甲方承担，应从甲方立项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算基本预备费出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树木迁移，应从甲方立项概算的工程建设其他费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出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1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总价是立项概算里的建安费下浮来的，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价里的暂列金也不应包括以上两个费用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1728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05" name="picture 7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313280"/>
            <a:ext cx="176783" cy="211073"/>
          </a:xfrm>
          <a:prstGeom prst="rect">
            <a:avLst/>
          </a:prstGeom>
        </p:spPr>
      </p:pic>
      <p:pic>
        <p:nvPicPr>
          <p:cNvPr id="706" name="picture 7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707" name="picture 7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708" name="picture 7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709" name="table 709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32099" indent="-179510" algn="l" rtl="0" eaLnBrk="0">
                        <a:lnSpc>
                          <a:spcPct val="112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，总价控制下的固定单价合同，约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“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暂定价格按实调整，其余材料涨跌包含在风险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”，现在材料降价了，审计要求调差，是否合理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21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风险费，是为应对风险，额外报的费用，比如材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涨价风险。现在，材料降价了，你是受益方，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要调价差，进行扣减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13000"/>
                        </a:lnSpc>
                        <a:spcBef>
                          <a:spcPts val="26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，施工图预算，土石比，预算定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，企业定额，消耗量低，单价高，省定额站备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案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11000"/>
                        </a:lnSpc>
                        <a:spcBef>
                          <a:spcPts val="15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，施工图预算，设备报高价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160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更后，功能提高，询价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1728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0" name="picture 7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349358"/>
            <a:ext cx="176783" cy="211073"/>
          </a:xfrm>
          <a:prstGeom prst="rect">
            <a:avLst/>
          </a:prstGeom>
        </p:spPr>
      </p:pic>
      <p:pic>
        <p:nvPicPr>
          <p:cNvPr id="711" name="picture 7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846413"/>
            <a:ext cx="176783" cy="211073"/>
          </a:xfrm>
          <a:prstGeom prst="rect">
            <a:avLst/>
          </a:prstGeom>
        </p:spPr>
      </p:pic>
      <p:pic>
        <p:nvPicPr>
          <p:cNvPr id="712" name="picture 7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124040"/>
            <a:ext cx="176783" cy="211073"/>
          </a:xfrm>
          <a:prstGeom prst="rect">
            <a:avLst/>
          </a:prstGeom>
        </p:spPr>
      </p:pic>
      <p:pic>
        <p:nvPicPr>
          <p:cNvPr id="713" name="picture 7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4" name="table 714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855041" algn="l" rtl="0" eaLnBrk="0">
                        <a:lnSpc>
                          <a:spcPts val="1677"/>
                        </a:lnSpc>
                        <a:spcBef>
                          <a:spcPts val="4"/>
                        </a:spcBef>
                        <a:tabLst>
                          <a:tab pos="1014730" algn="l"/>
                        </a:tabLst>
                      </a:pPr>
                      <a:r>
                        <a:rPr sz="1300" b="1" spc="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300" spc="100" dirty="0">
                          <a:solidFill>
                            <a:srgbClr val="0070C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70C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《政府投资条例》(国令第</a:t>
                      </a:r>
                      <a:r>
                        <a:rPr sz="1300" b="1" spc="10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712</a:t>
                      </a:r>
                      <a:r>
                        <a:rPr sz="1300" spc="30" dirty="0">
                          <a:solidFill>
                            <a:srgbClr val="0070C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70C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号</a:t>
                      </a:r>
                      <a:r>
                        <a:rPr sz="1300" spc="0" dirty="0">
                          <a:solidFill>
                            <a:srgbClr val="0070C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70C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endParaRPr lang="NSimSun" altLang="NSimSun" sz="1300" dirty="0"/>
                    </a:p>
                    <a:p>
                      <a:pPr marL="222485" indent="-170570" algn="l" rtl="0" eaLnBrk="0">
                        <a:lnSpc>
                          <a:spcPct val="104000"/>
                        </a:lnSpc>
                        <a:spcBef>
                          <a:spcPts val="222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第十二条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经投资主管部门或者其他有关部门核定的</a:t>
                      </a:r>
                      <a:r>
                        <a:rPr sz="13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</a:t>
                      </a:r>
                      <a:r>
                        <a:rPr sz="13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资</a:t>
                      </a:r>
                      <a:r>
                        <a:rPr sz="13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是控制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政府投资项目</a:t>
                      </a:r>
                      <a:r>
                        <a:rPr sz="13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总投资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3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依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据。</a:t>
                      </a:r>
                      <a:endParaRPr lang="NSimSun" altLang="NSimSun" sz="1300" dirty="0"/>
                    </a:p>
                    <a:p>
                      <a:pPr marL="223174" indent="-171259" algn="l" rtl="0" eaLnBrk="0">
                        <a:lnSpc>
                          <a:spcPct val="104000"/>
                        </a:lnSpc>
                        <a:spcBef>
                          <a:spcPts val="312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3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初步设计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提出的</a:t>
                      </a:r>
                      <a:r>
                        <a:rPr sz="13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投资概算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超过经批准的</a:t>
                      </a:r>
                      <a:r>
                        <a:rPr sz="13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可行性研究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报告</a:t>
                      </a:r>
                      <a:r>
                        <a:rPr sz="13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出的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投资估算</a:t>
                      </a:r>
                      <a:r>
                        <a:rPr sz="13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10%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的，项目单位应当向投资主管部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门或者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其他有关部门报告，投资主管部门或者其他有关部</a:t>
                      </a:r>
                      <a:r>
                        <a:rPr sz="13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门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可以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要求项目单位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重新报送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可行性研究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报告</a:t>
                      </a:r>
                      <a:endParaRPr lang="NSimSun" altLang="NSimSun" sz="1300" dirty="0"/>
                    </a:p>
                    <a:p>
                      <a:pPr marL="749930" algn="l" rtl="0" eaLnBrk="0">
                        <a:lnSpc>
                          <a:spcPct val="99000"/>
                        </a:lnSpc>
                        <a:spcBef>
                          <a:spcPts val="365"/>
                        </a:spcBef>
                        <a:tabLst>
                          <a:tab pos="909319" algn="l"/>
                        </a:tabLst>
                      </a:pPr>
                      <a:r>
                        <a:rPr sz="1300" b="1" spc="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300" spc="60" dirty="0">
                          <a:solidFill>
                            <a:srgbClr val="0070C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70C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中华人民共和国政府采购法</a:t>
                      </a:r>
                      <a:r>
                        <a:rPr sz="1300" b="1" spc="6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(2014</a:t>
                      </a:r>
                      <a:r>
                        <a:rPr sz="1300" spc="0" dirty="0">
                          <a:solidFill>
                            <a:srgbClr val="0070C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70C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修正</a:t>
                      </a:r>
                      <a:r>
                        <a:rPr sz="1300" b="1" spc="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1300" dirty="0"/>
                    </a:p>
                    <a:p>
                      <a:pPr marL="221279" indent="-169365" algn="l" rtl="0" eaLnBrk="0">
                        <a:lnSpc>
                          <a:spcPct val="107000"/>
                        </a:lnSpc>
                        <a:spcBef>
                          <a:spcPts val="170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3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第四十九条</a:t>
                      </a:r>
                      <a:r>
                        <a:rPr sz="13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3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政府采购合同履行中，采购人需</a:t>
                      </a:r>
                      <a:r>
                        <a:rPr sz="13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追</a:t>
                      </a:r>
                      <a:r>
                        <a:rPr sz="13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加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与合同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标的相同的货物、工程或者服务的，在不改变合同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他条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款的前提下，可以与供应商协商签订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补充合同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，但</a:t>
                      </a:r>
                      <a:r>
                        <a:rPr sz="13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所</a:t>
                      </a:r>
                      <a:r>
                        <a:rPr sz="13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有补</a:t>
                      </a:r>
                      <a:r>
                        <a:rPr sz="13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充合同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的采购金额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不得超过</a:t>
                      </a:r>
                      <a:r>
                        <a:rPr sz="13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原合同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采购金额的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百</a:t>
                      </a:r>
                      <a:r>
                        <a:rPr sz="13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</a:t>
                      </a:r>
                      <a:r>
                        <a:rPr sz="13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之十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300" dirty="0"/>
                    </a:p>
                    <a:p>
                      <a:pPr marL="233334" indent="-181420" algn="l" rtl="0" eaLnBrk="0">
                        <a:lnSpc>
                          <a:spcPct val="109000"/>
                        </a:lnSpc>
                        <a:spcBef>
                          <a:spcPts val="252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3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3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平台公司发包</a:t>
                      </a: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3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，后有</a:t>
                      </a: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ppp</a:t>
                      </a:r>
                      <a:r>
                        <a:rPr sz="13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批文，</a:t>
                      </a:r>
                      <a:r>
                        <a:rPr sz="13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3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结算超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3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同价</a:t>
                      </a:r>
                      <a:r>
                        <a:rPr sz="13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10%</a:t>
                      </a:r>
                      <a:r>
                        <a:rPr sz="13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3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3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</a:t>
                      </a:r>
                      <a:r>
                        <a:rPr sz="13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签字</a:t>
                      </a:r>
                      <a:endParaRPr lang="NSimSun" altLang="NSimSun" sz="13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111728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5" name="picture 7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5434" y="8705887"/>
            <a:ext cx="159813" cy="190811"/>
          </a:xfrm>
          <a:prstGeom prst="rect">
            <a:avLst/>
          </a:prstGeom>
        </p:spPr>
      </p:pic>
      <p:pic>
        <p:nvPicPr>
          <p:cNvPr id="716" name="picture 7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5434" y="7841828"/>
            <a:ext cx="159813" cy="190811"/>
          </a:xfrm>
          <a:prstGeom prst="rect">
            <a:avLst/>
          </a:prstGeom>
        </p:spPr>
      </p:pic>
      <p:pic>
        <p:nvPicPr>
          <p:cNvPr id="717" name="picture 7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243450" y="7594924"/>
            <a:ext cx="159813" cy="190811"/>
          </a:xfrm>
          <a:prstGeom prst="rect">
            <a:avLst/>
          </a:prstGeom>
        </p:spPr>
      </p:pic>
      <p:pic>
        <p:nvPicPr>
          <p:cNvPr id="718" name="picture 7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5434" y="6738379"/>
            <a:ext cx="159813" cy="190811"/>
          </a:xfrm>
          <a:prstGeom prst="rect">
            <a:avLst/>
          </a:prstGeom>
        </p:spPr>
      </p:pic>
      <p:pic>
        <p:nvPicPr>
          <p:cNvPr id="719" name="picture 7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5434" y="6285827"/>
            <a:ext cx="159813" cy="190811"/>
          </a:xfrm>
          <a:prstGeom prst="rect">
            <a:avLst/>
          </a:prstGeom>
        </p:spPr>
      </p:pic>
      <p:pic>
        <p:nvPicPr>
          <p:cNvPr id="720" name="picture 7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348560" y="6031303"/>
            <a:ext cx="159813" cy="190811"/>
          </a:xfrm>
          <a:prstGeom prst="rect">
            <a:avLst/>
          </a:prstGeom>
        </p:spPr>
      </p:pic>
      <p:graphicFrame>
        <p:nvGraphicFramePr>
          <p:cNvPr id="721" name="table 72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，固定总价合同，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甲方指定设计，图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纸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量大，预算高，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中标总价低。还没开始施工，不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在变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6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，固定总价合同，没审，施工图和预算，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超过合同总价，不给认。设计只有任务书，粗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设计甲方指定，图纸量大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，乙方出方案图，报价，橱柜，漏报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后甲方，增加了橱柜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7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招标清单没有采光天棚，图和招标文件有，图说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要深化设计，后认质认价，高了，审计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认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11728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2" name="picture 7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358474"/>
            <a:ext cx="176783" cy="211073"/>
          </a:xfrm>
          <a:prstGeom prst="rect">
            <a:avLst/>
          </a:prstGeom>
        </p:spPr>
      </p:pic>
      <p:pic>
        <p:nvPicPr>
          <p:cNvPr id="723" name="picture 7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846413"/>
            <a:ext cx="176783" cy="211073"/>
          </a:xfrm>
          <a:prstGeom prst="rect">
            <a:avLst/>
          </a:prstGeom>
        </p:spPr>
      </p:pic>
      <p:pic>
        <p:nvPicPr>
          <p:cNvPr id="724" name="picture 7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114925"/>
            <a:ext cx="176783" cy="211073"/>
          </a:xfrm>
          <a:prstGeom prst="rect">
            <a:avLst/>
          </a:prstGeom>
        </p:spPr>
      </p:pic>
      <p:pic>
        <p:nvPicPr>
          <p:cNvPr id="725" name="picture 7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 52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3.3.6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由于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市场物价波动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影响合同价格的，应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承包双方合理分摊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0000"/>
                        </a:lnSpc>
                        <a:spcBef>
                          <a:spcPts val="24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发承包双方应明确合同价格中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人工费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的权重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例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金额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人工费用波动幅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度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2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发承包双方应明确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可调价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的主要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围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2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可调价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的主要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材料工程量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按设计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图示尺寸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确定，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损耗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用量不予考虑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0000"/>
                        </a:lnSpc>
                        <a:spcBef>
                          <a:spcPts val="21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的人工费、材料费、施工机具使用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调整后的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，只计取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增值税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，且不作为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企业</a:t>
                      </a:r>
                      <a:r>
                        <a:rPr sz="1400" spc="6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费、利润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调整的计算基础或依据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441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816213"/>
            <a:ext cx="176783" cy="211073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322407"/>
            <a:ext cx="176783" cy="211073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58" name="table 58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33865" indent="-181751" algn="l" rtl="0" eaLnBrk="0">
                        <a:lnSpc>
                          <a:spcPct val="104000"/>
                        </a:lnSpc>
                        <a:spcBef>
                          <a:spcPts val="3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3.3.4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下列事项引起的计量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计价风险由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承包人承担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同价格和工期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不予调整：</a:t>
                      </a:r>
                      <a:endParaRPr lang="NSimSun" altLang="NSimSun" sz="1400" dirty="0"/>
                    </a:p>
                    <a:p>
                      <a:pPr marL="224772" indent="-172658" algn="l" rtl="0" eaLnBrk="0">
                        <a:lnSpc>
                          <a:spcPct val="104000"/>
                        </a:lnSpc>
                        <a:spcBef>
                          <a:spcPts val="219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承包人为达到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完工交付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要求所必需的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施工内容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必要费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用；</a:t>
                      </a:r>
                      <a:endParaRPr lang="NSimSun" altLang="NSimSun" sz="1400" dirty="0"/>
                    </a:p>
                    <a:p>
                      <a:pPr marL="52114" algn="l" rtl="0" eaLnBrk="0">
                        <a:lnSpc>
                          <a:spcPts val="1749"/>
                        </a:lnSpc>
                        <a:spcBef>
                          <a:spcPts val="357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承包人因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自身原因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导致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实施方案变化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引起费用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调整；</a:t>
                      </a:r>
                      <a:endParaRPr lang="NSimSun" altLang="NSimSun" sz="1400" dirty="0"/>
                    </a:p>
                    <a:p>
                      <a:pPr marL="228338" indent="-176224" algn="l" rtl="0" eaLnBrk="0">
                        <a:lnSpc>
                          <a:spcPct val="104000"/>
                        </a:lnSpc>
                        <a:spcBef>
                          <a:spcPts val="103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由于承包人使用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机械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设备、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施工技术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以及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组织管理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等自身原因造成施工费用增加；</a:t>
                      </a:r>
                      <a:endParaRPr lang="NSimSun" altLang="NSimSun" sz="1400" dirty="0"/>
                    </a:p>
                    <a:p>
                      <a:pPr marL="227625" indent="-175511" algn="l" rtl="0" eaLnBrk="0">
                        <a:lnSpc>
                          <a:spcPct val="104000"/>
                        </a:lnSpc>
                        <a:spcBef>
                          <a:spcPts val="202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发承包双方约定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范围和波动幅度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内的市场物价变动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汇率波动；</a:t>
                      </a:r>
                      <a:endParaRPr lang="NSimSun" altLang="NSimSun" sz="1400" dirty="0"/>
                    </a:p>
                    <a:p>
                      <a:pPr marL="52114" algn="l" rtl="0" eaLnBrk="0">
                        <a:lnSpc>
                          <a:spcPct val="112000"/>
                        </a:lnSpc>
                        <a:spcBef>
                          <a:spcPts val="367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因承包人未履行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公平、诚信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义务而导致增加的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其他应当由承包人承担责任的事项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43672" indent="-191558" algn="l" rtl="0" eaLnBrk="0">
                        <a:lnSpc>
                          <a:spcPct val="104000"/>
                        </a:lnSpc>
                        <a:spcBef>
                          <a:spcPts val="103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非承包人原因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导致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工期延误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的，按本标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准第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9.5.4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、第</a:t>
                      </a:r>
                      <a:r>
                        <a:rPr sz="1400" b="1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9.7.2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条的规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定执行。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60498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5634" y="4027860"/>
            <a:ext cx="165470" cy="197565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5634" y="3771803"/>
            <a:ext cx="165470" cy="197565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5634" y="3515746"/>
            <a:ext cx="165470" cy="197565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5634" y="3046381"/>
            <a:ext cx="165470" cy="197565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5634" y="2577016"/>
            <a:ext cx="165470" cy="197565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5634" y="2320959"/>
            <a:ext cx="165470" cy="197565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5634" y="1851593"/>
            <a:ext cx="165470" cy="197565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5634" y="1382141"/>
            <a:ext cx="165470" cy="19756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6" name="table 726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项目，正在结算，原则是概算下浮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比例。在结算时，发现原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缺漏项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的情况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想争取这些项目，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甲方以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概算也是</a:t>
                      </a: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，现在不认可，除非找到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合理依据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总包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么好的依据来争取这些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缺漏项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的事情。以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，国家投资，以事实为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依据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可以吗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84"/>
                        </a:lnSpc>
                        <a:spcBef>
                          <a:spcPts val="48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包干范围，红线范围内，供电局，水务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223908" algn="l" rtl="0" eaLnBrk="0">
                        <a:lnSpc>
                          <a:spcPts val="1708"/>
                        </a:lnSpc>
                        <a:tabLst/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施工的，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概算漏项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，财评评审后，能否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7" name="picture 7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459608"/>
            <a:ext cx="176783" cy="211073"/>
          </a:xfrm>
          <a:prstGeom prst="rect">
            <a:avLst/>
          </a:prstGeom>
        </p:spPr>
      </p:pic>
      <p:pic>
        <p:nvPicPr>
          <p:cNvPr id="728" name="picture 7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729" name="table 729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8121" indent="-175752" algn="l" rtl="0" eaLnBrk="0">
                        <a:lnSpc>
                          <a:spcPct val="108000"/>
                        </a:lnSpc>
                        <a:spcBef>
                          <a:spcPts val="3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第二十一条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工程总承包单位可以采用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直接发包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式进行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分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433" indent="-172064" algn="l" rtl="0" eaLnBrk="0">
                        <a:lnSpc>
                          <a:spcPct val="105000"/>
                        </a:lnSpc>
                        <a:spcBef>
                          <a:spcPts val="273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但以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暂估价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形式包括在总承包范围内的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工程、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货物、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服务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分包时，属于依法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必须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进行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的项目范围且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到国家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规定规模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标准的，应当依法招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标。</a:t>
                      </a:r>
                      <a:endParaRPr lang="NSimSun" altLang="NSimSun" sz="1400" dirty="0"/>
                    </a:p>
                    <a:p>
                      <a:pPr marL="225908" indent="-173539" algn="l" rtl="0" eaLnBrk="0">
                        <a:lnSpc>
                          <a:spcPct val="104000"/>
                        </a:lnSpc>
                        <a:spcBef>
                          <a:spcPts val="345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费率中标的总承包项目，其中达到招标规模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，是否需要公开招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35312" indent="-182943" algn="l" rtl="0" eaLnBrk="0">
                        <a:lnSpc>
                          <a:spcPct val="108000"/>
                        </a:lnSpc>
                        <a:spcBef>
                          <a:spcPts val="195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项目招标时，建安造价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本身就是暂估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的，超出限额，材料货物采购，应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公开招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224433" indent="-172064" algn="l" rtl="0" eaLnBrk="0">
                        <a:lnSpc>
                          <a:spcPct val="107000"/>
                        </a:lnSpc>
                        <a:spcBef>
                          <a:spcPts val="177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平台公司出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30%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，建工集团出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70%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成立地产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公司，地产公司人员主要来自建工，地产国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资金，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招标，建工投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111728" indent="-59359" algn="l" rtl="0" eaLnBrk="0">
                        <a:lnSpc>
                          <a:spcPct val="106000"/>
                        </a:lnSpc>
                        <a:spcBef>
                          <a:spcPts val="360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建工集团，下属一建、二建、三建，参与投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000" spc="40" dirty="0" baseline="26044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119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，一建中标，审计局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84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认定围标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30" name="picture 7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5888" y="4264690"/>
            <a:ext cx="171126" cy="204319"/>
          </a:xfrm>
          <a:prstGeom prst="rect">
            <a:avLst/>
          </a:prstGeom>
        </p:spPr>
      </p:pic>
      <p:pic>
        <p:nvPicPr>
          <p:cNvPr id="731" name="picture 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5888" y="3548415"/>
            <a:ext cx="171126" cy="204319"/>
          </a:xfrm>
          <a:prstGeom prst="rect">
            <a:avLst/>
          </a:prstGeom>
        </p:spPr>
      </p:pic>
      <p:pic>
        <p:nvPicPr>
          <p:cNvPr id="732" name="picture 7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5888" y="3062193"/>
            <a:ext cx="171126" cy="204319"/>
          </a:xfrm>
          <a:prstGeom prst="rect">
            <a:avLst/>
          </a:prstGeom>
        </p:spPr>
      </p:pic>
      <p:pic>
        <p:nvPicPr>
          <p:cNvPr id="733" name="picture 7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5888" y="2585246"/>
            <a:ext cx="171126" cy="204319"/>
          </a:xfrm>
          <a:prstGeom prst="rect">
            <a:avLst/>
          </a:prstGeom>
        </p:spPr>
      </p:pic>
      <p:pic>
        <p:nvPicPr>
          <p:cNvPr id="734" name="picture 7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5888" y="1878065"/>
            <a:ext cx="171126" cy="204319"/>
          </a:xfrm>
          <a:prstGeom prst="rect">
            <a:avLst/>
          </a:prstGeom>
        </p:spPr>
      </p:pic>
      <p:pic>
        <p:nvPicPr>
          <p:cNvPr id="735" name="picture 7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5888" y="1382749"/>
            <a:ext cx="171126" cy="20431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6" name="table 736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合同条款，与《工程总承包管理办法》出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冲突，如何解决？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按哪一个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07000"/>
                        </a:lnSpc>
                        <a:spcBef>
                          <a:spcPts val="36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甲方以不是强条、法律为由，不执行造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文件这种情况，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乙方咋办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14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总承包合同，合同价款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总价包干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调整，不因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政策性文件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调整，合同执行过程中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料价格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上涨，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乙方根据新出台的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政策性文件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信息及价格调整指数文件)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要求调整材料价，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不予调整，应如何处理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37" name="picture 7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738" name="picture 7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739" name="picture 7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740" name="table 740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146" indent="-170557" algn="l" rtl="0" eaLnBrk="0">
                        <a:lnSpc>
                          <a:spcPct val="108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项目特征描述应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与清单综合单价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名称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定额组价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内容一致。同时也须注意不能把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全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转嫁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给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投标商，如在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桩基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特征描述时把</a:t>
                      </a:r>
                      <a:r>
                        <a:rPr sz="140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所有</a:t>
                      </a:r>
                      <a:r>
                        <a:rPr sz="14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不良地质情况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都包含在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桩基模拟清单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特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征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描述中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，但模拟清单综合单价却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不包含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8000"/>
                        </a:lnSpc>
                        <a:spcBef>
                          <a:spcPts val="28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为更好地控制工程造价，方便后期结算，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议在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确定后，由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工程总承包单位和业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共同按招标文件约定的结算办法计算出项目的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量清单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，将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费率合同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一次性转变为带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总价包干合同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41" name="picture 7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2581313"/>
            <a:ext cx="176783" cy="211073"/>
          </a:xfrm>
          <a:prstGeom prst="rect">
            <a:avLst/>
          </a:prstGeom>
        </p:spPr>
      </p:pic>
      <p:pic>
        <p:nvPicPr>
          <p:cNvPr id="742" name="picture 7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picture 7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93520" y="5964935"/>
            <a:ext cx="4571999" cy="3419856"/>
          </a:xfrm>
          <a:prstGeom prst="rect">
            <a:avLst/>
          </a:prstGeom>
        </p:spPr>
      </p:pic>
      <p:graphicFrame>
        <p:nvGraphicFramePr>
          <p:cNvPr id="744" name="table 744"/>
          <p:cNvGraphicFramePr>
            <a:graphicFrameLocks noGrp="1"/>
          </p:cNvGraphicFramePr>
          <p:nvPr/>
        </p:nvGraphicFramePr>
        <p:xfrm>
          <a:off x="1493519" y="5955791"/>
          <a:ext cx="4572000" cy="342900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3419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45" name="table 745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32099" indent="-179510" algn="l" rtl="0" eaLnBrk="0">
                        <a:lnSpc>
                          <a:spcPct val="110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一个项目为公开招标项目，编制招标控制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时，建设主管部门没有下发关于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人工费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调整的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，同时合同中没有约定下列情况结算如何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12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招标公告发布的时间为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月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日，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投标截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间为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月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号(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月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日为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基准日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，建设主管部门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月</a:t>
                      </a:r>
                      <a:r>
                        <a:rPr sz="1400" b="1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下发了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人工费调增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，但是此时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招标控制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评审完成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，同时投标人也没有对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人工费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这部分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答疑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，此部分的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人工费结算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是如何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不含税包干价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，税率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11%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调为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9%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享受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点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6"/>
                        </a:lnSpc>
                        <a:spcBef>
                          <a:spcPts val="39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含税包干价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111=9.17+101.8</a:t>
                      </a:r>
                      <a:r>
                        <a:rPr sz="1400" b="1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4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地方文件，税率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，调为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后，结算按税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b="1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计价，补税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部分的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税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46" name="picture 7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4080846"/>
            <a:ext cx="176783" cy="211073"/>
          </a:xfrm>
          <a:prstGeom prst="rect">
            <a:avLst/>
          </a:prstGeom>
        </p:spPr>
      </p:pic>
      <p:sp>
        <p:nvSpPr>
          <p:cNvPr id="747" name="textbox 747"/>
          <p:cNvSpPr/>
          <p:nvPr/>
        </p:nvSpPr>
        <p:spPr>
          <a:xfrm>
            <a:off x="1586462" y="4529773"/>
            <a:ext cx="113664" cy="108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77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lang="Arial" altLang="Arial" sz="600" dirty="0"/>
          </a:p>
        </p:txBody>
      </p:sp>
      <p:sp>
        <p:nvSpPr>
          <p:cNvPr id="748" name="textbox 748"/>
          <p:cNvSpPr/>
          <p:nvPr/>
        </p:nvSpPr>
        <p:spPr>
          <a:xfrm>
            <a:off x="1586462" y="4529773"/>
            <a:ext cx="113664" cy="108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77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lang="Arial" altLang="Arial" sz="600" dirty="0"/>
          </a:p>
        </p:txBody>
      </p:sp>
      <p:sp>
        <p:nvSpPr>
          <p:cNvPr id="749" name="textbox 749"/>
          <p:cNvSpPr/>
          <p:nvPr/>
        </p:nvSpPr>
        <p:spPr>
          <a:xfrm>
            <a:off x="1586462" y="4529773"/>
            <a:ext cx="113664" cy="108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77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lang="Arial" altLang="Arial" sz="600" dirty="0"/>
          </a:p>
        </p:txBody>
      </p:sp>
      <p:sp>
        <p:nvSpPr>
          <p:cNvPr id="750" name="textbox 750"/>
          <p:cNvSpPr/>
          <p:nvPr/>
        </p:nvSpPr>
        <p:spPr>
          <a:xfrm>
            <a:off x="1677770" y="4529773"/>
            <a:ext cx="71119" cy="108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39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endParaRPr lang="Arial" altLang="Arial" sz="600" dirty="0"/>
          </a:p>
        </p:txBody>
      </p:sp>
      <p:sp>
        <p:nvSpPr>
          <p:cNvPr id="751" name="textbox 751"/>
          <p:cNvSpPr/>
          <p:nvPr/>
        </p:nvSpPr>
        <p:spPr>
          <a:xfrm>
            <a:off x="1586462" y="4529773"/>
            <a:ext cx="113664" cy="108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77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lang="Arial" altLang="Arial" sz="600" dirty="0"/>
          </a:p>
        </p:txBody>
      </p:sp>
      <p:sp>
        <p:nvSpPr>
          <p:cNvPr id="752" name="textbox 752"/>
          <p:cNvSpPr/>
          <p:nvPr/>
        </p:nvSpPr>
        <p:spPr>
          <a:xfrm>
            <a:off x="1586462" y="4529773"/>
            <a:ext cx="113664" cy="108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77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6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6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lang="Arial" altLang="Arial" sz="600" dirty="0"/>
          </a:p>
        </p:txBody>
      </p:sp>
      <p:pic>
        <p:nvPicPr>
          <p:cNvPr id="753" name="picture 7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3806538"/>
            <a:ext cx="176783" cy="211073"/>
          </a:xfrm>
          <a:prstGeom prst="rect">
            <a:avLst/>
          </a:prstGeom>
        </p:spPr>
      </p:pic>
      <p:pic>
        <p:nvPicPr>
          <p:cNvPr id="754" name="picture 7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303686"/>
            <a:ext cx="176783" cy="211073"/>
          </a:xfrm>
          <a:prstGeom prst="rect">
            <a:avLst/>
          </a:prstGeom>
        </p:spPr>
      </p:pic>
      <p:pic>
        <p:nvPicPr>
          <p:cNvPr id="755" name="picture 7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2114925"/>
            <a:ext cx="176783" cy="211073"/>
          </a:xfrm>
          <a:prstGeom prst="rect">
            <a:avLst/>
          </a:prstGeom>
        </p:spPr>
      </p:pic>
      <p:pic>
        <p:nvPicPr>
          <p:cNvPr id="756" name="picture 7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" name="table 757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52589" algn="l" rtl="0" eaLnBrk="0">
                        <a:lnSpc>
                          <a:spcPts val="1867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9%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付款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3%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109=100</a:t>
                      </a:r>
                      <a:r>
                        <a:rPr sz="1400" b="1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1400" dirty="0"/>
                    </a:p>
                    <a:p>
                      <a:pPr marL="52589" algn="l" rtl="0" eaLnBrk="0">
                        <a:lnSpc>
                          <a:spcPts val="1992"/>
                        </a:lnSpc>
                        <a:spcBef>
                          <a:spcPts val="28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109=105.83+3.1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4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项目费率招标，总包单位把设计分包给了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资质的设计单位，现施工单位提出设计单位开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的票是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个点，但开给我们的工程票是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个点，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让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补这个差价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9%--8.2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6%--5.6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400" b="1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3%--1%-</a:t>
                      </a:r>
                      <a:r>
                        <a:rPr sz="1400" b="1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14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58" name="picture 7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6590943"/>
            <a:ext cx="176783" cy="211073"/>
          </a:xfrm>
          <a:prstGeom prst="rect">
            <a:avLst/>
          </a:prstGeom>
        </p:spPr>
      </p:pic>
      <p:pic>
        <p:nvPicPr>
          <p:cNvPr id="759" name="picture 7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305902"/>
            <a:ext cx="176783" cy="211073"/>
          </a:xfrm>
          <a:prstGeom prst="rect">
            <a:avLst/>
          </a:prstGeom>
        </p:spPr>
      </p:pic>
      <p:pic>
        <p:nvPicPr>
          <p:cNvPr id="760" name="picture 7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761" name="table 76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6956" indent="-174367" algn="l" rtl="0" eaLnBrk="0">
                        <a:lnSpc>
                          <a:spcPct val="109000"/>
                        </a:lnSpc>
                        <a:spcBef>
                          <a:spcPts val="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设备采购合同，税率，从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17%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调整为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16%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调整为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4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甲方要求对结算价款进行调整，本质上是要求对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投标单价进行调整，该项主张与合同约定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相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悖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8000"/>
                        </a:lnSpc>
                        <a:spcBef>
                          <a:spcPts val="3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合同税率相关约定“国家和地方根据现行税法对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方课征有关执行本合同的一切税款，应该由卖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付并且已经包含在合同总价中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”</a:t>
                      </a:r>
                      <a:endParaRPr lang="NSimSun" altLang="NSimSun" sz="1400" dirty="0"/>
                    </a:p>
                    <a:p>
                      <a:pPr marL="223146" indent="-170557" algn="l" rtl="0" eaLnBrk="0">
                        <a:lnSpc>
                          <a:spcPct val="107000"/>
                        </a:lnSpc>
                        <a:spcBef>
                          <a:spcPts val="37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合同并未约定税率降低合同价款相应降低的合同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定，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甲方的该项主张并无合同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依据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31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增值税税率不论是上调还是降低均系供货单位作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纳税义务主体应承担的商业风险，增值税税率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整对合同总价款不产生影响，与甲方无关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62" name="picture 7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632782"/>
            <a:ext cx="176783" cy="211073"/>
          </a:xfrm>
          <a:prstGeom prst="rect">
            <a:avLst/>
          </a:prstGeom>
        </p:spPr>
      </p:pic>
      <p:pic>
        <p:nvPicPr>
          <p:cNvPr id="763" name="picture 7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129930"/>
            <a:ext cx="176783" cy="211073"/>
          </a:xfrm>
          <a:prstGeom prst="rect">
            <a:avLst/>
          </a:prstGeom>
        </p:spPr>
      </p:pic>
      <p:pic>
        <p:nvPicPr>
          <p:cNvPr id="764" name="picture 7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398348"/>
            <a:ext cx="176783" cy="211073"/>
          </a:xfrm>
          <a:prstGeom prst="rect">
            <a:avLst/>
          </a:prstGeom>
        </p:spPr>
      </p:pic>
      <p:pic>
        <p:nvPicPr>
          <p:cNvPr id="765" name="picture 7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895497"/>
            <a:ext cx="176783" cy="211073"/>
          </a:xfrm>
          <a:prstGeom prst="rect">
            <a:avLst/>
          </a:prstGeom>
        </p:spPr>
      </p:pic>
      <p:pic>
        <p:nvPicPr>
          <p:cNvPr id="766" name="picture 7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7" name="table 767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月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日开学，学校要求赶工，赶工全是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堆起来的。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合同约定，人工费不能超合同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</a:t>
                      </a:r>
                      <a:r>
                        <a:rPr sz="1400" b="1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1400" dirty="0"/>
                    </a:p>
                    <a:p>
                      <a:pPr marL="222668" indent="-170079" algn="l" rtl="0" eaLnBrk="0">
                        <a:lnSpc>
                          <a:spcPct val="111000"/>
                        </a:lnSpc>
                        <a:spcBef>
                          <a:spcPts val="26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，公路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08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定额，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定额，地方文件要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2017.12.1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前，采用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08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定额，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年中标，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年签合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同，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定额前，签合同，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年报预算，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，单价低消耗量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19000"/>
                        </a:lnSpc>
                        <a:spcBef>
                          <a:spcPts val="33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08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定额工日单价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59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定额工日单价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定额机械消耗量高，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定额机械消耗量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低</a:t>
                      </a:r>
                      <a:endParaRPr lang="NSimSun" altLang="NSimSun" sz="1400" dirty="0"/>
                    </a:p>
                    <a:p>
                      <a:pPr marL="232861" indent="-180272" algn="l" rtl="0" eaLnBrk="0">
                        <a:lnSpc>
                          <a:spcPct val="108000"/>
                        </a:lnSpc>
                        <a:spcBef>
                          <a:spcPts val="22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水利管线，穿过高铁，铁路局下属公司施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，铁路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07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定额，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定额，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年乙方报价按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07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与铁路局公司合同按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定额，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1000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万价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差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68" name="picture 7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282520"/>
            <a:ext cx="176783" cy="211073"/>
          </a:xfrm>
          <a:prstGeom prst="rect">
            <a:avLst/>
          </a:prstGeom>
        </p:spPr>
      </p:pic>
      <p:pic>
        <p:nvPicPr>
          <p:cNvPr id="769" name="picture 7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999108"/>
            <a:ext cx="176783" cy="211073"/>
          </a:xfrm>
          <a:prstGeom prst="rect">
            <a:avLst/>
          </a:prstGeom>
        </p:spPr>
      </p:pic>
      <p:pic>
        <p:nvPicPr>
          <p:cNvPr id="770" name="picture 7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724823"/>
            <a:ext cx="176783" cy="211073"/>
          </a:xfrm>
          <a:prstGeom prst="rect">
            <a:avLst/>
          </a:prstGeom>
        </p:spPr>
      </p:pic>
      <p:pic>
        <p:nvPicPr>
          <p:cNvPr id="771" name="picture 7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764652"/>
            <a:ext cx="176783" cy="211073"/>
          </a:xfrm>
          <a:prstGeom prst="rect">
            <a:avLst/>
          </a:prstGeom>
        </p:spPr>
      </p:pic>
      <p:pic>
        <p:nvPicPr>
          <p:cNvPr id="772" name="picture 7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773" name="table 773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956" indent="-174367" algn="l" rtl="0" eaLnBrk="0">
                        <a:lnSpc>
                          <a:spcPct val="110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，洗煤场，舱体台高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1.2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米，二次硬化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面，招标前，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甲方取消，施工图乙方完成，现在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车无法倒干净。若增加二次硬化路面，才能满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足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17906" indent="-165316" algn="l" rtl="0" eaLnBrk="0">
                        <a:lnSpc>
                          <a:spcPct val="109000"/>
                        </a:lnSpc>
                        <a:spcBef>
                          <a:spcPts val="19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项目，是按照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下浮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11.09%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，现在土方有详勘为一二类土外运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35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km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(合同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面约定包含了外运和处置费用)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，套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只有</a:t>
                      </a:r>
                      <a:r>
                        <a:rPr sz="1400" b="1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80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，实际现在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市场招标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r>
                        <a:rPr sz="1400" b="1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140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，前段时间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因为汛期原因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土方处置费用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有上涨了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4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电缆沟盖板，电力定额，金属定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74" name="picture 7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532230"/>
            <a:ext cx="176783" cy="211073"/>
          </a:xfrm>
          <a:prstGeom prst="rect">
            <a:avLst/>
          </a:prstGeom>
        </p:spPr>
      </p:pic>
      <p:pic>
        <p:nvPicPr>
          <p:cNvPr id="775" name="picture 7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343561"/>
            <a:ext cx="176783" cy="211073"/>
          </a:xfrm>
          <a:prstGeom prst="rect">
            <a:avLst/>
          </a:prstGeom>
        </p:spPr>
      </p:pic>
      <p:pic>
        <p:nvPicPr>
          <p:cNvPr id="776" name="picture 7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7" name="table 777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08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合同为可研条件下的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固定总价合同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工过程中发现施工图与合同设定条件之间有很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异，如合同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BOG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压缩机厂房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500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，消防泵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KW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，实际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320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KW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等，针对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种情况，甲乙双方产生争议，甲方认为需要扣费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乙方认为满足合同功能需求不能扣费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1812" indent="-169223" algn="l" rtl="0" eaLnBrk="0">
                        <a:lnSpc>
                          <a:spcPct val="111000"/>
                        </a:lnSpc>
                        <a:spcBef>
                          <a:spcPts val="2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，煤改电，扩容，变压器，不够用，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标文件要求考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虑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，甲方方案招标，搅拌桩，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方详勘，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要求管桩，签证单，财政局不同意。无疑异已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成部分，报价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418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万，预算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440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万，如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扣除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78" name="picture 7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953356"/>
            <a:ext cx="176783" cy="211073"/>
          </a:xfrm>
          <a:prstGeom prst="rect">
            <a:avLst/>
          </a:prstGeom>
        </p:spPr>
      </p:pic>
      <p:pic>
        <p:nvPicPr>
          <p:cNvPr id="779" name="picture 7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450422"/>
            <a:ext cx="176783" cy="211073"/>
          </a:xfrm>
          <a:prstGeom prst="rect">
            <a:avLst/>
          </a:prstGeom>
        </p:spPr>
      </p:pic>
      <p:pic>
        <p:nvPicPr>
          <p:cNvPr id="780" name="picture 7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781" name="table 78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公司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年承建的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工程，投标时按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可研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作为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投标限价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，中标后开始初步设计，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初步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时甲方要求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提高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道路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标准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，当时可研金额为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3.5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，概算金额为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3.89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亿，比可研增加了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8.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15000"/>
                        </a:lnSpc>
                        <a:spcBef>
                          <a:spcPts val="17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工程竣工后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金额为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亿，比概算增加了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，比可研增加了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19.8%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16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现在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金额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超了概算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甲方不接收结算资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在采用什么办法可是说服甲方接收结算资料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合同中约定的本合同价款结算采用合同价格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价格调整方式确定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82" name="picture 7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349358"/>
            <a:ext cx="176783" cy="211073"/>
          </a:xfrm>
          <a:prstGeom prst="rect">
            <a:avLst/>
          </a:prstGeom>
        </p:spPr>
      </p:pic>
      <p:pic>
        <p:nvPicPr>
          <p:cNvPr id="783" name="picture 7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2855622"/>
            <a:ext cx="176783" cy="211073"/>
          </a:xfrm>
          <a:prstGeom prst="rect">
            <a:avLst/>
          </a:prstGeom>
        </p:spPr>
      </p:pic>
      <p:pic>
        <p:nvPicPr>
          <p:cNvPr id="784" name="picture 7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343561"/>
            <a:ext cx="176783" cy="211073"/>
          </a:xfrm>
          <a:prstGeom prst="rect">
            <a:avLst/>
          </a:prstGeom>
        </p:spPr>
      </p:pic>
      <p:pic>
        <p:nvPicPr>
          <p:cNvPr id="785" name="picture 7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6" name="table 786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9242" indent="-176653" algn="l" rtl="0" eaLnBrk="0">
                        <a:lnSpc>
                          <a:spcPct val="10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，事务所审计，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中标的总公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司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授权我公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司实施，采用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成本加成法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记账，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也是我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司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支付的，现在审计所要求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也要用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成本加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法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，说采用这个方法，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设计费也要有利润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，说法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正确？我认为很荒谬，但没有依据去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驳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08000"/>
                        </a:lnSpc>
                        <a:spcBef>
                          <a:spcPts val="30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审计认为不是设计院对甲方开票，是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牵头单位开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票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，所以牵头单位应该在这个合同约定的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设计费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上，再加上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利润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才符合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成本加成记账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则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11000"/>
                        </a:lnSpc>
                        <a:spcBef>
                          <a:spcPts val="2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投标设计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做法</a:t>
                      </a:r>
                      <a:r>
                        <a:rPr sz="1400" spc="5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提高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了几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百万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，预算总价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不超合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同总价，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该不该认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提高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87" name="picture 7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953356"/>
            <a:ext cx="176783" cy="211073"/>
          </a:xfrm>
          <a:prstGeom prst="rect">
            <a:avLst/>
          </a:prstGeom>
        </p:spPr>
      </p:pic>
      <p:pic>
        <p:nvPicPr>
          <p:cNvPr id="788" name="picture 7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230960"/>
            <a:ext cx="176783" cy="211073"/>
          </a:xfrm>
          <a:prstGeom prst="rect">
            <a:avLst/>
          </a:prstGeom>
        </p:spPr>
      </p:pic>
      <p:pic>
        <p:nvPicPr>
          <p:cNvPr id="789" name="picture 7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790" name="table 790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</a:t>
                      </a:r>
                      <a:r>
                        <a:rPr sz="1400" b="1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，投资方，设计，施工，联合体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深基坑开挖，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米，碎片地质，基坑内护壁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cm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过度设计，财评扣款，依据施工技术规范，设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术规范。管沟，定额要求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1.2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才放坡，现在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1m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，就放坡了，财评扣款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12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，合同约定，余土弃运，费用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承担。渣土场，政府每方土收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元，渣土处理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共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万。造价站答复，属于乙方垫付，最终由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方承担。财评认为，超概算建安费，由乙方承担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没超，由甲方承担。财评同意付费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91" name="picture 7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2572105"/>
            <a:ext cx="176783" cy="211073"/>
          </a:xfrm>
          <a:prstGeom prst="rect">
            <a:avLst/>
          </a:prstGeom>
        </p:spPr>
      </p:pic>
      <p:pic>
        <p:nvPicPr>
          <p:cNvPr id="792" name="picture 7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3" name="table 793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亿概算立项，预算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亿，调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概后概算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亿，变更，红线外强电划入承包范围，总包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施工，施工方案，供电局不同意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批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14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，财评，根据概算，制定清单和招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制价，招标控制价和立项概算相差不大，发包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只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公布招标控制价，乙方中标后，报预算超概。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经财评领导同意，从财评拿到，制定招标控制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清单，发现清单漏项和错误，共计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亿，财评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事务所复核，只有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2000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万漏项和错误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94" name="picture 7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6764652"/>
            <a:ext cx="176783" cy="211073"/>
          </a:xfrm>
          <a:prstGeom prst="rect">
            <a:avLst/>
          </a:prstGeom>
        </p:spPr>
      </p:pic>
      <p:pic>
        <p:nvPicPr>
          <p:cNvPr id="795" name="picture 7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796" name="table 79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设计单位，和中建联合体中标一个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路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项目，我为联合体牵头方，我方负责设计和部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理工作，中建负责施工，业主要求我方牵头人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账户，费用都拨付到我方专用账户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9000"/>
                        </a:lnSpc>
                        <a:spcBef>
                          <a:spcPts val="18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问题是：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全部费用中我方只拿设计费和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管理费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实际本项目没有管理费，是施工单位给的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，但是费用都进我的账户，进我账户后如何把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给施工单位？联合体施工单位需要给我开票和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计价吗？如果代业主支付的话如何操作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24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(2)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我方收入如何确认，收入是否只能是我方的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费和部分管理费用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97" name="picture 7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3532230"/>
            <a:ext cx="176783" cy="211073"/>
          </a:xfrm>
          <a:prstGeom prst="rect">
            <a:avLst/>
          </a:prstGeom>
        </p:spPr>
      </p:pic>
      <p:pic>
        <p:nvPicPr>
          <p:cNvPr id="798" name="picture 7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2343561"/>
            <a:ext cx="176783" cy="211073"/>
          </a:xfrm>
          <a:prstGeom prst="rect">
            <a:avLst/>
          </a:prstGeom>
        </p:spPr>
      </p:pic>
      <p:pic>
        <p:nvPicPr>
          <p:cNvPr id="799" name="picture 7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0" name="table 800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十、附加(品牌要求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endParaRPr lang="NSimSun" altLang="NSimSun" sz="1400" dirty="0"/>
                    </a:p>
                    <a:p>
                      <a:pPr marL="227625" indent="-175511" algn="l" rtl="0" eaLnBrk="0">
                        <a:lnSpc>
                          <a:spcPct val="104000"/>
                        </a:lnSpc>
                        <a:spcBef>
                          <a:spcPts val="57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本规范</a:t>
                      </a:r>
                      <a:r>
                        <a:rPr sz="14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3.2.6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承包人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提供的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施工图设计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应标明主要材料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、设备的</a:t>
                      </a:r>
                      <a:r>
                        <a:rPr sz="1400" spc="-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技术参数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规格及品牌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(在合同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约定的品牌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用)</a:t>
                      </a:r>
                      <a:r>
                        <a:rPr sz="1400" spc="-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325694" indent="-273580" algn="l" rtl="0" eaLnBrk="0">
                        <a:lnSpc>
                          <a:spcPct val="101000"/>
                        </a:lnSpc>
                        <a:spcBef>
                          <a:spcPts val="292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《中华人民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共和国招标投标法实施条例》第三十二条第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(五)</a:t>
                      </a:r>
                      <a:r>
                        <a:rPr sz="1400" spc="-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点</a:t>
                      </a:r>
                      <a:r>
                        <a:rPr sz="1400" spc="-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招标人</a:t>
                      </a:r>
                      <a:r>
                        <a:rPr sz="140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限定或者指定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定的专利、商标、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品</a:t>
                      </a:r>
                      <a:endParaRPr lang="NSimSun" altLang="NSimSun" sz="1400" dirty="0"/>
                    </a:p>
                    <a:p>
                      <a:pPr marL="243672" indent="-18900" algn="l" rtl="0" eaLnBrk="0">
                        <a:lnSpc>
                          <a:spcPct val="96000"/>
                        </a:lnSpc>
                        <a:spcBef>
                          <a:spcPts val="142"/>
                        </a:spcBef>
                        <a:tabLst/>
                      </a:pPr>
                      <a:r>
                        <a:rPr sz="140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牌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、原产地或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者供应商。属于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招标人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以不合理条件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限制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3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、排斥</a:t>
                      </a:r>
                      <a:r>
                        <a:rPr sz="1400" spc="-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潜在投</a:t>
                      </a:r>
                      <a:r>
                        <a:rPr sz="1400" spc="-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人。</a:t>
                      </a:r>
                      <a:endParaRPr lang="NSimSun" altLang="NSimSun" sz="1400" dirty="0"/>
                    </a:p>
                    <a:p>
                      <a:pPr marL="52368" algn="l" rtl="0" eaLnBrk="0">
                        <a:lnSpc>
                          <a:spcPts val="1797"/>
                        </a:lnSpc>
                        <a:spcBef>
                          <a:spcPts val="375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PS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施工总承包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项目的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施工图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为招标人委托设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224433" algn="l" rtl="0" eaLnBrk="0">
                        <a:lnSpc>
                          <a:spcPct val="97000"/>
                        </a:lnSpc>
                        <a:spcBef>
                          <a:spcPts val="15"/>
                        </a:spcBef>
                        <a:tabLst/>
                      </a:pP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如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注明品牌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属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排斥潜在投标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695" indent="-171326" algn="l" rtl="0" eaLnBrk="0">
                        <a:lnSpc>
                          <a:spcPct val="108000"/>
                        </a:lnSpc>
                        <a:spcBef>
                          <a:spcPts val="274"/>
                        </a:spcBef>
                        <a:tabLst>
                          <a:tab pos="22288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而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工程总承包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项目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通过招投标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进行市场竞争后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确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认承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包人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，由其设计的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施工图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标有使用品牌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并不涉及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排</a:t>
                      </a:r>
                      <a:endParaRPr lang="NSimSun" altLang="NSimSun" sz="1400" dirty="0"/>
                    </a:p>
                    <a:p>
                      <a:pPr marL="105642" indent="121741" algn="l" rtl="0" eaLnBrk="0">
                        <a:lnSpc>
                          <a:spcPct val="106000"/>
                        </a:lnSpc>
                        <a:spcBef>
                          <a:spcPts val="104"/>
                        </a:spcBef>
                        <a:tabLst/>
                      </a:pP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斥潜在投标人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。在施工图中标明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技术参数、规格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及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品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000" spc="30" dirty="0" baseline="-4167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136</a:t>
                      </a:r>
                      <a:r>
                        <a:rPr sz="14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牌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可明确标准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，有利于合同履约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01" name="picture 8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5888" y="8379461"/>
            <a:ext cx="171126" cy="204319"/>
          </a:xfrm>
          <a:prstGeom prst="rect">
            <a:avLst/>
          </a:prstGeom>
        </p:spPr>
      </p:pic>
      <p:pic>
        <p:nvPicPr>
          <p:cNvPr id="802" name="picture 8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5888" y="7884179"/>
            <a:ext cx="171126" cy="204319"/>
          </a:xfrm>
          <a:prstGeom prst="rect">
            <a:avLst/>
          </a:prstGeom>
        </p:spPr>
      </p:pic>
      <p:pic>
        <p:nvPicPr>
          <p:cNvPr id="803" name="picture 8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5634" y="6993542"/>
            <a:ext cx="165470" cy="197565"/>
          </a:xfrm>
          <a:prstGeom prst="rect">
            <a:avLst/>
          </a:prstGeom>
        </p:spPr>
      </p:pic>
      <p:pic>
        <p:nvPicPr>
          <p:cNvPr id="804" name="picture 8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5634" y="6303228"/>
            <a:ext cx="165470" cy="197565"/>
          </a:xfrm>
          <a:prstGeom prst="rect">
            <a:avLst/>
          </a:prstGeom>
        </p:spPr>
      </p:pic>
      <p:pic>
        <p:nvPicPr>
          <p:cNvPr id="805" name="picture 8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806" name="table 80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30575" indent="-177986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财政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已经审定了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，现在项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实施过程中，发现有两种情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况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3000"/>
                        </a:lnSpc>
                        <a:spcBef>
                          <a:spcPts val="38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有些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单项工程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超了概算金额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有些概算中包括的单项，实际施工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不实施了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现在审定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施工图预算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时能不能按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实际增减调整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呢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10000"/>
                        </a:lnSpc>
                        <a:spcBef>
                          <a:spcPts val="11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上面第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点概算中的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弱电单项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因为概算中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暂估金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少了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，建设单位想另外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单独采购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，能在这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目中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扣减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出来吗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2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如果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中这个单项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400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施工图预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额是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1000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万，能以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1000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万作为限价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重新招标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吗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6"/>
                        </a:lnSpc>
                        <a:spcBef>
                          <a:spcPts val="42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初设错误，施工图纠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正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07" name="picture 8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943739"/>
            <a:ext cx="176783" cy="211073"/>
          </a:xfrm>
          <a:prstGeom prst="rect">
            <a:avLst/>
          </a:prstGeom>
        </p:spPr>
      </p:pic>
      <p:pic>
        <p:nvPicPr>
          <p:cNvPr id="808" name="picture 8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440794"/>
            <a:ext cx="176783" cy="211073"/>
          </a:xfrm>
          <a:prstGeom prst="rect">
            <a:avLst/>
          </a:prstGeom>
        </p:spPr>
      </p:pic>
      <p:pic>
        <p:nvPicPr>
          <p:cNvPr id="809" name="picture 80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709305"/>
            <a:ext cx="176783" cy="211073"/>
          </a:xfrm>
          <a:prstGeom prst="rect">
            <a:avLst/>
          </a:prstGeom>
        </p:spPr>
      </p:pic>
      <p:pic>
        <p:nvPicPr>
          <p:cNvPr id="810" name="picture 8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434997"/>
            <a:ext cx="176783" cy="211073"/>
          </a:xfrm>
          <a:prstGeom prst="rect">
            <a:avLst/>
          </a:prstGeom>
        </p:spPr>
      </p:pic>
      <p:pic>
        <p:nvPicPr>
          <p:cNvPr id="811" name="picture 8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160689"/>
            <a:ext cx="176783" cy="211073"/>
          </a:xfrm>
          <a:prstGeom prst="rect">
            <a:avLst/>
          </a:prstGeom>
        </p:spPr>
      </p:pic>
      <p:pic>
        <p:nvPicPr>
          <p:cNvPr id="812" name="picture 8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813" name="picture 8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4" name="table 814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门，招标要求品牌，招标价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5000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元，投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元。补充协议，约定品牌、设计技术参数，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场询价，品牌中三六九等，依据技术参数，确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中一个档次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招标文件推荐，奥多斯(中国)</a:t>
                      </a:r>
                      <a:r>
                        <a:rPr sz="1400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，奥多斯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天津)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一线品牌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，奥多斯(重庆)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二线品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牌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材料采购，甲方定品牌，招标文件列出几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大品牌等等，并没限制其他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牌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5" name="picture 8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505303"/>
            <a:ext cx="176783" cy="211073"/>
          </a:xfrm>
          <a:prstGeom prst="rect">
            <a:avLst/>
          </a:prstGeom>
        </p:spPr>
      </p:pic>
      <p:pic>
        <p:nvPicPr>
          <p:cNvPr id="816" name="picture 8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002312"/>
            <a:ext cx="176783" cy="211073"/>
          </a:xfrm>
          <a:prstGeom prst="rect">
            <a:avLst/>
          </a:prstGeom>
        </p:spPr>
      </p:pic>
      <p:pic>
        <p:nvPicPr>
          <p:cNvPr id="817" name="picture 8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818" name="table 818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</a:t>
                      </a:r>
                      <a:r>
                        <a:rPr sz="1400" b="1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: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设计图纸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上是否可以指定施工专业商或材料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应商？根据法律法规上有要求吗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5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原则上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设计图纸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中是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不允许指定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施工专业商或材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供应商的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9000"/>
                        </a:lnSpc>
                        <a:spcBef>
                          <a:spcPts val="24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《建设工程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勘察设计管理条例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》第二十七条“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文件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中选用的材料、构配件、设备，应当注明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格、型号、性能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等技术指标，其质量要求必须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国家规定的标准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146" indent="-170557" algn="l" rtl="0" eaLnBrk="0">
                        <a:lnSpc>
                          <a:spcPct val="108000"/>
                        </a:lnSpc>
                        <a:spcBef>
                          <a:spcPts val="3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除有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特殊要求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的建筑材料、专用设备和工艺生产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等外，设计单位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不得指定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生产厂、供应商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。”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" name="picture 8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358474"/>
            <a:ext cx="176783" cy="211073"/>
          </a:xfrm>
          <a:prstGeom prst="rect">
            <a:avLst/>
          </a:prstGeom>
        </p:spPr>
      </p:pic>
      <p:pic>
        <p:nvPicPr>
          <p:cNvPr id="820" name="picture 8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2398348"/>
            <a:ext cx="176783" cy="211073"/>
          </a:xfrm>
          <a:prstGeom prst="rect">
            <a:avLst/>
          </a:prstGeom>
        </p:spPr>
      </p:pic>
      <p:pic>
        <p:nvPicPr>
          <p:cNvPr id="821" name="picture 8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1895497"/>
            <a:ext cx="176783" cy="211073"/>
          </a:xfrm>
          <a:prstGeom prst="rect">
            <a:avLst/>
          </a:prstGeom>
        </p:spPr>
      </p:pic>
      <p:pic>
        <p:nvPicPr>
          <p:cNvPr id="822" name="picture 8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7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3.3.8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工程变更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引起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施工方案改变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并使措施项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生工程范围、建设工期、工程质量、技术标准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质性内容变化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时，按本标准第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9.2.2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条规定执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15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3.3.10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发生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工程量清单缺陷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工程索赔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等影响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价格事项的，遵循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公平、诚信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原则分担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损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失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，按本标准第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章(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合同价格调整)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的规定调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合同价格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34385" indent="-181796" algn="l" rtl="0" eaLnBrk="0">
                        <a:lnSpc>
                          <a:spcPct val="107000"/>
                        </a:lnSpc>
                        <a:spcBef>
                          <a:spcPts val="37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当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情势变更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事件发生，合同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虽有约定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，但继续履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明显对合同一方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有失公允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的，合同价格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应予调整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441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733893"/>
            <a:ext cx="176783" cy="211073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764652"/>
            <a:ext cx="176783" cy="211073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71" name="table 7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3.3.7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除工程变更引起措施项目发生变化外，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按下列规定调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17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措施项目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施工方案，在工程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合同履行中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未能通过审批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重新申报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的通过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的施工方案引起措施费用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调增的不予调整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引起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施费用调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减的予以调整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20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单价合同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履行期间，措施项目的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错漏项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及其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他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非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承包人原因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引起措施费用调整的，按本标准第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</a:t>
                      </a:r>
                      <a:r>
                        <a:rPr sz="1400" b="1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条和第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9.2.2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条的相关规定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8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履行期间，合同对应的工程范围、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工期、工程质量、技术标准等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实质性内容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未发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化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措施项目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不因招标时发生错漏项而调整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非承包人原因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引起措施费用调整的，按本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</a:t>
                      </a:r>
                      <a:endParaRPr lang="NSimSun" altLang="NSimSun" sz="1400" dirty="0"/>
                    </a:p>
                    <a:p>
                      <a:pPr marL="154412" algn="l" rtl="0" eaLnBrk="0">
                        <a:lnSpc>
                          <a:spcPts val="1692"/>
                        </a:lnSpc>
                        <a:spcBef>
                          <a:spcPts val="36"/>
                        </a:spcBef>
                        <a:tabLst/>
                      </a:pPr>
                      <a:r>
                        <a:rPr sz="1000" spc="50" dirty="0" baseline="41575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9.2.2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条规定执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577994"/>
            <a:ext cx="176783" cy="211073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2846413"/>
            <a:ext cx="176783" cy="211073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" name="table 823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总价合同，在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项目，存在一个问题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扩大初步设计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可研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阶段，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投标时报价依据的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纸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，在正式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会发生变化，这种设计前后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纸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化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，必然产生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设计变更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，是否能认定固定价可调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在非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项目也存在同类问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题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8000"/>
                        </a:lnSpc>
                        <a:spcBef>
                          <a:spcPts val="18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有个案例，我通过前后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设计图纸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结构荷载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设计参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数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变化，如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加速度，租尼比，荷载参数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等变化，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存在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设计变更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，按原合同变更原则，可以调整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米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单价合同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4" name="picture 8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276713"/>
            <a:ext cx="176783" cy="211073"/>
          </a:xfrm>
          <a:prstGeom prst="rect">
            <a:avLst/>
          </a:prstGeom>
        </p:spPr>
      </p:pic>
      <p:pic>
        <p:nvPicPr>
          <p:cNvPr id="825" name="picture 8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993242"/>
            <a:ext cx="176783" cy="211073"/>
          </a:xfrm>
          <a:prstGeom prst="rect">
            <a:avLst/>
          </a:prstGeom>
        </p:spPr>
      </p:pic>
      <p:pic>
        <p:nvPicPr>
          <p:cNvPr id="826" name="picture 8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827" name="table 82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新建快速路工程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模式，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桥梁沉降观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测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，谁出啊，我们还有委托了另外一家单位做桥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梁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全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过程监控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桩基检测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4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第三方检测机构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抽检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的费用应该算抽检单位的；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果是监理的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平行抽检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由监理单位先付款后到业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方计量；如是施工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总包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单位的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抽检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，检测费是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含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企业管理费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07000"/>
                        </a:lnSpc>
                        <a:spcBef>
                          <a:spcPts val="36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塔吊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桩基础的检测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是否属于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专项检测费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是否应由建设单位支付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4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塔吊的桩基础检测费，若属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施工方自检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的费用，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施工单位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承担；若按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建设单位需求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以及建设管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门规定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需要检测，并由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第三方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检测机构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检测所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的检测费属于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专项检测费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，应由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建设单位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支付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8" name="picture 8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587110"/>
            <a:ext cx="176783" cy="211073"/>
          </a:xfrm>
          <a:prstGeom prst="rect">
            <a:avLst/>
          </a:prstGeom>
        </p:spPr>
      </p:pic>
      <p:pic>
        <p:nvPicPr>
          <p:cNvPr id="829" name="picture 8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084166"/>
            <a:ext cx="176783" cy="211073"/>
          </a:xfrm>
          <a:prstGeom prst="rect">
            <a:avLst/>
          </a:prstGeom>
        </p:spPr>
      </p:pic>
      <p:pic>
        <p:nvPicPr>
          <p:cNvPr id="830" name="picture 8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124040"/>
            <a:ext cx="176783" cy="211073"/>
          </a:xfrm>
          <a:prstGeom prst="rect">
            <a:avLst/>
          </a:prstGeom>
        </p:spPr>
      </p:pic>
      <p:pic>
        <p:nvPicPr>
          <p:cNvPr id="831" name="picture 8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" name="table 832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194" indent="-173605" algn="l" rtl="0" eaLnBrk="0">
                        <a:lnSpc>
                          <a:spcPct val="108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工程施工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包含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工程设计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范围内建筑、结构、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电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气、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给排水、暖通、公共部位精装修(含设备房装修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、建筑智能化、消防、景观绿化、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红线内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室外道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、综合管线(含雨污水、给水、电力、有线电视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电信、联通及移动等管线施工)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、建筑机电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震、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电梯、空调、配电工程、燃气工程、围墙、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主次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入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口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等涉及的所有主体工程、专项工程和附属工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设备采购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包括电梯、充电桩等涉及基于该项目建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所有设施设备的采购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4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若日后，实际施工中出现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超出约定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工程范围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量，上述工程量在施工过程中也已经得到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业主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监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理方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确认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的，则存在被视为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增加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的工程量的可能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性</a:t>
                      </a:r>
                      <a:endParaRPr lang="NSimSun" altLang="NSimSun" sz="1400" dirty="0"/>
                    </a:p>
                    <a:p>
                      <a:pPr marL="242577" algn="l" rtl="0" eaLnBrk="0">
                        <a:lnSpc>
                          <a:spcPts val="372"/>
                        </a:lnSpc>
                        <a:spcBef>
                          <a:spcPts val="970"/>
                        </a:spcBef>
                        <a:tabLst/>
                      </a:pPr>
                      <a:r>
                        <a:rPr sz="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3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33" name="picture 8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145320"/>
            <a:ext cx="176783" cy="211073"/>
          </a:xfrm>
          <a:prstGeom prst="rect">
            <a:avLst/>
          </a:prstGeom>
        </p:spPr>
      </p:pic>
      <p:pic>
        <p:nvPicPr>
          <p:cNvPr id="834" name="picture 8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835" name="table 835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1667" algn="l" rtl="0" eaLnBrk="0">
                        <a:lnSpc>
                          <a:spcPct val="134000"/>
                        </a:lnSpc>
                        <a:spcBef>
                          <a:spcPts val="1"/>
                        </a:spcBef>
                        <a:tabLst>
                          <a:tab pos="203834" algn="l"/>
                        </a:tabLst>
                      </a:pPr>
                      <a:r>
                        <a:rPr sz="12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2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为尽可能降低</a:t>
                      </a:r>
                      <a:r>
                        <a:rPr sz="12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结算争议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风险，提出如下几点</a:t>
                      </a:r>
                      <a:r>
                        <a:rPr sz="12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建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议</a:t>
                      </a:r>
                      <a:r>
                        <a:rPr sz="12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r>
                        <a:rPr sz="12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2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2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647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、工程总承包合同约定计价方式为</a:t>
                      </a:r>
                      <a:r>
                        <a:rPr sz="12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647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固定总价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647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时，对固定</a:t>
                      </a:r>
                      <a:r>
                        <a:rPr sz="12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647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</a:t>
                      </a:r>
                      <a:endParaRPr lang="NSimSun" altLang="NSimSun" sz="1200" dirty="0"/>
                    </a:p>
                    <a:p>
                      <a:pPr marL="223740" algn="l" rtl="0" eaLnBrk="0">
                        <a:lnSpc>
                          <a:spcPts val="1451"/>
                        </a:lnSpc>
                        <a:spcBef>
                          <a:spcPts val="19"/>
                        </a:spcBef>
                        <a:tabLst/>
                      </a:pP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647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价所对应的</a:t>
                      </a:r>
                      <a:r>
                        <a:rPr sz="12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647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承包范围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647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应当尽量明</a:t>
                      </a:r>
                      <a:r>
                        <a:rPr sz="12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647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</a:t>
                      </a:r>
                      <a:endParaRPr lang="NSimSun" altLang="NSimSun" sz="1200" dirty="0"/>
                    </a:p>
                    <a:p>
                      <a:pPr marL="227690" indent="-176023" algn="l" rtl="0" eaLnBrk="0">
                        <a:lnSpc>
                          <a:spcPct val="109000"/>
                        </a:lnSpc>
                        <a:spcBef>
                          <a:spcPts val="322"/>
                        </a:spcBef>
                        <a:tabLst>
                          <a:tab pos="203834" algn="l"/>
                        </a:tabLst>
                      </a:pPr>
                      <a:r>
                        <a:rPr sz="12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在工程总承包模式下，承包人要学会从“</a:t>
                      </a:r>
                      <a:r>
                        <a:rPr sz="12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按图施工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”到</a:t>
                      </a:r>
                      <a:r>
                        <a:rPr sz="12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“</a:t>
                      </a:r>
                      <a:r>
                        <a:rPr sz="12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2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2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约施工</a:t>
                      </a:r>
                      <a:r>
                        <a:rPr sz="12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”</a:t>
                      </a:r>
                      <a:r>
                        <a:rPr sz="12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200" dirty="0"/>
                    </a:p>
                    <a:p>
                      <a:pPr marL="234768" indent="-183101" algn="l" rtl="0" eaLnBrk="0">
                        <a:lnSpc>
                          <a:spcPct val="108000"/>
                        </a:lnSpc>
                        <a:spcBef>
                          <a:spcPts val="304"/>
                        </a:spcBef>
                        <a:tabLst>
                          <a:tab pos="203834" algn="l"/>
                        </a:tabLst>
                      </a:pPr>
                      <a:r>
                        <a:rPr sz="12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在招投标及合同谈判过程中，发、承包双方应当就</a:t>
                      </a:r>
                      <a:r>
                        <a:rPr sz="12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总承</a:t>
                      </a:r>
                      <a:r>
                        <a:rPr sz="12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2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范</a:t>
                      </a:r>
                      <a:r>
                        <a:rPr sz="12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2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围</a:t>
                      </a:r>
                      <a:r>
                        <a:rPr sz="12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尽量明确细化</a:t>
                      </a:r>
                      <a:r>
                        <a:rPr sz="12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200" dirty="0"/>
                    </a:p>
                    <a:p>
                      <a:pPr marL="223082" indent="-171415" algn="l" rtl="0" eaLnBrk="0">
                        <a:lnSpc>
                          <a:spcPct val="112000"/>
                        </a:lnSpc>
                        <a:spcBef>
                          <a:spcPts val="207"/>
                        </a:spcBef>
                        <a:tabLst>
                          <a:tab pos="203834" algn="l"/>
                        </a:tabLst>
                      </a:pPr>
                      <a:r>
                        <a:rPr sz="12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2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如采用</a:t>
                      </a:r>
                      <a:r>
                        <a:rPr sz="12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2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模式，则可以在合同</a:t>
                      </a:r>
                      <a:r>
                        <a:rPr sz="12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专用条款</a:t>
                      </a:r>
                      <a:r>
                        <a:rPr sz="12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中以</a:t>
                      </a:r>
                      <a:r>
                        <a:rPr sz="120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列举的方</a:t>
                      </a: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式</a:t>
                      </a:r>
                      <a:r>
                        <a:rPr sz="12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明</a:t>
                      </a:r>
                      <a:r>
                        <a:rPr sz="12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2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确约定</a:t>
                      </a:r>
                      <a:r>
                        <a:rPr sz="12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承包范围</a:t>
                      </a:r>
                      <a:r>
                        <a:rPr sz="12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，比如约定为</a:t>
                      </a:r>
                      <a:r>
                        <a:rPr sz="12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200" dirty="0"/>
                    </a:p>
                    <a:p>
                      <a:pPr marL="241845" indent="-190178" algn="l" rtl="0" eaLnBrk="0">
                        <a:lnSpc>
                          <a:spcPct val="108000"/>
                        </a:lnSpc>
                        <a:spcBef>
                          <a:spcPts val="317"/>
                        </a:spcBef>
                        <a:tabLst>
                          <a:tab pos="203834" algn="l"/>
                        </a:tabLst>
                      </a:pPr>
                      <a:r>
                        <a:rPr sz="12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包括工程规划范围内的详细</a:t>
                      </a:r>
                      <a:r>
                        <a:rPr sz="12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勘察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2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方案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优化设计、</a:t>
                      </a:r>
                      <a:r>
                        <a:rPr sz="12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初步</a:t>
                      </a:r>
                      <a:r>
                        <a:rPr sz="12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2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2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2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、施工图</a:t>
                      </a:r>
                      <a:r>
                        <a:rPr sz="12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设计</a:t>
                      </a:r>
                      <a:r>
                        <a:rPr sz="12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2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专项设计</a:t>
                      </a:r>
                      <a:r>
                        <a:rPr sz="12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等</a:t>
                      </a:r>
                      <a:r>
                        <a:rPr sz="12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200" dirty="0"/>
                    </a:p>
                    <a:p>
                      <a:pPr marL="51667" algn="l" rtl="0" eaLnBrk="0">
                        <a:lnSpc>
                          <a:spcPts val="1602"/>
                        </a:lnSpc>
                        <a:spcBef>
                          <a:spcPts val="363"/>
                        </a:spcBef>
                        <a:tabLst>
                          <a:tab pos="203834" algn="l"/>
                        </a:tabLst>
                      </a:pPr>
                      <a:r>
                        <a:rPr sz="12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2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项目前期至竣工备案涉及的所有</a:t>
                      </a:r>
                      <a:r>
                        <a:rPr sz="12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报批报建</a:t>
                      </a:r>
                      <a:r>
                        <a:rPr sz="12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200" dirty="0"/>
                    </a:p>
                    <a:p>
                      <a:pPr marL="51667" algn="l" rtl="0" eaLnBrk="0">
                        <a:lnSpc>
                          <a:spcPts val="1597"/>
                        </a:lnSpc>
                        <a:spcBef>
                          <a:spcPts val="270"/>
                        </a:spcBef>
                        <a:tabLst>
                          <a:tab pos="203834" algn="l"/>
                        </a:tabLst>
                      </a:pPr>
                      <a:r>
                        <a:rPr sz="12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2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本工程所有工程</a:t>
                      </a:r>
                      <a:r>
                        <a:rPr sz="12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2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2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设备</a:t>
                      </a:r>
                      <a:r>
                        <a:rPr sz="12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2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采购、保管、安装及调试</a:t>
                      </a:r>
                      <a:r>
                        <a:rPr sz="12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200" dirty="0"/>
                    </a:p>
                    <a:p>
                      <a:pPr marL="105642" indent="-53975" algn="l" rtl="0" eaLnBrk="0">
                        <a:lnSpc>
                          <a:spcPct val="108000"/>
                        </a:lnSpc>
                        <a:spcBef>
                          <a:spcPts val="236"/>
                        </a:spcBef>
                        <a:tabLst>
                          <a:tab pos="203834" algn="l"/>
                        </a:tabLst>
                      </a:pPr>
                      <a:r>
                        <a:rPr sz="12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2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2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施工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2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验收、移交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2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备案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2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保修服务</a:t>
                      </a:r>
                      <a:r>
                        <a:rPr sz="12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等，明确</a:t>
                      </a:r>
                      <a:r>
                        <a:rPr sz="12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专项</a:t>
                      </a:r>
                      <a:r>
                        <a:rPr sz="12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2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2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000" spc="-10" dirty="0" baseline="5208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000" spc="0" dirty="0" baseline="5208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41</a:t>
                      </a:r>
                      <a:r>
                        <a:rPr sz="12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内容；</a:t>
                      </a:r>
                      <a:endParaRPr lang="NSimSun" altLang="NSimSun" sz="12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36" name="picture 8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5186" y="4282406"/>
            <a:ext cx="152740" cy="182366"/>
          </a:xfrm>
          <a:prstGeom prst="rect">
            <a:avLst/>
          </a:prstGeom>
        </p:spPr>
      </p:pic>
      <p:pic>
        <p:nvPicPr>
          <p:cNvPr id="837" name="picture 8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5186" y="4037047"/>
            <a:ext cx="152740" cy="182366"/>
          </a:xfrm>
          <a:prstGeom prst="rect">
            <a:avLst/>
          </a:prstGeom>
        </p:spPr>
      </p:pic>
      <p:pic>
        <p:nvPicPr>
          <p:cNvPr id="838" name="picture 8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5186" y="3799323"/>
            <a:ext cx="152740" cy="182366"/>
          </a:xfrm>
          <a:prstGeom prst="rect">
            <a:avLst/>
          </a:prstGeom>
        </p:spPr>
      </p:pic>
      <p:pic>
        <p:nvPicPr>
          <p:cNvPr id="839" name="picture 8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5186" y="3371049"/>
            <a:ext cx="152740" cy="182366"/>
          </a:xfrm>
          <a:prstGeom prst="rect">
            <a:avLst/>
          </a:prstGeom>
        </p:spPr>
      </p:pic>
      <p:pic>
        <p:nvPicPr>
          <p:cNvPr id="840" name="picture 8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5186" y="2927586"/>
            <a:ext cx="152740" cy="182366"/>
          </a:xfrm>
          <a:prstGeom prst="rect">
            <a:avLst/>
          </a:prstGeom>
        </p:spPr>
      </p:pic>
      <p:pic>
        <p:nvPicPr>
          <p:cNvPr id="841" name="picture 8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5186" y="2499393"/>
            <a:ext cx="152740" cy="182366"/>
          </a:xfrm>
          <a:prstGeom prst="rect">
            <a:avLst/>
          </a:prstGeom>
        </p:spPr>
      </p:pic>
      <p:pic>
        <p:nvPicPr>
          <p:cNvPr id="842" name="picture 8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5186" y="2063484"/>
            <a:ext cx="152740" cy="182366"/>
          </a:xfrm>
          <a:prstGeom prst="rect">
            <a:avLst/>
          </a:prstGeom>
        </p:spPr>
      </p:pic>
      <p:pic>
        <p:nvPicPr>
          <p:cNvPr id="843" name="picture 8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5186" y="1620022"/>
            <a:ext cx="152740" cy="182366"/>
          </a:xfrm>
          <a:prstGeom prst="rect">
            <a:avLst/>
          </a:prstGeom>
        </p:spPr>
      </p:pic>
      <p:pic>
        <p:nvPicPr>
          <p:cNvPr id="844" name="picture 8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5186" y="1382297"/>
            <a:ext cx="152740" cy="182366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5" name="table 84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、巧用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工程联系单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工作函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，为诉争时利用“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</a:t>
                      </a:r>
                      <a:endParaRPr lang="NSimSun" altLang="NSimSun" sz="1400" dirty="0"/>
                    </a:p>
                    <a:p>
                      <a:pPr marL="224670" algn="l" rtl="0" eaLnBrk="0">
                        <a:lnSpc>
                          <a:spcPct val="8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势变更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”原则进行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准备依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262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(二)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关于工程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主材涨价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的政策法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《民法典》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</a:t>
                      </a:r>
                      <a:r>
                        <a:rPr sz="1400" b="1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147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条、第</a:t>
                      </a:r>
                      <a:r>
                        <a:rPr sz="1400" b="1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151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7000"/>
                        </a:lnSpc>
                        <a:spcBef>
                          <a:spcPts val="46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当事人一方有权请求人民法院或者仲裁机构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变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者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撤销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0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(一)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重大误解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订立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(二)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在订立合同时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显失公平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46" name="picture 8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861908"/>
            <a:ext cx="176783" cy="211073"/>
          </a:xfrm>
          <a:prstGeom prst="rect">
            <a:avLst/>
          </a:prstGeom>
        </p:spPr>
      </p:pic>
      <p:pic>
        <p:nvPicPr>
          <p:cNvPr id="847" name="picture 8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587623"/>
            <a:ext cx="176783" cy="211073"/>
          </a:xfrm>
          <a:prstGeom prst="rect">
            <a:avLst/>
          </a:prstGeom>
        </p:spPr>
      </p:pic>
      <p:pic>
        <p:nvPicPr>
          <p:cNvPr id="848" name="picture 8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093875"/>
            <a:ext cx="176783" cy="211073"/>
          </a:xfrm>
          <a:prstGeom prst="rect">
            <a:avLst/>
          </a:prstGeom>
        </p:spPr>
      </p:pic>
      <p:pic>
        <p:nvPicPr>
          <p:cNvPr id="849" name="picture 8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810347"/>
            <a:ext cx="176783" cy="211073"/>
          </a:xfrm>
          <a:prstGeom prst="rect">
            <a:avLst/>
          </a:prstGeom>
        </p:spPr>
      </p:pic>
      <p:pic>
        <p:nvPicPr>
          <p:cNvPr id="850" name="picture 8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851" name="picture 8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852" name="table 852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40291" indent="-187702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、基于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目前现状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无法判断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的风险，也应当在合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中明确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风险分配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则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37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住建部《管理办法》，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对于建设单位和总承包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工程建设过程中所涉风险进行了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原则性的分配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30004" indent="-177415" algn="l" rtl="0" eaLnBrk="0">
                        <a:lnSpc>
                          <a:spcPct val="109000"/>
                        </a:lnSpc>
                        <a:spcBef>
                          <a:spcPts val="28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但在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民事法律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关系中，尊重“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意思自治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”、“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</a:t>
                      </a:r>
                      <a:r>
                        <a:rPr sz="14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为王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”，风险分配往往是基于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商业谈判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地位而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决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的。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08000"/>
                        </a:lnSpc>
                        <a:spcBef>
                          <a:spcPts val="29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总之，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能预见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的范围内，尽量通过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明确，在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不可预见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或预见不准确时，尽量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避免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责任由某方承担的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霸王条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53" name="picture 8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129930"/>
            <a:ext cx="176783" cy="211073"/>
          </a:xfrm>
          <a:prstGeom prst="rect">
            <a:avLst/>
          </a:prstGeom>
        </p:spPr>
      </p:pic>
      <p:pic>
        <p:nvPicPr>
          <p:cNvPr id="854" name="picture 8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398348"/>
            <a:ext cx="176783" cy="211073"/>
          </a:xfrm>
          <a:prstGeom prst="rect">
            <a:avLst/>
          </a:prstGeom>
        </p:spPr>
      </p:pic>
      <p:pic>
        <p:nvPicPr>
          <p:cNvPr id="855" name="picture 8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895497"/>
            <a:ext cx="176783" cy="211073"/>
          </a:xfrm>
          <a:prstGeom prst="rect">
            <a:avLst/>
          </a:prstGeom>
        </p:spPr>
      </p:pic>
      <p:pic>
        <p:nvPicPr>
          <p:cNvPr id="856" name="picture 8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7" name="table 857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51914" algn="l" rtl="0" eaLnBrk="0">
                        <a:lnSpc>
                          <a:spcPts val="1682"/>
                        </a:lnSpc>
                        <a:spcBef>
                          <a:spcPts val="4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一是适用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情势变更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原则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需满足以下条</a:t>
                      </a:r>
                      <a:r>
                        <a:rPr sz="13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件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300" dirty="0"/>
                    </a:p>
                    <a:p>
                      <a:pPr marL="224551" indent="-172637" algn="l" rtl="0" eaLnBrk="0">
                        <a:lnSpc>
                          <a:spcPct val="104000"/>
                        </a:lnSpc>
                        <a:spcBef>
                          <a:spcPts val="222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第一，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发生了</a:t>
                      </a:r>
                      <a:r>
                        <a:rPr sz="13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情势变更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客观事实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，通常认为属于合</a:t>
                      </a:r>
                      <a:r>
                        <a:rPr sz="13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履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行中</a:t>
                      </a:r>
                      <a:r>
                        <a:rPr sz="13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情势变更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事由包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括：</a:t>
                      </a:r>
                      <a:endParaRPr lang="NSimSun" altLang="NSimSun" sz="1300" dirty="0"/>
                    </a:p>
                    <a:p>
                      <a:pPr marL="51914" algn="l" rtl="0" eaLnBrk="0">
                        <a:lnSpc>
                          <a:spcPct val="96000"/>
                        </a:lnSpc>
                        <a:spcBef>
                          <a:spcPts val="366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(1)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商品经济的本质和市场所</a:t>
                      </a:r>
                      <a:r>
                        <a:rPr sz="13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固有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的风险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300" dirty="0"/>
                    </a:p>
                    <a:p>
                      <a:pPr marL="51914" algn="l" rtl="0" eaLnBrk="0">
                        <a:lnSpc>
                          <a:spcPts val="1933"/>
                        </a:lnSpc>
                        <a:spcBef>
                          <a:spcPts val="9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(2)</a:t>
                      </a:r>
                      <a:r>
                        <a:rPr sz="13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物价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大幅度上升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300" dirty="0"/>
                    </a:p>
                    <a:p>
                      <a:pPr marL="51914" algn="l" rtl="0" eaLnBrk="0">
                        <a:lnSpc>
                          <a:spcPts val="1933"/>
                        </a:lnSpc>
                        <a:spcBef>
                          <a:spcPts val="11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(3)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国家经济政策的变化和对经济的调整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300" dirty="0"/>
                    </a:p>
                    <a:p>
                      <a:pPr marL="51914" algn="l" rtl="0" eaLnBrk="0">
                        <a:lnSpc>
                          <a:spcPts val="1932"/>
                        </a:lnSpc>
                        <a:spcBef>
                          <a:spcPts val="11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(4)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各种</a:t>
                      </a:r>
                      <a:r>
                        <a:rPr sz="13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经济行政管理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措施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300" dirty="0"/>
                    </a:p>
                    <a:p>
                      <a:pPr marL="51914" algn="l" rtl="0" eaLnBrk="0">
                        <a:lnSpc>
                          <a:spcPts val="1933"/>
                        </a:lnSpc>
                        <a:spcBef>
                          <a:spcPts val="11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(5)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国际市场发生大的变</a:t>
                      </a:r>
                      <a:r>
                        <a:rPr sz="13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化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300" dirty="0"/>
                    </a:p>
                    <a:p>
                      <a:pPr marL="51914" algn="l" rtl="0" eaLnBrk="0">
                        <a:lnSpc>
                          <a:spcPts val="1932"/>
                        </a:lnSpc>
                        <a:spcBef>
                          <a:spcPts val="11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(6)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外国货币大幅度</a:t>
                      </a:r>
                      <a:r>
                        <a:rPr sz="13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贬值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或者升值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300" dirty="0"/>
                    </a:p>
                    <a:p>
                      <a:pPr marL="51914" algn="l" rtl="0" eaLnBrk="0">
                        <a:lnSpc>
                          <a:spcPts val="1682"/>
                        </a:lnSpc>
                        <a:spcBef>
                          <a:spcPts val="442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第二，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情势变更事由的发生是当事人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无法预见</a:t>
                      </a:r>
                      <a:r>
                        <a:rPr sz="13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300" dirty="0"/>
                    </a:p>
                    <a:p>
                      <a:pPr marL="224551" indent="-172637" algn="l" rtl="0" eaLnBrk="0">
                        <a:lnSpc>
                          <a:spcPct val="104000"/>
                        </a:lnSpc>
                        <a:spcBef>
                          <a:spcPts val="222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第三，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情势变更事由必须发生在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合同成立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之后至合同</a:t>
                      </a:r>
                      <a:r>
                        <a:rPr sz="13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履</a:t>
                      </a:r>
                      <a:r>
                        <a:rPr sz="13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3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3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完毕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之前这段时间内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300" dirty="0"/>
                    </a:p>
                    <a:p>
                      <a:pPr marL="105642" indent="-53727" algn="l" rtl="0" eaLnBrk="0">
                        <a:lnSpc>
                          <a:spcPct val="104000"/>
                        </a:lnSpc>
                        <a:spcBef>
                          <a:spcPts val="320"/>
                        </a:spcBef>
                        <a:tabLst>
                          <a:tab pos="211454" algn="l"/>
                        </a:tabLst>
                      </a:pP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3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第四，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情势变更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事由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的发生导致</a:t>
                      </a:r>
                      <a:r>
                        <a:rPr sz="13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继续履行</a:t>
                      </a:r>
                      <a:r>
                        <a:rPr sz="1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合同对一方</a:t>
                      </a:r>
                      <a:r>
                        <a:rPr sz="13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当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事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000" spc="40" dirty="0" baseline="10417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146</a:t>
                      </a:r>
                      <a:r>
                        <a:rPr sz="13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3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明显不公平</a:t>
                      </a:r>
                      <a:r>
                        <a:rPr sz="13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或者不能实现合同</a:t>
                      </a:r>
                      <a:r>
                        <a:rPr sz="13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23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3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3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58" name="picture 8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5434" y="8919312"/>
            <a:ext cx="159813" cy="190811"/>
          </a:xfrm>
          <a:prstGeom prst="rect">
            <a:avLst/>
          </a:prstGeom>
        </p:spPr>
      </p:pic>
      <p:pic>
        <p:nvPicPr>
          <p:cNvPr id="859" name="picture 8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5434" y="8466656"/>
            <a:ext cx="159813" cy="190811"/>
          </a:xfrm>
          <a:prstGeom prst="rect">
            <a:avLst/>
          </a:prstGeom>
        </p:spPr>
      </p:pic>
      <p:pic>
        <p:nvPicPr>
          <p:cNvPr id="860" name="picture 8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5434" y="8212131"/>
            <a:ext cx="159813" cy="190811"/>
          </a:xfrm>
          <a:prstGeom prst="rect">
            <a:avLst/>
          </a:prstGeom>
        </p:spPr>
      </p:pic>
      <p:pic>
        <p:nvPicPr>
          <p:cNvPr id="861" name="picture 8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5434" y="7965226"/>
            <a:ext cx="159813" cy="190811"/>
          </a:xfrm>
          <a:prstGeom prst="rect">
            <a:avLst/>
          </a:prstGeom>
        </p:spPr>
      </p:pic>
      <p:pic>
        <p:nvPicPr>
          <p:cNvPr id="862" name="picture 8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5434" y="7718375"/>
            <a:ext cx="159813" cy="190811"/>
          </a:xfrm>
          <a:prstGeom prst="rect">
            <a:avLst/>
          </a:prstGeom>
        </p:spPr>
      </p:pic>
      <p:pic>
        <p:nvPicPr>
          <p:cNvPr id="863" name="picture 8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5434" y="7471471"/>
            <a:ext cx="159813" cy="190811"/>
          </a:xfrm>
          <a:prstGeom prst="rect">
            <a:avLst/>
          </a:prstGeom>
        </p:spPr>
      </p:pic>
      <p:pic>
        <p:nvPicPr>
          <p:cNvPr id="864" name="picture 8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5434" y="7224619"/>
            <a:ext cx="159813" cy="190811"/>
          </a:xfrm>
          <a:prstGeom prst="rect">
            <a:avLst/>
          </a:prstGeom>
        </p:spPr>
      </p:pic>
      <p:pic>
        <p:nvPicPr>
          <p:cNvPr id="865" name="picture 8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5434" y="6977715"/>
            <a:ext cx="159813" cy="190811"/>
          </a:xfrm>
          <a:prstGeom prst="rect">
            <a:avLst/>
          </a:prstGeom>
        </p:spPr>
      </p:pic>
      <p:pic>
        <p:nvPicPr>
          <p:cNvPr id="866" name="picture 8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5434" y="6730812"/>
            <a:ext cx="159813" cy="190811"/>
          </a:xfrm>
          <a:prstGeom prst="rect">
            <a:avLst/>
          </a:prstGeom>
        </p:spPr>
      </p:pic>
      <p:pic>
        <p:nvPicPr>
          <p:cNvPr id="867" name="picture 8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5434" y="6285827"/>
            <a:ext cx="159813" cy="190811"/>
          </a:xfrm>
          <a:prstGeom prst="rect">
            <a:avLst/>
          </a:prstGeom>
        </p:spPr>
      </p:pic>
      <p:pic>
        <p:nvPicPr>
          <p:cNvPr id="868" name="picture 8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5434" y="6031303"/>
            <a:ext cx="159813" cy="190811"/>
          </a:xfrm>
          <a:prstGeom prst="rect">
            <a:avLst/>
          </a:prstGeom>
        </p:spPr>
      </p:pic>
      <p:graphicFrame>
        <p:nvGraphicFramePr>
          <p:cNvPr id="869" name="table 869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《民法典》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533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条规定：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势变更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17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合同成立后，合同的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基础条件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发生了当事人在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合同时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无法预见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的、不属于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商业风险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的重大变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继续履行合同对于当事人一方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明显不公平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的，受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利影响的当事人可以与对方重新协商；在合理期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内协商不成的，当事人可以请求人民法院或者仲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机构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或者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解除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合同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人民法院或者仲裁机构应当结合案件的实际情况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根据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公平原则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变更或者解除合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情势变更，合同存续期内，结算协议，付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完成，质保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70" name="picture 8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3587110"/>
            <a:ext cx="176783" cy="211073"/>
          </a:xfrm>
          <a:prstGeom prst="rect">
            <a:avLst/>
          </a:prstGeom>
        </p:spPr>
      </p:pic>
      <p:pic>
        <p:nvPicPr>
          <p:cNvPr id="871" name="picture 8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3084166"/>
            <a:ext cx="176783" cy="211073"/>
          </a:xfrm>
          <a:prstGeom prst="rect">
            <a:avLst/>
          </a:prstGeom>
        </p:spPr>
      </p:pic>
      <p:pic>
        <p:nvPicPr>
          <p:cNvPr id="872" name="picture 87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666861"/>
            <a:ext cx="176783" cy="211073"/>
          </a:xfrm>
          <a:prstGeom prst="rect">
            <a:avLst/>
          </a:prstGeom>
        </p:spPr>
      </p:pic>
      <p:pic>
        <p:nvPicPr>
          <p:cNvPr id="873" name="picture 87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1381855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4" name="table 874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5432" indent="-172843" algn="l" rtl="0" eaLnBrk="0">
                        <a:lnSpc>
                          <a:spcPct val="108000"/>
                        </a:lnSpc>
                        <a:spcBef>
                          <a:spcPts val="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需要注意的是，实践中对于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材料涨价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达到何种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属于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超出一般商业风险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，法律及司法解释对此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并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无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明确规定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，法院对于调价也非常谨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17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根据《最高人民法院关于正确适用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&lt;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中华人民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国合同法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&gt;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若干问题的解释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服务党和国家的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工作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大局的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通知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》规定：人民法院对于上述“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情势变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”原则应务必正确理解、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慎重适用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。如果根据案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的特殊情况，确需在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个案中适用的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，应当由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高级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民法院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审核。必要时应报请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最高人民法院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核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24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由此可见，虽然“情势变更”原则可以作为总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向业主主张调价的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法律依据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，但实践中，是否能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被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法院接受仍存在较大的不确定性。尤其是当发承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endParaRPr lang="NSimSun" altLang="NSimSun" sz="1400" dirty="0"/>
                    </a:p>
                    <a:p>
                      <a:pPr marL="105642" indent="122837" algn="l" rtl="0" eaLnBrk="0">
                        <a:lnSpc>
                          <a:spcPct val="101000"/>
                        </a:lnSpc>
                        <a:spcBef>
                          <a:spcPts val="123"/>
                        </a:spcBef>
                        <a:tabLst/>
                      </a:pP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双方在合同中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已对价格风险的进行约定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的情况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000" spc="70" dirty="0" baseline="5208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148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承包方要求调价将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更加困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75" name="picture 8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191073"/>
            <a:ext cx="176783" cy="211073"/>
          </a:xfrm>
          <a:prstGeom prst="rect">
            <a:avLst/>
          </a:prstGeom>
        </p:spPr>
      </p:pic>
      <p:pic>
        <p:nvPicPr>
          <p:cNvPr id="876" name="picture 8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764652"/>
            <a:ext cx="176783" cy="211073"/>
          </a:xfrm>
          <a:prstGeom prst="rect">
            <a:avLst/>
          </a:prstGeom>
        </p:spPr>
      </p:pic>
      <p:pic>
        <p:nvPicPr>
          <p:cNvPr id="877" name="picture 8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878" name="table 878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《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广东省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高级人民法院关于审理建设工程合同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案件的暂行规定》(粤高法【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2000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】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31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号)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第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七条、《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广东省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高级人民法院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2012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年全省民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审判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工作会议纪要》第二十六条、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2012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年《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北京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高级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人民法院关于审理建设工程施工合同纠纷案件若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干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疑难问题的解答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》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09000"/>
                        </a:lnSpc>
                        <a:spcBef>
                          <a:spcPts val="26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均对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无法预见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的、超出正常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市场风险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主材价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分，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逾期竣工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材料价格调差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，视为可利用“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情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势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”原则予以调整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7000"/>
                        </a:lnSpc>
                        <a:spcBef>
                          <a:spcPts val="35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具体数额可以委托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鉴定机构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参照施工地建设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政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主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管部门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关于处理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建材差价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问题的意见予以确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79" name="picture 8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541345"/>
            <a:ext cx="176783" cy="211073"/>
          </a:xfrm>
          <a:prstGeom prst="rect">
            <a:avLst/>
          </a:prstGeom>
        </p:spPr>
      </p:pic>
      <p:pic>
        <p:nvPicPr>
          <p:cNvPr id="880" name="picture 8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2809857"/>
            <a:ext cx="176783" cy="211073"/>
          </a:xfrm>
          <a:prstGeom prst="rect">
            <a:avLst/>
          </a:prstGeom>
        </p:spPr>
      </p:pic>
      <p:pic>
        <p:nvPicPr>
          <p:cNvPr id="881" name="picture 8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2" name="table 882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各地政府的调价文件均对价格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异常波动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属于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合理可预见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的风险范围进行了量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84"/>
                        </a:lnSpc>
                        <a:spcBef>
                          <a:spcPts val="47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当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人材机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市场价格波动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超过了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行业认知范畴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内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可</a:t>
                      </a:r>
                      <a:endParaRPr lang="NSimSun" altLang="NSimSun" sz="1400" dirty="0"/>
                    </a:p>
                    <a:p>
                      <a:pPr marL="228480" algn="l" rtl="0" eaLnBrk="0">
                        <a:lnSpc>
                          <a:spcPct val="100000"/>
                        </a:lnSpc>
                        <a:spcBef>
                          <a:spcPts val="12"/>
                        </a:spcBef>
                        <a:tabLst/>
                      </a:pP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预见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的风险范围，则适用“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情势变更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”并无不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当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5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在全国没有统一的价格评价体系的情况下，根据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《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新</a:t>
                      </a:r>
                      <a:r>
                        <a:rPr sz="1400" spc="1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建工司法解释(一)</a:t>
                      </a:r>
                      <a:r>
                        <a:rPr sz="1400" spc="1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》</a:t>
                      </a:r>
                      <a:r>
                        <a:rPr sz="1400" spc="1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第</a:t>
                      </a:r>
                      <a:r>
                        <a:rPr sz="1400" spc="1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19</a:t>
                      </a:r>
                      <a:r>
                        <a:rPr sz="1400" spc="1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条</a:t>
                      </a:r>
                      <a:r>
                        <a:rPr sz="1400" spc="1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第(二)</a:t>
                      </a:r>
                      <a:r>
                        <a:rPr sz="1400" spc="1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款规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超过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各地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政府调价文件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中的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风险幅度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范畴即可视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异常波动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28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地方法院可据此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界定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是否调整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合同价格，对符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势变更情形的价格予以打开调整，系符合公平原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，于法有据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83" name="picture 8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008235"/>
            <a:ext cx="176783" cy="211073"/>
          </a:xfrm>
          <a:prstGeom prst="rect">
            <a:avLst/>
          </a:prstGeom>
        </p:spPr>
      </p:pic>
      <p:pic>
        <p:nvPicPr>
          <p:cNvPr id="884" name="picture 8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048123"/>
            <a:ext cx="176783" cy="211073"/>
          </a:xfrm>
          <a:prstGeom prst="rect">
            <a:avLst/>
          </a:prstGeom>
        </p:spPr>
      </p:pic>
      <p:pic>
        <p:nvPicPr>
          <p:cNvPr id="885" name="picture 8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886" name="picture 8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887" name="table 88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09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2008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月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日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北京市建委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发布的《北京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关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于加强建设工程施工合同中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人工、材料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等市场价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风险防范与控制的指导意见》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京造定〔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2008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〕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第二条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规定“在工程施工合同中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严禁强行约定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人承担</a:t>
                      </a:r>
                      <a:r>
                        <a:rPr sz="14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全部风险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30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施工合同中仅明确有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风险或类似语句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，规定承包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应当承担风险，但没有具体约定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范围和幅度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的，</a:t>
                      </a:r>
                      <a:r>
                        <a:rPr sz="14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视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其风险范围和幅度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约定不明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，应当按照以下办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执行并签订补充协议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3000"/>
                        </a:lnSpc>
                        <a:spcBef>
                          <a:spcPts val="12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一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风险范围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幅度风险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范围应包括：钢材、木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、水泥、预拌混凝土、钢筋混凝土预制构件、沥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青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混凝土、电线、电缆等对工程造价影响较大的主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要</a:t>
                      </a:r>
                      <a:endParaRPr lang="NSimSun" altLang="NSimSun" sz="1400" dirty="0"/>
                    </a:p>
                    <a:p>
                      <a:pPr marL="52589" indent="172081" algn="l" rtl="0" eaLnBrk="0">
                        <a:lnSpc>
                          <a:spcPct val="118000"/>
                        </a:lnSpc>
                        <a:spcBef>
                          <a:spcPts val="30"/>
                        </a:spcBef>
                        <a:tabLst>
                          <a:tab pos="229234" algn="l"/>
                        </a:tabLst>
                      </a:pP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材料以及人工和机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                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spc="40" dirty="0" baseline="5208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149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风险幅度建议在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±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％~±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％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区间内考虑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…”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88" name="picture 8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4492355"/>
            <a:ext cx="176783" cy="211073"/>
          </a:xfrm>
          <a:prstGeom prst="rect">
            <a:avLst/>
          </a:prstGeom>
        </p:spPr>
      </p:pic>
      <p:pic>
        <p:nvPicPr>
          <p:cNvPr id="889" name="picture 88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532230"/>
            <a:ext cx="176783" cy="211073"/>
          </a:xfrm>
          <a:prstGeom prst="rect">
            <a:avLst/>
          </a:prstGeom>
        </p:spPr>
      </p:pic>
      <p:pic>
        <p:nvPicPr>
          <p:cNvPr id="890" name="picture 8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581313"/>
            <a:ext cx="176783" cy="211073"/>
          </a:xfrm>
          <a:prstGeom prst="rect">
            <a:avLst/>
          </a:prstGeom>
        </p:spPr>
      </p:pic>
      <p:pic>
        <p:nvPicPr>
          <p:cNvPr id="891" name="picture 89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2" name="table 892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工程量比投标工程量清单的工程量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少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较多时，可能存在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审计风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险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26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投标时维持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初步设计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工程量，通过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调整单价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来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足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招标控制价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的要求，会给后期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施工图工程量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比工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量清单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少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留下审计隐患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23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对于总承包的审计目前还没有配套的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法律法规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相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关政策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，部分审计单位对于总承包的审计沿用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承包模式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的审计方式，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完成工程量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达不到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投标工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的，就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核减费用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0000"/>
                        </a:lnSpc>
                        <a:spcBef>
                          <a:spcPts val="1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例如某工程的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水泵机房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投标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时配置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台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每小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的水泵，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施工图设计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的时候，经复核配置了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台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每小时的水泵，结果，审计单位就直接审计掉了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台水泵的钱。(</a:t>
                      </a:r>
                      <a:r>
                        <a:rPr sz="1400" spc="14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中央空调，分体空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93" name="picture 8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227641"/>
            <a:ext cx="176783" cy="211073"/>
          </a:xfrm>
          <a:prstGeom prst="rect">
            <a:avLst/>
          </a:prstGeom>
        </p:spPr>
      </p:pic>
      <p:pic>
        <p:nvPicPr>
          <p:cNvPr id="894" name="picture 8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276713"/>
            <a:ext cx="176783" cy="211073"/>
          </a:xfrm>
          <a:prstGeom prst="rect">
            <a:avLst/>
          </a:prstGeom>
        </p:spPr>
      </p:pic>
      <p:pic>
        <p:nvPicPr>
          <p:cNvPr id="895" name="picture 8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896" name="picture 8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897" name="table 89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585373" indent="326048" algn="l" rtl="0" eaLnBrk="0">
                        <a:lnSpc>
                          <a:spcPct val="10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2000" spc="-20" dirty="0">
                          <a:solidFill>
                            <a:srgbClr val="0000CC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固定总价与清单计价</a:t>
                      </a:r>
                      <a:r>
                        <a:rPr sz="2000" spc="0" dirty="0">
                          <a:solidFill>
                            <a:srgbClr val="0000CC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并存</a:t>
                      </a:r>
                      <a:r>
                        <a:rPr sz="2000" spc="0" dirty="0">
                          <a:solidFill>
                            <a:srgbClr val="0000CC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</a:t>
                      </a:r>
                      <a:r>
                        <a:rPr sz="2000" spc="0" dirty="0">
                          <a:solidFill>
                            <a:srgbClr val="0000CC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EPC</a:t>
                      </a:r>
                      <a:r>
                        <a:rPr sz="2000" spc="-10" dirty="0">
                          <a:solidFill>
                            <a:srgbClr val="0000CC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项目投标时</a:t>
                      </a:r>
                      <a:r>
                        <a:rPr sz="200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工程量清单</a:t>
                      </a:r>
                      <a:r>
                        <a:rPr sz="2000" spc="0" dirty="0">
                          <a:solidFill>
                            <a:srgbClr val="0000CC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CC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编制</a:t>
                      </a:r>
                      <a:endParaRPr lang="NSimSun" altLang="NSimSun" sz="2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8" name="table 898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8480" indent="-175891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中有一些项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内容不清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，导致工程结算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主、监理和总承包单位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理解不一致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，结算困难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23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投标清单中“其他施工</a:t>
                      </a:r>
                      <a:r>
                        <a:rPr sz="1400" spc="1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临时工程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1400" spc="1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万元”。(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临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施工措施费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28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“其他施工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临时工程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”在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预算定额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中主要包括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供水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(大型泵房及干管)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、砂石料系统、混凝土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和浇筑系统、大型机械安装拆卸、防汛、防冰、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工排水、施工通信、施工临时支护设施(含隧洞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时钢支撑)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等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18668" indent="-166078" algn="l" rtl="0" eaLnBrk="0">
                        <a:lnSpc>
                          <a:spcPct val="108000"/>
                        </a:lnSpc>
                        <a:spcBef>
                          <a:spcPts val="29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在进行工程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进度款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支付过程中，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监理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只根据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列出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工作内容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予以认可，对于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“等”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内容不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可，而且要求其予以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认可的内容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基本达到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所列金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X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万元后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才予以支付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99" name="picture 8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236884"/>
            <a:ext cx="176783" cy="211073"/>
          </a:xfrm>
          <a:prstGeom prst="rect">
            <a:avLst/>
          </a:prstGeom>
        </p:spPr>
      </p:pic>
      <p:pic>
        <p:nvPicPr>
          <p:cNvPr id="900" name="picture 9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048123"/>
            <a:ext cx="176783" cy="211073"/>
          </a:xfrm>
          <a:prstGeom prst="rect">
            <a:avLst/>
          </a:prstGeom>
        </p:spPr>
      </p:pic>
      <p:pic>
        <p:nvPicPr>
          <p:cNvPr id="901" name="picture 9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902" name="picture 9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903" name="table 903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、投标工程量清单有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错漏项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，费用不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加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9000"/>
                        </a:lnSpc>
                        <a:spcBef>
                          <a:spcPts val="1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由于初步设计有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错漏项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，投标时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不加修改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直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接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引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了初步设计的工程量，导致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投标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工程量清单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错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漏项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07000"/>
                        </a:lnSpc>
                        <a:spcBef>
                          <a:spcPts val="36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例如，溢洪道工作桥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没有栏杆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工程量，但是从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方面，以及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业主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要求，都需要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增加栏杆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4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在总承包单位提出增加满足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基本功能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栏杆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普</a:t>
                      </a:r>
                      <a:r>
                        <a:rPr sz="14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通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栏杆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时，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业主和监理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不同意，要求达到一定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强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度和规格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高规格栏杆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，同时对于增加的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杆，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业主不同意增加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费用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04" name="picture 9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2901294"/>
            <a:ext cx="176783" cy="211073"/>
          </a:xfrm>
          <a:prstGeom prst="rect">
            <a:avLst/>
          </a:prstGeom>
        </p:spPr>
      </p:pic>
      <p:pic>
        <p:nvPicPr>
          <p:cNvPr id="905" name="picture 9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398348"/>
            <a:ext cx="176783" cy="211073"/>
          </a:xfrm>
          <a:prstGeom prst="rect">
            <a:avLst/>
          </a:prstGeom>
        </p:spPr>
      </p:pic>
      <p:pic>
        <p:nvPicPr>
          <p:cNvPr id="906" name="picture 9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666861"/>
            <a:ext cx="176783" cy="211073"/>
          </a:xfrm>
          <a:prstGeom prst="rect">
            <a:avLst/>
          </a:prstGeom>
        </p:spPr>
      </p:pic>
      <p:pic>
        <p:nvPicPr>
          <p:cNvPr id="907" name="picture 9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8" name="table 908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1812" indent="-169223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、清单中某些项的单价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明显偏高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标单价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差距较大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时，支付困难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08000"/>
                        </a:lnSpc>
                        <a:spcBef>
                          <a:spcPts val="43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投标清单中施工</a:t>
                      </a:r>
                      <a:r>
                        <a:rPr sz="1400" spc="14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临时交通工程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的新建道路(</a:t>
                      </a:r>
                      <a:r>
                        <a:rPr sz="1400" spc="14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石渣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路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单价为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60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万元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公里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17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由于该项工作内容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投标单价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远高于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现场实施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实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际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万元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公里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，业主、监理要求总承包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提高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新建临时道路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标准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，要把道路做成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混凝土路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面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等，总承包单位亦是需要花费很大的精力去沟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基本是拖了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年左右，快到工程完工了，业主、监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才支付了该项工程费用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09" name="picture 9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048123"/>
            <a:ext cx="176783" cy="211073"/>
          </a:xfrm>
          <a:prstGeom prst="rect">
            <a:avLst/>
          </a:prstGeom>
        </p:spPr>
      </p:pic>
      <p:pic>
        <p:nvPicPr>
          <p:cNvPr id="910" name="picture 9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911" name="picture 9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912" name="table 912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3430" indent="-170841" algn="l" rtl="0" eaLnBrk="0">
                        <a:lnSpc>
                          <a:spcPct val="107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现场根据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定额补充资料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主要为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洞子进口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临时支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护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b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工字钢)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、施工排水，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2016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年、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2017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年防汛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物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资，冬季施工脚手架、保温土工布、锅炉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30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因清单中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工作内容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不具体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，总承包项目部需要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补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充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很多的工程量确认资料，花费很大的精力去和业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、监理沟通才能拿到对应的进度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13" name="picture 9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2124040"/>
            <a:ext cx="176783" cy="211073"/>
          </a:xfrm>
          <a:prstGeom prst="rect">
            <a:avLst/>
          </a:prstGeom>
        </p:spPr>
      </p:pic>
      <p:pic>
        <p:nvPicPr>
          <p:cNvPr id="914" name="picture 9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5" name="table 91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非属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必须招标的专业工程、设备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服务，由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双方询价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2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即在明确相应专业工程、设备或服务的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具体需求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如设备规格、型号、技术性能要求与品质、厂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家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品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范围、服务工作内容)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基础上，由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提出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(含总承包管理费)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应当在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日内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询价情况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与承包人协商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确定价格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(含总承包管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，办理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签价手续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作为双方定价的依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40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-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-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-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，面板询价，</a:t>
                      </a:r>
                      <a:r>
                        <a:rPr sz="1400" b="1" spc="-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33</a:t>
                      </a:r>
                      <a:r>
                        <a:rPr sz="1400" spc="-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-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</a:t>
                      </a:r>
                      <a:r>
                        <a:rPr sz="1400" spc="-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-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29</a:t>
                      </a:r>
                      <a:r>
                        <a:rPr sz="1400" spc="-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26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不同付款条件，询价结果不一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样</a:t>
                      </a:r>
                      <a:endParaRPr lang="NSimSun" altLang="NSimSun" sz="1400" dirty="0"/>
                    </a:p>
                    <a:p>
                      <a:pPr marL="230004" indent="-177415" algn="l" rtl="0" eaLnBrk="0">
                        <a:lnSpc>
                          <a:spcPct val="111000"/>
                        </a:lnSpc>
                        <a:spcBef>
                          <a:spcPts val="12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，认质认价，是否让利，认价后，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下浮率，增加上浮费，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甲方审核，审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审核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1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实体完成当期信息价，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浮</a:t>
                      </a:r>
                      <a:endParaRPr lang="NSimSun" altLang="NSimSun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16" name="picture 9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9004917"/>
            <a:ext cx="176783" cy="211073"/>
          </a:xfrm>
          <a:prstGeom prst="rect">
            <a:avLst/>
          </a:prstGeom>
        </p:spPr>
      </p:pic>
      <p:pic>
        <p:nvPicPr>
          <p:cNvPr id="917" name="picture 9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501983"/>
            <a:ext cx="176783" cy="211073"/>
          </a:xfrm>
          <a:prstGeom prst="rect">
            <a:avLst/>
          </a:prstGeom>
        </p:spPr>
      </p:pic>
      <p:pic>
        <p:nvPicPr>
          <p:cNvPr id="918" name="picture 9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8227641"/>
            <a:ext cx="176783" cy="211073"/>
          </a:xfrm>
          <a:prstGeom prst="rect">
            <a:avLst/>
          </a:prstGeom>
        </p:spPr>
      </p:pic>
      <p:pic>
        <p:nvPicPr>
          <p:cNvPr id="919" name="picture 9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953356"/>
            <a:ext cx="176783" cy="211073"/>
          </a:xfrm>
          <a:prstGeom prst="rect">
            <a:avLst/>
          </a:prstGeom>
        </p:spPr>
      </p:pic>
      <p:pic>
        <p:nvPicPr>
          <p:cNvPr id="920" name="picture 9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921" name="picture 9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922" name="table 922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，属于依法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必须招标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的专业工程、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备或服务，按中标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供应商(或分包商)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成交价加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总承包管理费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作为办理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签价手续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确定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的依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3000"/>
                        </a:lnSpc>
                        <a:spcBef>
                          <a:spcPts val="27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不含税</a:t>
                      </a:r>
                      <a:r>
                        <a:rPr sz="1400" spc="1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成交价</a:t>
                      </a:r>
                      <a:r>
                        <a:rPr sz="1400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×(</a:t>
                      </a:r>
                      <a:r>
                        <a:rPr sz="1400" b="1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1+</a:t>
                      </a:r>
                      <a:r>
                        <a:rPr sz="1400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总承包管理费费率</a:t>
                      </a:r>
                      <a:r>
                        <a:rPr sz="1400" b="1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1400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×(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增值税税率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17"/>
                        </a:lnSpc>
                        <a:spcBef>
                          <a:spcPts val="37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总承包管理费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包括承包人的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管理费、利润和配合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marL="244101" algn="l" rtl="0" eaLnBrk="0">
                        <a:lnSpc>
                          <a:spcPts val="1867"/>
                        </a:lnSpc>
                        <a:tabLst/>
                      </a:pP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费率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6-10%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计取(具体由双方在合同中约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7000"/>
                        </a:lnSpc>
                        <a:spcBef>
                          <a:spcPts val="25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甲方招标暂估价设备，然后招标总包方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款签三方付款协议，由总包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3" name="picture 9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358474"/>
            <a:ext cx="176783" cy="211073"/>
          </a:xfrm>
          <a:prstGeom prst="rect">
            <a:avLst/>
          </a:prstGeom>
        </p:spPr>
      </p:pic>
      <p:pic>
        <p:nvPicPr>
          <p:cNvPr id="924" name="picture 9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855622"/>
            <a:ext cx="176783" cy="211073"/>
          </a:xfrm>
          <a:prstGeom prst="rect">
            <a:avLst/>
          </a:prstGeom>
        </p:spPr>
      </p:pic>
      <p:pic>
        <p:nvPicPr>
          <p:cNvPr id="925" name="picture 9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343561"/>
            <a:ext cx="176783" cy="211073"/>
          </a:xfrm>
          <a:prstGeom prst="rect">
            <a:avLst/>
          </a:prstGeom>
        </p:spPr>
      </p:pic>
      <p:pic>
        <p:nvPicPr>
          <p:cNvPr id="926" name="picture 9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  <p:sp>
        <p:nvSpPr>
          <p:cNvPr id="927" name="textbox 927"/>
          <p:cNvSpPr/>
          <p:nvPr/>
        </p:nvSpPr>
        <p:spPr>
          <a:xfrm>
            <a:off x="1586462" y="9179446"/>
            <a:ext cx="162560" cy="108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60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15</a:t>
            </a:r>
            <a:r>
              <a:rPr sz="6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8</a:t>
            </a:r>
            <a:endParaRPr lang="Arial" altLang="Arial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table 76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3.4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提供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7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3.4.1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承包人投标时，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甲供材料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费用按《发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供材料一览表》计入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分部分项工程费用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，但甲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料费在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税前扣除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不计入签约合同价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20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3.4.3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如规格、数量或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质量不符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合合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求，或由于发包人原因发生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交货日期延误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、交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点及交货方式变更等情况的，发包人应承担由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此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加的费用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和(或)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工期延误，并应向承包人支付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理利润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441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7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80" name="table 80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09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3.3.11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当招标时的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设计文件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进行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方案优化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计深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化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后签约合同价需要重新计量计价的，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1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不做调整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单价合同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按本标准第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节(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9.2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、第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节(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清单缺陷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综合单价、更新合同价格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24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3.3.12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招标人依据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类似工程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工期数据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，结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拟建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工程情况合理计算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30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1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天数</a:t>
                      </a:r>
                      <a:r>
                        <a:rPr sz="1400" spc="1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低于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类似工程的工期数据</a:t>
                      </a:r>
                      <a:r>
                        <a:rPr sz="1400" spc="1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一定幅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招标人应先行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组织论证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，并依据论证通过的方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案计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赶工费用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，列入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最高投标限价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的措施项目中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8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投标人应根据招标文件要求，全面评估</a:t>
                      </a:r>
                      <a:r>
                        <a:rPr sz="1400" spc="1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赶工风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险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风险可控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的情况下提交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赶工方案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和相应的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赶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未报价的，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视为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已经包含在其他投标报价中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54412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" name="picture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815746"/>
            <a:ext cx="176783" cy="211073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084166"/>
            <a:ext cx="176783" cy="211073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572105"/>
            <a:ext cx="176783" cy="211073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" name="table 928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乙方在投标报价书中，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把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里的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系数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调低，把按系数计提的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措施费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系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高，总价不变。甲方供材钢筋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1500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，按乙方的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价书计算只有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，扣除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50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73"/>
                        </a:lnSpc>
                        <a:spcBef>
                          <a:spcPts val="4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用量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1500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，报价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3000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，市场价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4000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/T</a:t>
                      </a:r>
                      <a:endParaRPr lang="Arial" altLang="Arial" sz="1400" dirty="0"/>
                    </a:p>
                    <a:p>
                      <a:pPr marL="229242" indent="-176653" algn="l" rtl="0" eaLnBrk="0">
                        <a:lnSpc>
                          <a:spcPct val="107000"/>
                        </a:lnSpc>
                        <a:spcBef>
                          <a:spcPts val="25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地勘溶洞，甲供商混凝土超供，定位，看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桩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是否在溶洞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19000"/>
                        </a:lnSpc>
                        <a:spcBef>
                          <a:spcPts val="41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江西，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千万以上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，以下公开招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报价承诺制、优质优价，招标公告：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邀请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9" name="picture 9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044803"/>
            <a:ext cx="176783" cy="211073"/>
          </a:xfrm>
          <a:prstGeom prst="rect">
            <a:avLst/>
          </a:prstGeom>
        </p:spPr>
      </p:pic>
      <p:pic>
        <p:nvPicPr>
          <p:cNvPr id="930" name="picture 9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770460"/>
            <a:ext cx="176783" cy="211073"/>
          </a:xfrm>
          <a:prstGeom prst="rect">
            <a:avLst/>
          </a:prstGeom>
        </p:spPr>
      </p:pic>
      <p:pic>
        <p:nvPicPr>
          <p:cNvPr id="931" name="picture 9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276713"/>
            <a:ext cx="176783" cy="211073"/>
          </a:xfrm>
          <a:prstGeom prst="rect">
            <a:avLst/>
          </a:prstGeom>
        </p:spPr>
      </p:pic>
      <p:pic>
        <p:nvPicPr>
          <p:cNvPr id="932" name="picture 9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993242"/>
            <a:ext cx="176783" cy="211073"/>
          </a:xfrm>
          <a:prstGeom prst="rect">
            <a:avLst/>
          </a:prstGeom>
        </p:spPr>
      </p:pic>
      <p:pic>
        <p:nvPicPr>
          <p:cNvPr id="933" name="picture 9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934" name="table 934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设备及工器具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购置费结算方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式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列入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固定价格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的结算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不再调整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0000"/>
                        </a:lnSpc>
                        <a:spcBef>
                          <a:spcPts val="34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发生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的，或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单价的设备，按本合同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15.4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约定定价方式确定设备单价并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重新计算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24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=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设备单价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1+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增值税税率)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×(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建筑业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增值税税率)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经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双方定价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应当考虑承包人的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</a:t>
                      </a:r>
                      <a:r>
                        <a:rPr sz="14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，且不参与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7"/>
                        </a:lnSpc>
                        <a:spcBef>
                          <a:spcPts val="3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增值税税率，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9%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28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含税包干价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，进项：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9%-8.2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13%-11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工程总承包合同约定，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设备采购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税率</a:t>
                      </a:r>
                      <a:r>
                        <a:rPr sz="1400" b="1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b="1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1400" dirty="0"/>
                    </a:p>
                    <a:p>
                      <a:pPr algn="l" rtl="0" eaLnBrk="0">
                        <a:lnSpc>
                          <a:spcPct val="19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35" name="picture 9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989410"/>
            <a:ext cx="176783" cy="211073"/>
          </a:xfrm>
          <a:prstGeom prst="rect">
            <a:avLst/>
          </a:prstGeom>
        </p:spPr>
      </p:pic>
      <p:pic>
        <p:nvPicPr>
          <p:cNvPr id="936" name="picture 9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715102"/>
            <a:ext cx="176783" cy="211073"/>
          </a:xfrm>
          <a:prstGeom prst="rect">
            <a:avLst/>
          </a:prstGeom>
        </p:spPr>
      </p:pic>
      <p:pic>
        <p:nvPicPr>
          <p:cNvPr id="937" name="picture 9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440794"/>
            <a:ext cx="176783" cy="211073"/>
          </a:xfrm>
          <a:prstGeom prst="rect">
            <a:avLst/>
          </a:prstGeom>
        </p:spPr>
      </p:pic>
      <p:pic>
        <p:nvPicPr>
          <p:cNvPr id="938" name="picture 9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947058"/>
            <a:ext cx="176783" cy="211073"/>
          </a:xfrm>
          <a:prstGeom prst="rect">
            <a:avLst/>
          </a:prstGeom>
        </p:spPr>
      </p:pic>
      <p:pic>
        <p:nvPicPr>
          <p:cNvPr id="939" name="picture 9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434997"/>
            <a:ext cx="176783" cy="211073"/>
          </a:xfrm>
          <a:prstGeom prst="rect">
            <a:avLst/>
          </a:prstGeom>
        </p:spPr>
      </p:pic>
      <p:pic>
        <p:nvPicPr>
          <p:cNvPr id="940" name="picture 9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941" name="picture 9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942" name="picture 9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" name="table 943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合同价格形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式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单价合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86"/>
                        </a:lnSpc>
                        <a:spcBef>
                          <a:spcPts val="5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综合单价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包含的风险范围：赶工费、二次搬运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endParaRPr lang="NSimSun" altLang="NSimSun" sz="1400" dirty="0"/>
                    </a:p>
                    <a:p>
                      <a:pPr marL="223908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保通费以及工程量增减单价不作调整等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30575" indent="-177986" algn="l" rtl="0" eaLnBrk="0">
                        <a:lnSpc>
                          <a:spcPct val="107000"/>
                        </a:lnSpc>
                        <a:spcBef>
                          <a:spcPts val="37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风险范围以外合同价格的调整方法：人工费调整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云南省住房和城乡建设厅相关文件执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1812" indent="-169223" algn="l" rtl="0" eaLnBrk="0">
                        <a:lnSpc>
                          <a:spcPct val="109000"/>
                        </a:lnSpc>
                        <a:spcBef>
                          <a:spcPts val="20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项目采用初步设计概算进行招标确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标人，施工图设计由中标人完成，在施工图和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图预算没有完全审定，而施工现场发生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路由调整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此种情况如何处理比较好？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项目的变更管理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招标时如何设置比较好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44" name="picture 9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587623"/>
            <a:ext cx="176783" cy="211073"/>
          </a:xfrm>
          <a:prstGeom prst="rect">
            <a:avLst/>
          </a:prstGeom>
        </p:spPr>
      </p:pic>
      <p:pic>
        <p:nvPicPr>
          <p:cNvPr id="945" name="picture 9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093875"/>
            <a:ext cx="176783" cy="211073"/>
          </a:xfrm>
          <a:prstGeom prst="rect">
            <a:avLst/>
          </a:prstGeom>
        </p:spPr>
      </p:pic>
      <p:pic>
        <p:nvPicPr>
          <p:cNvPr id="946" name="picture 9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590943"/>
            <a:ext cx="176783" cy="211073"/>
          </a:xfrm>
          <a:prstGeom prst="rect">
            <a:avLst/>
          </a:prstGeom>
        </p:spPr>
      </p:pic>
      <p:pic>
        <p:nvPicPr>
          <p:cNvPr id="947" name="picture 9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948" name="picture 9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949" name="table 949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5432" indent="-172843" algn="l" rtl="0" eaLnBrk="0">
                        <a:lnSpc>
                          <a:spcPct val="108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结算时，以审计审定的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建安工程费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为计费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，根据审计审定的建安费结合中标人的下浮比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行费率调整，按调整后的各阶段报价费率进行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。结算的建安工程费不得高于经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批复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的初步设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算中的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建安工程费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08000"/>
                        </a:lnSpc>
                        <a:spcBef>
                          <a:spcPts val="30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 u="sng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 u="sng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承包人所提供主要材料(包括但不限</a:t>
                      </a:r>
                      <a:r>
                        <a:rPr sz="1400" spc="0" dirty="0" u="sng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于钢筋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 u="sng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、水泥、电线、电缆等)</a:t>
                      </a:r>
                      <a:r>
                        <a:rPr sz="1400" spc="100" dirty="0" u="sng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 u="sng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必须为大厂生产品牌或</a:t>
                      </a:r>
                      <a:r>
                        <a:rPr sz="1400" spc="50" dirty="0" u="sng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 u="sng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照</a:t>
                      </a:r>
                      <a:r>
                        <a:rPr sz="1400" spc="110" dirty="0" u="sng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控制价编制预算</a:t>
                      </a:r>
                      <a:r>
                        <a:rPr sz="1400" spc="110" dirty="0" u="sng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中所规定</a:t>
                      </a:r>
                      <a:r>
                        <a:rPr sz="1400" spc="110" dirty="0" u="sng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品牌</a:t>
                      </a:r>
                      <a:r>
                        <a:rPr sz="1400" spc="110" dirty="0" u="sng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进行</a:t>
                      </a:r>
                      <a:r>
                        <a:rPr sz="1400" spc="70" dirty="0" u="sng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</a:t>
                      </a:r>
                      <a:r>
                        <a:rPr sz="1400" spc="0" dirty="0" u="sng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购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3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市场价格波动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是否调整合同价格的约定：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国家相关政策、法规、条例、文件执行，市场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波动不影响项目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施工总造价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的执行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50" name="picture 9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312802"/>
            <a:ext cx="176783" cy="211073"/>
          </a:xfrm>
          <a:prstGeom prst="rect">
            <a:avLst/>
          </a:prstGeom>
        </p:spPr>
      </p:pic>
      <p:pic>
        <p:nvPicPr>
          <p:cNvPr id="951" name="picture 9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581313"/>
            <a:ext cx="176783" cy="211073"/>
          </a:xfrm>
          <a:prstGeom prst="rect">
            <a:avLst/>
          </a:prstGeom>
        </p:spPr>
      </p:pic>
      <p:pic>
        <p:nvPicPr>
          <p:cNvPr id="952" name="picture 9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" name="table 953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《</a:t>
                      </a:r>
                      <a:r>
                        <a:rPr sz="1400" b="1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2013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清单计价规范》是否具有法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效力，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比如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9.13.2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中提的，合同未约定的情况下，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罚最高为合同总价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5%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，实际施工合同里没有约定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期处罚上限，是否就默认为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5%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2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9.13.2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发承包双方应在合同中约定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误期赔偿费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确每日历天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应赔额度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。除合同另有约定外，误期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偿费的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最高限额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合同价款的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5%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。误期赔偿费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竣工结算文件中，在结算款中扣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54" name="picture 9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6993242"/>
            <a:ext cx="176783" cy="211073"/>
          </a:xfrm>
          <a:prstGeom prst="rect">
            <a:avLst/>
          </a:prstGeom>
        </p:spPr>
      </p:pic>
      <p:pic>
        <p:nvPicPr>
          <p:cNvPr id="955" name="picture 9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956" name="table 95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西安一所高校的基建处，新校区在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秦岭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附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近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spcBef>
                          <a:spcPts val="26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当时是所在街道办给我们发了停建通知，我们给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个工地也就发了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停工通知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。最终是停工两个月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28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在停工初期，因为不确定要停工多久，项目部没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遣散工人，到后面因为一直没有复工通知就陆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遣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散了工人。现在几个项目都进入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竣工结算阶段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个施工单位都对这个停工提出了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索赔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。索赔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停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间的几乎所有损失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30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我们现在认为这个停工属于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政府行为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，不是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因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导致的，也不是双方可以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的，按照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不可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抗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力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处理，这样可以么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57" name="picture 9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3358474"/>
            <a:ext cx="176783" cy="211073"/>
          </a:xfrm>
          <a:prstGeom prst="rect">
            <a:avLst/>
          </a:prstGeom>
        </p:spPr>
      </p:pic>
      <p:pic>
        <p:nvPicPr>
          <p:cNvPr id="958" name="picture 9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2169805"/>
            <a:ext cx="176783" cy="211073"/>
          </a:xfrm>
          <a:prstGeom prst="rect">
            <a:avLst/>
          </a:prstGeom>
        </p:spPr>
      </p:pic>
      <p:pic>
        <p:nvPicPr>
          <p:cNvPr id="959" name="picture 9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1666861"/>
            <a:ext cx="176783" cy="211073"/>
          </a:xfrm>
          <a:prstGeom prst="rect">
            <a:avLst/>
          </a:prstGeom>
        </p:spPr>
      </p:pic>
      <p:pic>
        <p:nvPicPr>
          <p:cNvPr id="960" name="picture 9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1" name="table 961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6194" indent="-173605" algn="l" rtl="0" eaLnBrk="0">
                        <a:lnSpc>
                          <a:spcPct val="108000"/>
                        </a:lnSpc>
                        <a:spcBef>
                          <a:spcPts val="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明确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变更理由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为“根据实际情况，指出在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设计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试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桩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中，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根约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31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桩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中，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砂层厚度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占到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m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左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右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桩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施工过程中易出现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扩孔现象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，需要对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灌注桩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充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盈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系数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进行适当的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调整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”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08000"/>
                        </a:lnSpc>
                        <a:spcBef>
                          <a:spcPts val="3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经过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市场调查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，也借鉴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其他项目的经验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，并与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单位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多方沟通后，最终将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定额约定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灌注桩充盈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系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数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1.25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调整为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1.3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~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1.3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31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同时在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设计图纸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中说明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旋挖钻施工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在穿过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砂层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地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带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时易导致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塌孔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等情况的发生，为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定额计价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时调整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充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盈系数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提供依据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62" name="picture 9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733893"/>
            <a:ext cx="176783" cy="211073"/>
          </a:xfrm>
          <a:prstGeom prst="rect">
            <a:avLst/>
          </a:prstGeom>
        </p:spPr>
      </p:pic>
      <p:pic>
        <p:nvPicPr>
          <p:cNvPr id="963" name="picture 9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002312"/>
            <a:ext cx="176783" cy="211073"/>
          </a:xfrm>
          <a:prstGeom prst="rect">
            <a:avLst/>
          </a:prstGeom>
        </p:spPr>
      </p:pic>
      <p:pic>
        <p:nvPicPr>
          <p:cNvPr id="964" name="picture 9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965" name="table 965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业主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被动变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9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业主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被动变更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作为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合同中的一种常见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变更模</a:t>
                      </a:r>
                      <a:r>
                        <a:rPr sz="1400" spc="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式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，主要是指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总承包方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在结合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招标资料、招标答疑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资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料、地勘资料、设计标准要求、合同资料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的基础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上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，基于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设计方案优化、价格调整、设计标准调整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内容提出的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桩基工程类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结合当地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定额标准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调整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桩基充盈系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加收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入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15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在研究了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2017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版《省房屋建筑与装饰工程消耗量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及统一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基价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表》、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2004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版《省建筑工程消耗量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与单位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估价表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》后，发现关于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灌注桩充盈系数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这样规定：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“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各种灌注桩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充盈系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定额规定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不同时，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可以调整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”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66" name="picture 9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349358"/>
            <a:ext cx="176783" cy="211073"/>
          </a:xfrm>
          <a:prstGeom prst="rect">
            <a:avLst/>
          </a:prstGeom>
        </p:spPr>
      </p:pic>
      <p:pic>
        <p:nvPicPr>
          <p:cNvPr id="967" name="picture 9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2846413"/>
            <a:ext cx="176783" cy="211073"/>
          </a:xfrm>
          <a:prstGeom prst="rect">
            <a:avLst/>
          </a:prstGeom>
        </p:spPr>
      </p:pic>
      <p:pic>
        <p:nvPicPr>
          <p:cNvPr id="968" name="picture 9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969" name="picture 9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0" name="table 970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【项目】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材料二次搬运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9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，包含设计(方案设计、初步设计、施工图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计)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，设备采购、施工、以及整体移交、缺陷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保修工程等。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建筑安装工程费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计价采用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施工图预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下浮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15%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加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1.5%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风险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包干的原则，其中施工图预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采用定额组价成综合单价的清单计价方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28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本项目整治河涌为线状狭长结构，两岸房屋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集、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村庄内部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自有道路较窄无法通行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且极易影响两侧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屋结构、暗涵内施工等因素，导致部分河岸边无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料堆放场地，施工机械、车辆、材料运输无法直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到达施工现场，必须通过包括陆上、水上、施工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时便道等措施转运，才能满足施工及工期要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71" name="picture 9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505303"/>
            <a:ext cx="176783" cy="211073"/>
          </a:xfrm>
          <a:prstGeom prst="rect">
            <a:avLst/>
          </a:prstGeom>
        </p:spPr>
      </p:pic>
      <p:pic>
        <p:nvPicPr>
          <p:cNvPr id="972" name="picture 9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973" name="picture 9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974" name="table 974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【项目】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endParaRPr lang="Arial" altLang="Arial" sz="1400" dirty="0"/>
                    </a:p>
                    <a:p>
                      <a:pPr marL="232861" indent="-180272" algn="l" rtl="0" eaLnBrk="0">
                        <a:lnSpc>
                          <a:spcPct val="107000"/>
                        </a:lnSpc>
                        <a:spcBef>
                          <a:spcPts val="24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概算(建安费)</a:t>
                      </a:r>
                      <a:r>
                        <a:rPr sz="1400" spc="1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、施工图预算、合同价(设计、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安)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、结算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2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预算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高于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概算建安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工程费，是因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概算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与施工图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预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执行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不同定额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造成的，根据《市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政府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投资项目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概</a:t>
                      </a:r>
                      <a:r>
                        <a:rPr sz="14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调整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管理制度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》的相关规定属于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项目概算可调整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范围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应据此办理相关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调整概算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的手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146" indent="-170557" algn="l" rtl="0" eaLnBrk="0">
                        <a:lnSpc>
                          <a:spcPct val="108000"/>
                        </a:lnSpc>
                        <a:spcBef>
                          <a:spcPts val="26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合同价款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调整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导致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预算超过概算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的，由于本项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金来源为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企业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自筹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，与《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市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政府投资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项目概算调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管理制度》所指的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财政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预算资金投资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项目不同，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概算调整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方法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未在合同中约定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可以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执行该制度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未有其他明确约定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，还应由双方进行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补充约定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协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商解决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75" name="picture 9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3129930"/>
            <a:ext cx="176783" cy="211073"/>
          </a:xfrm>
          <a:prstGeom prst="rect">
            <a:avLst/>
          </a:prstGeom>
        </p:spPr>
      </p:pic>
      <p:pic>
        <p:nvPicPr>
          <p:cNvPr id="976" name="picture 9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2169805"/>
            <a:ext cx="176783" cy="211073"/>
          </a:xfrm>
          <a:prstGeom prst="rect">
            <a:avLst/>
          </a:prstGeom>
        </p:spPr>
      </p:pic>
      <p:pic>
        <p:nvPicPr>
          <p:cNvPr id="977" name="picture 9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1666861"/>
            <a:ext cx="176783" cy="211073"/>
          </a:xfrm>
          <a:prstGeom prst="rect">
            <a:avLst/>
          </a:prstGeom>
        </p:spPr>
      </p:pic>
      <p:pic>
        <p:nvPicPr>
          <p:cNvPr id="978" name="picture 9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9" name="table 979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2589" algn="l" rtl="0" eaLnBrk="0">
                        <a:lnSpc>
                          <a:spcPct val="13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定额缺项，无法评审，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分包价，作为评审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，总承包，成本管控，编制设计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暂估价，不招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11000"/>
                        </a:lnSpc>
                        <a:spcBef>
                          <a:spcPts val="13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，招标，定额计价，合同约定，超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复概算，总包承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担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40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招标时，概算还没批复，结算能否突破概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07000"/>
                        </a:lnSpc>
                        <a:spcBef>
                          <a:spcPts val="25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评：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招标时，没有批复概算，结算时概算不具有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束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力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2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，总包部优化的工程量不予计取，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价，控单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80" name="picture 9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136193"/>
            <a:ext cx="176783" cy="211073"/>
          </a:xfrm>
          <a:prstGeom prst="rect">
            <a:avLst/>
          </a:prstGeom>
        </p:spPr>
      </p:pic>
      <p:pic>
        <p:nvPicPr>
          <p:cNvPr id="981" name="picture 9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642504"/>
            <a:ext cx="176783" cy="211073"/>
          </a:xfrm>
          <a:prstGeom prst="rect">
            <a:avLst/>
          </a:prstGeom>
        </p:spPr>
      </p:pic>
      <p:pic>
        <p:nvPicPr>
          <p:cNvPr id="982" name="picture 9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358975"/>
            <a:ext cx="176783" cy="211073"/>
          </a:xfrm>
          <a:prstGeom prst="rect">
            <a:avLst/>
          </a:prstGeom>
        </p:spPr>
      </p:pic>
      <p:pic>
        <p:nvPicPr>
          <p:cNvPr id="983" name="picture 9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856100"/>
            <a:ext cx="176783" cy="211073"/>
          </a:xfrm>
          <a:prstGeom prst="rect">
            <a:avLst/>
          </a:prstGeom>
        </p:spPr>
      </p:pic>
      <p:pic>
        <p:nvPicPr>
          <p:cNvPr id="984" name="picture 9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985" name="picture 9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986" name="picture 9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987" name="table 98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本项目施工图预算是采用定额为依据组价成清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合单价的计价方式，因施工环境和场地的限制汽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不能直接运到现场，必须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再次运输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发生装运卸工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作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符合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《省市政工程综合定额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Arial"/>
                          <a:ea typeface="Arial"/>
                          <a:cs typeface="Arial"/>
                        </a:rPr>
                        <a:t>(2010)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》规定，可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按照经批准的施工组织设计计算各施工点材料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二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次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运输费用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28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当实际施工条件发生变化时，应履行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合同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关于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“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包人承担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实际施工方案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预算施工组织设计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变化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起的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成本增(减)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的风险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”的约定，结算不作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endParaRPr lang="NSimSun" altLang="NSimSun" sz="1400" dirty="0"/>
                    </a:p>
                    <a:p>
                      <a:pPr marL="242577" algn="l" rtl="0" eaLnBrk="0">
                        <a:lnSpc>
                          <a:spcPts val="371"/>
                        </a:lnSpc>
                        <a:spcBef>
                          <a:spcPts val="981"/>
                        </a:spcBef>
                        <a:tabLst/>
                      </a:pPr>
                      <a:r>
                        <a:rPr sz="3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3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88" name="picture 9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809857"/>
            <a:ext cx="176783" cy="211073"/>
          </a:xfrm>
          <a:prstGeom prst="rect">
            <a:avLst/>
          </a:prstGeom>
        </p:spPr>
      </p:pic>
      <p:pic>
        <p:nvPicPr>
          <p:cNvPr id="989" name="picture 9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0" name="table 990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3175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增加管理费、利润、税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质量风险、安全风险、现场管理、协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审计，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中标价，代替，暂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9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材料、设备及专业工程，询价有记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录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直接加价的做法，不好实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4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乙方没有利润，不同意进行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07000"/>
                        </a:lnSpc>
                        <a:spcBef>
                          <a:spcPts val="25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总价合同，总包，施工分包和采购合同，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取管理费、利润、规费和税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5000"/>
                        </a:lnSpc>
                        <a:spcBef>
                          <a:spcPts val="23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设计，粉煤灰碎石桩，材料用的是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混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34"/>
                        </a:lnSpc>
                        <a:spcBef>
                          <a:spcPts val="27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甲指材料，耽误工期，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乙方签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endParaRPr lang="NSimSun" altLang="NSimSun" sz="1400" dirty="0"/>
                    </a:p>
                    <a:p>
                      <a:pPr marL="105642" algn="l" rtl="0" eaLnBrk="0">
                        <a:lnSpc>
                          <a:spcPct val="9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91" name="picture 9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959222"/>
            <a:ext cx="176783" cy="211073"/>
          </a:xfrm>
          <a:prstGeom prst="rect">
            <a:avLst/>
          </a:prstGeom>
        </p:spPr>
      </p:pic>
      <p:pic>
        <p:nvPicPr>
          <p:cNvPr id="992" name="picture 9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456289"/>
            <a:ext cx="176783" cy="211073"/>
          </a:xfrm>
          <a:prstGeom prst="rect">
            <a:avLst/>
          </a:prstGeom>
        </p:spPr>
      </p:pic>
      <p:pic>
        <p:nvPicPr>
          <p:cNvPr id="993" name="picture 9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962482"/>
            <a:ext cx="176783" cy="211073"/>
          </a:xfrm>
          <a:prstGeom prst="rect">
            <a:avLst/>
          </a:prstGeom>
        </p:spPr>
      </p:pic>
      <p:pic>
        <p:nvPicPr>
          <p:cNvPr id="994" name="picture 9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679013"/>
            <a:ext cx="176783" cy="211073"/>
          </a:xfrm>
          <a:prstGeom prst="rect">
            <a:avLst/>
          </a:prstGeom>
        </p:spPr>
      </p:pic>
      <p:pic>
        <p:nvPicPr>
          <p:cNvPr id="995" name="picture 9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404728"/>
            <a:ext cx="176783" cy="211073"/>
          </a:xfrm>
          <a:prstGeom prst="rect">
            <a:avLst/>
          </a:prstGeom>
        </p:spPr>
      </p:pic>
      <p:pic>
        <p:nvPicPr>
          <p:cNvPr id="996" name="picture 9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7130443"/>
            <a:ext cx="176783" cy="211073"/>
          </a:xfrm>
          <a:prstGeom prst="rect">
            <a:avLst/>
          </a:prstGeom>
        </p:spPr>
      </p:pic>
      <p:pic>
        <p:nvPicPr>
          <p:cNvPr id="997" name="picture 9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856100"/>
            <a:ext cx="176783" cy="211073"/>
          </a:xfrm>
          <a:prstGeom prst="rect">
            <a:avLst/>
          </a:prstGeom>
        </p:spPr>
      </p:pic>
      <p:pic>
        <p:nvPicPr>
          <p:cNvPr id="998" name="picture 9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999" name="picture 9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1000" name="picture 100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001" name="table 1001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44101" indent="-191512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甲方指定设计，施工方基本指挥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，设计完成，并优化，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超合同额很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多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3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，桥梁，半封闭，运营，全封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体结构变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3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，甲供材，税前扣除，否则乙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税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差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11000"/>
                        </a:lnSpc>
                        <a:spcBef>
                          <a:spcPts val="22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，面积单方计价，合同约定施工图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经主管部门审核，同意后，施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0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《发包人要求》、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审核后的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图纸优化，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9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天棚、墙面，抹灰、腻子、涂料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卫生间干湿分离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；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algn="l" rtl="0" eaLnBrk="0">
                        <a:lnSpc>
                          <a:spcPct val="629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02" name="picture 100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4218046"/>
            <a:ext cx="176783" cy="211073"/>
          </a:xfrm>
          <a:prstGeom prst="rect">
            <a:avLst/>
          </a:prstGeom>
        </p:spPr>
      </p:pic>
      <p:pic>
        <p:nvPicPr>
          <p:cNvPr id="1003" name="picture 100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3943739"/>
            <a:ext cx="176783" cy="211073"/>
          </a:xfrm>
          <a:prstGeom prst="rect">
            <a:avLst/>
          </a:prstGeom>
        </p:spPr>
      </p:pic>
      <p:pic>
        <p:nvPicPr>
          <p:cNvPr id="1004" name="picture 100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3669431"/>
            <a:ext cx="176783" cy="211073"/>
          </a:xfrm>
          <a:prstGeom prst="rect">
            <a:avLst/>
          </a:prstGeom>
        </p:spPr>
      </p:pic>
      <p:pic>
        <p:nvPicPr>
          <p:cNvPr id="1005" name="picture 100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3395122"/>
            <a:ext cx="176783" cy="211073"/>
          </a:xfrm>
          <a:prstGeom prst="rect">
            <a:avLst/>
          </a:prstGeom>
        </p:spPr>
      </p:pic>
      <p:pic>
        <p:nvPicPr>
          <p:cNvPr id="1006" name="picture 100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546109" y="2892178"/>
            <a:ext cx="176783" cy="211073"/>
          </a:xfrm>
          <a:prstGeom prst="rect">
            <a:avLst/>
          </a:prstGeom>
        </p:spPr>
      </p:pic>
      <p:pic>
        <p:nvPicPr>
          <p:cNvPr id="1007" name="picture 100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546109" y="2389233"/>
            <a:ext cx="176783" cy="211073"/>
          </a:xfrm>
          <a:prstGeom prst="rect">
            <a:avLst/>
          </a:prstGeom>
        </p:spPr>
      </p:pic>
      <p:pic>
        <p:nvPicPr>
          <p:cNvPr id="1008" name="picture 100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1009" name="picture 100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0" name="table 1010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，业主，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口头，赶工，合同工期</a:t>
                      </a:r>
                      <a:r>
                        <a:rPr sz="1400" b="1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缩减到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月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每个节点没完成，就罚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</a:t>
                      </a:r>
                      <a:endParaRPr lang="NSimSun" altLang="NSimSun" sz="1400" dirty="0"/>
                    </a:p>
                    <a:p>
                      <a:pPr marL="232099" indent="-179510" algn="l" rtl="0" eaLnBrk="0">
                        <a:lnSpc>
                          <a:spcPct val="107000"/>
                        </a:lnSpc>
                        <a:spcBef>
                          <a:spcPts val="27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实际施工时间与合同工期、施组不符，与相关手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时间不吻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endParaRPr lang="NSimSun" altLang="NSimSun" sz="1400" dirty="0"/>
                    </a:p>
                    <a:p>
                      <a:pPr marL="231337" indent="-178748" algn="l" rtl="0" eaLnBrk="0">
                        <a:lnSpc>
                          <a:spcPct val="107000"/>
                        </a:lnSpc>
                        <a:spcBef>
                          <a:spcPts val="35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考虑国家验收规范，组织搭接时间和技术搭接时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需要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月</a:t>
                      </a:r>
                      <a:endParaRPr lang="NSimSun" altLang="NSimSun" sz="1400" dirty="0"/>
                    </a:p>
                    <a:p>
                      <a:pPr marL="223146" indent="-170557" algn="l" rtl="0" eaLnBrk="0">
                        <a:lnSpc>
                          <a:spcPct val="109000"/>
                        </a:lnSpc>
                        <a:spcBef>
                          <a:spcPts val="20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，由施工与设备购置安装两部分组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结算后投资总造价不超概算，工程施工结算价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不超概算中的施工费概算，但是设备购置及安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算价，超过了设备费的概算，上述情况属于投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概算问题吗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11" name="picture 1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816213"/>
            <a:ext cx="176783" cy="211073"/>
          </a:xfrm>
          <a:prstGeom prst="rect">
            <a:avLst/>
          </a:prstGeom>
        </p:spPr>
      </p:pic>
      <p:pic>
        <p:nvPicPr>
          <p:cNvPr id="1012" name="picture 10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322407"/>
            <a:ext cx="176783" cy="211073"/>
          </a:xfrm>
          <a:prstGeom prst="rect">
            <a:avLst/>
          </a:prstGeom>
        </p:spPr>
      </p:pic>
      <p:pic>
        <p:nvPicPr>
          <p:cNvPr id="1013" name="picture 10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819475"/>
            <a:ext cx="176783" cy="211073"/>
          </a:xfrm>
          <a:prstGeom prst="rect">
            <a:avLst/>
          </a:prstGeom>
        </p:spPr>
      </p:pic>
      <p:pic>
        <p:nvPicPr>
          <p:cNvPr id="1014" name="picture 10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1015" name="picture 10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016" name="table 101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88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，合同约定，监理开工令，为开工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间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4000"/>
                        </a:lnSpc>
                        <a:spcBef>
                          <a:spcPts val="26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业主代表，开始设计图纸，为开工时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施工图设计阶段，监理无法签发开工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业主要求，具备开工条件，监理下达开工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业主代表开工令、监理开工令，以哪个为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准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11000"/>
                        </a:lnSpc>
                        <a:spcBef>
                          <a:spcPts val="13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评：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总承包合同示范文本，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的开始工作日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开始现场施工日期不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0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，费率招标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，约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基准价，送财评当月信息价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图纸完善后，漏项，是否送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评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17" name="picture 10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806538"/>
            <a:ext cx="176783" cy="211073"/>
          </a:xfrm>
          <a:prstGeom prst="rect">
            <a:avLst/>
          </a:prstGeom>
        </p:spPr>
      </p:pic>
      <p:pic>
        <p:nvPicPr>
          <p:cNvPr id="1018" name="picture 10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532230"/>
            <a:ext cx="176783" cy="211073"/>
          </a:xfrm>
          <a:prstGeom prst="rect">
            <a:avLst/>
          </a:prstGeom>
        </p:spPr>
      </p:pic>
      <p:pic>
        <p:nvPicPr>
          <p:cNvPr id="1019" name="picture 10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257922"/>
            <a:ext cx="176783" cy="211073"/>
          </a:xfrm>
          <a:prstGeom prst="rect">
            <a:avLst/>
          </a:prstGeom>
        </p:spPr>
      </p:pic>
      <p:pic>
        <p:nvPicPr>
          <p:cNvPr id="1020" name="picture 10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754977"/>
            <a:ext cx="176783" cy="211073"/>
          </a:xfrm>
          <a:prstGeom prst="rect">
            <a:avLst/>
          </a:prstGeom>
        </p:spPr>
      </p:pic>
      <p:pic>
        <p:nvPicPr>
          <p:cNvPr id="1021" name="picture 10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480669"/>
            <a:ext cx="176783" cy="211073"/>
          </a:xfrm>
          <a:prstGeom prst="rect">
            <a:avLst/>
          </a:prstGeom>
        </p:spPr>
      </p:pic>
      <p:pic>
        <p:nvPicPr>
          <p:cNvPr id="1022" name="picture 10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206361"/>
            <a:ext cx="176783" cy="211073"/>
          </a:xfrm>
          <a:prstGeom prst="rect">
            <a:avLst/>
          </a:prstGeom>
        </p:spPr>
      </p:pic>
      <p:pic>
        <p:nvPicPr>
          <p:cNvPr id="1023" name="picture 10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1024" name="picture 10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1025" name="picture 10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table 1026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8480" indent="-175891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老旧小区改造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项目，大量拆除项目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纸也是一边施工一边修改，估算下浮，金额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估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如何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上报结算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拆除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项目、不可预见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地基处理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r>
                        <a:rPr sz="1400" spc="7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零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星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人工、设计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08000"/>
                        </a:lnSpc>
                        <a:spcBef>
                          <a:spcPts val="30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合同范围内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的改造，前期图纸没有，以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补充图纸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式上报结算，图纸不能体现的，以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现场收方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量确认单上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拆除项目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尽可能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出图纸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，不能出图纸的也以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确认单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合同内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不以签证形式上报，只有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超出合同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才按照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签证很敏感，审计容易出问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题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10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776268"/>
            <a:ext cx="176783" cy="211073"/>
          </a:xfrm>
          <a:prstGeom prst="rect">
            <a:avLst/>
          </a:prstGeom>
        </p:spPr>
      </p:pic>
      <p:pic>
        <p:nvPicPr>
          <p:cNvPr id="1028" name="picture 10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282520"/>
            <a:ext cx="176783" cy="211073"/>
          </a:xfrm>
          <a:prstGeom prst="rect">
            <a:avLst/>
          </a:prstGeom>
        </p:spPr>
      </p:pic>
      <p:pic>
        <p:nvPicPr>
          <p:cNvPr id="1029" name="picture 10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779587"/>
            <a:ext cx="176783" cy="211073"/>
          </a:xfrm>
          <a:prstGeom prst="rect">
            <a:avLst/>
          </a:prstGeom>
        </p:spPr>
      </p:pic>
      <p:pic>
        <p:nvPicPr>
          <p:cNvPr id="1030" name="picture 10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048123"/>
            <a:ext cx="176783" cy="211073"/>
          </a:xfrm>
          <a:prstGeom prst="rect">
            <a:avLst/>
          </a:prstGeom>
        </p:spPr>
      </p:pic>
      <p:pic>
        <p:nvPicPr>
          <p:cNvPr id="1031" name="picture 10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545131"/>
            <a:ext cx="176783" cy="211073"/>
          </a:xfrm>
          <a:prstGeom prst="rect">
            <a:avLst/>
          </a:prstGeom>
        </p:spPr>
      </p:pic>
      <p:pic>
        <p:nvPicPr>
          <p:cNvPr id="1032" name="picture 10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033" name="table 1033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2589" algn="l" rtl="0" eaLnBrk="0">
                        <a:lnSpc>
                          <a:spcPct val="133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，固定总价，品牌档次，招标限价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匹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配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，投资</a:t>
                      </a:r>
                      <a:r>
                        <a:rPr sz="1400" spc="1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估算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，招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7000"/>
                        </a:lnSpc>
                        <a:spcBef>
                          <a:spcPts val="26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地勘变化，面积增加，结构变化，总投资，增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加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建安费用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39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发改，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重新批复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，可研和概算，增加投资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发改建议，新增的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个亿，代建单位，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公开招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245625" indent="-193036" algn="l" rtl="0" eaLnBrk="0">
                        <a:lnSpc>
                          <a:spcPct val="107000"/>
                        </a:lnSpc>
                        <a:spcBef>
                          <a:spcPts val="26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屋面工程、装饰装修工程、智能化工程、泛光照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、厨房设备工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40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肢解发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4" name="picture 10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486559"/>
            <a:ext cx="176783" cy="211073"/>
          </a:xfrm>
          <a:prstGeom prst="rect">
            <a:avLst/>
          </a:prstGeom>
        </p:spPr>
      </p:pic>
      <p:pic>
        <p:nvPicPr>
          <p:cNvPr id="1035" name="picture 10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992729"/>
            <a:ext cx="176783" cy="211073"/>
          </a:xfrm>
          <a:prstGeom prst="rect">
            <a:avLst/>
          </a:prstGeom>
        </p:spPr>
      </p:pic>
      <p:pic>
        <p:nvPicPr>
          <p:cNvPr id="1036" name="picture 10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709305"/>
            <a:ext cx="176783" cy="211073"/>
          </a:xfrm>
          <a:prstGeom prst="rect">
            <a:avLst/>
          </a:prstGeom>
        </p:spPr>
      </p:pic>
      <p:pic>
        <p:nvPicPr>
          <p:cNvPr id="1037" name="picture 10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434997"/>
            <a:ext cx="176783" cy="211073"/>
          </a:xfrm>
          <a:prstGeom prst="rect">
            <a:avLst/>
          </a:prstGeom>
        </p:spPr>
      </p:pic>
      <p:pic>
        <p:nvPicPr>
          <p:cNvPr id="1038" name="picture 10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941169"/>
            <a:ext cx="176783" cy="211073"/>
          </a:xfrm>
          <a:prstGeom prst="rect">
            <a:avLst/>
          </a:prstGeom>
        </p:spPr>
      </p:pic>
      <p:pic>
        <p:nvPicPr>
          <p:cNvPr id="1039" name="picture 10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1040" name="picture 10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table 1041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225485" indent="-172896" algn="l" rtl="0" eaLnBrk="0">
                        <a:lnSpc>
                          <a:spcPct val="105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PC</a:t>
                      </a:r>
                      <a:r>
                        <a:rPr sz="1400" spc="-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市政项目具体包括十条道路工程及相关桥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涵工程、交通工程、雨污水工程、管线综合工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程(电力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、燃气、自来水、通信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工程)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、路灯工程以及其他附属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设施等。</a:t>
                      </a:r>
                      <a:endParaRPr lang="NSimSun" altLang="NSimSun" sz="1400" dirty="0"/>
                    </a:p>
                    <a:p>
                      <a:pPr marL="225485" indent="-173371" algn="l" rtl="0" eaLnBrk="0">
                        <a:lnSpc>
                          <a:spcPct val="102000"/>
                        </a:lnSpc>
                        <a:spcBef>
                          <a:spcPts val="199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本项目包括但不限于项目设计(方案设计及深化、初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设计(含设计概算)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、施工图设计及相关配套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务(含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相关审批手续办理)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、采购、施工直至竣工验收合格并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交付使用及缺陷责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任期和质量保修期内的保修工作等。</a:t>
                      </a:r>
                      <a:endParaRPr lang="NSimSun" altLang="NSimSun" sz="1400" dirty="0"/>
                    </a:p>
                    <a:p>
                      <a:pPr marL="227625" indent="-175511" algn="l" rtl="0" eaLnBrk="0">
                        <a:lnSpc>
                          <a:spcPct val="102000"/>
                        </a:lnSpc>
                        <a:spcBef>
                          <a:spcPts val="245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项目现在已中标并实施，招标文件依据为可行性研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究报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告，总金额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1.19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亿元，其中设计费用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500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万元，施工费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297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万元，暂列金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1140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万元。</a:t>
                      </a:r>
                      <a:endParaRPr lang="NSimSun" altLang="NSimSun" sz="1400" dirty="0"/>
                    </a:p>
                    <a:p>
                      <a:pPr marL="228338" indent="-176224" algn="l" rtl="0" eaLnBrk="0">
                        <a:lnSpc>
                          <a:spcPct val="102000"/>
                        </a:lnSpc>
                        <a:spcBef>
                          <a:spcPts val="234"/>
                        </a:spcBef>
                        <a:tabLst>
                          <a:tab pos="217170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总包单位在做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初设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时，根据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规划局要求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优化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污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水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需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增加费用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</a:t>
                      </a:r>
                      <a:r>
                        <a:rPr sz="1400" b="1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万元，因增加费用过大，请问项目是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走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签证变更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还是需要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重新招标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784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42" name="picture 10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5634" y="8529687"/>
            <a:ext cx="165470" cy="197565"/>
          </a:xfrm>
          <a:prstGeom prst="rect">
            <a:avLst/>
          </a:prstGeom>
        </p:spPr>
      </p:pic>
      <p:pic>
        <p:nvPicPr>
          <p:cNvPr id="1043" name="picture 10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5634" y="7846938"/>
            <a:ext cx="165470" cy="197565"/>
          </a:xfrm>
          <a:prstGeom prst="rect">
            <a:avLst/>
          </a:prstGeom>
        </p:spPr>
      </p:pic>
      <p:pic>
        <p:nvPicPr>
          <p:cNvPr id="1044" name="picture 10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5634" y="6950879"/>
            <a:ext cx="165470" cy="197565"/>
          </a:xfrm>
          <a:prstGeom prst="rect">
            <a:avLst/>
          </a:prstGeom>
        </p:spPr>
      </p:pic>
      <p:pic>
        <p:nvPicPr>
          <p:cNvPr id="1045" name="picture 10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046" name="table 104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2589" algn="l" rtl="0" eaLnBrk="0">
                        <a:lnSpc>
                          <a:spcPct val="131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2019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年签订合同，约定用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2015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并按造价主管部门发布的人工费文件，调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该省造价站，发文，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2015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定额，废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止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0000"/>
                        </a:lnSpc>
                        <a:spcBef>
                          <a:spcPts val="2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没有再发布与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2015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定额配套的人工费调整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如何调整人工费，能否按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2020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定额调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endParaRPr lang="NSimSun" altLang="NSimSun" sz="1400" dirty="0"/>
                    </a:p>
                    <a:p>
                      <a:pPr marL="223146" indent="-170557" algn="l" rtl="0" eaLnBrk="0">
                        <a:lnSpc>
                          <a:spcPct val="111000"/>
                        </a:lnSpc>
                        <a:spcBef>
                          <a:spcPts val="6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2015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年工程，约定用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2008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定额，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201</a:t>
                      </a:r>
                      <a:r>
                        <a:rPr sz="1400" b="1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实施后，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2008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定额废止，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2020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年定额站，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2016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定额调整人工费，能否调整人工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980"/>
                        </a:lnSpc>
                        <a:spcBef>
                          <a:spcPts val="39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3*80——2*128——2*1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14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47" name="picture 10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484977"/>
            <a:ext cx="176783" cy="211073"/>
          </a:xfrm>
          <a:prstGeom prst="rect">
            <a:avLst/>
          </a:prstGeom>
        </p:spPr>
      </p:pic>
      <p:pic>
        <p:nvPicPr>
          <p:cNvPr id="1048" name="picture 10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754977"/>
            <a:ext cx="176783" cy="211073"/>
          </a:xfrm>
          <a:prstGeom prst="rect">
            <a:avLst/>
          </a:prstGeom>
        </p:spPr>
      </p:pic>
      <p:pic>
        <p:nvPicPr>
          <p:cNvPr id="1049" name="picture 10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480669"/>
            <a:ext cx="176783" cy="211073"/>
          </a:xfrm>
          <a:prstGeom prst="rect">
            <a:avLst/>
          </a:prstGeom>
        </p:spPr>
      </p:pic>
      <p:pic>
        <p:nvPicPr>
          <p:cNvPr id="1050" name="picture 10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206361"/>
            <a:ext cx="176783" cy="211073"/>
          </a:xfrm>
          <a:prstGeom prst="rect">
            <a:avLst/>
          </a:prstGeom>
        </p:spPr>
      </p:pic>
      <p:pic>
        <p:nvPicPr>
          <p:cNvPr id="1051" name="picture 10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932053"/>
            <a:ext cx="176783" cy="211073"/>
          </a:xfrm>
          <a:prstGeom prst="rect">
            <a:avLst/>
          </a:prstGeom>
        </p:spPr>
      </p:pic>
      <p:pic>
        <p:nvPicPr>
          <p:cNvPr id="1052" name="picture 10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1053" name="picture 10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5"/>
          <p:cNvSpPr/>
          <p:nvPr/>
        </p:nvSpPr>
        <p:spPr>
          <a:xfrm>
            <a:off x="1704728" y="9182712"/>
            <a:ext cx="1711960" cy="2406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692"/>
              </a:lnSpc>
              <a:tabLst/>
            </a:pPr>
            <a:r>
              <a:rPr sz="1400" spc="-10" dirty="0">
                <a:solidFill>
                  <a:srgbClr val="0066FF">
                    <a:alpha val="100000"/>
                  </a:srgbClr>
                </a:solidFill>
                <a:ln w="1906" cap="flat" cmpd="sng">
                  <a:solidFill>
                    <a:srgbClr a:val="0066FF">
                      <a:alpha val="100000"/>
                    </a:srgbClr>
                  </a:solidFill>
                  <a:prstDash a:val="solid"/>
                  <a:miter lim="10"/>
                </a:ln>
                <a:latin typeface="NSimSun"/>
                <a:ea typeface="NSimSun"/>
                <a:cs typeface="NSimSun"/>
              </a:rPr>
              <a:t>包人支付合</a:t>
            </a:r>
            <a:r>
              <a:rPr sz="1400" spc="0" dirty="0">
                <a:solidFill>
                  <a:srgbClr val="0066FF">
                    <a:alpha val="100000"/>
                  </a:srgbClr>
                </a:solidFill>
                <a:ln w="1906" cap="flat" cmpd="sng">
                  <a:solidFill>
                    <a:srgbClr a:val="0066FF">
                      <a:alpha val="100000"/>
                    </a:srgbClr>
                  </a:solidFill>
                  <a:prstDash a:val="solid"/>
                  <a:miter lim="10"/>
                </a:ln>
                <a:latin typeface="NSimSun"/>
                <a:ea typeface="NSimSun"/>
                <a:cs typeface="NSimSun"/>
              </a:rPr>
              <a:t>理利润。</a:t>
            </a:r>
            <a:endParaRPr lang="NSimSun" altLang="NSimSun" sz="1400" dirty="0"/>
          </a:p>
        </p:txBody>
      </p:sp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3.5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承包人提供材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0000"/>
                        </a:lnSpc>
                        <a:spcBef>
                          <a:spcPts val="10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3.5.1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除发包人提供的甲供材料外，合同工程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的材料由承包人提供，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承包人提供的材料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由承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负责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采购、运输和保管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21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3.5.2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承包人应将采购材料的供货人及品种、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、数量和供货时间等提交发包人确认，并负责提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质量证明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文件，满足约定的质量标准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7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3.5.3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对承包人提供的材料经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检测不符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合约定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量标准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，发包人应要求承包人及时采取措施，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由此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增加的费用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和(或)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工期延误由承包人承担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0000"/>
                        </a:lnSpc>
                        <a:spcBef>
                          <a:spcPts val="28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对发包人要求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检测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承包人已具有</a:t>
                      </a:r>
                      <a:r>
                        <a:rPr sz="1400" spc="12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合格证明的材</a:t>
                      </a:r>
                      <a:r>
                        <a:rPr sz="1400" spc="9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经检测该项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材料符合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合同约定的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质量标准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，发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应承担由此</a:t>
                      </a:r>
                      <a:r>
                        <a:rPr sz="1400" spc="13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增加的费用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和(或)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工期延误，并向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</a:t>
                      </a:r>
                      <a:endParaRPr lang="NSimSun" altLang="NSimSun" sz="1400" dirty="0"/>
                    </a:p>
                    <a:p>
                      <a:pPr marL="154412" algn="l" rtl="0" eaLnBrk="0">
                        <a:lnSpc>
                          <a:spcPct val="91000"/>
                        </a:lnSpc>
                        <a:spcBef>
                          <a:spcPts val="8"/>
                        </a:spcBef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7" name="picture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511169"/>
            <a:ext cx="176783" cy="211073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770460"/>
            <a:ext cx="176783" cy="211073"/>
          </a:xfrm>
          <a:prstGeom prst="rect">
            <a:avLst/>
          </a:prstGeom>
        </p:spPr>
      </p:pic>
      <p:pic>
        <p:nvPicPr>
          <p:cNvPr id="89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91" name="picture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92" name="table 92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3.4.4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发承包双方可参照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类似工程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同类项目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</a:t>
                      </a:r>
                      <a:r>
                        <a:rPr sz="140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消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耗量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，明确计价需要的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甲供材料的数量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14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3.4.5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承包人采购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已在招标文件中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的，材料价格应由发承包双方根据</a:t>
                      </a:r>
                      <a:r>
                        <a:rPr sz="1400" spc="8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339933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采购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价格或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市场调查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，通过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补充协议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确定，原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价中已计取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甲供材料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管理费用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的相应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扣减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0000"/>
                        </a:lnSpc>
                        <a:spcBef>
                          <a:spcPts val="22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3.4.6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通过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方式确定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，要求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按招标确定的价格与材料供应商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合同的，发包人应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补偿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承包人的</a:t>
                      </a:r>
                      <a:r>
                        <a:rPr sz="1400" spc="10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管理费与利润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441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3" name="picture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846413"/>
            <a:ext cx="176783" cy="211073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1886288"/>
            <a:ext cx="176783" cy="211073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" name="table 1054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08000"/>
                        </a:lnSpc>
                        <a:spcBef>
                          <a:spcPts val="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按程序，施工单位首先按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审图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中心审核通过的蓝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，在项目开工前及时编制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，上报我单位审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核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方达成一致意见，然后再与建设单位签订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补充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协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议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，但是施工单位直到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施工完毕也没有报预算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们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是按照经审定的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施工图审核单价，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还是按照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实际现场完成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的工程量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审核单价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？实际工程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施工图工程量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不一致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能否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核增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或者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核减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21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房建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总价包干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甲方如何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控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质量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，特别是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精装修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的项目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发包人要求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中，能否约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档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次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55" name="picture 10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679013"/>
            <a:ext cx="176783" cy="211073"/>
          </a:xfrm>
          <a:prstGeom prst="rect">
            <a:avLst/>
          </a:prstGeom>
        </p:spPr>
      </p:pic>
      <p:pic>
        <p:nvPicPr>
          <p:cNvPr id="1056" name="picture 10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6042315"/>
            <a:ext cx="176783" cy="211073"/>
          </a:xfrm>
          <a:prstGeom prst="rect">
            <a:avLst/>
          </a:prstGeom>
        </p:spPr>
      </p:pic>
      <p:graphicFrame>
        <p:nvGraphicFramePr>
          <p:cNvPr id="1057" name="table 105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21812" indent="-169223" algn="l" rtl="0" eaLnBrk="0">
                        <a:lnSpc>
                          <a:spcPct val="110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中介咨询公司，承接了一个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该项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目按概算的</a:t>
                      </a:r>
                      <a:r>
                        <a:rPr sz="1400" spc="1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建安费</a:t>
                      </a:r>
                      <a:r>
                        <a:rPr sz="1400" b="1" spc="14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400" spc="1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设计费</a:t>
                      </a:r>
                      <a:r>
                        <a:rPr sz="1400" spc="1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下浮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形式进行招标(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标下浮率为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4.3%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。合同价格形式为：总承包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16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施工单位上报我单位审核的预算价，上报的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等于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合同价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，在单价及总价已经确认的基础上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经审核后的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总价没有突破合同价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，是否还需要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已经确定价格的基础上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下浮</a:t>
                      </a:r>
                      <a:r>
                        <a:rPr sz="1400" b="1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4.3%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6000"/>
                        </a:lnSpc>
                        <a:spcBef>
                          <a:spcPts val="29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如果在施工图阶段或者结算阶段经审核后的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突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破了合同价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，没有突破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格，该怎么处理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58" name="picture 10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3084166"/>
            <a:ext cx="176783" cy="211073"/>
          </a:xfrm>
          <a:prstGeom prst="rect">
            <a:avLst/>
          </a:prstGeom>
        </p:spPr>
      </p:pic>
      <p:pic>
        <p:nvPicPr>
          <p:cNvPr id="1059" name="picture 10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2124040"/>
            <a:ext cx="176783" cy="211073"/>
          </a:xfrm>
          <a:prstGeom prst="rect">
            <a:avLst/>
          </a:prstGeom>
        </p:spPr>
      </p:pic>
      <p:pic>
        <p:nvPicPr>
          <p:cNvPr id="1060" name="picture 10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1" name="table 1061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项目合同，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中标价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采取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全费率下浮</a:t>
                      </a:r>
                      <a:r>
                        <a:rPr sz="1400" b="1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中标，当实际发生费用因本项目的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标准提高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远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远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超出合同总价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，可否按照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原合同总价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进行结算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否在在法律风险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endParaRPr lang="Arial" altLang="Arial" sz="14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18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工程总承包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，是否默认在投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建安费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之列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有没有必要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单独列入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招标子目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endParaRPr lang="Arial" altLang="Arial" sz="1400" dirty="0"/>
                    </a:p>
                    <a:p>
                      <a:pPr marL="237433" indent="-184844" algn="l" rtl="0" eaLnBrk="0">
                        <a:lnSpc>
                          <a:spcPct val="111000"/>
                        </a:lnSpc>
                        <a:spcBef>
                          <a:spcPts val="20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工程总承包中标进场多久之内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提交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，比较适宜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27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工程项目成立后设有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联合体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专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账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，联合体之外单位或个人能否往专用账户中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转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账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，是否有风险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该账户中的费用能否支付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位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项目生产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生活开销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endParaRPr lang="Arial" altLang="Arial" sz="1400" dirty="0"/>
                    </a:p>
                    <a:p>
                      <a:pPr algn="l" rtl="0" eaLnBrk="0">
                        <a:lnSpc>
                          <a:spcPct val="16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2" name="picture 10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999108"/>
            <a:ext cx="176783" cy="211073"/>
          </a:xfrm>
          <a:prstGeom prst="rect">
            <a:avLst/>
          </a:prstGeom>
        </p:spPr>
      </p:pic>
      <p:pic>
        <p:nvPicPr>
          <p:cNvPr id="1063" name="picture 10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496175"/>
            <a:ext cx="176783" cy="211073"/>
          </a:xfrm>
          <a:prstGeom prst="rect">
            <a:avLst/>
          </a:prstGeom>
        </p:spPr>
      </p:pic>
      <p:pic>
        <p:nvPicPr>
          <p:cNvPr id="1064" name="picture 10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993242"/>
            <a:ext cx="176783" cy="211073"/>
          </a:xfrm>
          <a:prstGeom prst="rect">
            <a:avLst/>
          </a:prstGeom>
        </p:spPr>
      </p:pic>
      <p:pic>
        <p:nvPicPr>
          <p:cNvPr id="1065" name="picture 10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066" name="table 1066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合同为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，承包方式为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模式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材料调价的公式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，但是如果按照合同约定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料进行调价，则施工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预算总价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超过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概算总价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发改委批复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，这样概算是否可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endParaRPr lang="Arial" altLang="Arial" sz="1400" dirty="0"/>
                    </a:p>
                    <a:p>
                      <a:pPr marL="244101" indent="-191512" algn="l" rtl="0" eaLnBrk="0">
                        <a:lnSpc>
                          <a:spcPct val="104000"/>
                        </a:lnSpc>
                        <a:spcBef>
                          <a:spcPts val="4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如果不能调概算，总价合同中的材料调价无法执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，这个怎么办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?(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调超概、不调施工方亏损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7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模式下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单位与其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设计单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很好的配合，致使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成本超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出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原因主要为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结构设计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过于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保守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，挤占了其他分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成本，而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设计拒绝调整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，如何处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67" name="picture 10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358474"/>
            <a:ext cx="176783" cy="211073"/>
          </a:xfrm>
          <a:prstGeom prst="rect">
            <a:avLst/>
          </a:prstGeom>
        </p:spPr>
      </p:pic>
      <p:pic>
        <p:nvPicPr>
          <p:cNvPr id="1068" name="picture 10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846413"/>
            <a:ext cx="176783" cy="211073"/>
          </a:xfrm>
          <a:prstGeom prst="rect">
            <a:avLst/>
          </a:prstGeom>
        </p:spPr>
      </p:pic>
      <p:pic>
        <p:nvPicPr>
          <p:cNvPr id="1069" name="picture 10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352678"/>
            <a:ext cx="176783" cy="211073"/>
          </a:xfrm>
          <a:prstGeom prst="rect">
            <a:avLst/>
          </a:prstGeom>
        </p:spPr>
      </p:pic>
      <p:pic>
        <p:nvPicPr>
          <p:cNvPr id="1070" name="picture 10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1" name="table 1071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2589" algn="l" rtl="0" eaLnBrk="0">
                        <a:lnSpc>
                          <a:spcPct val="133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有没有专门的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模式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管理办法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;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原签定合同中约定合同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总价下浮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价格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波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动</a:t>
                      </a:r>
                      <a:endParaRPr lang="NSimSun" altLang="NSimSun" sz="1400" dirty="0"/>
                    </a:p>
                    <a:p>
                      <a:pPr marL="223908" indent="2286" algn="l" rtl="0" eaLnBrk="0">
                        <a:lnSpc>
                          <a:spcPct val="102000"/>
                        </a:lnSpc>
                        <a:spcBef>
                          <a:spcPts val="105"/>
                        </a:spcBef>
                        <a:tabLst/>
                      </a:pP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影响，遇今年材料大幅上涨的情况，还能否进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调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整</a:t>
                      </a:r>
                      <a:r>
                        <a:rPr sz="1400" b="1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;</a:t>
                      </a:r>
                      <a:endParaRPr lang="Arial" altLang="Arial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8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取费比例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的规定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工程总承包企业具备相应的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资质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，可以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自行实施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设计和施工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业务，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也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以将工程的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全部设计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或者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全部施工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业务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再发包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备相应资质条件的设计单位、施工总承包单位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07000"/>
                        </a:lnSpc>
                        <a:spcBef>
                          <a:spcPts val="3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这里说的工程总承包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再发包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如何同《建筑法》第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十九条禁止的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“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二次分包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”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情形区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661"/>
                        </a:lnSpc>
                        <a:spcBef>
                          <a:spcPts val="3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/>
                          <a:ea typeface="Wingdings"/>
                          <a:cs typeface="Wingdings"/>
                        </a:rPr>
                        <a:t>	</a:t>
                      </a:r>
                      <a:endParaRPr lang="Wingdings" altLang="Wingdings" sz="1400" dirty="0"/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72" name="picture 10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774757"/>
            <a:ext cx="176783" cy="211073"/>
          </a:xfrm>
          <a:prstGeom prst="rect">
            <a:avLst/>
          </a:prstGeom>
        </p:spPr>
      </p:pic>
      <p:pic>
        <p:nvPicPr>
          <p:cNvPr id="1073" name="picture 10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282520"/>
            <a:ext cx="176783" cy="211073"/>
          </a:xfrm>
          <a:prstGeom prst="rect">
            <a:avLst/>
          </a:prstGeom>
        </p:spPr>
      </p:pic>
      <p:pic>
        <p:nvPicPr>
          <p:cNvPr id="1074" name="picture 10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313280"/>
            <a:ext cx="176783" cy="211073"/>
          </a:xfrm>
          <a:prstGeom prst="rect">
            <a:avLst/>
          </a:prstGeom>
        </p:spPr>
      </p:pic>
      <p:pic>
        <p:nvPicPr>
          <p:cNvPr id="1075" name="picture 10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1076" name="picture 10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1077" name="picture 10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078" name="table 1078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大型项目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甲方招标前只做了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可研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初步设计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没有估算清单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凭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经验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估了个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限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8000"/>
                        </a:lnSpc>
                        <a:spcBef>
                          <a:spcPts val="4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中标后做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初步设计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施工图预算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时，发现与招标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限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超出至少</a:t>
                      </a:r>
                      <a:r>
                        <a:rPr sz="1400" b="1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10%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。设计进行了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优化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还是超出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限价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10%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12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价款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约定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: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建安费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定额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计取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当建安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</a:t>
                      </a:r>
                      <a:r>
                        <a:rPr sz="14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招标限价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时，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超出部由承包方承担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3000"/>
                        </a:lnSpc>
                        <a:spcBef>
                          <a:spcPts val="28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问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: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工程施工实际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建安费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超出了合同价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10%,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应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如何处理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endParaRPr lang="Arial" altLang="Arial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29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不调价，面临停工。调价，违背了合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endParaRPr lang="NSimSun" altLang="NSimSun" sz="1400" dirty="0"/>
                    </a:p>
                    <a:p>
                      <a:pPr marL="244101" indent="-191512" algn="l" rtl="0" eaLnBrk="0">
                        <a:lnSpc>
                          <a:spcPct val="111000"/>
                        </a:lnSpc>
                        <a:spcBef>
                          <a:spcPts val="14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某建项目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个亿，采用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但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造价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过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高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，业主提出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变更设计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降低造价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，是否可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行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79" name="picture 10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897974"/>
            <a:ext cx="176783" cy="211073"/>
          </a:xfrm>
          <a:prstGeom prst="rect">
            <a:avLst/>
          </a:prstGeom>
        </p:spPr>
      </p:pic>
      <p:pic>
        <p:nvPicPr>
          <p:cNvPr id="1080" name="picture 10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623666"/>
            <a:ext cx="176783" cy="211073"/>
          </a:xfrm>
          <a:prstGeom prst="rect">
            <a:avLst/>
          </a:prstGeom>
        </p:spPr>
      </p:pic>
      <p:pic>
        <p:nvPicPr>
          <p:cNvPr id="1081" name="picture 10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3120721"/>
            <a:ext cx="176783" cy="211073"/>
          </a:xfrm>
          <a:prstGeom prst="rect">
            <a:avLst/>
          </a:prstGeom>
        </p:spPr>
      </p:pic>
      <p:pic>
        <p:nvPicPr>
          <p:cNvPr id="1082" name="picture 10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617869"/>
            <a:ext cx="176783" cy="211073"/>
          </a:xfrm>
          <a:prstGeom prst="rect">
            <a:avLst/>
          </a:prstGeom>
        </p:spPr>
      </p:pic>
      <p:pic>
        <p:nvPicPr>
          <p:cNvPr id="1083" name="picture 108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895497"/>
            <a:ext cx="176783" cy="211073"/>
          </a:xfrm>
          <a:prstGeom prst="rect">
            <a:avLst/>
          </a:prstGeom>
        </p:spPr>
      </p:pic>
      <p:pic>
        <p:nvPicPr>
          <p:cNvPr id="1084" name="picture 10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" name="table 108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总价包干的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项目，施工过程中，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主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位因本单位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安全管理办法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的规定要求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取消部分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内容，但提出时施工单位已将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主材全部采购到场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能否向业主单位要求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该部分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未施工内容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40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主材由甲方接受，未施工部分的利润，可以索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6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工程中，设计、采购、工程费用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开报价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。后期工程量有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结算，还有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以及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税率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怎么计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取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1000"/>
                        </a:lnSpc>
                        <a:spcBef>
                          <a:spcPts val="1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工程，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中标概算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里没有的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设备价格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是否可以按承包单位与供应商的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采购发票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加上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利润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86" name="picture 10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999108"/>
            <a:ext cx="176783" cy="211073"/>
          </a:xfrm>
          <a:prstGeom prst="rect">
            <a:avLst/>
          </a:prstGeom>
        </p:spPr>
      </p:pic>
      <p:pic>
        <p:nvPicPr>
          <p:cNvPr id="1087" name="picture 10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267527"/>
            <a:ext cx="176783" cy="211073"/>
          </a:xfrm>
          <a:prstGeom prst="rect">
            <a:avLst/>
          </a:prstGeom>
        </p:spPr>
      </p:pic>
      <p:pic>
        <p:nvPicPr>
          <p:cNvPr id="1088" name="picture 10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993242"/>
            <a:ext cx="176783" cy="211073"/>
          </a:xfrm>
          <a:prstGeom prst="rect">
            <a:avLst/>
          </a:prstGeom>
        </p:spPr>
      </p:pic>
      <p:pic>
        <p:nvPicPr>
          <p:cNvPr id="1089" name="picture 10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090" name="table 1090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总价包干的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项目，承包合同明确约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物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价上涨不予调整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，投标时物价上涨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预备费为</a:t>
                      </a:r>
                      <a:r>
                        <a:rPr sz="1400" b="1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基于今年初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材料大幅上涨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，业主方同意以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基本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备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作为材料价差的补充费用，并完成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签证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，审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是否有风险，如有风险该如何规避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40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从基本预备费出，没问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题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总价包干的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项目，承办方为设计院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工单位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联合体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牵头人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设计院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，施工过程中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计院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材料规格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不能满足使用要求为由，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增大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料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规格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，施工单位是否可提起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索赔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，该如何索赔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0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按图施工，依据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图纸和预算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，索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赔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91" name="picture 10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806538"/>
            <a:ext cx="176783" cy="211073"/>
          </a:xfrm>
          <a:prstGeom prst="rect">
            <a:avLst/>
          </a:prstGeom>
        </p:spPr>
      </p:pic>
      <p:pic>
        <p:nvPicPr>
          <p:cNvPr id="1092" name="picture 10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846413"/>
            <a:ext cx="176783" cy="211073"/>
          </a:xfrm>
          <a:prstGeom prst="rect">
            <a:avLst/>
          </a:prstGeom>
        </p:spPr>
      </p:pic>
      <p:pic>
        <p:nvPicPr>
          <p:cNvPr id="1093" name="picture 10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572105"/>
            <a:ext cx="176783" cy="211073"/>
          </a:xfrm>
          <a:prstGeom prst="rect">
            <a:avLst/>
          </a:prstGeom>
        </p:spPr>
      </p:pic>
      <p:pic>
        <p:nvPicPr>
          <p:cNvPr id="1094" name="picture 10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" name="table 109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31337" indent="-178748" algn="l" rtl="0" eaLnBrk="0">
                        <a:lnSpc>
                          <a:spcPct val="112000"/>
                        </a:lnSpc>
                        <a:spcBef>
                          <a:spcPts val="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招标，如为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联合体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业主在总包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能否约定将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设计费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直接支付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给设计单位</a:t>
                      </a:r>
                      <a:r>
                        <a:rPr sz="1400" b="1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endParaRPr lang="Arial" altLang="Arial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7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项目，若为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联合体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中标，如果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联合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体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协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议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未明确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合同资金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申请主体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，业主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如何支付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金？能否按实际履约主体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直接支付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给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联合体成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位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11000"/>
                        </a:lnSpc>
                        <a:spcBef>
                          <a:spcPts val="21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使用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版项目总承包合同范本，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牵头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人盖章，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联合体成员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还需要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盖章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吗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24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项目，如果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设计单位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不具备工程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勘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察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资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，可否由其进行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96" name="picture 1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7999108"/>
            <a:ext cx="176783" cy="211073"/>
          </a:xfrm>
          <a:prstGeom prst="rect">
            <a:avLst/>
          </a:prstGeom>
        </p:spPr>
      </p:pic>
      <p:pic>
        <p:nvPicPr>
          <p:cNvPr id="1097" name="picture 10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496175"/>
            <a:ext cx="176783" cy="211073"/>
          </a:xfrm>
          <a:prstGeom prst="rect">
            <a:avLst/>
          </a:prstGeom>
        </p:spPr>
      </p:pic>
      <p:pic>
        <p:nvPicPr>
          <p:cNvPr id="1098" name="picture 10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1099" name="picture 10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100" name="table 1100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5432" indent="-172843" algn="l" rtl="0" eaLnBrk="0">
                        <a:lnSpc>
                          <a:spcPct val="10900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项目：建设单位与施工总承包单位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总承包合同，约定税率为增值税</a:t>
                      </a:r>
                      <a:r>
                        <a:rPr sz="1400" b="1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13%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b="1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9%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由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第三方负责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结算审计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85"/>
                        </a:lnSpc>
                        <a:spcBef>
                          <a:spcPts val="48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现在第三方审计不知道如何出具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审计报告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符合规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marL="52589" indent="191512" algn="l" rtl="0" eaLnBrk="0">
                        <a:lnSpc>
                          <a:spcPct val="117000"/>
                        </a:lnSpc>
                        <a:spcBef>
                          <a:spcPts val="17"/>
                        </a:spcBef>
                        <a:tabLst>
                          <a:tab pos="229234" algn="l"/>
                        </a:tabLst>
                      </a:pP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，因该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项目经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第三方审计后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再由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政府审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审计报告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是否按设计费、设备材料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、</a:t>
                      </a:r>
                      <a:endParaRPr lang="NSimSun" altLang="NSimSun" sz="1400" dirty="0"/>
                    </a:p>
                    <a:p>
                      <a:pPr marL="225432" algn="l" rtl="0" eaLnBrk="0">
                        <a:lnSpc>
                          <a:spcPts val="1692"/>
                        </a:lnSpc>
                        <a:spcBef>
                          <a:spcPts val="13"/>
                        </a:spcBef>
                        <a:tabLst/>
                      </a:pP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建筑安装费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分别核算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，最后出一个报告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如整体出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个报告怎么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计取税金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设计费税率可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b="1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6%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吗，设备按</a:t>
                      </a:r>
                      <a:r>
                        <a:rPr sz="1400" b="1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13%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，建安费</a:t>
                      </a:r>
                      <a:r>
                        <a:rPr sz="1400" b="1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9%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。发票应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怎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么开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01" name="picture 1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120721"/>
            <a:ext cx="176783" cy="211073"/>
          </a:xfrm>
          <a:prstGeom prst="rect">
            <a:avLst/>
          </a:prstGeom>
        </p:spPr>
      </p:pic>
      <p:pic>
        <p:nvPicPr>
          <p:cNvPr id="1102" name="picture 1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617869"/>
            <a:ext cx="176783" cy="211073"/>
          </a:xfrm>
          <a:prstGeom prst="rect">
            <a:avLst/>
          </a:prstGeom>
        </p:spPr>
      </p:pic>
      <p:pic>
        <p:nvPicPr>
          <p:cNvPr id="1103" name="picture 11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124040"/>
            <a:ext cx="176783" cy="211073"/>
          </a:xfrm>
          <a:prstGeom prst="rect">
            <a:avLst/>
          </a:prstGeom>
        </p:spPr>
      </p:pic>
      <p:pic>
        <p:nvPicPr>
          <p:cNvPr id="1104" name="picture 11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" name="table 1105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可研批复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后能否直接进行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招标，对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研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有什么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要求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没？如可以招标，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最高限价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怎么确定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14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前期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费率招标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，施工中对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材料，设备，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专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分包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工程给予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限价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，此限价作为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控制价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的情况下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控制价的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利润率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按什么标准取费呢，上限么？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若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实结算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的话，是否给总包给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利润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及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呢，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怎么计取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6956" indent="-174367" algn="l" rtl="0" eaLnBrk="0">
                        <a:lnSpc>
                          <a:spcPct val="107000"/>
                        </a:lnSpc>
                        <a:spcBef>
                          <a:spcPts val="35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给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控制价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，应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包含利润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，可以索赔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管理费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采购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保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管费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35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按实结算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，应套定额下浮，不给管理费和利润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发票价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结算，应索赔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采购保管费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06" name="picture 1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236884"/>
            <a:ext cx="176783" cy="211073"/>
          </a:xfrm>
          <a:prstGeom prst="rect">
            <a:avLst/>
          </a:prstGeom>
        </p:spPr>
      </p:pic>
      <p:pic>
        <p:nvPicPr>
          <p:cNvPr id="1107" name="picture 1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733893"/>
            <a:ext cx="176783" cy="211073"/>
          </a:xfrm>
          <a:prstGeom prst="rect">
            <a:avLst/>
          </a:prstGeom>
        </p:spPr>
      </p:pic>
      <p:pic>
        <p:nvPicPr>
          <p:cNvPr id="1108" name="picture 1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1109" name="picture 1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110" name="table 1110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费率招标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，具体什么措施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避免超概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0000"/>
                        </a:lnSpc>
                        <a:spcBef>
                          <a:spcPts val="11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合同结算，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以施工单位最终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组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价结算报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，还是按照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设计院报批稿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为准，设计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批稿，没有经过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财政审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74"/>
                        </a:lnSpc>
                        <a:spcBef>
                          <a:spcPts val="40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EPCO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业主能否将工程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进度款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lang="Arial" altLang="Arial" sz="1400" dirty="0"/>
                    </a:p>
                    <a:p>
                      <a:pPr marL="222668" algn="l" rtl="0" eaLnBrk="0">
                        <a:lnSpc>
                          <a:spcPts val="1867"/>
                        </a:lnSpc>
                        <a:spcBef>
                          <a:spcPts val="15"/>
                        </a:spcBef>
                        <a:tabLst/>
                      </a:pP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20%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尾款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，与中标单位在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运营期内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付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endParaRPr lang="Arial" altLang="Arial" sz="14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清单和控制价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的编制能否由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单位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委托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造价咨询单位编制？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(审核会由建设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委托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0000"/>
                        </a:lnSpc>
                        <a:spcBef>
                          <a:spcPts val="30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招标控制价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如何设置，是否要编制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量清单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业主不提供工程量清单，可否要求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人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编制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，并以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中标单价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?</a:t>
                      </a:r>
                      <a:endParaRPr lang="Arial" altLang="Arial" sz="1400" dirty="0"/>
                    </a:p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11" name="picture 1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3623666"/>
            <a:ext cx="176783" cy="211073"/>
          </a:xfrm>
          <a:prstGeom prst="rect">
            <a:avLst/>
          </a:prstGeom>
        </p:spPr>
      </p:pic>
      <p:pic>
        <p:nvPicPr>
          <p:cNvPr id="1112" name="picture 11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2892178"/>
            <a:ext cx="176783" cy="211073"/>
          </a:xfrm>
          <a:prstGeom prst="rect">
            <a:avLst/>
          </a:prstGeom>
        </p:spPr>
      </p:pic>
      <p:pic>
        <p:nvPicPr>
          <p:cNvPr id="1113" name="picture 11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2389233"/>
            <a:ext cx="176783" cy="211073"/>
          </a:xfrm>
          <a:prstGeom prst="rect">
            <a:avLst/>
          </a:prstGeom>
        </p:spPr>
      </p:pic>
      <p:pic>
        <p:nvPicPr>
          <p:cNvPr id="1114" name="picture 11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1657745"/>
            <a:ext cx="176783" cy="211073"/>
          </a:xfrm>
          <a:prstGeom prst="rect">
            <a:avLst/>
          </a:prstGeom>
        </p:spPr>
      </p:pic>
      <p:pic>
        <p:nvPicPr>
          <p:cNvPr id="1115" name="picture 11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" name="table 1116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概算清单招标，最高限价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9000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万元，含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暂列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b="1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400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</a:t>
                      </a:r>
                      <a:endParaRPr lang="NSimSun" altLang="NSimSun" sz="1400" dirty="0"/>
                    </a:p>
                    <a:p>
                      <a:pPr marL="227718" indent="-175129" algn="l" rtl="0" eaLnBrk="0">
                        <a:lnSpc>
                          <a:spcPct val="110000"/>
                        </a:lnSpc>
                        <a:spcBef>
                          <a:spcPts val="24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投标报价，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400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万元暂列金额，没有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单独列项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把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其他综合单价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都提高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了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3000"/>
                        </a:lnSpc>
                        <a:spcBef>
                          <a:spcPts val="40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中标价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8900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万元，合同约定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固定单价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   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如果加上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暂列金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就废标了，结算暂列金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是否扣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析：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招标清单，包含暂列金额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400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元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24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即便投标清单没有单列暂列金额，也应该认为投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报价中包含暂列金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61"/>
                        </a:lnSpc>
                        <a:spcBef>
                          <a:spcPts val="42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若没发生，结算扣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除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17" name="picture 1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364841"/>
            <a:ext cx="176783" cy="211073"/>
          </a:xfrm>
          <a:prstGeom prst="rect">
            <a:avLst/>
          </a:prstGeom>
        </p:spPr>
      </p:pic>
      <p:pic>
        <p:nvPicPr>
          <p:cNvPr id="1118" name="picture 1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871035"/>
            <a:ext cx="176783" cy="211073"/>
          </a:xfrm>
          <a:prstGeom prst="rect">
            <a:avLst/>
          </a:prstGeom>
        </p:spPr>
      </p:pic>
      <p:pic>
        <p:nvPicPr>
          <p:cNvPr id="1119" name="picture 1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587623"/>
            <a:ext cx="176783" cy="211073"/>
          </a:xfrm>
          <a:prstGeom prst="rect">
            <a:avLst/>
          </a:prstGeom>
        </p:spPr>
      </p:pic>
      <p:pic>
        <p:nvPicPr>
          <p:cNvPr id="1120" name="picture 1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313280"/>
            <a:ext cx="176783" cy="211073"/>
          </a:xfrm>
          <a:prstGeom prst="rect">
            <a:avLst/>
          </a:prstGeom>
        </p:spPr>
      </p:pic>
      <p:pic>
        <p:nvPicPr>
          <p:cNvPr id="1121" name="picture 11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038995"/>
            <a:ext cx="176783" cy="211073"/>
          </a:xfrm>
          <a:prstGeom prst="rect">
            <a:avLst/>
          </a:prstGeom>
        </p:spPr>
      </p:pic>
      <p:pic>
        <p:nvPicPr>
          <p:cNvPr id="1122" name="picture 11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6536063"/>
            <a:ext cx="176783" cy="211073"/>
          </a:xfrm>
          <a:prstGeom prst="rect">
            <a:avLst/>
          </a:prstGeom>
        </p:spPr>
      </p:pic>
      <p:pic>
        <p:nvPicPr>
          <p:cNvPr id="1123" name="picture 11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124" name="table 1124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9242" indent="-176653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项目中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200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万以上的</a:t>
                      </a:r>
                      <a:r>
                        <a:rPr sz="1400" spc="6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设备采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购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是由业主单位组织走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政府采购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程序吗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8480" indent="-175891" algn="l" rtl="0" eaLnBrk="0">
                        <a:lnSpc>
                          <a:spcPct val="108000"/>
                        </a:lnSpc>
                        <a:spcBef>
                          <a:spcPts val="32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必须走政府采购中的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公开招标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(即接受财政局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采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购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部监督)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，还是可以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单位组织的企业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自主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公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开招标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10000"/>
                        </a:lnSpc>
                        <a:spcBef>
                          <a:spcPts val="205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我们这个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项目是使用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国有资金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建设工程</a:t>
                      </a:r>
                      <a:r>
                        <a:rPr sz="1400" spc="6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目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，里面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暂估价设备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可以由总包方自主招标吗？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即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走政府采购监管平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台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23000"/>
                        </a:lnSpc>
                        <a:spcBef>
                          <a:spcPts val="39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零星工程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，合同约定，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变更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r>
                        <a:rPr sz="1400" spc="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额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工程量小，地点分散，实际费用和定额，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差价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大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据实签证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违反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合同约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定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5" name="picture 11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3897974"/>
            <a:ext cx="176783" cy="211073"/>
          </a:xfrm>
          <a:prstGeom prst="rect">
            <a:avLst/>
          </a:prstGeom>
        </p:spPr>
      </p:pic>
      <p:pic>
        <p:nvPicPr>
          <p:cNvPr id="1126" name="picture 11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3623666"/>
            <a:ext cx="176783" cy="211073"/>
          </a:xfrm>
          <a:prstGeom prst="rect">
            <a:avLst/>
          </a:prstGeom>
        </p:spPr>
      </p:pic>
      <p:pic>
        <p:nvPicPr>
          <p:cNvPr id="1127" name="picture 11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3349358"/>
            <a:ext cx="176783" cy="211073"/>
          </a:xfrm>
          <a:prstGeom prst="rect">
            <a:avLst/>
          </a:prstGeom>
        </p:spPr>
      </p:pic>
      <p:pic>
        <p:nvPicPr>
          <p:cNvPr id="1128" name="picture 11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2617869"/>
            <a:ext cx="176783" cy="211073"/>
          </a:xfrm>
          <a:prstGeom prst="rect">
            <a:avLst/>
          </a:prstGeom>
        </p:spPr>
      </p:pic>
      <p:pic>
        <p:nvPicPr>
          <p:cNvPr id="1129" name="picture 11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1895497"/>
            <a:ext cx="176783" cy="211073"/>
          </a:xfrm>
          <a:prstGeom prst="rect">
            <a:avLst/>
          </a:prstGeom>
        </p:spPr>
      </p:pic>
      <p:pic>
        <p:nvPicPr>
          <p:cNvPr id="1130" name="picture 11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" name="table 1131"/>
          <p:cNvGraphicFramePr>
            <a:graphicFrameLocks noGrp="1"/>
          </p:cNvGraphicFramePr>
          <p:nvPr/>
        </p:nvGraphicFramePr>
        <p:xfrm>
          <a:off x="1493519" y="5955791"/>
          <a:ext cx="4570094" cy="344106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31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7718" indent="-175129" algn="l" rtl="0" eaLnBrk="0">
                        <a:lnSpc>
                          <a:spcPct val="115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总价合同工程项目，竣工结算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实际</a:t>
                      </a:r>
                      <a:r>
                        <a:rPr sz="1400" spc="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小于合同总价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，有什么依据按照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原合同价结</a:t>
                      </a:r>
                      <a:r>
                        <a:rPr sz="1400" spc="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吗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788"/>
                        </a:lnSpc>
                        <a:spcBef>
                          <a:spcPts val="25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项目的条款是这样的，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“本合同执行总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合同，在</a:t>
                      </a:r>
                      <a:endParaRPr lang="NSimSun" altLang="NSimSun" sz="1400" dirty="0"/>
                    </a:p>
                    <a:p>
                      <a:pPr marL="224670" algn="l" rtl="0" eaLnBrk="0">
                        <a:lnSpc>
                          <a:spcPct val="100000"/>
                        </a:lnSpc>
                        <a:spcBef>
                          <a:spcPts val="12"/>
                        </a:spcBef>
                        <a:tabLst/>
                      </a:pP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招标范围内保持不变。但以下条款约定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可调范围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：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7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(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乙方应甲方要求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增加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工程需要的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附加工作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或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更改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有关工程的性质、质量、规格，由此增加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款，</a:t>
                      </a:r>
                      <a:r>
                        <a:rPr sz="1400" spc="1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执行总价合同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”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09000"/>
                        </a:lnSpc>
                        <a:spcBef>
                          <a:spcPts val="19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竣工结算是，实际工程量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没有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招标工程量多，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但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是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又</a:t>
                      </a:r>
                      <a:r>
                        <a:rPr sz="1400" spc="1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增加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了一些工程量</a:t>
                      </a:r>
                      <a:r>
                        <a:rPr sz="1400" spc="14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清单之内</a:t>
                      </a:r>
                      <a:r>
                        <a:rPr sz="1400" spc="1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的工作内容(业主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理说是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总价合同，不签证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，这块怎样按总价合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结算到原报价的总价？是按签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补充协议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形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象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度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结算吗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657"/>
                        </a:lnSpc>
                        <a:spcBef>
                          <a:spcPts val="3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/>
                          <a:ea typeface="Wingdings"/>
                          <a:cs typeface="Wingdings"/>
                        </a:rPr>
                        <a:t>	</a:t>
                      </a:r>
                      <a:endParaRPr lang="Wingdings" altLang="Wingdings" sz="14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32" name="picture 1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9186301"/>
            <a:ext cx="176783" cy="210555"/>
          </a:xfrm>
          <a:prstGeom prst="rect">
            <a:avLst/>
          </a:prstGeom>
        </p:spPr>
      </p:pic>
      <p:pic>
        <p:nvPicPr>
          <p:cNvPr id="1133" name="picture 1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7999108"/>
            <a:ext cx="176783" cy="211073"/>
          </a:xfrm>
          <a:prstGeom prst="rect">
            <a:avLst/>
          </a:prstGeom>
        </p:spPr>
      </p:pic>
      <p:pic>
        <p:nvPicPr>
          <p:cNvPr id="1134" name="picture 11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7267527"/>
            <a:ext cx="176783" cy="211073"/>
          </a:xfrm>
          <a:prstGeom prst="rect">
            <a:avLst/>
          </a:prstGeom>
        </p:spPr>
      </p:pic>
      <p:pic>
        <p:nvPicPr>
          <p:cNvPr id="1135" name="picture 11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6773780"/>
            <a:ext cx="176783" cy="211073"/>
          </a:xfrm>
          <a:prstGeom prst="rect">
            <a:avLst/>
          </a:prstGeom>
        </p:spPr>
      </p:pic>
      <p:pic>
        <p:nvPicPr>
          <p:cNvPr id="1136" name="picture 11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137" name="table 113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1525" indent="-168936" algn="l" rtl="0" eaLnBrk="0">
                        <a:lnSpc>
                          <a:spcPct val="110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项目，园区和市政污水给水管网工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个亿，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中标后业主要求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增加蓄水池</a:t>
                      </a:r>
                      <a:r>
                        <a:rPr sz="1400" b="1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1500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可研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初设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里面没有这个蓄水池，像这种情况，可以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走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签证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吗？后期审计会不会认为不合规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6194" indent="-173605" algn="l" rtl="0" eaLnBrk="0">
                        <a:lnSpc>
                          <a:spcPct val="111000"/>
                        </a:lnSpc>
                        <a:spcBef>
                          <a:spcPts val="16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项目合同签约价为</a:t>
                      </a:r>
                      <a:r>
                        <a:rPr sz="1400" b="1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3767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万元，合同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形式为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，合同约定结算方式：以第三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计结果为准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9000"/>
                        </a:lnSpc>
                        <a:spcBef>
                          <a:spcPts val="26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没有施工图预算，施工单位投标报价时按</a:t>
                      </a:r>
                      <a:r>
                        <a:rPr sz="14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平米单</a:t>
                      </a:r>
                      <a:r>
                        <a:rPr sz="14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投标的，现在结算价报了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4488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万，严重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超合同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批复，我作为第三方如何审核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15000"/>
                        </a:lnSpc>
                        <a:spcBef>
                          <a:spcPts val="1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按审定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按实审核，实际结算确实也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超合同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超批复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了。我可不可以这样做：不按图纸审核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105642" indent="138458" algn="l" rtl="0" eaLnBrk="0">
                        <a:lnSpc>
                          <a:spcPct val="103000"/>
                        </a:lnSpc>
                        <a:spcBef>
                          <a:spcPts val="94"/>
                        </a:spcBef>
                        <a:tabLst/>
                      </a:pP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，直接按投标时</a:t>
                      </a:r>
                      <a:r>
                        <a:rPr sz="1400" spc="1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平米单价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审核(只审核建筑面积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000" spc="-10" dirty="0" baseline="31252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000" spc="0" dirty="0" baseline="31252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93</a:t>
                      </a:r>
                      <a:r>
                        <a:rPr sz="2300" spc="0" dirty="0" baseline="-4529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94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38" name="picture 1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3806538"/>
            <a:ext cx="176783" cy="211073"/>
          </a:xfrm>
          <a:prstGeom prst="rect">
            <a:avLst/>
          </a:prstGeom>
        </p:spPr>
      </p:pic>
      <p:pic>
        <p:nvPicPr>
          <p:cNvPr id="1139" name="picture 1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3084166"/>
            <a:ext cx="176783" cy="211073"/>
          </a:xfrm>
          <a:prstGeom prst="rect">
            <a:avLst/>
          </a:prstGeom>
        </p:spPr>
      </p:pic>
      <p:pic>
        <p:nvPicPr>
          <p:cNvPr id="1140" name="picture 1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2343561"/>
            <a:ext cx="176783" cy="211073"/>
          </a:xfrm>
          <a:prstGeom prst="rect">
            <a:avLst/>
          </a:prstGeom>
        </p:spPr>
      </p:pic>
      <p:pic>
        <p:nvPicPr>
          <p:cNvPr id="1141" name="picture 1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1383437"/>
            <a:ext cx="176783" cy="211073"/>
          </a:xfrm>
          <a:prstGeom prst="rect">
            <a:avLst/>
          </a:prstGeom>
        </p:spPr>
      </p:pic>
      <p:sp>
        <p:nvSpPr>
          <p:cNvPr id="1142" name="textbox 1142"/>
          <p:cNvSpPr/>
          <p:nvPr/>
        </p:nvSpPr>
        <p:spPr>
          <a:xfrm>
            <a:off x="1586462" y="9179446"/>
            <a:ext cx="162560" cy="108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5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60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19</a:t>
            </a:r>
            <a:r>
              <a:rPr sz="6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endParaRPr lang="Arial" altLang="Arial" sz="60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3" name="table 1143"/>
          <p:cNvGraphicFramePr>
            <a:graphicFrameLocks noGrp="1"/>
          </p:cNvGraphicFramePr>
          <p:nvPr/>
        </p:nvGraphicFramePr>
        <p:xfrm>
          <a:off x="1493519" y="5955791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226956" indent="-174367" algn="l" rtl="0" eaLnBrk="0">
                        <a:lnSpc>
                          <a:spcPct val="111000"/>
                        </a:lnSpc>
                        <a:spcBef>
                          <a:spcPts val="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3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装修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，财评有</a:t>
                      </a:r>
                      <a:r>
                        <a:rPr sz="1400" spc="1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漏项</a:t>
                      </a:r>
                      <a:r>
                        <a:rPr sz="1400" spc="1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，发包前把漏项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发包人要求，没有技术标准，没有约定合同价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格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形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式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1000"/>
                        </a:lnSpc>
                        <a:spcBef>
                          <a:spcPts val="2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签订了合同，有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6000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万固定总价，还有</a:t>
                      </a:r>
                      <a:r>
                        <a:rPr sz="1400" b="1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1000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万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，深化设计后，财评后，二次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标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总承包方，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初设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财评量，要求使用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暂列</a:t>
                      </a:r>
                      <a:r>
                        <a:rPr sz="1400" spc="9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304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甲方不同意，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固定总价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，包死，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乙方，总价包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不死</a:t>
                      </a:r>
                      <a:endParaRPr lang="NSimSun" altLang="NSimSun" sz="1400" dirty="0"/>
                    </a:p>
                    <a:p>
                      <a:pPr marL="223908" indent="-171319" algn="l" rtl="0" eaLnBrk="0">
                        <a:lnSpc>
                          <a:spcPct val="107000"/>
                        </a:lnSpc>
                        <a:spcBef>
                          <a:spcPts val="2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甲方，按合同约定，总价包死，施工图预算，核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质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9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核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99000"/>
                        </a:lnSpc>
                        <a:spcBef>
                          <a:spcPts val="4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包干内容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，合同协议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书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招标文件的发包人要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求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9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招标文件中，初设图纸和工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44" name="picture 1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867775"/>
            <a:ext cx="176783" cy="211073"/>
          </a:xfrm>
          <a:prstGeom prst="rect">
            <a:avLst/>
          </a:prstGeom>
        </p:spPr>
      </p:pic>
      <p:pic>
        <p:nvPicPr>
          <p:cNvPr id="1145" name="picture 1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593373"/>
            <a:ext cx="176783" cy="211073"/>
          </a:xfrm>
          <a:prstGeom prst="rect">
            <a:avLst/>
          </a:prstGeom>
        </p:spPr>
      </p:pic>
      <p:pic>
        <p:nvPicPr>
          <p:cNvPr id="1146" name="picture 1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8319089"/>
            <a:ext cx="176783" cy="211073"/>
          </a:xfrm>
          <a:prstGeom prst="rect">
            <a:avLst/>
          </a:prstGeom>
        </p:spPr>
      </p:pic>
      <p:pic>
        <p:nvPicPr>
          <p:cNvPr id="1147" name="picture 11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825340"/>
            <a:ext cx="176783" cy="211073"/>
          </a:xfrm>
          <a:prstGeom prst="rect">
            <a:avLst/>
          </a:prstGeom>
        </p:spPr>
      </p:pic>
      <p:pic>
        <p:nvPicPr>
          <p:cNvPr id="1148" name="picture 11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541812"/>
            <a:ext cx="176783" cy="211073"/>
          </a:xfrm>
          <a:prstGeom prst="rect">
            <a:avLst/>
          </a:prstGeom>
        </p:spPr>
      </p:pic>
      <p:pic>
        <p:nvPicPr>
          <p:cNvPr id="1149" name="picture 11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7267527"/>
            <a:ext cx="176783" cy="211073"/>
          </a:xfrm>
          <a:prstGeom prst="rect">
            <a:avLst/>
          </a:prstGeom>
        </p:spPr>
      </p:pic>
      <p:pic>
        <p:nvPicPr>
          <p:cNvPr id="1150" name="picture 11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764652"/>
            <a:ext cx="176783" cy="211073"/>
          </a:xfrm>
          <a:prstGeom prst="rect">
            <a:avLst/>
          </a:prstGeom>
        </p:spPr>
      </p:pic>
      <p:pic>
        <p:nvPicPr>
          <p:cNvPr id="1151" name="picture 11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152" name="table 1152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32099" indent="-179510" algn="l" rtl="0" eaLnBrk="0">
                        <a:lnSpc>
                          <a:spcPct val="110000"/>
                        </a:lnSpc>
                        <a:spcBef>
                          <a:spcPts val="3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施工过程中有一条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上坝公路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，应业主的要求，将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临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时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路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提高级别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，修建为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永久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上坝公路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，按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单价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，这块要补充什么资料，才能通过审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3146" indent="-170557" algn="l" rtl="0" eaLnBrk="0">
                        <a:lnSpc>
                          <a:spcPct val="111000"/>
                        </a:lnSpc>
                        <a:spcBef>
                          <a:spcPts val="15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刚才说的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合同内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工程，按形象进度结算，审计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有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减风险吗？要完善哪些资料才能避免审减风险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？</a:t>
                      </a:r>
                      <a:endParaRPr lang="NSimSun" altLang="NSimSun" sz="1400" dirty="0"/>
                    </a:p>
                    <a:p>
                      <a:pPr marL="224670" indent="-172081" algn="l" rtl="0" eaLnBrk="0">
                        <a:lnSpc>
                          <a:spcPct val="110000"/>
                        </a:lnSpc>
                        <a:spcBef>
                          <a:spcPts val="16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4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减量加价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EPC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甲方，提供模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拟清单，乙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方报价，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总价合同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。结算，以审定单价和实际</a:t>
                      </a:r>
                      <a:r>
                        <a:rPr sz="1400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程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量，经审计结算。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施工图量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大于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，投标</a:t>
                      </a:r>
                      <a:r>
                        <a:rPr sz="1400" spc="110" dirty="0">
                          <a:solidFill>
                            <a:srgbClr val="339933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339933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清单量</a:t>
                      </a:r>
                      <a:r>
                        <a:rPr sz="1400" spc="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结算，按总价，还是单价</a:t>
                      </a:r>
                      <a:r>
                        <a:rPr sz="1400" spc="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。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53" name="picture 11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2617869"/>
            <a:ext cx="176783" cy="211073"/>
          </a:xfrm>
          <a:prstGeom prst="rect">
            <a:avLst/>
          </a:prstGeom>
        </p:spPr>
      </p:pic>
      <p:pic>
        <p:nvPicPr>
          <p:cNvPr id="1154" name="picture 11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2114925"/>
            <a:ext cx="176783" cy="211073"/>
          </a:xfrm>
          <a:prstGeom prst="rect">
            <a:avLst/>
          </a:prstGeom>
        </p:spPr>
      </p:pic>
      <p:pic>
        <p:nvPicPr>
          <p:cNvPr id="1155" name="picture 11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6" name="table 1156"/>
          <p:cNvGraphicFramePr>
            <a:graphicFrameLocks noGrp="1"/>
          </p:cNvGraphicFramePr>
          <p:nvPr/>
        </p:nvGraphicFramePr>
        <p:xfrm>
          <a:off x="1493519" y="5955791"/>
          <a:ext cx="4570094" cy="3429634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201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52589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项目，按</a:t>
                      </a:r>
                      <a:r>
                        <a:rPr sz="1400" b="1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11%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增值税，做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2160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甲供材，补充协议，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简易计税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，税金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b="1" spc="6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1400" dirty="0"/>
                    </a:p>
                    <a:p>
                      <a:pPr marL="52589" algn="l" rtl="0" eaLnBrk="0">
                        <a:lnSpc>
                          <a:spcPts val="2159"/>
                        </a:lnSpc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财审，交税局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点，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扣</a:t>
                      </a:r>
                      <a:r>
                        <a:rPr sz="1400" b="1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点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税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0"/>
                        </a:lnSpc>
                        <a:spcBef>
                          <a:spcPts val="498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甲供材，简易计税，不能抵扣进项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税</a:t>
                      </a:r>
                      <a:endParaRPr lang="NSimSun" altLang="NSimSun" sz="1400" dirty="0"/>
                    </a:p>
                    <a:p>
                      <a:pPr marL="229242" indent="-176653" algn="l" rtl="0" eaLnBrk="0">
                        <a:lnSpc>
                          <a:spcPct val="107000"/>
                        </a:lnSpc>
                        <a:spcBef>
                          <a:spcPts val="27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购买材料，含税，税价分离的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预算造价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，不因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易计税、一般计税，而改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变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ct val="119000"/>
                        </a:lnSpc>
                        <a:spcBef>
                          <a:spcPts val="417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税务，合法缴税就可以了，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不应在结算中扣税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金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 </a:t>
                      </a:r>
                      <a:r>
                        <a:rPr sz="14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重点：</a:t>
                      </a:r>
                      <a:r>
                        <a:rPr sz="1400" spc="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2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甲供材，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转乙供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11000"/>
                        </a:lnSpc>
                        <a:spcBef>
                          <a:spcPts val="129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物资增值税</a:t>
                      </a:r>
                      <a:r>
                        <a:rPr sz="1400" b="1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％，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工程税</a:t>
                      </a:r>
                      <a:r>
                        <a:rPr sz="1400" b="1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％，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按乙方采购</a:t>
                      </a:r>
                      <a:r>
                        <a:rPr sz="1400" spc="3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发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票结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 </a:t>
                      </a:r>
                      <a:r>
                        <a:rPr sz="1400" spc="4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算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44"/>
                        </a:lnSpc>
                        <a:spcBef>
                          <a:spcPts val="410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审计，按该材料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不含税价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与工程款一并按</a:t>
                      </a:r>
                      <a:r>
                        <a:rPr sz="1400" b="1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％计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税</a:t>
                      </a:r>
                      <a:endParaRPr lang="NSimSun" altLang="NSimSun" sz="1400" dirty="0"/>
                    </a:p>
                    <a:p>
                      <a:pPr marL="105642" indent="-53053" algn="l" rtl="0" eaLnBrk="0">
                        <a:lnSpc>
                          <a:spcPct val="97000"/>
                        </a:lnSpc>
                        <a:spcBef>
                          <a:spcPts val="30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合同未约定，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</a:t>
                      </a:r>
                      <a:r>
                        <a:rPr sz="14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n w="1905" cap="flat" cmpd="sng">
                            <a:solidFill>
                              <a:srgbClr a:val="00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不需，抵扣</a:t>
                      </a:r>
                      <a:r>
                        <a:rPr sz="1400" spc="8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5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增值税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，要拿回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支付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000" spc="-30" dirty="0" baseline="72923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198</a:t>
                      </a:r>
                      <a:r>
                        <a:rPr sz="2300" spc="-30" dirty="0" baseline="-2264">
                          <a:solidFill>
                            <a:srgbClr val="0066FF">
                              <a:alpha val="100000"/>
                            </a:srgbClr>
                          </a:solidFill>
                          <a:ln w="190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的费</a:t>
                      </a:r>
                      <a:r>
                        <a:rPr sz="2300" spc="-10" dirty="0" baseline="-2264">
                          <a:solidFill>
                            <a:srgbClr val="0066FF">
                              <a:alpha val="100000"/>
                            </a:srgbClr>
                          </a:solidFill>
                          <a:ln w="1905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用</a:t>
                      </a:r>
                      <a:endParaRPr lang="NSimSun" altLang="NSimSun" sz="1494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57" name="picture 1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46109" y="8968349"/>
            <a:ext cx="176783" cy="210924"/>
          </a:xfrm>
          <a:prstGeom prst="rect">
            <a:avLst/>
          </a:prstGeom>
        </p:spPr>
      </p:pic>
      <p:pic>
        <p:nvPicPr>
          <p:cNvPr id="1158" name="picture 1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46109" y="8684821"/>
            <a:ext cx="176783" cy="211073"/>
          </a:xfrm>
          <a:prstGeom prst="rect">
            <a:avLst/>
          </a:prstGeom>
        </p:spPr>
      </p:pic>
      <p:pic>
        <p:nvPicPr>
          <p:cNvPr id="1159" name="picture 11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46109" y="8182004"/>
            <a:ext cx="176783" cy="211073"/>
          </a:xfrm>
          <a:prstGeom prst="rect">
            <a:avLst/>
          </a:prstGeom>
        </p:spPr>
      </p:pic>
      <p:pic>
        <p:nvPicPr>
          <p:cNvPr id="1160" name="picture 11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46109" y="7907661"/>
            <a:ext cx="176783" cy="211073"/>
          </a:xfrm>
          <a:prstGeom prst="rect">
            <a:avLst/>
          </a:prstGeom>
        </p:spPr>
      </p:pic>
      <p:pic>
        <p:nvPicPr>
          <p:cNvPr id="1161" name="picture 11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546109" y="7633260"/>
            <a:ext cx="176783" cy="211073"/>
          </a:xfrm>
          <a:prstGeom prst="rect">
            <a:avLst/>
          </a:prstGeom>
        </p:spPr>
      </p:pic>
      <p:pic>
        <p:nvPicPr>
          <p:cNvPr id="1162" name="picture 11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546109" y="7139513"/>
            <a:ext cx="176783" cy="211073"/>
          </a:xfrm>
          <a:prstGeom prst="rect">
            <a:avLst/>
          </a:prstGeom>
        </p:spPr>
      </p:pic>
      <p:pic>
        <p:nvPicPr>
          <p:cNvPr id="1163" name="picture 11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546109" y="6856100"/>
            <a:ext cx="176783" cy="211073"/>
          </a:xfrm>
          <a:prstGeom prst="rect">
            <a:avLst/>
          </a:prstGeom>
        </p:spPr>
      </p:pic>
      <p:pic>
        <p:nvPicPr>
          <p:cNvPr id="1164" name="picture 11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46109" y="6581815"/>
            <a:ext cx="176783" cy="211073"/>
          </a:xfrm>
          <a:prstGeom prst="rect">
            <a:avLst/>
          </a:prstGeom>
        </p:spPr>
      </p:pic>
      <p:pic>
        <p:nvPicPr>
          <p:cNvPr id="1165" name="picture 11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546109" y="6307414"/>
            <a:ext cx="176783" cy="211073"/>
          </a:xfrm>
          <a:prstGeom prst="rect">
            <a:avLst/>
          </a:prstGeom>
        </p:spPr>
      </p:pic>
      <p:pic>
        <p:nvPicPr>
          <p:cNvPr id="1166" name="picture 11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46109" y="6033071"/>
            <a:ext cx="176783" cy="211073"/>
          </a:xfrm>
          <a:prstGeom prst="rect">
            <a:avLst/>
          </a:prstGeom>
        </p:spPr>
      </p:pic>
      <p:graphicFrame>
        <p:nvGraphicFramePr>
          <p:cNvPr id="1167" name="table 1167"/>
          <p:cNvGraphicFramePr>
            <a:graphicFrameLocks noGrp="1"/>
          </p:cNvGraphicFramePr>
          <p:nvPr/>
        </p:nvGraphicFramePr>
        <p:xfrm>
          <a:off x="1493519" y="1306068"/>
          <a:ext cx="4570094" cy="3427095"/>
        </p:xfrm>
        <a:graphic>
          <a:graphicData uri="http://schemas.openxmlformats.org/drawingml/2006/table">
            <a:tbl>
              <a:tblPr/>
              <a:tblGrid>
                <a:gridCol w="4570094"/>
              </a:tblGrid>
              <a:tr h="341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400" dirty="0"/>
                    </a:p>
                    <a:p>
                      <a:pPr marL="232099" indent="-179510" algn="l" rtl="0" eaLnBrk="0">
                        <a:lnSpc>
                          <a:spcPct val="107000"/>
                        </a:lnSpc>
                        <a:spcBef>
                          <a:spcPts val="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乙方出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施工图预算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甲方需要对固定总价的内容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和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暂估价的内容进行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认质核价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吗</a:t>
                      </a:r>
                      <a:endParaRPr lang="NSimSun" altLang="NSimSun" sz="1400" dirty="0"/>
                    </a:p>
                    <a:p>
                      <a:pPr marL="238767" indent="-186178" algn="l" rtl="0" eaLnBrk="0">
                        <a:lnSpc>
                          <a:spcPct val="107000"/>
                        </a:lnSpc>
                        <a:spcBef>
                          <a:spcPts val="382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财评告诉我们不需要核价，我没搞清楚里面是怎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么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回事，为什么不需要核</a:t>
                      </a:r>
                      <a:r>
                        <a:rPr sz="1400" spc="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价</a:t>
                      </a:r>
                      <a:endParaRPr lang="NSimSun" altLang="NSimSun" sz="1400" dirty="0"/>
                    </a:p>
                    <a:p>
                      <a:pPr marL="225432" indent="-172843" algn="l" rtl="0" eaLnBrk="0">
                        <a:lnSpc>
                          <a:spcPct val="108000"/>
                        </a:lnSpc>
                        <a:spcBef>
                          <a:spcPts val="291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b="1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5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深化设计</a:t>
                      </a:r>
                      <a:r>
                        <a:rPr sz="1400" spc="15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后(因为这个装修布展工程深化设计</a:t>
                      </a:r>
                      <a:r>
                        <a:rPr sz="1400" spc="8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会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大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量的跟初设不一样，</a:t>
                      </a:r>
                      <a:r>
                        <a:rPr sz="1400" spc="10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颠覆性的改变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)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，出了</a:t>
                      </a:r>
                      <a:r>
                        <a:rPr sz="1400" spc="10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施工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图</a:t>
                      </a:r>
                      <a:r>
                        <a:rPr sz="14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FF000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FF000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预算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后，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7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甲方经过认质核价后，随即签一份</a:t>
                      </a:r>
                      <a:r>
                        <a:rPr sz="1400" spc="7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补充</a:t>
                      </a:r>
                      <a:r>
                        <a:rPr sz="1400" spc="3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协</a:t>
                      </a:r>
                      <a:r>
                        <a:rPr sz="1400" spc="0" dirty="0">
                          <a:solidFill>
                            <a:srgbClr val="00B050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 </a:t>
                      </a:r>
                      <a:r>
                        <a:rPr sz="1400" spc="110" dirty="0">
                          <a:solidFill>
                            <a:srgbClr val="00B050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B050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议</a:t>
                      </a:r>
                      <a:r>
                        <a:rPr sz="1400" spc="11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书，然后才允许乙方进场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施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工</a:t>
                      </a:r>
                      <a:endParaRPr lang="NSimSun" altLang="NSimSun" sz="1400" dirty="0"/>
                    </a:p>
                    <a:p>
                      <a:pPr marL="52589" algn="l" rtl="0" eaLnBrk="0">
                        <a:lnSpc>
                          <a:spcPts val="1855"/>
                        </a:lnSpc>
                        <a:spcBef>
                          <a:spcPts val="416"/>
                        </a:spcBef>
                        <a:tabLst>
                          <a:tab pos="229234" algn="l"/>
                        </a:tabLst>
                      </a:pPr>
                      <a:r>
                        <a:rPr sz="1400" b="1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NSimSun"/>
                          <a:ea typeface="NSimSun"/>
                          <a:cs typeface="NSimSun"/>
                        </a:rPr>
                        <a:t>	</a:t>
                      </a:r>
                      <a:r>
                        <a:rPr sz="1400" spc="12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装修，深化设计，跟初设不</a:t>
                      </a:r>
                      <a:r>
                        <a:rPr sz="1400" spc="10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一</a:t>
                      </a:r>
                      <a:r>
                        <a:rPr sz="1400" spc="0" dirty="0">
                          <a:solidFill>
                            <a:srgbClr val="0066FF">
                              <a:alpha val="100000"/>
                            </a:srgbClr>
                          </a:solidFill>
                          <a:ln w="1906" cap="flat" cmpd="sng">
                            <a:solidFill>
                              <a:srgbClr a:val="0066FF">
                                <a:alpha val="100000"/>
                              </a:srgbClr>
                            </a:solidFill>
                            <a:prstDash a:val="solid"/>
                            <a:miter lim="10"/>
                          </a:ln>
                          <a:latin typeface="NSimSun"/>
                          <a:ea typeface="NSimSun"/>
                          <a:cs typeface="NSimSun"/>
                        </a:rPr>
                        <a:t>样</a:t>
                      </a:r>
                      <a:endParaRPr lang="NSimSun" altLang="NSimSun" sz="14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05642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lang="Arial" altLang="Arial" sz="6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68" name="picture 11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46109" y="3349358"/>
            <a:ext cx="176783" cy="211073"/>
          </a:xfrm>
          <a:prstGeom prst="rect">
            <a:avLst/>
          </a:prstGeom>
        </p:spPr>
      </p:pic>
      <p:pic>
        <p:nvPicPr>
          <p:cNvPr id="1169" name="picture 116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46109" y="2398348"/>
            <a:ext cx="176783" cy="211073"/>
          </a:xfrm>
          <a:prstGeom prst="rect">
            <a:avLst/>
          </a:prstGeom>
        </p:spPr>
      </p:pic>
      <p:pic>
        <p:nvPicPr>
          <p:cNvPr id="1170" name="picture 117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546109" y="1895497"/>
            <a:ext cx="176783" cy="211073"/>
          </a:xfrm>
          <a:prstGeom prst="rect">
            <a:avLst/>
          </a:prstGeom>
        </p:spPr>
      </p:pic>
      <p:pic>
        <p:nvPicPr>
          <p:cNvPr id="1171" name="picture 11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546109" y="1392552"/>
            <a:ext cx="176783" cy="2110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E94486CC-9CD1-11EB-B3E1-52540006F7B4}" pid="2" name="CRO">
    <vt:lpwstr>wqlLaW5nc29mdCBQREYgdG8gV1BTIDgw</vt:lpwstr>
  </op:property>
  <op:property fmtid="{E94486CC-9CD1-11EB-B3E1-52540006F7B4}" pid="3" name="Created">
    <vt:filetime>2022-08-05T11:02:00</vt:filetime>
  </op:property>
</op:Properties>
</file>